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8" r:id="rId5"/>
    <p:sldId id="433" r:id="rId6"/>
    <p:sldId id="499" r:id="rId7"/>
    <p:sldId id="501" r:id="rId8"/>
    <p:sldId id="503" r:id="rId9"/>
    <p:sldId id="506" r:id="rId10"/>
    <p:sldId id="507" r:id="rId11"/>
    <p:sldId id="508" r:id="rId12"/>
    <p:sldId id="48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9548" autoAdjust="0"/>
  </p:normalViewPr>
  <p:slideViewPr>
    <p:cSldViewPr>
      <p:cViewPr varScale="1">
        <p:scale>
          <a:sx n="89" d="100"/>
          <a:sy n="89"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802.11-20/0188r1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Triggered Uplink Access</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2020-03-26</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444" name="Document" r:id="rId5" imgW="8290751" imgH="3283832" progId="Word.Document.8">
                  <p:embed/>
                </p:oleObj>
              </mc:Choice>
              <mc:Fallback>
                <p:oleObj name="Document" r:id="rId5" imgW="8290751" imgH="3283832" progId="Word.Document.8">
                  <p:embed/>
                  <p:pic>
                    <p:nvPicPr>
                      <p:cNvPr id="0" name=""/>
                      <p:cNvPicPr>
                        <a:picLocks noChangeAspect="1" noChangeArrowheads="1"/>
                      </p:cNvPicPr>
                      <p:nvPr/>
                    </p:nvPicPr>
                    <p:blipFill>
                      <a:blip r:embed="rId6"/>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t>
            </a:r>
            <a:r>
              <a:rPr lang="en-US" dirty="0" smtClean="0"/>
              <a:t>a STA </a:t>
            </a:r>
            <a:r>
              <a:rPr lang="en-US" dirty="0"/>
              <a:t>simultaneously transmits and receives </a:t>
            </a:r>
            <a:r>
              <a:rPr lang="en-US" dirty="0" smtClean="0"/>
              <a:t>frames </a:t>
            </a:r>
            <a:r>
              <a:rPr lang="en-US" dirty="0"/>
              <a:t>on multi-link, </a:t>
            </a:r>
            <a:r>
              <a:rPr lang="en-US" dirty="0" smtClean="0"/>
              <a:t>it may have some in-device </a:t>
            </a:r>
            <a:r>
              <a:rPr lang="en-US" dirty="0"/>
              <a:t>coexistence (IDC) </a:t>
            </a:r>
            <a:r>
              <a:rPr lang="en-US" dirty="0" smtClean="0"/>
              <a:t>interference. </a:t>
            </a:r>
            <a:endParaRPr lang="en-US" dirty="0"/>
          </a:p>
          <a:p>
            <a:pPr lvl="1"/>
            <a:r>
              <a:rPr lang="en-US" dirty="0"/>
              <a:t>When </a:t>
            </a:r>
            <a:r>
              <a:rPr lang="en-US" dirty="0" smtClean="0"/>
              <a:t>simultaneous </a:t>
            </a:r>
            <a:r>
              <a:rPr lang="en-US" dirty="0" err="1" smtClean="0"/>
              <a:t>Tx</a:t>
            </a:r>
            <a:r>
              <a:rPr lang="en-US" dirty="0" smtClean="0"/>
              <a:t> and Rx is happened between 2.4 </a:t>
            </a:r>
            <a:r>
              <a:rPr lang="en-US" dirty="0"/>
              <a:t>GHz band and 5 GHz band, the IDC interference </a:t>
            </a:r>
            <a:r>
              <a:rPr lang="en-US" dirty="0" smtClean="0"/>
              <a:t>is probably negligible</a:t>
            </a:r>
            <a:r>
              <a:rPr lang="en-US" dirty="0"/>
              <a:t>. </a:t>
            </a:r>
          </a:p>
          <a:p>
            <a:pPr lvl="1"/>
            <a:r>
              <a:rPr lang="en-US" dirty="0"/>
              <a:t>But, the IDC interference caused by simultaneous </a:t>
            </a:r>
            <a:r>
              <a:rPr lang="en-US" dirty="0" err="1"/>
              <a:t>Tx</a:t>
            </a:r>
            <a:r>
              <a:rPr lang="en-US" dirty="0"/>
              <a:t> and Rx between 5 GHz band and 6 GHz band may be significantly problematic worse depending on some implementation capability like the RF filter performance.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Synchronous Multi-link Transmission</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An AP performs an independent EDCA channel access on each link with its own EDCA parameters (</a:t>
            </a:r>
            <a:r>
              <a:rPr lang="en-US" sz="2000" dirty="0" err="1"/>
              <a:t>CWmin</a:t>
            </a:r>
            <a:r>
              <a:rPr lang="en-US" sz="2000" dirty="0"/>
              <a:t>, </a:t>
            </a:r>
            <a:r>
              <a:rPr lang="en-US" sz="2000" dirty="0" err="1"/>
              <a:t>CWmax</a:t>
            </a:r>
            <a:r>
              <a:rPr lang="en-US" sz="2000" dirty="0"/>
              <a:t>, AIFS, CW, and Retry Counter).</a:t>
            </a:r>
          </a:p>
          <a:p>
            <a:r>
              <a:rPr lang="en-US" sz="2000" dirty="0"/>
              <a:t>After obtaining a TXOP, the AP sends the Trigger frame and the STAs responds with the </a:t>
            </a:r>
            <a:r>
              <a:rPr lang="en-US" sz="2000" dirty="0" smtClean="0"/>
              <a:t>EHT </a:t>
            </a:r>
            <a:r>
              <a:rPr lang="en-US" sz="2000" dirty="0"/>
              <a:t>TB PPDU. </a:t>
            </a:r>
          </a:p>
          <a:p>
            <a:pPr lvl="1"/>
            <a:r>
              <a:rPr lang="en-US" sz="1800" dirty="0"/>
              <a:t>On each link, the PPDUs carrying the Trigger frame and the </a:t>
            </a:r>
            <a:r>
              <a:rPr lang="en-US" sz="1800" dirty="0" smtClean="0"/>
              <a:t>EHT </a:t>
            </a:r>
            <a:r>
              <a:rPr lang="en-US" sz="1800" dirty="0"/>
              <a:t>TB PPDU can be independently encoded into one of frequency segments. </a:t>
            </a:r>
          </a:p>
          <a:p>
            <a:endParaRPr lang="en-US" sz="1800" dirty="0"/>
          </a:p>
          <a:p>
            <a:endParaRPr lang="en-US" sz="1800" dirty="0" smtClean="0"/>
          </a:p>
          <a:p>
            <a:endParaRPr lang="en-US" sz="1800"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Multi-link Triggered Uplink Access (TUA)</a:t>
            </a:r>
          </a:p>
        </p:txBody>
      </p:sp>
      <p:cxnSp>
        <p:nvCxnSpPr>
          <p:cNvPr id="7" name="Straight Connector 6"/>
          <p:cNvCxnSpPr/>
          <p:nvPr/>
        </p:nvCxnSpPr>
        <p:spPr>
          <a:xfrm>
            <a:off x="685800" y="5821054"/>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088523" y="5396120"/>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10" name="TextBox 9"/>
          <p:cNvSpPr txBox="1"/>
          <p:nvPr/>
        </p:nvSpPr>
        <p:spPr>
          <a:xfrm>
            <a:off x="12218" y="5636388"/>
            <a:ext cx="673582" cy="338554"/>
          </a:xfrm>
          <a:prstGeom prst="rect">
            <a:avLst/>
          </a:prstGeom>
          <a:noFill/>
        </p:spPr>
        <p:txBody>
          <a:bodyPr wrap="none" rtlCol="0">
            <a:spAutoFit/>
          </a:bodyPr>
          <a:lstStyle/>
          <a:p>
            <a:r>
              <a:rPr lang="en-US" sz="1600" dirty="0" smtClean="0"/>
              <a:t>5GHz</a:t>
            </a:r>
            <a:endParaRPr lang="en-US" sz="1600" dirty="0"/>
          </a:p>
        </p:txBody>
      </p:sp>
      <p:cxnSp>
        <p:nvCxnSpPr>
          <p:cNvPr id="11" name="Straight Connector 10"/>
          <p:cNvCxnSpPr/>
          <p:nvPr/>
        </p:nvCxnSpPr>
        <p:spPr>
          <a:xfrm flipV="1">
            <a:off x="673387" y="4719843"/>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95" y="4537322"/>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Rectangle 12"/>
          <p:cNvSpPr/>
          <p:nvPr/>
        </p:nvSpPr>
        <p:spPr>
          <a:xfrm>
            <a:off x="2967647" y="5825611"/>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4" name="Rectangle 13"/>
          <p:cNvSpPr/>
          <p:nvPr/>
        </p:nvSpPr>
        <p:spPr>
          <a:xfrm>
            <a:off x="2668633" y="4286318"/>
            <a:ext cx="761340"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15" name="Rectangle 14"/>
          <p:cNvSpPr/>
          <p:nvPr/>
        </p:nvSpPr>
        <p:spPr>
          <a:xfrm>
            <a:off x="3482925" y="4721988"/>
            <a:ext cx="166140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6" name="Rectangle 15"/>
          <p:cNvSpPr/>
          <p:nvPr/>
        </p:nvSpPr>
        <p:spPr>
          <a:xfrm>
            <a:off x="4682354" y="5400349"/>
            <a:ext cx="105246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7" name="Rectangle 16"/>
          <p:cNvSpPr/>
          <p:nvPr/>
        </p:nvSpPr>
        <p:spPr>
          <a:xfrm>
            <a:off x="5208588" y="4289957"/>
            <a:ext cx="103981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8" name="TextBox 17"/>
          <p:cNvSpPr txBox="1"/>
          <p:nvPr/>
        </p:nvSpPr>
        <p:spPr>
          <a:xfrm>
            <a:off x="660136" y="4359861"/>
            <a:ext cx="445956" cy="338554"/>
          </a:xfrm>
          <a:prstGeom prst="rect">
            <a:avLst/>
          </a:prstGeom>
          <a:noFill/>
        </p:spPr>
        <p:txBody>
          <a:bodyPr wrap="none" rtlCol="0">
            <a:spAutoFit/>
          </a:bodyPr>
          <a:lstStyle/>
          <a:p>
            <a:r>
              <a:rPr lang="en-US" sz="1600" dirty="0" smtClean="0"/>
              <a:t>AP</a:t>
            </a:r>
            <a:endParaRPr lang="en-US" sz="1600" dirty="0"/>
          </a:p>
        </p:txBody>
      </p:sp>
      <p:sp>
        <p:nvSpPr>
          <p:cNvPr id="19" name="TextBox 18"/>
          <p:cNvSpPr txBox="1"/>
          <p:nvPr/>
        </p:nvSpPr>
        <p:spPr>
          <a:xfrm>
            <a:off x="660136" y="4740861"/>
            <a:ext cx="554575" cy="338554"/>
          </a:xfrm>
          <a:prstGeom prst="rect">
            <a:avLst/>
          </a:prstGeom>
          <a:noFill/>
        </p:spPr>
        <p:txBody>
          <a:bodyPr wrap="none" rtlCol="0">
            <a:spAutoFit/>
          </a:bodyPr>
          <a:lstStyle/>
          <a:p>
            <a:r>
              <a:rPr lang="en-US" sz="1600" dirty="0" smtClean="0"/>
              <a:t>STA</a:t>
            </a:r>
            <a:endParaRPr lang="en-US" sz="1600" dirty="0"/>
          </a:p>
        </p:txBody>
      </p:sp>
      <p:sp>
        <p:nvSpPr>
          <p:cNvPr id="20" name="TextBox 19"/>
          <p:cNvSpPr txBox="1"/>
          <p:nvPr/>
        </p:nvSpPr>
        <p:spPr>
          <a:xfrm>
            <a:off x="616197" y="5486729"/>
            <a:ext cx="445956" cy="338554"/>
          </a:xfrm>
          <a:prstGeom prst="rect">
            <a:avLst/>
          </a:prstGeom>
          <a:noFill/>
        </p:spPr>
        <p:txBody>
          <a:bodyPr wrap="none" rtlCol="0">
            <a:spAutoFit/>
          </a:bodyPr>
          <a:lstStyle/>
          <a:p>
            <a:r>
              <a:rPr lang="en-US" sz="1600" dirty="0" smtClean="0"/>
              <a:t>AP</a:t>
            </a:r>
            <a:endParaRPr lang="en-US" sz="1600" dirty="0"/>
          </a:p>
        </p:txBody>
      </p:sp>
      <p:sp>
        <p:nvSpPr>
          <p:cNvPr id="21" name="TextBox 20"/>
          <p:cNvSpPr txBox="1"/>
          <p:nvPr/>
        </p:nvSpPr>
        <p:spPr>
          <a:xfrm>
            <a:off x="616197" y="5867729"/>
            <a:ext cx="554575" cy="338554"/>
          </a:xfrm>
          <a:prstGeom prst="rect">
            <a:avLst/>
          </a:prstGeom>
          <a:noFill/>
        </p:spPr>
        <p:txBody>
          <a:bodyPr wrap="none" rtlCol="0">
            <a:spAutoFit/>
          </a:bodyPr>
          <a:lstStyle/>
          <a:p>
            <a:r>
              <a:rPr lang="en-US" sz="1600" dirty="0" smtClean="0"/>
              <a:t>STA</a:t>
            </a:r>
            <a:endParaRPr lang="en-US" sz="1600" dirty="0"/>
          </a:p>
        </p:txBody>
      </p:sp>
      <p:sp>
        <p:nvSpPr>
          <p:cNvPr id="22" name="TextBox 21"/>
          <p:cNvSpPr txBox="1"/>
          <p:nvPr/>
        </p:nvSpPr>
        <p:spPr>
          <a:xfrm>
            <a:off x="1147855" y="5200554"/>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23" name="Rectangle 22"/>
          <p:cNvSpPr/>
          <p:nvPr/>
        </p:nvSpPr>
        <p:spPr>
          <a:xfrm>
            <a:off x="12240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24" name="Rectangle 23"/>
          <p:cNvSpPr/>
          <p:nvPr/>
        </p:nvSpPr>
        <p:spPr>
          <a:xfrm>
            <a:off x="13764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25" name="Rectangle 24"/>
          <p:cNvSpPr/>
          <p:nvPr/>
        </p:nvSpPr>
        <p:spPr>
          <a:xfrm>
            <a:off x="15288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26" name="Rectangle 25"/>
          <p:cNvSpPr/>
          <p:nvPr/>
        </p:nvSpPr>
        <p:spPr>
          <a:xfrm>
            <a:off x="16812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27" name="Rectangle 26"/>
          <p:cNvSpPr/>
          <p:nvPr/>
        </p:nvSpPr>
        <p:spPr>
          <a:xfrm>
            <a:off x="1821437"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28" name="Rectangle 27"/>
          <p:cNvSpPr/>
          <p:nvPr/>
        </p:nvSpPr>
        <p:spPr>
          <a:xfrm>
            <a:off x="1973837"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29" name="TextBox 28"/>
          <p:cNvSpPr txBox="1"/>
          <p:nvPr/>
        </p:nvSpPr>
        <p:spPr>
          <a:xfrm>
            <a:off x="1143000" y="4108293"/>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30" name="Rectangle 29"/>
          <p:cNvSpPr/>
          <p:nvPr/>
        </p:nvSpPr>
        <p:spPr>
          <a:xfrm>
            <a:off x="12192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9</a:t>
            </a:r>
            <a:endParaRPr lang="en-US" sz="1400" dirty="0"/>
          </a:p>
        </p:txBody>
      </p:sp>
      <p:sp>
        <p:nvSpPr>
          <p:cNvPr id="31" name="Rectangle 30"/>
          <p:cNvSpPr/>
          <p:nvPr/>
        </p:nvSpPr>
        <p:spPr>
          <a:xfrm>
            <a:off x="13716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8</a:t>
            </a:r>
            <a:endParaRPr lang="en-US" sz="1400" dirty="0"/>
          </a:p>
        </p:txBody>
      </p:sp>
      <p:sp>
        <p:nvSpPr>
          <p:cNvPr id="32" name="Rectangle 31"/>
          <p:cNvSpPr/>
          <p:nvPr/>
        </p:nvSpPr>
        <p:spPr>
          <a:xfrm>
            <a:off x="15240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7</a:t>
            </a:r>
            <a:endParaRPr lang="en-US" sz="1400" dirty="0"/>
          </a:p>
        </p:txBody>
      </p:sp>
      <p:sp>
        <p:nvSpPr>
          <p:cNvPr id="33" name="Rectangle 32"/>
          <p:cNvSpPr/>
          <p:nvPr/>
        </p:nvSpPr>
        <p:spPr>
          <a:xfrm>
            <a:off x="16764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6</a:t>
            </a:r>
            <a:endParaRPr lang="en-US" sz="1400" dirty="0"/>
          </a:p>
        </p:txBody>
      </p:sp>
      <p:sp>
        <p:nvSpPr>
          <p:cNvPr id="34" name="Rectangle 33"/>
          <p:cNvSpPr/>
          <p:nvPr/>
        </p:nvSpPr>
        <p:spPr>
          <a:xfrm>
            <a:off x="1816582"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35" name="Rectangle 34"/>
          <p:cNvSpPr/>
          <p:nvPr/>
        </p:nvSpPr>
        <p:spPr>
          <a:xfrm>
            <a:off x="1968982"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36" name="Rectangle 35"/>
          <p:cNvSpPr/>
          <p:nvPr/>
        </p:nvSpPr>
        <p:spPr>
          <a:xfrm>
            <a:off x="2115073"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37" name="Rectangle 36"/>
          <p:cNvSpPr/>
          <p:nvPr/>
        </p:nvSpPr>
        <p:spPr>
          <a:xfrm>
            <a:off x="2267473"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38" name="Rectangle 37"/>
          <p:cNvSpPr/>
          <p:nvPr/>
        </p:nvSpPr>
        <p:spPr>
          <a:xfrm>
            <a:off x="2407655"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39" name="Rectangle 38"/>
          <p:cNvSpPr/>
          <p:nvPr/>
        </p:nvSpPr>
        <p:spPr>
          <a:xfrm>
            <a:off x="2560055"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40" name="Rectangle 39"/>
          <p:cNvSpPr/>
          <p:nvPr/>
        </p:nvSpPr>
        <p:spPr>
          <a:xfrm>
            <a:off x="5804425" y="5400677"/>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41" name="Rectangle 40"/>
          <p:cNvSpPr/>
          <p:nvPr/>
        </p:nvSpPr>
        <p:spPr>
          <a:xfrm>
            <a:off x="6681105" y="5825283"/>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2" name="Rectangle 41"/>
          <p:cNvSpPr/>
          <p:nvPr/>
        </p:nvSpPr>
        <p:spPr>
          <a:xfrm>
            <a:off x="6300435" y="4292966"/>
            <a:ext cx="761340"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43" name="Rectangle 42"/>
          <p:cNvSpPr/>
          <p:nvPr/>
        </p:nvSpPr>
        <p:spPr>
          <a:xfrm>
            <a:off x="7123164" y="4719843"/>
            <a:ext cx="166140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4" name="TextBox 43"/>
          <p:cNvSpPr txBox="1"/>
          <p:nvPr/>
        </p:nvSpPr>
        <p:spPr>
          <a:xfrm>
            <a:off x="8727757" y="4234066"/>
            <a:ext cx="364202" cy="307777"/>
          </a:xfrm>
          <a:prstGeom prst="rect">
            <a:avLst/>
          </a:prstGeom>
          <a:noFill/>
        </p:spPr>
        <p:txBody>
          <a:bodyPr wrap="none" rtlCol="0">
            <a:spAutoFit/>
          </a:bodyPr>
          <a:lstStyle/>
          <a:p>
            <a:r>
              <a:rPr lang="en-US" sz="1400" dirty="0" smtClean="0"/>
              <a:t>…</a:t>
            </a:r>
            <a:endParaRPr lang="en-US" sz="1400" dirty="0"/>
          </a:p>
        </p:txBody>
      </p:sp>
      <p:sp>
        <p:nvSpPr>
          <p:cNvPr id="45" name="TextBox 44"/>
          <p:cNvSpPr txBox="1"/>
          <p:nvPr/>
        </p:nvSpPr>
        <p:spPr>
          <a:xfrm>
            <a:off x="8727757" y="5327493"/>
            <a:ext cx="364202" cy="307777"/>
          </a:xfrm>
          <a:prstGeom prst="rect">
            <a:avLst/>
          </a:prstGeom>
          <a:noFill/>
        </p:spPr>
        <p:txBody>
          <a:bodyPr wrap="none" rtlCol="0">
            <a:spAutoFit/>
          </a:bodyPr>
          <a:lstStyle/>
          <a:p>
            <a:r>
              <a:rPr lang="en-US" sz="1400" dirty="0" smtClean="0"/>
              <a:t>…</a:t>
            </a:r>
            <a:endParaRPr lang="en-US" sz="1400" dirty="0"/>
          </a:p>
        </p:txBody>
      </p:sp>
    </p:spTree>
    <p:extLst>
      <p:ext uri="{BB962C8B-B14F-4D97-AF65-F5344CB8AC3E}">
        <p14:creationId xmlns:p14="http://schemas.microsoft.com/office/powerpoint/2010/main" val="205387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 when </a:t>
            </a:r>
            <a:r>
              <a:rPr lang="en-US" dirty="0"/>
              <a:t>the STA has the IDC interference issue, the AP shall not schedule to the STA the PPDU carrying the trigger frame while the STA is responding with an </a:t>
            </a:r>
            <a:r>
              <a:rPr lang="en-US" dirty="0" smtClean="0"/>
              <a:t>EHT </a:t>
            </a:r>
            <a:r>
              <a:rPr lang="en-US" dirty="0"/>
              <a:t>TB </a:t>
            </a:r>
            <a:r>
              <a:rPr lang="en-US" dirty="0" smtClean="0"/>
              <a:t>PPDU.</a:t>
            </a:r>
            <a:endParaRPr lang="en-US" dirty="0"/>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cxnSp>
        <p:nvCxnSpPr>
          <p:cNvPr id="7" name="Straight Connector 6"/>
          <p:cNvCxnSpPr/>
          <p:nvPr/>
        </p:nvCxnSpPr>
        <p:spPr>
          <a:xfrm>
            <a:off x="685800" y="5816694"/>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088523" y="5391760"/>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10" name="TextBox 9"/>
          <p:cNvSpPr txBox="1"/>
          <p:nvPr/>
        </p:nvSpPr>
        <p:spPr>
          <a:xfrm>
            <a:off x="12218" y="5632028"/>
            <a:ext cx="673582" cy="338554"/>
          </a:xfrm>
          <a:prstGeom prst="rect">
            <a:avLst/>
          </a:prstGeom>
          <a:noFill/>
        </p:spPr>
        <p:txBody>
          <a:bodyPr wrap="none" rtlCol="0">
            <a:spAutoFit/>
          </a:bodyPr>
          <a:lstStyle/>
          <a:p>
            <a:r>
              <a:rPr lang="en-US" sz="1600" dirty="0" smtClean="0"/>
              <a:t>5GHz</a:t>
            </a:r>
            <a:endParaRPr lang="en-US" sz="1600" dirty="0"/>
          </a:p>
        </p:txBody>
      </p:sp>
      <p:cxnSp>
        <p:nvCxnSpPr>
          <p:cNvPr id="11" name="Straight Connector 10"/>
          <p:cNvCxnSpPr/>
          <p:nvPr/>
        </p:nvCxnSpPr>
        <p:spPr>
          <a:xfrm flipV="1">
            <a:off x="673387" y="4715483"/>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95" y="4532962"/>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Rectangle 12"/>
          <p:cNvSpPr/>
          <p:nvPr/>
        </p:nvSpPr>
        <p:spPr>
          <a:xfrm>
            <a:off x="2967647" y="5821251"/>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4" name="Rectangle 13"/>
          <p:cNvSpPr/>
          <p:nvPr/>
        </p:nvSpPr>
        <p:spPr>
          <a:xfrm>
            <a:off x="2590800" y="4281958"/>
            <a:ext cx="761340" cy="424934"/>
          </a:xfrm>
          <a:prstGeom prst="rect">
            <a:avLst/>
          </a:prstGeom>
          <a:solidFill>
            <a:schemeClr val="accent1"/>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15" name="Rectangle 14"/>
          <p:cNvSpPr/>
          <p:nvPr/>
        </p:nvSpPr>
        <p:spPr>
          <a:xfrm>
            <a:off x="3429973" y="4717628"/>
            <a:ext cx="1181631" cy="424934"/>
          </a:xfrm>
          <a:prstGeom prst="rect">
            <a:avLst/>
          </a:prstGeom>
          <a:no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No Response</a:t>
            </a:r>
            <a:endParaRPr lang="en-US" sz="1400" dirty="0">
              <a:solidFill>
                <a:schemeClr val="tx1"/>
              </a:solidFill>
            </a:endParaRPr>
          </a:p>
        </p:txBody>
      </p:sp>
      <p:sp>
        <p:nvSpPr>
          <p:cNvPr id="16" name="Rectangle 15"/>
          <p:cNvSpPr/>
          <p:nvPr/>
        </p:nvSpPr>
        <p:spPr>
          <a:xfrm>
            <a:off x="4682354" y="5395989"/>
            <a:ext cx="105246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7" name="Rectangle 16"/>
          <p:cNvSpPr/>
          <p:nvPr/>
        </p:nvSpPr>
        <p:spPr>
          <a:xfrm>
            <a:off x="4682355" y="4285597"/>
            <a:ext cx="1052468" cy="424934"/>
          </a:xfrm>
          <a:prstGeom prst="rect">
            <a:avLst/>
          </a:prstGeom>
          <a:solidFill>
            <a:schemeClr val="accent1"/>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8" name="TextBox 17"/>
          <p:cNvSpPr txBox="1"/>
          <p:nvPr/>
        </p:nvSpPr>
        <p:spPr>
          <a:xfrm>
            <a:off x="660136" y="4355501"/>
            <a:ext cx="445956" cy="338554"/>
          </a:xfrm>
          <a:prstGeom prst="rect">
            <a:avLst/>
          </a:prstGeom>
          <a:noFill/>
        </p:spPr>
        <p:txBody>
          <a:bodyPr wrap="none" rtlCol="0">
            <a:spAutoFit/>
          </a:bodyPr>
          <a:lstStyle/>
          <a:p>
            <a:r>
              <a:rPr lang="en-US" sz="1600" dirty="0" smtClean="0"/>
              <a:t>AP</a:t>
            </a:r>
            <a:endParaRPr lang="en-US" sz="1600" dirty="0"/>
          </a:p>
        </p:txBody>
      </p:sp>
      <p:sp>
        <p:nvSpPr>
          <p:cNvPr id="19" name="TextBox 18"/>
          <p:cNvSpPr txBox="1"/>
          <p:nvPr/>
        </p:nvSpPr>
        <p:spPr>
          <a:xfrm>
            <a:off x="660136" y="4736501"/>
            <a:ext cx="554575" cy="338554"/>
          </a:xfrm>
          <a:prstGeom prst="rect">
            <a:avLst/>
          </a:prstGeom>
          <a:noFill/>
        </p:spPr>
        <p:txBody>
          <a:bodyPr wrap="none" rtlCol="0">
            <a:spAutoFit/>
          </a:bodyPr>
          <a:lstStyle/>
          <a:p>
            <a:r>
              <a:rPr lang="en-US" sz="1600" dirty="0" smtClean="0"/>
              <a:t>STA</a:t>
            </a:r>
            <a:endParaRPr lang="en-US" sz="1600" dirty="0"/>
          </a:p>
        </p:txBody>
      </p:sp>
      <p:sp>
        <p:nvSpPr>
          <p:cNvPr id="20" name="TextBox 19"/>
          <p:cNvSpPr txBox="1"/>
          <p:nvPr/>
        </p:nvSpPr>
        <p:spPr>
          <a:xfrm>
            <a:off x="616197" y="5482369"/>
            <a:ext cx="445956" cy="338554"/>
          </a:xfrm>
          <a:prstGeom prst="rect">
            <a:avLst/>
          </a:prstGeom>
          <a:noFill/>
        </p:spPr>
        <p:txBody>
          <a:bodyPr wrap="none" rtlCol="0">
            <a:spAutoFit/>
          </a:bodyPr>
          <a:lstStyle/>
          <a:p>
            <a:r>
              <a:rPr lang="en-US" sz="1600" dirty="0" smtClean="0"/>
              <a:t>AP</a:t>
            </a:r>
            <a:endParaRPr lang="en-US" sz="1600" dirty="0"/>
          </a:p>
        </p:txBody>
      </p:sp>
      <p:sp>
        <p:nvSpPr>
          <p:cNvPr id="21" name="TextBox 20"/>
          <p:cNvSpPr txBox="1"/>
          <p:nvPr/>
        </p:nvSpPr>
        <p:spPr>
          <a:xfrm>
            <a:off x="616197" y="5863369"/>
            <a:ext cx="554575" cy="338554"/>
          </a:xfrm>
          <a:prstGeom prst="rect">
            <a:avLst/>
          </a:prstGeom>
          <a:noFill/>
        </p:spPr>
        <p:txBody>
          <a:bodyPr wrap="none" rtlCol="0">
            <a:spAutoFit/>
          </a:bodyPr>
          <a:lstStyle/>
          <a:p>
            <a:r>
              <a:rPr lang="en-US" sz="1600" dirty="0" smtClean="0"/>
              <a:t>STA</a:t>
            </a:r>
            <a:endParaRPr lang="en-US" sz="1600" dirty="0"/>
          </a:p>
        </p:txBody>
      </p:sp>
      <p:sp>
        <p:nvSpPr>
          <p:cNvPr id="22" name="TextBox 21"/>
          <p:cNvSpPr txBox="1"/>
          <p:nvPr/>
        </p:nvSpPr>
        <p:spPr>
          <a:xfrm>
            <a:off x="1147855" y="5196194"/>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23" name="Rectangle 22"/>
          <p:cNvSpPr/>
          <p:nvPr/>
        </p:nvSpPr>
        <p:spPr>
          <a:xfrm>
            <a:off x="12240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24" name="Rectangle 23"/>
          <p:cNvSpPr/>
          <p:nvPr/>
        </p:nvSpPr>
        <p:spPr>
          <a:xfrm>
            <a:off x="13764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25" name="Rectangle 24"/>
          <p:cNvSpPr/>
          <p:nvPr/>
        </p:nvSpPr>
        <p:spPr>
          <a:xfrm>
            <a:off x="15288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26" name="Rectangle 25"/>
          <p:cNvSpPr/>
          <p:nvPr/>
        </p:nvSpPr>
        <p:spPr>
          <a:xfrm>
            <a:off x="16812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27" name="Rectangle 26"/>
          <p:cNvSpPr/>
          <p:nvPr/>
        </p:nvSpPr>
        <p:spPr>
          <a:xfrm>
            <a:off x="1821437"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28" name="Rectangle 27"/>
          <p:cNvSpPr/>
          <p:nvPr/>
        </p:nvSpPr>
        <p:spPr>
          <a:xfrm>
            <a:off x="1973837"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29" name="TextBox 28"/>
          <p:cNvSpPr txBox="1"/>
          <p:nvPr/>
        </p:nvSpPr>
        <p:spPr>
          <a:xfrm>
            <a:off x="1143000" y="4103933"/>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30" name="Rectangle 29"/>
          <p:cNvSpPr/>
          <p:nvPr/>
        </p:nvSpPr>
        <p:spPr>
          <a:xfrm>
            <a:off x="12937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8</a:t>
            </a:r>
            <a:endParaRPr lang="en-US" sz="1400" dirty="0"/>
          </a:p>
        </p:txBody>
      </p:sp>
      <p:sp>
        <p:nvSpPr>
          <p:cNvPr id="31" name="Rectangle 30"/>
          <p:cNvSpPr/>
          <p:nvPr/>
        </p:nvSpPr>
        <p:spPr>
          <a:xfrm>
            <a:off x="14461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7</a:t>
            </a:r>
            <a:endParaRPr lang="en-US" sz="1400" dirty="0"/>
          </a:p>
        </p:txBody>
      </p:sp>
      <p:sp>
        <p:nvSpPr>
          <p:cNvPr id="32" name="Rectangle 31"/>
          <p:cNvSpPr/>
          <p:nvPr/>
        </p:nvSpPr>
        <p:spPr>
          <a:xfrm>
            <a:off x="15985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6</a:t>
            </a:r>
            <a:endParaRPr lang="en-US" sz="1400" dirty="0"/>
          </a:p>
        </p:txBody>
      </p:sp>
      <p:sp>
        <p:nvSpPr>
          <p:cNvPr id="33" name="Rectangle 32"/>
          <p:cNvSpPr/>
          <p:nvPr/>
        </p:nvSpPr>
        <p:spPr>
          <a:xfrm>
            <a:off x="1738750"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34" name="Rectangle 33"/>
          <p:cNvSpPr/>
          <p:nvPr/>
        </p:nvSpPr>
        <p:spPr>
          <a:xfrm>
            <a:off x="1891150"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35" name="Rectangle 34"/>
          <p:cNvSpPr/>
          <p:nvPr/>
        </p:nvSpPr>
        <p:spPr>
          <a:xfrm>
            <a:off x="2037241"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36" name="Rectangle 35"/>
          <p:cNvSpPr/>
          <p:nvPr/>
        </p:nvSpPr>
        <p:spPr>
          <a:xfrm>
            <a:off x="2189641"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37" name="Rectangle 36"/>
          <p:cNvSpPr/>
          <p:nvPr/>
        </p:nvSpPr>
        <p:spPr>
          <a:xfrm>
            <a:off x="2329823"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38" name="Rectangle 37"/>
          <p:cNvSpPr/>
          <p:nvPr/>
        </p:nvSpPr>
        <p:spPr>
          <a:xfrm>
            <a:off x="2482223"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39" name="Rectangle 38"/>
          <p:cNvSpPr/>
          <p:nvPr/>
        </p:nvSpPr>
        <p:spPr>
          <a:xfrm>
            <a:off x="5804425" y="5396317"/>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40" name="Rectangle 39"/>
          <p:cNvSpPr/>
          <p:nvPr/>
        </p:nvSpPr>
        <p:spPr>
          <a:xfrm>
            <a:off x="6681105" y="5820923"/>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1" name="Rectangle 40"/>
          <p:cNvSpPr/>
          <p:nvPr/>
        </p:nvSpPr>
        <p:spPr>
          <a:xfrm>
            <a:off x="5804425" y="4288606"/>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42" name="Rectangle 41"/>
          <p:cNvSpPr/>
          <p:nvPr/>
        </p:nvSpPr>
        <p:spPr>
          <a:xfrm>
            <a:off x="6681104" y="4715483"/>
            <a:ext cx="164395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3" name="TextBox 42"/>
          <p:cNvSpPr txBox="1"/>
          <p:nvPr/>
        </p:nvSpPr>
        <p:spPr>
          <a:xfrm>
            <a:off x="8727757" y="4229706"/>
            <a:ext cx="364202" cy="307777"/>
          </a:xfrm>
          <a:prstGeom prst="rect">
            <a:avLst/>
          </a:prstGeom>
          <a:noFill/>
        </p:spPr>
        <p:txBody>
          <a:bodyPr wrap="none" rtlCol="0">
            <a:spAutoFit/>
          </a:bodyPr>
          <a:lstStyle/>
          <a:p>
            <a:r>
              <a:rPr lang="en-US" sz="1400" dirty="0" smtClean="0"/>
              <a:t>…</a:t>
            </a:r>
            <a:endParaRPr lang="en-US" sz="1400" dirty="0"/>
          </a:p>
        </p:txBody>
      </p:sp>
      <p:sp>
        <p:nvSpPr>
          <p:cNvPr id="44" name="TextBox 43"/>
          <p:cNvSpPr txBox="1"/>
          <p:nvPr/>
        </p:nvSpPr>
        <p:spPr>
          <a:xfrm>
            <a:off x="8727757" y="5323133"/>
            <a:ext cx="364202" cy="307777"/>
          </a:xfrm>
          <a:prstGeom prst="rect">
            <a:avLst/>
          </a:prstGeom>
          <a:noFill/>
        </p:spPr>
        <p:txBody>
          <a:bodyPr wrap="none" rtlCol="0">
            <a:spAutoFit/>
          </a:bodyPr>
          <a:lstStyle/>
          <a:p>
            <a:r>
              <a:rPr lang="en-US" sz="1400" dirty="0" smtClean="0"/>
              <a:t>…</a:t>
            </a:r>
            <a:endParaRPr lang="en-US" sz="1400" dirty="0"/>
          </a:p>
        </p:txBody>
      </p:sp>
      <p:sp>
        <p:nvSpPr>
          <p:cNvPr id="54" name="TextBox 53"/>
          <p:cNvSpPr txBox="1"/>
          <p:nvPr/>
        </p:nvSpPr>
        <p:spPr>
          <a:xfrm>
            <a:off x="2138618" y="3807023"/>
            <a:ext cx="2042547" cy="307777"/>
          </a:xfrm>
          <a:prstGeom prst="rect">
            <a:avLst/>
          </a:prstGeom>
          <a:noFill/>
        </p:spPr>
        <p:txBody>
          <a:bodyPr wrap="none" rtlCol="0">
            <a:spAutoFit/>
          </a:bodyPr>
          <a:lstStyle/>
          <a:p>
            <a:r>
              <a:rPr lang="en-US" sz="1400" dirty="0" smtClean="0">
                <a:latin typeface="+mn-lt"/>
              </a:rPr>
              <a:t>Error by IDC interference</a:t>
            </a:r>
            <a:endParaRPr lang="en-US" sz="1400" dirty="0">
              <a:latin typeface="+mn-lt"/>
            </a:endParaRPr>
          </a:p>
        </p:txBody>
      </p:sp>
      <p:sp>
        <p:nvSpPr>
          <p:cNvPr id="55" name="Rectangle 54"/>
          <p:cNvSpPr/>
          <p:nvPr/>
        </p:nvSpPr>
        <p:spPr bwMode="auto">
          <a:xfrm>
            <a:off x="2967646" y="4277662"/>
            <a:ext cx="384493" cy="439966"/>
          </a:xfrm>
          <a:prstGeom prst="rect">
            <a:avLst/>
          </a:prstGeom>
          <a:solidFill>
            <a:schemeClr val="bg2">
              <a:lumMod val="40000"/>
              <a:lumOff val="60000"/>
              <a:alpha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7" name="Straight Arrow Connector 56"/>
          <p:cNvCxnSpPr>
            <a:endCxn id="55" idx="0"/>
          </p:cNvCxnSpPr>
          <p:nvPr/>
        </p:nvCxnSpPr>
        <p:spPr bwMode="auto">
          <a:xfrm>
            <a:off x="3159891" y="4050585"/>
            <a:ext cx="2" cy="2270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84153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Synchronization requirement [1]</a:t>
            </a:r>
          </a:p>
          <a:p>
            <a:pPr lvl="1"/>
            <a:r>
              <a:rPr lang="en-US" dirty="0" smtClean="0"/>
              <a:t>A difference </a:t>
            </a:r>
            <a:r>
              <a:rPr lang="en-US" dirty="0"/>
              <a:t>between the ending times of </a:t>
            </a:r>
            <a:r>
              <a:rPr lang="en-US" dirty="0" smtClean="0"/>
              <a:t>PPDU transmissions shall be less </a:t>
            </a:r>
            <a:r>
              <a:rPr lang="en-US" dirty="0"/>
              <a:t>than </a:t>
            </a:r>
            <a:r>
              <a:rPr lang="en-US" dirty="0" smtClean="0"/>
              <a:t>SIFS - (</a:t>
            </a:r>
            <a:r>
              <a:rPr lang="en-US" dirty="0"/>
              <a:t>10</a:t>
            </a:r>
            <a:r>
              <a:rPr lang="en-US" dirty="0" smtClean="0"/>
              <a:t>%×</a:t>
            </a:r>
            <a:r>
              <a:rPr lang="en-US" dirty="0" err="1" smtClean="0"/>
              <a:t>aSlotTime</a:t>
            </a:r>
            <a:r>
              <a:rPr lang="en-US" dirty="0" smtClean="0"/>
              <a:t>).</a:t>
            </a:r>
          </a:p>
          <a:p>
            <a:pPr lvl="2"/>
            <a:r>
              <a:rPr lang="en-US" dirty="0"/>
              <a:t>Because a minimum inter-frame space is not less than SIFS, </a:t>
            </a:r>
            <a:r>
              <a:rPr lang="en-US" dirty="0" err="1"/>
              <a:t>Tx</a:t>
            </a:r>
            <a:r>
              <a:rPr lang="en-US" dirty="0"/>
              <a:t> and Rx are not overlapped</a:t>
            </a:r>
            <a:r>
              <a:rPr lang="en-US" dirty="0" smtClean="0"/>
              <a:t>.</a:t>
            </a:r>
          </a:p>
          <a:p>
            <a:pPr lvl="3"/>
            <a:r>
              <a:rPr lang="en-US" dirty="0" smtClean="0"/>
              <a:t>A margin </a:t>
            </a:r>
            <a:r>
              <a:rPr lang="en-US" dirty="0"/>
              <a:t>of 10%×</a:t>
            </a:r>
            <a:r>
              <a:rPr lang="en-US" dirty="0" err="1"/>
              <a:t>aSlotTime</a:t>
            </a:r>
            <a:r>
              <a:rPr lang="en-US" dirty="0"/>
              <a:t> considers the SIFS accuracy </a:t>
            </a:r>
            <a:r>
              <a:rPr lang="en-US" dirty="0" smtClean="0"/>
              <a:t>of </a:t>
            </a:r>
            <a:r>
              <a:rPr lang="en-US" dirty="0"/>
              <a:t>the IEEE 802.11-2016 spec.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8" name="Title 1"/>
          <p:cNvSpPr>
            <a:spLocks noGrp="1"/>
          </p:cNvSpPr>
          <p:nvPr>
            <p:ph type="title"/>
          </p:nvPr>
        </p:nvSpPr>
        <p:spPr>
          <a:xfrm>
            <a:off x="-195" y="685800"/>
            <a:ext cx="9144195" cy="1066800"/>
          </a:xfrm>
        </p:spPr>
        <p:txBody>
          <a:bodyPr/>
          <a:lstStyle/>
          <a:p>
            <a:r>
              <a:rPr lang="en-US" dirty="0"/>
              <a:t>Constrained Multi-link TUA</a:t>
            </a:r>
          </a:p>
        </p:txBody>
      </p:sp>
      <p:sp>
        <p:nvSpPr>
          <p:cNvPr id="34" name="TextBox 33"/>
          <p:cNvSpPr txBox="1"/>
          <p:nvPr/>
        </p:nvSpPr>
        <p:spPr>
          <a:xfrm>
            <a:off x="12218" y="5857805"/>
            <a:ext cx="673582" cy="338554"/>
          </a:xfrm>
          <a:prstGeom prst="rect">
            <a:avLst/>
          </a:prstGeom>
          <a:noFill/>
        </p:spPr>
        <p:txBody>
          <a:bodyPr wrap="none" rtlCol="0">
            <a:spAutoFit/>
          </a:bodyPr>
          <a:lstStyle/>
          <a:p>
            <a:r>
              <a:rPr lang="en-US" sz="1600" dirty="0" smtClean="0"/>
              <a:t>5GHz</a:t>
            </a:r>
            <a:endParaRPr lang="en-US" sz="1600" dirty="0"/>
          </a:p>
        </p:txBody>
      </p:sp>
      <p:sp>
        <p:nvSpPr>
          <p:cNvPr id="39" name="TextBox 38"/>
          <p:cNvSpPr txBox="1"/>
          <p:nvPr/>
        </p:nvSpPr>
        <p:spPr>
          <a:xfrm>
            <a:off x="-195" y="4758739"/>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41" name="Rectangle 40"/>
          <p:cNvSpPr/>
          <p:nvPr/>
        </p:nvSpPr>
        <p:spPr>
          <a:xfrm>
            <a:off x="1363562" y="4531898"/>
            <a:ext cx="122478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a:t>
            </a:r>
            <a:r>
              <a:rPr lang="en-US" sz="1100" dirty="0" smtClean="0">
                <a:solidFill>
                  <a:schemeClr val="tx1"/>
                </a:solidFill>
              </a:rPr>
              <a:t>0)</a:t>
            </a:r>
            <a:endParaRPr lang="en-US" sz="1100" dirty="0">
              <a:solidFill>
                <a:schemeClr val="tx1"/>
              </a:solidFill>
            </a:endParaRPr>
          </a:p>
        </p:txBody>
      </p:sp>
      <p:sp>
        <p:nvSpPr>
          <p:cNvPr id="47" name="Rectangle 46"/>
          <p:cNvSpPr/>
          <p:nvPr/>
        </p:nvSpPr>
        <p:spPr>
          <a:xfrm>
            <a:off x="2590800" y="4534148"/>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8" name="TextBox 47"/>
          <p:cNvSpPr txBox="1"/>
          <p:nvPr/>
        </p:nvSpPr>
        <p:spPr>
          <a:xfrm>
            <a:off x="660136" y="4581278"/>
            <a:ext cx="445956" cy="338554"/>
          </a:xfrm>
          <a:prstGeom prst="rect">
            <a:avLst/>
          </a:prstGeom>
          <a:noFill/>
        </p:spPr>
        <p:txBody>
          <a:bodyPr wrap="none" rtlCol="0">
            <a:spAutoFit/>
          </a:bodyPr>
          <a:lstStyle/>
          <a:p>
            <a:r>
              <a:rPr lang="en-US" sz="1600" dirty="0" smtClean="0"/>
              <a:t>AP</a:t>
            </a:r>
            <a:endParaRPr lang="en-US" sz="1600" dirty="0"/>
          </a:p>
        </p:txBody>
      </p:sp>
      <p:sp>
        <p:nvSpPr>
          <p:cNvPr id="49" name="TextBox 48"/>
          <p:cNvSpPr txBox="1"/>
          <p:nvPr/>
        </p:nvSpPr>
        <p:spPr>
          <a:xfrm>
            <a:off x="660136" y="4962278"/>
            <a:ext cx="554575" cy="338554"/>
          </a:xfrm>
          <a:prstGeom prst="rect">
            <a:avLst/>
          </a:prstGeom>
          <a:noFill/>
        </p:spPr>
        <p:txBody>
          <a:bodyPr wrap="none" rtlCol="0">
            <a:spAutoFit/>
          </a:bodyPr>
          <a:lstStyle/>
          <a:p>
            <a:r>
              <a:rPr lang="en-US" sz="1600" dirty="0" smtClean="0"/>
              <a:t>STA</a:t>
            </a:r>
            <a:endParaRPr lang="en-US" sz="1600" dirty="0"/>
          </a:p>
        </p:txBody>
      </p:sp>
      <p:sp>
        <p:nvSpPr>
          <p:cNvPr id="50" name="TextBox 49"/>
          <p:cNvSpPr txBox="1"/>
          <p:nvPr/>
        </p:nvSpPr>
        <p:spPr>
          <a:xfrm>
            <a:off x="616197" y="5708146"/>
            <a:ext cx="445956" cy="338554"/>
          </a:xfrm>
          <a:prstGeom prst="rect">
            <a:avLst/>
          </a:prstGeom>
          <a:noFill/>
        </p:spPr>
        <p:txBody>
          <a:bodyPr wrap="none" rtlCol="0">
            <a:spAutoFit/>
          </a:bodyPr>
          <a:lstStyle/>
          <a:p>
            <a:r>
              <a:rPr lang="en-US" sz="1600" dirty="0" smtClean="0"/>
              <a:t>AP</a:t>
            </a:r>
            <a:endParaRPr lang="en-US" sz="1600" dirty="0"/>
          </a:p>
        </p:txBody>
      </p:sp>
      <p:sp>
        <p:nvSpPr>
          <p:cNvPr id="52" name="TextBox 51"/>
          <p:cNvSpPr txBox="1"/>
          <p:nvPr/>
        </p:nvSpPr>
        <p:spPr>
          <a:xfrm>
            <a:off x="616197" y="6089146"/>
            <a:ext cx="554575" cy="338554"/>
          </a:xfrm>
          <a:prstGeom prst="rect">
            <a:avLst/>
          </a:prstGeom>
          <a:noFill/>
        </p:spPr>
        <p:txBody>
          <a:bodyPr wrap="none" rtlCol="0">
            <a:spAutoFit/>
          </a:bodyPr>
          <a:lstStyle/>
          <a:p>
            <a:r>
              <a:rPr lang="en-US" sz="1600" dirty="0" smtClean="0"/>
              <a:t>STA</a:t>
            </a:r>
            <a:endParaRPr lang="en-US" sz="1600" dirty="0"/>
          </a:p>
        </p:txBody>
      </p:sp>
      <p:sp>
        <p:nvSpPr>
          <p:cNvPr id="53" name="Rectangle 52"/>
          <p:cNvSpPr/>
          <p:nvPr/>
        </p:nvSpPr>
        <p:spPr>
          <a:xfrm>
            <a:off x="3464612" y="4536295"/>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54" name="Rectangle 53"/>
          <p:cNvSpPr/>
          <p:nvPr/>
        </p:nvSpPr>
        <p:spPr>
          <a:xfrm>
            <a:off x="4301199" y="4534210"/>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55" name="Rectangle 54"/>
          <p:cNvSpPr/>
          <p:nvPr/>
        </p:nvSpPr>
        <p:spPr>
          <a:xfrm>
            <a:off x="1363562" y="5620769"/>
            <a:ext cx="1842199"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a:t>
            </a:r>
            <a:r>
              <a:rPr lang="en-US" sz="1100" dirty="0" smtClean="0">
                <a:solidFill>
                  <a:schemeClr val="tx1"/>
                </a:solidFill>
              </a:rPr>
              <a:t>0)</a:t>
            </a:r>
            <a:endParaRPr lang="en-US" sz="1100" dirty="0">
              <a:solidFill>
                <a:schemeClr val="tx1"/>
              </a:solidFill>
            </a:endParaRPr>
          </a:p>
        </p:txBody>
      </p:sp>
      <p:sp>
        <p:nvSpPr>
          <p:cNvPr id="60" name="Rectangle 59"/>
          <p:cNvSpPr/>
          <p:nvPr/>
        </p:nvSpPr>
        <p:spPr>
          <a:xfrm>
            <a:off x="3205762" y="5617536"/>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61" name="Rectangle 60"/>
          <p:cNvSpPr/>
          <p:nvPr/>
        </p:nvSpPr>
        <p:spPr>
          <a:xfrm>
            <a:off x="4125244" y="5617536"/>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62" name="Rectangle 61"/>
          <p:cNvSpPr/>
          <p:nvPr/>
        </p:nvSpPr>
        <p:spPr>
          <a:xfrm>
            <a:off x="4999057" y="5617534"/>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63" name="Straight Arrow Connector 62"/>
          <p:cNvCxnSpPr/>
          <p:nvPr/>
        </p:nvCxnSpPr>
        <p:spPr>
          <a:xfrm flipV="1">
            <a:off x="4876800" y="5152924"/>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4889957" y="4536295"/>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5471958" y="4528582"/>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5562601" y="4928016"/>
            <a:ext cx="3303506"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68" name="TextBox 67"/>
          <p:cNvSpPr txBox="1"/>
          <p:nvPr/>
        </p:nvSpPr>
        <p:spPr>
          <a:xfrm>
            <a:off x="5638800" y="4114800"/>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69" name="Straight Arrow Connector 68"/>
          <p:cNvCxnSpPr/>
          <p:nvPr/>
        </p:nvCxnSpPr>
        <p:spPr>
          <a:xfrm flipH="1">
            <a:off x="5193179" y="4467996"/>
            <a:ext cx="440670" cy="269708"/>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4889957" y="4928016"/>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71" name="Straight Connector 70"/>
          <p:cNvCxnSpPr/>
          <p:nvPr/>
        </p:nvCxnSpPr>
        <p:spPr>
          <a:xfrm flipV="1">
            <a:off x="673387" y="4941260"/>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85800" y="6042471"/>
            <a:ext cx="845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4896409" y="4741958"/>
            <a:ext cx="593541" cy="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77" name="Rectangle 76"/>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Tree>
    <p:extLst>
      <p:ext uri="{BB962C8B-B14F-4D97-AF65-F5344CB8AC3E}">
        <p14:creationId xmlns:p14="http://schemas.microsoft.com/office/powerpoint/2010/main" val="3135922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Additionally, a STA’s IDC interference can change the carrier sense (CS) of another link to a busy state (e.g., greater than ED threshold) while the STA is transmitting </a:t>
            </a:r>
            <a:r>
              <a:rPr lang="en-US" dirty="0" smtClean="0"/>
              <a:t>an EHT TB PPDU. </a:t>
            </a:r>
            <a:r>
              <a:rPr lang="en-US" sz="2300" dirty="0" smtClean="0"/>
              <a:t>In such case, the </a:t>
            </a:r>
            <a:r>
              <a:rPr lang="en-US" sz="2300" dirty="0"/>
              <a:t>STA may not </a:t>
            </a:r>
            <a:r>
              <a:rPr lang="en-US" sz="2300" dirty="0" smtClean="0"/>
              <a:t>respond </a:t>
            </a:r>
            <a:r>
              <a:rPr lang="en-US" sz="2300" dirty="0"/>
              <a:t>to the Trigger frame with the CS Required field set to </a:t>
            </a:r>
            <a:r>
              <a:rPr lang="en-US" sz="2300" dirty="0" smtClean="0"/>
              <a:t>1. </a:t>
            </a:r>
            <a:endParaRPr lang="en-US" dirty="0"/>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7" name="TextBox 6"/>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9" name="TextBox 8"/>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0" name="Rectangle 9"/>
          <p:cNvSpPr/>
          <p:nvPr/>
        </p:nvSpPr>
        <p:spPr>
          <a:xfrm>
            <a:off x="1363562" y="4528373"/>
            <a:ext cx="122478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1)</a:t>
            </a:r>
          </a:p>
        </p:txBody>
      </p:sp>
      <p:sp>
        <p:nvSpPr>
          <p:cNvPr id="11" name="Rectangle 10"/>
          <p:cNvSpPr/>
          <p:nvPr/>
        </p:nvSpPr>
        <p:spPr>
          <a:xfrm>
            <a:off x="2590800"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12" name="TextBox 11"/>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13" name="TextBox 12"/>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14" name="TextBox 13"/>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15" name="TextBox 14"/>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16" name="Rectangle 15"/>
          <p:cNvSpPr/>
          <p:nvPr/>
        </p:nvSpPr>
        <p:spPr>
          <a:xfrm>
            <a:off x="3464612"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17" name="Rectangle 16"/>
          <p:cNvSpPr/>
          <p:nvPr/>
        </p:nvSpPr>
        <p:spPr>
          <a:xfrm>
            <a:off x="4301199"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18" name="Rectangle 17"/>
          <p:cNvSpPr/>
          <p:nvPr/>
        </p:nvSpPr>
        <p:spPr>
          <a:xfrm>
            <a:off x="1363562" y="5617244"/>
            <a:ext cx="1842199"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1)</a:t>
            </a:r>
          </a:p>
        </p:txBody>
      </p:sp>
      <p:sp>
        <p:nvSpPr>
          <p:cNvPr id="19" name="Rectangle 18"/>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20" name="Rectangle 19"/>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21" name="Rectangle 20"/>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22" name="Straight Arrow Connector 21"/>
          <p:cNvCxnSpPr/>
          <p:nvPr/>
        </p:nvCxnSpPr>
        <p:spPr>
          <a:xfrm flipV="1">
            <a:off x="4876800"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889957"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471958"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5562601" y="4924491"/>
            <a:ext cx="3303506"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28" name="Rectangle 27"/>
          <p:cNvSpPr/>
          <p:nvPr/>
        </p:nvSpPr>
        <p:spPr>
          <a:xfrm>
            <a:off x="5541425" y="6023744"/>
            <a:ext cx="3590357" cy="453256"/>
          </a:xfrm>
          <a:prstGeom prst="rect">
            <a:avLst/>
          </a:prstGeom>
          <a:solidFill>
            <a:schemeClr val="bg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a:solidFill>
                  <a:schemeClr val="tx2"/>
                </a:solidFill>
              </a:rPr>
              <a:t>Interference leakage cause the CS status to a busy state.</a:t>
            </a:r>
          </a:p>
        </p:txBody>
      </p:sp>
      <p:sp>
        <p:nvSpPr>
          <p:cNvPr id="29" name="TextBox 28"/>
          <p:cNvSpPr txBox="1"/>
          <p:nvPr/>
        </p:nvSpPr>
        <p:spPr>
          <a:xfrm>
            <a:off x="5638800" y="4111275"/>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31" name="Straight Arrow Connector 30"/>
          <p:cNvCxnSpPr/>
          <p:nvPr/>
        </p:nvCxnSpPr>
        <p:spPr>
          <a:xfrm flipH="1">
            <a:off x="5193179" y="4464471"/>
            <a:ext cx="440670" cy="269708"/>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889957"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33" name="Straight Connector 32"/>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4896409" y="4738433"/>
            <a:ext cx="593541" cy="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340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time difference between the ending time of the soliciting DL PPDU that is lastly sent and the starting time of the solicited TB PPDU that is firstly sent is greater than or equal to </a:t>
            </a:r>
            <a:r>
              <a:rPr lang="en-US" sz="1800" dirty="0" err="1" smtClean="0"/>
              <a:t>aCCATime</a:t>
            </a:r>
            <a:r>
              <a:rPr lang="en-US" sz="1800" dirty="0" smtClean="0"/>
              <a:t> (TBD).</a:t>
            </a:r>
            <a:endParaRPr lang="en-US" sz="1800" dirty="0"/>
          </a:p>
          <a:p>
            <a:pPr lvl="2"/>
            <a:r>
              <a:rPr lang="en-US" sz="1600" dirty="0" err="1" smtClean="0"/>
              <a:t>aCCATime</a:t>
            </a:r>
            <a:r>
              <a:rPr lang="en-US" sz="16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2996791" cy="738664"/>
          </a:xfrm>
          <a:prstGeom prst="rect">
            <a:avLst/>
          </a:prstGeom>
          <a:noFill/>
          <a:ln>
            <a:solidFill>
              <a:schemeClr val="tx1"/>
            </a:solidFill>
          </a:ln>
        </p:spPr>
        <p:txBody>
          <a:bodyPr wrap="square" rtlCol="0">
            <a:spAutoFit/>
          </a:bodyPr>
          <a:lstStyle/>
          <a:p>
            <a:pPr algn="ctr"/>
            <a:r>
              <a:rPr lang="en-US" sz="1400" dirty="0"/>
              <a:t>The time difference between the last </a:t>
            </a:r>
            <a:r>
              <a:rPr lang="en-US" sz="1400" dirty="0" smtClean="0"/>
              <a:t>DL PPDU and the </a:t>
            </a:r>
            <a:r>
              <a:rPr lang="en-US" sz="1400" dirty="0"/>
              <a:t>first </a:t>
            </a:r>
            <a:r>
              <a:rPr lang="en-US" sz="1400" dirty="0" smtClean="0"/>
              <a:t>TB PPDU is </a:t>
            </a:r>
            <a:r>
              <a:rPr lang="en-US" sz="1400" dirty="0"/>
              <a:t>greater than or equal 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4167302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dirty="0" smtClean="0"/>
              <a:t>[</a:t>
            </a:r>
            <a:r>
              <a:rPr lang="en-US" dirty="0"/>
              <a:t>1] </a:t>
            </a:r>
            <a:r>
              <a:rPr lang="en-US" dirty="0">
                <a:hlinkClick r:id="rId2"/>
              </a:rPr>
              <a:t>https://</a:t>
            </a:r>
            <a:r>
              <a:rPr lang="en-US" dirty="0" smtClean="0">
                <a:hlinkClick r:id="rId2"/>
              </a:rPr>
              <a:t>mentor.ieee.org/802.11/dcn/19/11-19-1305-00-00be-synchronous-multi-link-operation.pptx</a:t>
            </a:r>
            <a:endParaRPr lang="en-US" dirty="0" smtClean="0"/>
          </a:p>
          <a:p>
            <a:pPr marL="0" indent="0">
              <a:buNone/>
            </a:pPr>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632109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200" dirty="0" smtClean="0"/>
              <a:t>Do </a:t>
            </a:r>
            <a:r>
              <a:rPr lang="en-US" sz="2200" dirty="0"/>
              <a:t>you support the following PPDU transmission restriction in the MLO? </a:t>
            </a:r>
            <a:endParaRPr lang="en-US" sz="2200" dirty="0" smtClean="0"/>
          </a:p>
          <a:p>
            <a:pPr lvl="1"/>
            <a:r>
              <a:rPr lang="en-US" dirty="0"/>
              <a:t>The AP MLD may solicit simultaneously TB PPDUs requiring the carrier sense from the non-STR </a:t>
            </a:r>
            <a:r>
              <a:rPr lang="en-US" dirty="0" smtClean="0"/>
              <a:t>STA MLD </a:t>
            </a:r>
            <a:r>
              <a:rPr lang="en-US" dirty="0"/>
              <a:t>when the time difference between the </a:t>
            </a:r>
            <a:r>
              <a:rPr lang="en-US" dirty="0" smtClean="0"/>
              <a:t>ending time of the </a:t>
            </a:r>
            <a:r>
              <a:rPr lang="en-US" dirty="0"/>
              <a:t>soliciting DL </a:t>
            </a:r>
            <a:r>
              <a:rPr lang="en-US" dirty="0" smtClean="0"/>
              <a:t>PPDU that is lastly sent and </a:t>
            </a:r>
            <a:r>
              <a:rPr lang="en-US" dirty="0"/>
              <a:t>the </a:t>
            </a:r>
            <a:r>
              <a:rPr lang="en-US" dirty="0" smtClean="0"/>
              <a:t>starting time of the solicited TB PPDU that is firstly sent is greater </a:t>
            </a:r>
            <a:r>
              <a:rPr lang="en-US" dirty="0"/>
              <a:t>than or equal to </a:t>
            </a:r>
            <a:r>
              <a:rPr lang="en-US" dirty="0" err="1"/>
              <a:t>aCCATime</a:t>
            </a:r>
            <a:r>
              <a:rPr lang="en-US" dirty="0"/>
              <a:t>.</a:t>
            </a:r>
          </a:p>
          <a:p>
            <a:pPr lvl="2"/>
            <a:r>
              <a:rPr lang="en-US" dirty="0" smtClean="0"/>
              <a:t>Where </a:t>
            </a:r>
            <a:r>
              <a:rPr lang="en-US" dirty="0" err="1" smtClean="0"/>
              <a:t>aCCATime</a:t>
            </a:r>
            <a:r>
              <a:rPr lang="en-US" dirty="0" smtClean="0"/>
              <a:t> is </a:t>
            </a:r>
            <a:r>
              <a:rPr lang="en-US" dirty="0"/>
              <a:t>TBD</a:t>
            </a:r>
            <a:r>
              <a:rPr lang="en-US" dirty="0" smtClean="0"/>
              <a:t>.</a:t>
            </a:r>
            <a:endParaRPr lang="en-US" dirty="0"/>
          </a:p>
          <a:p>
            <a:endParaRPr lang="en-US" sz="2200" dirty="0"/>
          </a:p>
          <a:p>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6238580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DB7F03-E2F4-4208-8217-CF5CB1C8F085}">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104178</TotalTime>
  <Words>839</Words>
  <Application>Microsoft Office PowerPoint</Application>
  <PresentationFormat>On-screen Show (4:3)</PresentationFormat>
  <Paragraphs>203</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802-11-Submission</vt:lpstr>
      <vt:lpstr>Document</vt:lpstr>
      <vt:lpstr>Multi-link Triggered Uplink Access</vt:lpstr>
      <vt:lpstr>Recap: Synchronous Multi-link Transmission</vt:lpstr>
      <vt:lpstr>Multi-link Triggered Uplink Access (TUA)</vt:lpstr>
      <vt:lpstr>Constrained Multi-link TUA</vt:lpstr>
      <vt:lpstr>Constrained Multi-link TUA</vt:lpstr>
      <vt:lpstr>Constrained Multi-link TUA</vt:lpstr>
      <vt:lpstr>Constrained Multi-link TUA</vt:lpstr>
      <vt:lpstr>References</vt:lpstr>
      <vt:lpstr>Straw Poll 1</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1486</cp:revision>
  <cp:lastPrinted>1998-02-10T13:28:06Z</cp:lastPrinted>
  <dcterms:created xsi:type="dcterms:W3CDTF">2007-05-21T21:00:37Z</dcterms:created>
  <dcterms:modified xsi:type="dcterms:W3CDTF">2020-03-26T23:47:31Z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