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5" r:id="rId6"/>
    <p:sldId id="1067" r:id="rId7"/>
    <p:sldId id="1068" r:id="rId8"/>
    <p:sldId id="1069" r:id="rId9"/>
    <p:sldId id="1071" r:id="rId10"/>
    <p:sldId id="1075" r:id="rId11"/>
    <p:sldId id="1072" r:id="rId12"/>
    <p:sldId id="1078" r:id="rId13"/>
    <p:sldId id="1076" r:id="rId14"/>
    <p:sldId id="107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7" d="100"/>
          <a:sy n="97" d="100"/>
        </p:scale>
        <p:origin x="82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802.11-19/0163r1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Low Latency Enhancements for R1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2020-07-28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CA80BBD-F2A3-4933-8EB6-1BC34C5A6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182559"/>
              </p:ext>
            </p:extLst>
          </p:nvPr>
        </p:nvGraphicFramePr>
        <p:xfrm>
          <a:off x="663107" y="2590800"/>
          <a:ext cx="8096484" cy="1524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1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8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39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dho@qti.qualcomm.com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670555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TGbe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the use of the existing TID values (0-7) </a:t>
            </a:r>
            <a:r>
              <a:rPr lang="en-US"/>
              <a:t>for any traffic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any TID to map to any AC (mechanism TBD)</a:t>
            </a:r>
          </a:p>
        </p:txBody>
      </p:sp>
    </p:spTree>
    <p:extLst>
      <p:ext uri="{BB962C8B-B14F-4D97-AF65-F5344CB8AC3E}">
        <p14:creationId xmlns:p14="http://schemas.microsoft.com/office/powerpoint/2010/main" val="898123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B5AB4-1095-46D3-A888-34B1F2401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772400" cy="654051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3E3F2-C1F9-41ED-A668-4E6E9F6175C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4CC88-E544-4F2A-8873-0E44DAA73E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B7025E24-780C-4861-8165-2C8FBCDC4E99}"/>
              </a:ext>
            </a:extLst>
          </p:cNvPr>
          <p:cNvSpPr txBox="1">
            <a:spLocks/>
          </p:cNvSpPr>
          <p:nvPr/>
        </p:nvSpPr>
        <p:spPr bwMode="auto">
          <a:xfrm>
            <a:off x="361156" y="1614487"/>
            <a:ext cx="8496300" cy="495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l"/>
            <a:r>
              <a:rPr lang="en-US" sz="1800" b="0" kern="0" dirty="0"/>
              <a:t>[1]: 11-20/697: Supporting latency-sensitive applications in 11be (Chunyu Hu, Facebook/NTT/LGE/Tencent)</a:t>
            </a:r>
          </a:p>
          <a:p>
            <a:pPr algn="l"/>
            <a:r>
              <a:rPr lang="en-US" sz="1800" b="0" kern="0" dirty="0"/>
              <a:t>[2]: 11-20/418: Low latency service in 802.11be (Dave Cavalcanti, Intel)</a:t>
            </a:r>
          </a:p>
          <a:p>
            <a:pPr algn="l"/>
            <a:r>
              <a:rPr lang="en-US" sz="1800" b="0" kern="0" dirty="0"/>
              <a:t>[3]: 11-20/003: Discussion on latency metric (</a:t>
            </a:r>
            <a:r>
              <a:rPr lang="en-US" sz="1800" b="0" kern="0" dirty="0" err="1"/>
              <a:t>Suhwook</a:t>
            </a:r>
            <a:r>
              <a:rPr lang="en-US" sz="1800" b="0" kern="0" dirty="0"/>
              <a:t> Kim, LG)</a:t>
            </a:r>
          </a:p>
          <a:p>
            <a:pPr algn="l"/>
            <a:r>
              <a:rPr lang="en-US" sz="1800" b="0" kern="0" dirty="0"/>
              <a:t>[4]: 11-20/105: Link Latency Statistics of Multi-band Operations in EHT (Frank Hsu, </a:t>
            </a:r>
            <a:r>
              <a:rPr lang="en-US" sz="1800" b="0" kern="0" dirty="0" err="1"/>
              <a:t>Mediatek</a:t>
            </a:r>
            <a:r>
              <a:rPr lang="en-US" sz="1800" b="0" kern="0" dirty="0"/>
              <a:t>)</a:t>
            </a:r>
          </a:p>
          <a:p>
            <a:pPr algn="l"/>
            <a:r>
              <a:rPr lang="en-US" sz="1800" b="0" kern="0" dirty="0"/>
              <a:t>[5]: 11-20/484: Latency Measurement for Low Latency Applications (</a:t>
            </a:r>
            <a:r>
              <a:rPr lang="en-US" sz="1800" b="0" kern="0" dirty="0" err="1"/>
              <a:t>Liuming</a:t>
            </a:r>
            <a:r>
              <a:rPr lang="en-US" sz="1800" b="0" kern="0" dirty="0"/>
              <a:t> Lu, ZTE Corporation)</a:t>
            </a:r>
          </a:p>
          <a:p>
            <a:pPr algn="l"/>
            <a:r>
              <a:rPr lang="en-US" sz="1800" b="0" kern="0" dirty="0"/>
              <a:t>[6]: 11-19/1615: Multi-band/Multi-channel Operation for Low Latency and Jitter (</a:t>
            </a:r>
            <a:r>
              <a:rPr lang="en-US" sz="1800" b="0" kern="0" dirty="0" err="1"/>
              <a:t>Liuming</a:t>
            </a:r>
            <a:r>
              <a:rPr lang="en-US" sz="1800" b="0" kern="0" dirty="0"/>
              <a:t> Lu, ZTE Corporation)</a:t>
            </a:r>
          </a:p>
          <a:p>
            <a:pPr algn="l"/>
            <a:r>
              <a:rPr lang="en-US" sz="1800" b="0" kern="0" dirty="0"/>
              <a:t>[7]: 11-20/093: Multi-Link for Low Latency (Adrian Garcia-Rodriguez, Nokia) </a:t>
            </a:r>
          </a:p>
          <a:p>
            <a:pPr algn="l"/>
            <a:r>
              <a:rPr lang="en-US" sz="1800" b="0" kern="0" dirty="0"/>
              <a:t>[8]: 11-20/005: Proposals on Latency Reduction (</a:t>
            </a:r>
            <a:r>
              <a:rPr lang="en-US" sz="1800" b="0" kern="0" dirty="0" err="1"/>
              <a:t>Shubhodeep</a:t>
            </a:r>
            <a:r>
              <a:rPr lang="en-US" sz="1800" b="0" kern="0" dirty="0"/>
              <a:t> Adhikari, Broadcom)</a:t>
            </a:r>
          </a:p>
          <a:p>
            <a:pPr algn="l"/>
            <a:r>
              <a:rPr lang="en-US" sz="1800" b="0" kern="0" dirty="0"/>
              <a:t>[9]: 11-19/1287: TSN support in 802.11 and potential extensions for </a:t>
            </a:r>
            <a:r>
              <a:rPr lang="en-US" sz="1800" b="0" kern="0" dirty="0" err="1"/>
              <a:t>TGbe</a:t>
            </a:r>
            <a:r>
              <a:rPr lang="en-US" sz="1800" b="0" kern="0" dirty="0"/>
              <a:t> (Dave Cavalcanti, Intel)</a:t>
            </a:r>
          </a:p>
        </p:txBody>
      </p:sp>
    </p:spTree>
    <p:extLst>
      <p:ext uri="{BB962C8B-B14F-4D97-AF65-F5344CB8AC3E}">
        <p14:creationId xmlns:p14="http://schemas.microsoft.com/office/powerpoint/2010/main" val="1474706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913CF-90BC-470E-915B-623B38BE69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A9E58-432F-40F5-9752-2521FE4D9A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9481EBE-10E3-42E5-853E-5303CF24442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0" cy="0"/>
          </a:xfr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9A9F05C-419D-49A4-B501-2ED9495305E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0" cy="0"/>
          </a:xfr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A. Asterjadhi (Qualcomm), et. al.,</a:t>
            </a:r>
            <a:endParaRPr lang="en-US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5229AD1-5564-4069-85B7-34D018F71E44}"/>
              </a:ext>
            </a:extLst>
          </p:cNvPr>
          <p:cNvSpPr txBox="1">
            <a:spLocks/>
          </p:cNvSpPr>
          <p:nvPr/>
        </p:nvSpPr>
        <p:spPr bwMode="auto">
          <a:xfrm>
            <a:off x="331236" y="1539105"/>
            <a:ext cx="3173963" cy="47009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173736" indent="-173736" algn="l" defTabSz="914400" rtl="0" eaLnBrk="1" fontAlgn="base" latinLnBrk="0" hangingPunct="1">
              <a:lnSpc>
                <a:spcPct val="107000"/>
              </a:lnSpc>
              <a:spcBef>
                <a:spcPts val="1200"/>
              </a:spcBef>
              <a:spcAft>
                <a:spcPct val="0"/>
              </a:spcAft>
              <a:buClr>
                <a:srgbClr val="3253DC"/>
              </a:buClr>
              <a:buSzPct val="100000"/>
              <a:buFont typeface="Arial" panose="020B0604020202020204" pitchFamily="34" charset="0"/>
              <a:buChar char="•"/>
              <a:defRPr sz="2100" b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38328" indent="-174625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Microsoft Sans Serif" panose="020B0604020202020204" pitchFamily="34" charset="0"/>
              <a:buChar char="◦"/>
              <a:defRPr sz="21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09588" indent="-16192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Microsoft Sans Serif" panose="020B0604020202020204" pitchFamily="34" charset="0"/>
              <a:buChar char="•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85800" indent="-173736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Microsoft Sans Serif" panose="020B0604020202020204" pitchFamily="34" charset="0"/>
              <a:buChar char="◦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fontAlgn="base" latinLnBrk="0" hangingPunct="1">
              <a:lnSpc>
                <a:spcPct val="98000"/>
              </a:lnSpc>
              <a:spcBef>
                <a:spcPts val="1800"/>
              </a:spcBef>
              <a:spcAft>
                <a:spcPct val="0"/>
              </a:spcAft>
              <a:buClr>
                <a:srgbClr val="595959"/>
              </a:buClr>
              <a:buSzPct val="100000"/>
              <a:buFont typeface="Microsoft Sans Serif" panose="020B0604020202020204" pitchFamily="34" charset="0"/>
              <a:buChar char="​"/>
              <a:tabLst/>
              <a:defRPr sz="2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fontAlgn="base" latinLnBrk="0" hangingPunct="1">
              <a:lnSpc>
                <a:spcPct val="94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Microsoft Sans Serif" panose="020B0604020202020204" pitchFamily="34" charset="0"/>
              <a:buChar char="​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fontAlgn="base" latinLnBrk="0" hangingPunct="1">
              <a:lnSpc>
                <a:spcPct val="107000"/>
              </a:lnSpc>
              <a:spcBef>
                <a:spcPts val="12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Microsoft Sans Serif" panose="020B0604020202020204" pitchFamily="34" charset="0"/>
              <a:buChar char="​"/>
              <a:defRPr sz="21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fontAlgn="base" latinLnBrk="0" hangingPunct="1">
              <a:lnSpc>
                <a:spcPct val="86000"/>
              </a:lnSpc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Microsoft Sans Serif" panose="020B0604020202020204" pitchFamily="34" charset="0"/>
              <a:buChar char="​"/>
              <a:defRPr lang="en-US" sz="5500" kern="120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fontAlgn="base" latinLnBrk="0" hangingPunct="1">
              <a:lnSpc>
                <a:spcPct val="84000"/>
              </a:lnSpc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Microsoft Sans Serif" panose="020B0604020202020204" pitchFamily="34" charset="0"/>
              <a:buChar char="​"/>
              <a:defRPr sz="6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Three main latency regions (categories) are identified for low latency applications</a:t>
            </a:r>
          </a:p>
          <a:p>
            <a:pPr marL="506603" lvl="1" indent="-342900">
              <a:buFont typeface="+mj-lt"/>
              <a:buAutoNum type="alphaUcPeriod"/>
            </a:pPr>
            <a:r>
              <a:rPr lang="en-US" sz="1800" dirty="0"/>
              <a:t>10~50ms</a:t>
            </a:r>
          </a:p>
          <a:p>
            <a:pPr lvl="2"/>
            <a:r>
              <a:rPr lang="en-US" sz="1500" dirty="0"/>
              <a:t>E.g., interactive video, automated vehicles</a:t>
            </a:r>
          </a:p>
          <a:p>
            <a:pPr lvl="2"/>
            <a:endParaRPr lang="en-US" dirty="0"/>
          </a:p>
          <a:p>
            <a:pPr marL="506603" lvl="1" indent="-342900">
              <a:buFont typeface="+mj-lt"/>
              <a:buAutoNum type="alphaUcPeriod"/>
            </a:pPr>
            <a:r>
              <a:rPr lang="en-US" sz="1800" dirty="0"/>
              <a:t>1~10ms</a:t>
            </a:r>
          </a:p>
          <a:p>
            <a:pPr lvl="2"/>
            <a:r>
              <a:rPr lang="en-US" sz="1500" dirty="0"/>
              <a:t>E.g., AR/VR, gaming</a:t>
            </a:r>
          </a:p>
          <a:p>
            <a:pPr lvl="2"/>
            <a:endParaRPr lang="en-US" sz="1500" dirty="0"/>
          </a:p>
          <a:p>
            <a:pPr marL="506603" lvl="1" indent="-342900">
              <a:buFont typeface="+mj-lt"/>
              <a:buAutoNum type="alphaUcPeriod"/>
            </a:pPr>
            <a:r>
              <a:rPr lang="en-US" sz="1800" dirty="0"/>
              <a:t>1ms or less</a:t>
            </a:r>
          </a:p>
          <a:p>
            <a:pPr lvl="2"/>
            <a:r>
              <a:rPr lang="en-US" sz="1500" dirty="0"/>
              <a:t>E.g., TSN-like applications</a:t>
            </a:r>
          </a:p>
          <a:p>
            <a:pPr lvl="2"/>
            <a:endParaRPr lang="en-US" sz="1500" dirty="0"/>
          </a:p>
          <a:p>
            <a:r>
              <a:rPr lang="en-US" sz="1800" b="0" dirty="0"/>
              <a:t>New emerging cases (e.g., AR/VR) fall into Category B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274A087-F273-4200-9FE1-49E9AD8A3D53}"/>
              </a:ext>
            </a:extLst>
          </p:cNvPr>
          <p:cNvSpPr txBox="1">
            <a:spLocks/>
          </p:cNvSpPr>
          <p:nvPr/>
        </p:nvSpPr>
        <p:spPr bwMode="auto">
          <a:xfrm>
            <a:off x="2383082" y="785879"/>
            <a:ext cx="4454036" cy="4805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Background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39F9F7-57B1-41E3-A99D-81098C976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4092" y="1316410"/>
            <a:ext cx="6049908" cy="4873628"/>
          </a:xfrm>
          <a:prstGeom prst="rect">
            <a:avLst/>
          </a:prstGeom>
        </p:spPr>
      </p:pic>
      <p:sp>
        <p:nvSpPr>
          <p:cNvPr id="2" name="Star: 5 Points 1">
            <a:extLst>
              <a:ext uri="{FF2B5EF4-FFF2-40B4-BE49-F238E27FC236}">
                <a16:creationId xmlns:a16="http://schemas.microsoft.com/office/drawing/2014/main" id="{9BEA3C31-8F4B-4CC1-80CB-46030404608A}"/>
              </a:ext>
            </a:extLst>
          </p:cNvPr>
          <p:cNvSpPr/>
          <p:nvPr/>
        </p:nvSpPr>
        <p:spPr bwMode="auto">
          <a:xfrm>
            <a:off x="5715000" y="3657600"/>
            <a:ext cx="76200" cy="76200"/>
          </a:xfrm>
          <a:prstGeom prst="star5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207AF4-EAC5-4F9E-A34A-6CD28EA9F08B}"/>
              </a:ext>
            </a:extLst>
          </p:cNvPr>
          <p:cNvSpPr txBox="1"/>
          <p:nvPr/>
        </p:nvSpPr>
        <p:spPr>
          <a:xfrm>
            <a:off x="5791200" y="3572589"/>
            <a:ext cx="6858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AR/VR</a:t>
            </a:r>
          </a:p>
        </p:txBody>
      </p:sp>
    </p:spTree>
    <p:extLst>
      <p:ext uri="{BB962C8B-B14F-4D97-AF65-F5344CB8AC3E}">
        <p14:creationId xmlns:p14="http://schemas.microsoft.com/office/powerpoint/2010/main" val="157743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Various low latency enhancement proposals have been presented in </a:t>
            </a:r>
            <a:r>
              <a:rPr lang="en-US" dirty="0" err="1"/>
              <a:t>TGbe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Categories: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Techniques/mechanisms to improve latency in the MAC [1][2]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Signaling to convey traffic pattern and QoS demands from non-AP to AP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Latency measurements and reports [3][4][5]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Admission control [6]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12947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Proposed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Techniques in IEEE</a:t>
            </a:r>
            <a:endParaRPr lang="en-US" b="1" strike="sngStrik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 fontScale="77500" lnSpcReduction="20000"/>
          </a:bodyPr>
          <a:lstStyle/>
          <a:p>
            <a:pPr marL="0" indent="0"/>
            <a:endParaRPr lang="en-US" sz="2300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Summary of techniques/proposals: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300" dirty="0"/>
              <a:t>Link-domain/Frequency-domain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MLO – multi-primary contention and </a:t>
            </a:r>
            <a:r>
              <a:rPr lang="en-US" dirty="0" err="1"/>
              <a:t>tput</a:t>
            </a:r>
            <a:r>
              <a:rPr lang="en-US" dirty="0"/>
              <a:t> aggregation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TID-to-link mapping – confines less well-behaving or best effort traffic within certain link(s) and reserve other links for low latency apps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Multiple-channels within a band. EDCA per channel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300" dirty="0"/>
              <a:t>Time-domain</a:t>
            </a:r>
            <a:endParaRPr lang="en-US" sz="41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Separate queue at the transmitter that has preferential treatment w.r.t other traffic (intra-MLD)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New TIDs to indicate low latency traffic (intra-MLD)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Prioritized EDCA (both intra-BSS and inter-MLD) [1]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TXOP sharing (given by non-AP to AP) [8], CAP (inter-MLD)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TSN (both intra-MLD and inter-MLD) [9]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The goal of this contribution: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tx1"/>
                </a:solidFill>
              </a:rPr>
              <a:t>Provides a low-latency frame-work for R1, which can be extended for R2</a:t>
            </a:r>
          </a:p>
        </p:txBody>
      </p:sp>
    </p:spTree>
    <p:extLst>
      <p:ext uri="{BB962C8B-B14F-4D97-AF65-F5344CB8AC3E}">
        <p14:creationId xmlns:p14="http://schemas.microsoft.com/office/powerpoint/2010/main" val="2879064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Achievable Approach in R1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One way to achieve tighter, more predictable latency bound is to use AP Scheduling (what 11ax supports and promotes) combined with MLO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Step 1: STA indicates its traffic pattern and QoS demand to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Step 2: AP accepts/rejects per the current condition of the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Step 3: If accepted, AP guarantees QoS for the STA using different techniques (e.g., put STA on diff links/MLO/TWT/use currently defined EDCA settings, and any combos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What’s needed?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STA needs to know if an AP offers this type of low-</a:t>
            </a:r>
            <a:r>
              <a:rPr lang="en-US" sz="1400" dirty="0" err="1"/>
              <a:t>lat</a:t>
            </a:r>
            <a:r>
              <a:rPr lang="en-US" sz="1400" dirty="0"/>
              <a:t> service (AP capability) so the STA can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Some way for the STA to indicate the traffic pattern and QoS demand (e.g., using MSCS, TCLAS, TSPEC, </a:t>
            </a:r>
            <a:r>
              <a:rPr lang="en-US" sz="1400" dirty="0" err="1"/>
              <a:t>etc</a:t>
            </a:r>
            <a:r>
              <a:rPr lang="en-US" sz="14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What links the STA prefers (e.g., local co-existence or power save may impact a STA’s preference)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Main Considerations in this 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How to ensure the medium is not occupied by other STAs (e.g., OBSS)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Can confine 11ax STAs/non-real-time traffic to 2.4 and 5GHz and dedicate 6GHz for low-lat. Still probabilistic in an environment with OBSS but green field 6GHz should be good for some time assuming AP avoids busy 6GHz channels and pick a free 6GHz 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Limit to a single BSS optimization in R1</a:t>
            </a:r>
          </a:p>
        </p:txBody>
      </p:sp>
    </p:spTree>
    <p:extLst>
      <p:ext uri="{BB962C8B-B14F-4D97-AF65-F5344CB8AC3E}">
        <p14:creationId xmlns:p14="http://schemas.microsoft.com/office/powerpoint/2010/main" val="703014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Needed for R1 (low hanging fruits)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 fontScale="70000" lnSpcReduction="20000"/>
          </a:bodyPr>
          <a:lstStyle/>
          <a:p>
            <a:pPr marL="0" indent="0"/>
            <a:r>
              <a:rPr lang="en-US" dirty="0">
                <a:solidFill>
                  <a:srgbClr val="0070C0"/>
                </a:solidFill>
              </a:rPr>
              <a:t>Starting point: 11be already provides MLO. Add the following to enhance low latency support in 11be:</a:t>
            </a:r>
          </a:p>
          <a:p>
            <a:pPr marL="0" indent="0"/>
            <a:endParaRPr lang="en-US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way for an AP to advertise its low latency service capability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way for a STA to indicate its traffic pattern and QoS demand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Indicates period, actual data arrival offset, avg data rate, delay bound,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Can use TSPEC, TCLA, MSCS or have a more customized version for low-</a:t>
            </a:r>
            <a:r>
              <a:rPr lang="en-US" dirty="0" err="1"/>
              <a:t>lat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way for the AP to redirect the less-latency sensitive traffic (e.g., best-effort/high-volume) on one link to reduce their impact on the low latency traffic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TID-to-link mapping to confine a TID on a set of specific link(s)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We have a separation contribution on this to allow negotiation to converge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Restrict TIDs of BE/high-volume to some links and map low latency TID to other link(s)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latency measurement reports from the AP (SP already passed in [4])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User scheduling within 6GHz using 11ax defined TWT with a minor rule 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TWT framework with stricter access requirements. Broadcast or Individual TWTs is TBD</a:t>
            </a:r>
          </a:p>
        </p:txBody>
      </p:sp>
    </p:spTree>
    <p:extLst>
      <p:ext uri="{BB962C8B-B14F-4D97-AF65-F5344CB8AC3E}">
        <p14:creationId xmlns:p14="http://schemas.microsoft.com/office/powerpoint/2010/main" val="2683860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Consider for R2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individual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TWT sessions co-ordination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TSN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Enhanced reliability</a:t>
            </a:r>
          </a:p>
        </p:txBody>
      </p:sp>
    </p:spTree>
    <p:extLst>
      <p:ext uri="{BB962C8B-B14F-4D97-AF65-F5344CB8AC3E}">
        <p14:creationId xmlns:p14="http://schemas.microsoft.com/office/powerpoint/2010/main" val="1856859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TGbe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AP MLD shall be able to advertise in its capability that it is latency-aware for a non-AP MLD to request QoS treatment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non-AP MLD may indicate its traffic demand of a specific flow to an AP MLD that is capable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TBD what mechanism to use (e.g., TSPEC, TCLA, MSCS or have a more customized version for low-</a:t>
            </a:r>
            <a:r>
              <a:rPr lang="en-US" dirty="0" err="1"/>
              <a:t>lat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31690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7D50-C4EC-45A4-8A05-F32F1540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CAD9-0699-4BDE-B2A2-B6D69C469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418"/>
            <a:ext cx="8407908" cy="42611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TGbe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TID-to-link mapping to confine a TID to a subset of the setup links following the TID link mapping</a:t>
            </a:r>
          </a:p>
        </p:txBody>
      </p:sp>
    </p:spTree>
    <p:extLst>
      <p:ext uri="{BB962C8B-B14F-4D97-AF65-F5344CB8AC3E}">
        <p14:creationId xmlns:p14="http://schemas.microsoft.com/office/powerpoint/2010/main" val="2922827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EE36AD-2C9B-4E5E-809E-158C38A1BF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804CA7-177A-46BF-8EDD-1425699BFC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9858FA-0A8D-4C2C-8470-016E876181BA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cc01d59-85de-4ef9-881e-76d8b6a6f841"/>
    <ds:schemaRef ds:uri="4b1de6fe-44aa-4e13-b7e7-ab260d1ea5f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1476</TotalTime>
  <Words>1143</Words>
  <Application>Microsoft Office PowerPoint</Application>
  <PresentationFormat>On-screen Show (4:3)</PresentationFormat>
  <Paragraphs>120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Microsoft Sans Serif</vt:lpstr>
      <vt:lpstr>Times New Roman</vt:lpstr>
      <vt:lpstr>Office Theme</vt:lpstr>
      <vt:lpstr>Low Latency Enhancements for R1</vt:lpstr>
      <vt:lpstr>PowerPoint Presentation</vt:lpstr>
      <vt:lpstr>Background</vt:lpstr>
      <vt:lpstr>Proposed Techniques in IEEE</vt:lpstr>
      <vt:lpstr>Achievable Approach in R1</vt:lpstr>
      <vt:lpstr>What’s Needed for R1 (low hanging fruits)</vt:lpstr>
      <vt:lpstr>Things to Consider for R2</vt:lpstr>
      <vt:lpstr>SP1</vt:lpstr>
      <vt:lpstr>SP2</vt:lpstr>
      <vt:lpstr>SP3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209</cp:revision>
  <cp:lastPrinted>1601-01-01T00:00:00Z</cp:lastPrinted>
  <dcterms:created xsi:type="dcterms:W3CDTF">2019-06-07T21:10:12Z</dcterms:created>
  <dcterms:modified xsi:type="dcterms:W3CDTF">2020-08-26T01:16:18Z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