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41" r:id="rId3"/>
    <p:sldId id="376" r:id="rId4"/>
    <p:sldId id="375" r:id="rId5"/>
    <p:sldId id="381" r:id="rId6"/>
    <p:sldId id="382" r:id="rId7"/>
    <p:sldId id="383" r:id="rId8"/>
    <p:sldId id="384" r:id="rId9"/>
    <p:sldId id="385" r:id="rId10"/>
    <p:sldId id="380" r:id="rId11"/>
    <p:sldId id="378"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5C5C5"/>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3108" autoAdjust="0"/>
  </p:normalViewPr>
  <p:slideViewPr>
    <p:cSldViewPr>
      <p:cViewPr varScale="1">
        <p:scale>
          <a:sx n="65" d="100"/>
          <a:sy n="65" d="100"/>
        </p:scale>
        <p:origin x="1340" y="5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Hassan Yaghoobi (Intel Corp.)</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smtClean="0"/>
              <a:t>January 2020</a:t>
            </a:r>
            <a:endParaRPr lang="en-GB" dirty="0"/>
          </a:p>
        </p:txBody>
      </p:sp>
      <p:sp>
        <p:nvSpPr>
          <p:cNvPr id="3" name="Footer Placeholder 2"/>
          <p:cNvSpPr>
            <a:spLocks noGrp="1"/>
          </p:cNvSpPr>
          <p:nvPr>
            <p:ph type="ftr" idx="11"/>
          </p:nvPr>
        </p:nvSpPr>
        <p:spPr/>
        <p:txBody>
          <a:bodyPr/>
          <a:lstStyle>
            <a:lvl1pPr>
              <a:defRPr/>
            </a:lvl1pPr>
          </a:lstStyle>
          <a:p>
            <a:r>
              <a:rPr lang="en-US" dirty="0" smtClean="0"/>
              <a:t>Hassan Yaghoobi (Intel Corp.)</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Hassan Yaghoobi (Intel Corp.)</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90590" y="6442419"/>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802.11-20/0158r0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8/dcn/19/18-19-0157-00-0000-an-update-on-the-recommendation-itu-r-m-1450-5.pptx" TargetMode="External"/><Relationship Id="rId2" Type="http://schemas.openxmlformats.org/officeDocument/2006/relationships/hyperlink" Target="mailto:hassan.yaghoobi@intel.com" TargetMode="External"/><Relationship Id="rId1" Type="http://schemas.openxmlformats.org/officeDocument/2006/relationships/slideLayout" Target="../slideLayouts/slideLayout1.xml"/><Relationship Id="rId5" Type="http://schemas.openxmlformats.org/officeDocument/2006/relationships/hyperlink" Target="https://www.itu.int/dms_pubrec/itu-r/rec/m/R-REC-M.1801-2-201302-I!!PDF-E.pdf" TargetMode="External"/><Relationship Id="rId4" Type="http://schemas.openxmlformats.org/officeDocument/2006/relationships/hyperlink" Target="https://urldefense.proofpoint.com/v2/url?u=https-3A__www.itu.int_rec_R-2DREC-2DM.1450-2D5-2D201404-2DI_en&amp;d=DwMFAg&amp;c=pqcuzKEN_84c78MOSc5_fw&amp;r=z8R-nWJ8GIxwjOjNKhEFByb-tZ6XE3GZXWSggNdVo-w&amp;m=V0GQrKUxTwMD3KpIXMV6berrX1vVmU-lzgxcII296Y4&amp;s=_irR1ArtskcacRYIY3UWinV2pERL45-FvpTde7fSrEY&amp;e="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itu.int/en/events/pages/Event-Details.aspx?eventid=17353"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dirty="0" smtClean="0">
                <a:latin typeface="Times New Roman" charset="0"/>
              </a:rPr>
              <a:t>ITU AHG Introduction Presentation</a:t>
            </a:r>
            <a:endParaRPr lang="en-GB" sz="3600"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1740637820"/>
              </p:ext>
            </p:extLst>
          </p:nvPr>
        </p:nvGraphicFramePr>
        <p:xfrm>
          <a:off x="673100" y="3124200"/>
          <a:ext cx="8335963" cy="914400"/>
        </p:xfrm>
        <a:graphic>
          <a:graphicData uri="http://schemas.openxmlformats.org/presentationml/2006/ole">
            <mc:AlternateContent xmlns:mc="http://schemas.openxmlformats.org/markup-compatibility/2006">
              <mc:Choice xmlns:v="urn:schemas-microsoft-com:vml" Requires="v">
                <p:oleObj spid="_x0000_s6828" name="Document" r:id="rId4" imgW="8512217" imgH="1023866" progId="Word.Document.8">
                  <p:embed/>
                </p:oleObj>
              </mc:Choice>
              <mc:Fallback>
                <p:oleObj name="Document" r:id="rId4" imgW="8512217" imgH="1023866" progId="Word.Document.8">
                  <p:embed/>
                  <p:pic>
                    <p:nvPicPr>
                      <p:cNvPr id="0" name=""/>
                      <p:cNvPicPr>
                        <a:picLocks noChangeAspect="1" noChangeArrowheads="1"/>
                      </p:cNvPicPr>
                      <p:nvPr/>
                    </p:nvPicPr>
                    <p:blipFill>
                      <a:blip r:embed="rId5"/>
                      <a:srcRect/>
                      <a:stretch>
                        <a:fillRect/>
                      </a:stretch>
                    </p:blipFill>
                    <p:spPr bwMode="auto">
                      <a:xfrm>
                        <a:off x="673100" y="3124200"/>
                        <a:ext cx="8335963" cy="914400"/>
                      </a:xfrm>
                      <a:prstGeom prst="rect">
                        <a:avLst/>
                      </a:prstGeom>
                      <a:noFill/>
                      <a:ln>
                        <a:noFill/>
                      </a:ln>
                      <a:effectLst/>
                      <a:extLst/>
                    </p:spPr>
                  </p:pic>
                </p:oleObj>
              </mc:Fallback>
            </mc:AlternateContent>
          </a:graphicData>
        </a:graphic>
      </p:graphicFrame>
      <p:sp>
        <p:nvSpPr>
          <p:cNvPr id="13" name="Rectangle 2"/>
          <p:cNvSpPr>
            <a:spLocks noGrp="1" noChangeArrowheads="1"/>
          </p:cNvSpPr>
          <p:nvPr>
            <p:ph idx="1"/>
          </p:nvPr>
        </p:nvSpPr>
        <p:spPr>
          <a:xfrm>
            <a:off x="838200" y="1675607"/>
            <a:ext cx="7315200" cy="534193"/>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2020-01-13</a:t>
            </a:r>
            <a:endParaRPr lang="en-GB" sz="20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2800" dirty="0" smtClean="0">
                <a:latin typeface="Times New Roman" charset="0"/>
              </a:rPr>
              <a:t>IEEE 802.11 Coverage in the Recommendations</a:t>
            </a:r>
            <a:endParaRPr lang="en-US" sz="2800" dirty="0">
              <a:latin typeface="Times New Roman" charset="0"/>
            </a:endParaRPr>
          </a:p>
        </p:txBody>
      </p:sp>
      <p:sp>
        <p:nvSpPr>
          <p:cNvPr id="5123" name="Content Placeholder 2"/>
          <p:cNvSpPr>
            <a:spLocks noGrp="1"/>
          </p:cNvSpPr>
          <p:nvPr>
            <p:ph idx="1"/>
          </p:nvPr>
        </p:nvSpPr>
        <p:spPr>
          <a:xfrm>
            <a:off x="963706" y="1265244"/>
            <a:ext cx="7315200" cy="4459742"/>
          </a:xfrm>
        </p:spPr>
        <p:txBody>
          <a:bodyPr/>
          <a:lstStyle/>
          <a:p>
            <a:pPr>
              <a:buFont typeface="Arial" panose="020B0604020202020204" pitchFamily="34" charset="0"/>
              <a:buChar char="•"/>
            </a:pPr>
            <a:r>
              <a:rPr lang="en-US" altLang="ja-JP" sz="2000" dirty="0">
                <a:latin typeface="Times New Roman" charset="0"/>
              </a:rPr>
              <a:t>IEEE 802.11 Standards to be Considered</a:t>
            </a:r>
            <a:endParaRPr lang="en-US" sz="2000" dirty="0" smtClean="0"/>
          </a:p>
          <a:p>
            <a:pPr lvl="1">
              <a:buFont typeface="Arial" panose="020B0604020202020204" pitchFamily="34" charset="0"/>
              <a:buChar char="•"/>
            </a:pPr>
            <a:r>
              <a:rPr lang="en-US" sz="1600" dirty="0" smtClean="0"/>
              <a:t>IEEE </a:t>
            </a:r>
            <a:r>
              <a:rPr lang="en-US" sz="1600" dirty="0" err="1"/>
              <a:t>Std</a:t>
            </a:r>
            <a:r>
              <a:rPr lang="en-US" sz="1600" dirty="0"/>
              <a:t> P802.11ac-2013, 2013-12-09</a:t>
            </a:r>
          </a:p>
          <a:p>
            <a:pPr lvl="1">
              <a:buFont typeface="Arial" panose="020B0604020202020204" pitchFamily="34" charset="0"/>
              <a:buChar char="•"/>
            </a:pPr>
            <a:r>
              <a:rPr lang="en-US" sz="1600" dirty="0"/>
              <a:t>IEEE </a:t>
            </a:r>
            <a:r>
              <a:rPr lang="en-US" sz="1600" dirty="0" err="1"/>
              <a:t>Std</a:t>
            </a:r>
            <a:r>
              <a:rPr lang="en-US" sz="1600" dirty="0"/>
              <a:t> P802.11ax , Nov 2020</a:t>
            </a:r>
          </a:p>
          <a:p>
            <a:pPr lvl="1">
              <a:buFont typeface="Arial" panose="020B0604020202020204" pitchFamily="34" charset="0"/>
              <a:buChar char="•"/>
            </a:pPr>
            <a:r>
              <a:rPr lang="en-US" sz="1600" dirty="0"/>
              <a:t>IEEE </a:t>
            </a:r>
            <a:r>
              <a:rPr lang="en-US" sz="1600" dirty="0" err="1"/>
              <a:t>Std</a:t>
            </a:r>
            <a:r>
              <a:rPr lang="en-US" sz="1600" dirty="0"/>
              <a:t> P802.11ay, Dec </a:t>
            </a:r>
            <a:r>
              <a:rPr lang="en-US" sz="1600" dirty="0" smtClean="0"/>
              <a:t>2020</a:t>
            </a:r>
            <a:endParaRPr lang="en-US" sz="1600" dirty="0"/>
          </a:p>
          <a:p>
            <a:pPr lvl="1">
              <a:buFont typeface="Arial" panose="020B0604020202020204" pitchFamily="34" charset="0"/>
              <a:buChar char="•"/>
            </a:pPr>
            <a:r>
              <a:rPr lang="en-US" sz="1600" dirty="0" smtClean="0"/>
              <a:t>IEEE </a:t>
            </a:r>
            <a:r>
              <a:rPr lang="en-US" sz="1600" dirty="0" err="1" smtClean="0"/>
              <a:t>Std</a:t>
            </a:r>
            <a:r>
              <a:rPr lang="en-US" sz="1600" dirty="0" smtClean="0"/>
              <a:t> P802.11ba</a:t>
            </a:r>
            <a:r>
              <a:rPr lang="en-US" sz="1600" dirty="0"/>
              <a:t>, Sep </a:t>
            </a:r>
            <a:r>
              <a:rPr lang="en-US" sz="1600" dirty="0" smtClean="0"/>
              <a:t>2020 (?)</a:t>
            </a:r>
            <a:endParaRPr lang="en-US" sz="1600" dirty="0"/>
          </a:p>
          <a:p>
            <a:pPr lvl="1">
              <a:buFont typeface="Arial" panose="020B0604020202020204" pitchFamily="34" charset="0"/>
              <a:buChar char="•"/>
            </a:pPr>
            <a:r>
              <a:rPr lang="en-US" sz="1600" dirty="0"/>
              <a:t>IEEE </a:t>
            </a:r>
            <a:r>
              <a:rPr lang="en-US" sz="1600" dirty="0" err="1"/>
              <a:t>Std</a:t>
            </a:r>
            <a:r>
              <a:rPr lang="en-US" sz="1600" dirty="0"/>
              <a:t> P802.11az, Mar </a:t>
            </a:r>
            <a:r>
              <a:rPr lang="en-US" sz="1600" dirty="0" smtClean="0"/>
              <a:t>2021 (?)</a:t>
            </a:r>
          </a:p>
          <a:p>
            <a:pPr lvl="1">
              <a:buFont typeface="Arial" panose="020B0604020202020204" pitchFamily="34" charset="0"/>
              <a:buChar char="•"/>
            </a:pPr>
            <a:r>
              <a:rPr lang="en-US" sz="1600" dirty="0" smtClean="0"/>
              <a:t>Others?</a:t>
            </a:r>
          </a:p>
          <a:p>
            <a:pPr>
              <a:buFont typeface="Arial" panose="020B0604020202020204" pitchFamily="34" charset="0"/>
              <a:buChar char="•"/>
            </a:pPr>
            <a:r>
              <a:rPr lang="en-US" sz="2000" dirty="0"/>
              <a:t>IEEE </a:t>
            </a:r>
            <a:r>
              <a:rPr lang="en-US" sz="2000" dirty="0" smtClean="0"/>
              <a:t>802.11 technologies should have STD status by the time of approval in SG5 for Publication (that is two months after WP 5A submission of Recommendations to SG5)</a:t>
            </a:r>
          </a:p>
          <a:p>
            <a:pPr>
              <a:buFont typeface="Arial" panose="020B0604020202020204" pitchFamily="34" charset="0"/>
              <a:buChar char="•"/>
            </a:pPr>
            <a:r>
              <a:rPr lang="en-US" sz="2000" dirty="0" smtClean="0">
                <a:cs typeface="+mn-cs"/>
              </a:rPr>
              <a:t>WP5A members may request delayed submission to SG5 for publication of STDs</a:t>
            </a:r>
            <a:endParaRPr lang="en-US" sz="1600" dirty="0" smtClean="0">
              <a:cs typeface="+mn-cs"/>
            </a:endParaRPr>
          </a:p>
          <a:p>
            <a:pPr>
              <a:buFont typeface="Arial" panose="020B0604020202020204" pitchFamily="34" charset="0"/>
              <a:buChar char="•"/>
            </a:pPr>
            <a:endParaRPr lang="en-US" sz="2000" dirty="0">
              <a:cs typeface="+mn-cs"/>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2295045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71525" y="885219"/>
            <a:ext cx="7770813" cy="761999"/>
          </a:xfrm>
        </p:spPr>
        <p:txBody>
          <a:bodyPr/>
          <a:lstStyle/>
          <a:p>
            <a:pPr eaLnBrk="1" hangingPunct="1"/>
            <a:r>
              <a:rPr lang="en-US" altLang="ja-JP" sz="3600" dirty="0" smtClean="0">
                <a:latin typeface="Times New Roman" charset="0"/>
              </a:rPr>
              <a:t>ITU AHG Work Plan and Timeline</a:t>
            </a:r>
            <a:endParaRPr lang="en-US" sz="3600" dirty="0">
              <a:latin typeface="Times New Roman" charset="0"/>
            </a:endParaRPr>
          </a:p>
        </p:txBody>
      </p:sp>
      <p:sp>
        <p:nvSpPr>
          <p:cNvPr id="5123" name="Content Placeholder 2"/>
          <p:cNvSpPr>
            <a:spLocks noGrp="1"/>
          </p:cNvSpPr>
          <p:nvPr>
            <p:ph idx="1"/>
          </p:nvPr>
        </p:nvSpPr>
        <p:spPr>
          <a:xfrm>
            <a:off x="999331" y="1856025"/>
            <a:ext cx="7315200" cy="4459742"/>
          </a:xfrm>
        </p:spPr>
        <p:txBody>
          <a:bodyPr/>
          <a:lstStyle/>
          <a:p>
            <a:pPr>
              <a:buFont typeface="Arial" panose="020B0604020202020204" pitchFamily="34" charset="0"/>
              <a:buChar char="•"/>
            </a:pPr>
            <a:r>
              <a:rPr lang="en-US" dirty="0" smtClean="0"/>
              <a:t>Jan-Mar 2020: Develop proposed revisions </a:t>
            </a:r>
            <a:r>
              <a:rPr lang="en-US" dirty="0"/>
              <a:t>to  </a:t>
            </a:r>
            <a:r>
              <a:rPr lang="en-US" dirty="0" smtClean="0"/>
              <a:t>Rec ITU-R </a:t>
            </a:r>
            <a:r>
              <a:rPr lang="en-US" dirty="0"/>
              <a:t>M.1450-5 &amp; ITU-R </a:t>
            </a:r>
            <a:r>
              <a:rPr lang="en-US" dirty="0" smtClean="0"/>
              <a:t>M.1801-2 based on the latest drafts of </a:t>
            </a:r>
            <a:r>
              <a:rPr lang="en-US" dirty="0" smtClean="0"/>
              <a:t>the 802.11 </a:t>
            </a:r>
            <a:r>
              <a:rPr lang="en-US" dirty="0" smtClean="0"/>
              <a:t>specifications</a:t>
            </a:r>
          </a:p>
          <a:p>
            <a:pPr lvl="1">
              <a:buFont typeface="Arial" panose="020B0604020202020204" pitchFamily="34" charset="0"/>
              <a:buChar char="•"/>
            </a:pPr>
            <a:r>
              <a:rPr lang="en-US" dirty="0" smtClean="0"/>
              <a:t>Jan </a:t>
            </a:r>
            <a:r>
              <a:rPr lang="en-US" dirty="0"/>
              <a:t>2020 </a:t>
            </a:r>
            <a:r>
              <a:rPr lang="en-US" dirty="0" smtClean="0"/>
              <a:t>Interim: ITU </a:t>
            </a:r>
            <a:r>
              <a:rPr lang="en-US" dirty="0" smtClean="0">
                <a:cs typeface="+mn-cs"/>
              </a:rPr>
              <a:t>AHG Formation and Introduction </a:t>
            </a:r>
            <a:r>
              <a:rPr lang="en-US" dirty="0" smtClean="0">
                <a:cs typeface="+mn-cs"/>
              </a:rPr>
              <a:t>Presentation; </a:t>
            </a:r>
            <a:r>
              <a:rPr lang="en-US" dirty="0">
                <a:cs typeface="+mn-cs"/>
              </a:rPr>
              <a:t>C</a:t>
            </a:r>
            <a:r>
              <a:rPr lang="en-US" dirty="0" smtClean="0">
                <a:cs typeface="+mn-cs"/>
              </a:rPr>
              <a:t>all for contribution</a:t>
            </a:r>
            <a:endParaRPr lang="en-US" dirty="0" smtClean="0">
              <a:cs typeface="+mn-cs"/>
            </a:endParaRPr>
          </a:p>
          <a:p>
            <a:pPr lvl="1">
              <a:buFont typeface="Arial" panose="020B0604020202020204" pitchFamily="34" charset="0"/>
              <a:buChar char="•"/>
            </a:pPr>
            <a:r>
              <a:rPr lang="en-US" dirty="0" smtClean="0"/>
              <a:t>Feb – Mar 2020: </a:t>
            </a:r>
            <a:r>
              <a:rPr lang="en-US" dirty="0" smtClean="0"/>
              <a:t>Four </a:t>
            </a:r>
            <a:r>
              <a:rPr lang="en-US" dirty="0" smtClean="0"/>
              <a:t>conference </a:t>
            </a:r>
            <a:r>
              <a:rPr lang="en-US" dirty="0" smtClean="0"/>
              <a:t>calls (dates TBD)</a:t>
            </a:r>
          </a:p>
          <a:p>
            <a:pPr lvl="1">
              <a:buFont typeface="Arial" panose="020B0604020202020204" pitchFamily="34" charset="0"/>
              <a:buChar char="•"/>
            </a:pPr>
            <a:r>
              <a:rPr lang="en-US" dirty="0" smtClean="0">
                <a:cs typeface="+mn-cs"/>
              </a:rPr>
              <a:t>Mar 2020 Plenary: Recommendation to 802.11 for approval and Notification to 802.18</a:t>
            </a:r>
          </a:p>
          <a:p>
            <a:pPr>
              <a:buFont typeface="Arial" panose="020B0604020202020204" pitchFamily="34" charset="0"/>
              <a:buChar char="•"/>
            </a:pPr>
            <a:r>
              <a:rPr lang="en-US" dirty="0" smtClean="0"/>
              <a:t>Apr 2020 and after: </a:t>
            </a:r>
            <a:r>
              <a:rPr lang="en-US" dirty="0"/>
              <a:t>M</a:t>
            </a:r>
            <a:r>
              <a:rPr lang="en-US" dirty="0" smtClean="0"/>
              <a:t>aintenance as needed </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4123612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smtClean="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63706" y="1366684"/>
            <a:ext cx="7315200" cy="4459742"/>
          </a:xfrm>
          <a:solidFill>
            <a:srgbClr val="FFFFFF"/>
          </a:solidFill>
        </p:spPr>
        <p:txBody>
          <a:bodyPr/>
          <a:lstStyle/>
          <a:p>
            <a:pPr>
              <a:buFont typeface="Arial" panose="020B0604020202020204" pitchFamily="34" charset="0"/>
              <a:buChar char="•"/>
            </a:pPr>
            <a:r>
              <a:rPr lang="en-US" sz="2000" dirty="0" smtClean="0"/>
              <a:t>IEEE 802.11 announced the formation of ITU Liaison Ad Hoc Group (ITU AHG) on  December 17, 2019: </a:t>
            </a:r>
            <a:r>
              <a:rPr lang="en-US" sz="2000" b="0" dirty="0"/>
              <a:t>With this email, I announce establishment of the 802.11 ITU Liaison Ad-hoc Group (ITU AHG), and appoint Hassan Yaghoobi (</a:t>
            </a:r>
            <a:r>
              <a:rPr lang="en-US" sz="2000" b="0" u="sng" dirty="0">
                <a:hlinkClick r:id="rId2"/>
              </a:rPr>
              <a:t>hassan.yaghoobi@intel.com</a:t>
            </a:r>
            <a:r>
              <a:rPr lang="en-US" sz="2000" b="0" dirty="0"/>
              <a:t> ) as Chair of the group. </a:t>
            </a:r>
            <a:endParaRPr lang="en-US" sz="2000" dirty="0" smtClean="0">
              <a:highlight>
                <a:srgbClr val="FFFF00"/>
              </a:highlight>
            </a:endParaRPr>
          </a:p>
          <a:p>
            <a:pPr>
              <a:buFont typeface="Arial" panose="020B0604020202020204" pitchFamily="34" charset="0"/>
              <a:buChar char="•"/>
            </a:pPr>
            <a:r>
              <a:rPr lang="en-US" sz="2000" dirty="0"/>
              <a:t>At least the following ITU-R document sections (might be more) are out of date as far as their description of 802.11 standard radio characteristics:</a:t>
            </a:r>
          </a:p>
          <a:p>
            <a:pPr>
              <a:buFont typeface="+mj-lt"/>
              <a:buAutoNum type="alphaLcPeriod"/>
            </a:pPr>
            <a:r>
              <a:rPr lang="en-US" sz="1800" b="0" dirty="0" smtClean="0"/>
              <a:t>ITU-R M.1450-5 </a:t>
            </a:r>
            <a:r>
              <a:rPr lang="en-US" sz="1800" b="0" dirty="0"/>
              <a:t>Table 2, Annex I, Annex2, Table 3 (see  summary in </a:t>
            </a:r>
            <a:r>
              <a:rPr lang="en-US" sz="1800" u="sng" dirty="0">
                <a:hlinkClick r:id="rId3"/>
              </a:rPr>
              <a:t>https://mentor.ieee.org/802.18/dcn/19/18-19-0157-00-0000-an-update-on-the-recommendation-itu-r-m-1450-5.pptx</a:t>
            </a:r>
            <a:r>
              <a:rPr lang="en-US" sz="1800" dirty="0"/>
              <a:t> ), see </a:t>
            </a:r>
            <a:r>
              <a:rPr lang="en-US" sz="1800" u="sng" dirty="0">
                <a:hlinkClick r:id="rId4"/>
              </a:rPr>
              <a:t>https://www.itu.int/rec/R-REC-M.1450-5-201404-I/en</a:t>
            </a:r>
            <a:r>
              <a:rPr lang="en-US" sz="1800" dirty="0"/>
              <a:t>  </a:t>
            </a:r>
          </a:p>
          <a:p>
            <a:pPr>
              <a:buFont typeface="+mj-lt"/>
              <a:buAutoNum type="alphaLcPeriod"/>
            </a:pPr>
            <a:r>
              <a:rPr lang="en-US" sz="1800" b="0" dirty="0" smtClean="0"/>
              <a:t>ITU-R </a:t>
            </a:r>
            <a:r>
              <a:rPr lang="en-US" sz="1800" b="0" dirty="0"/>
              <a:t>M.1801-2 Table 5, see </a:t>
            </a:r>
            <a:r>
              <a:rPr lang="en-US" sz="1800" u="sng" dirty="0">
                <a:hlinkClick r:id="rId5"/>
              </a:rPr>
              <a:t>https://www.itu.int/dms_pubrec/itu-r/rec/m/R-REC-M.1801-2-201302-I!!PDF-E.pdf</a:t>
            </a:r>
            <a:r>
              <a:rPr lang="en-US" sz="1800" dirty="0"/>
              <a:t> </a:t>
            </a:r>
            <a:r>
              <a:rPr lang="en-US" sz="1800" b="0" dirty="0"/>
              <a:t>pages 34-35  </a:t>
            </a:r>
          </a:p>
          <a:p>
            <a:endParaRPr lang="en-US" sz="20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smtClean="0">
                <a:latin typeface="Times New Roman" charset="0"/>
              </a:rPr>
              <a:t>Background (cont’d)</a:t>
            </a:r>
            <a:endParaRPr lang="en-US" sz="3600" dirty="0">
              <a:latin typeface="Times New Roman" charset="0"/>
            </a:endParaRPr>
          </a:p>
        </p:txBody>
      </p:sp>
      <p:sp>
        <p:nvSpPr>
          <p:cNvPr id="5123" name="Content Placeholder 2"/>
          <p:cNvSpPr>
            <a:spLocks noGrp="1"/>
          </p:cNvSpPr>
          <p:nvPr>
            <p:ph idx="1"/>
          </p:nvPr>
        </p:nvSpPr>
        <p:spPr>
          <a:xfrm>
            <a:off x="963706" y="1265244"/>
            <a:ext cx="7315200" cy="4459742"/>
          </a:xfrm>
        </p:spPr>
        <p:txBody>
          <a:bodyPr/>
          <a:lstStyle/>
          <a:p>
            <a:pPr>
              <a:buFont typeface="Arial" panose="020B0604020202020204" pitchFamily="34" charset="0"/>
              <a:buChar char="•"/>
            </a:pPr>
            <a:r>
              <a:rPr lang="en-US" sz="2000" dirty="0" smtClean="0"/>
              <a:t>The ITU AHG </a:t>
            </a:r>
            <a:r>
              <a:rPr lang="en-US" sz="2000" dirty="0"/>
              <a:t>charter </a:t>
            </a:r>
            <a:r>
              <a:rPr lang="en-US" sz="2000" dirty="0" smtClean="0"/>
              <a:t>is: </a:t>
            </a:r>
            <a:r>
              <a:rPr lang="en-US" sz="2000" b="0" dirty="0" smtClean="0"/>
              <a:t>To </a:t>
            </a:r>
            <a:r>
              <a:rPr lang="en-US" sz="2000" b="0" dirty="0"/>
              <a:t>develop IEEE 802.11 contribution(s) with proposed updates to relevant ITU-R documents, including but not limited to M.1450-5 and ITU-R </a:t>
            </a:r>
            <a:r>
              <a:rPr lang="en-US" sz="2000" b="0" dirty="0" smtClean="0"/>
              <a:t>M.1801-2</a:t>
            </a:r>
          </a:p>
          <a:p>
            <a:pPr>
              <a:buFont typeface="Arial" panose="020B0604020202020204" pitchFamily="34" charset="0"/>
              <a:buChar char="•"/>
            </a:pPr>
            <a:r>
              <a:rPr lang="en-US" sz="2000" dirty="0" smtClean="0"/>
              <a:t>Meetings: </a:t>
            </a:r>
            <a:r>
              <a:rPr lang="en-US" sz="2000" b="0" dirty="0" smtClean="0"/>
              <a:t>To </a:t>
            </a:r>
            <a:r>
              <a:rPr lang="en-US" sz="2000" b="0" dirty="0"/>
              <a:t>meet during the January and March 2020 sessions, potentially with additional scheduled </a:t>
            </a:r>
            <a:r>
              <a:rPr lang="en-US" sz="2000" b="0" dirty="0" smtClean="0"/>
              <a:t>teleconferences</a:t>
            </a:r>
          </a:p>
          <a:p>
            <a:pPr>
              <a:buFont typeface="Arial" panose="020B0604020202020204" pitchFamily="34" charset="0"/>
              <a:buChar char="•"/>
            </a:pPr>
            <a:r>
              <a:rPr lang="en-US" sz="2000" b="1" dirty="0" smtClean="0">
                <a:cs typeface="+mn-cs"/>
              </a:rPr>
              <a:t>Timeframe</a:t>
            </a:r>
            <a:r>
              <a:rPr lang="en-US" sz="2000" b="1" dirty="0">
                <a:cs typeface="+mn-cs"/>
              </a:rPr>
              <a:t>: </a:t>
            </a:r>
            <a:r>
              <a:rPr lang="en-US" sz="2000" b="0" dirty="0">
                <a:cs typeface="+mn-cs"/>
              </a:rPr>
              <a:t>initial ITU submission(s) for the 2020-04-27 to 2020-05-08 ITU-R WP 5A meeting, see </a:t>
            </a:r>
            <a:endParaRPr lang="en-US" sz="1800" b="0" dirty="0" smtClean="0">
              <a:cs typeface="+mn-cs"/>
            </a:endParaRPr>
          </a:p>
          <a:p>
            <a:pPr marL="400050" lvl="1" indent="0"/>
            <a:r>
              <a:rPr lang="en-US" sz="1800" u="sng" dirty="0" smtClean="0">
                <a:hlinkClick r:id="rId2"/>
              </a:rPr>
              <a:t>https</a:t>
            </a:r>
            <a:r>
              <a:rPr lang="en-US" sz="1800" u="sng" dirty="0">
                <a:hlinkClick r:id="rId2"/>
              </a:rPr>
              <a:t>://</a:t>
            </a:r>
            <a:r>
              <a:rPr lang="en-US" sz="1800" u="sng" dirty="0" smtClean="0">
                <a:hlinkClick r:id="rId2"/>
              </a:rPr>
              <a:t>www.itu.int/en/events/pages/Event-Details.aspx?eventid=17353</a:t>
            </a:r>
            <a:r>
              <a:rPr lang="en-US" sz="1800" dirty="0" smtClean="0"/>
              <a:t> </a:t>
            </a:r>
          </a:p>
          <a:p>
            <a:pPr>
              <a:buFont typeface="Arial" panose="020B0604020202020204" pitchFamily="34" charset="0"/>
              <a:buChar char="•"/>
            </a:pPr>
            <a:r>
              <a:rPr lang="en-US" sz="2000" dirty="0">
                <a:cs typeface="+mn-cs"/>
              </a:rPr>
              <a:t>Once 802.11 approved contribution(s) are available, the contribution(s) will be taken to 802.18 for information and endorsement, notified to the 802 EC (5 day objection period). </a:t>
            </a:r>
            <a:br>
              <a:rPr lang="en-US" sz="2000" dirty="0">
                <a:cs typeface="+mn-cs"/>
              </a:rPr>
            </a:br>
            <a:r>
              <a:rPr lang="en-US" sz="2000" dirty="0">
                <a:cs typeface="+mn-cs"/>
              </a:rPr>
              <a:t>and submitted to ITU-R as IEEE contribution(s</a:t>
            </a:r>
            <a:r>
              <a:rPr lang="en-US" sz="2000" dirty="0" smtClean="0">
                <a:cs typeface="+mn-cs"/>
              </a:rPr>
              <a:t>).</a:t>
            </a:r>
            <a:endParaRPr lang="en-US" sz="2000" dirty="0">
              <a:cs typeface="+mn-cs"/>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4287217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smtClean="0">
                <a:latin typeface="Times New Roman" charset="0"/>
              </a:rPr>
              <a:t>WP 5A &amp; 5D Responsibilities</a:t>
            </a:r>
            <a:endParaRPr lang="en-US" sz="3600" dirty="0">
              <a:latin typeface="Times New Roman" charset="0"/>
            </a:endParaRPr>
          </a:p>
        </p:txBody>
      </p:sp>
      <p:sp>
        <p:nvSpPr>
          <p:cNvPr id="5123" name="Content Placeholder 2"/>
          <p:cNvSpPr>
            <a:spLocks noGrp="1"/>
          </p:cNvSpPr>
          <p:nvPr>
            <p:ph idx="1"/>
          </p:nvPr>
        </p:nvSpPr>
        <p:spPr>
          <a:xfrm>
            <a:off x="457200" y="1265244"/>
            <a:ext cx="8153400" cy="4459742"/>
          </a:xfrm>
        </p:spPr>
        <p:txBody>
          <a:bodyPr/>
          <a:lstStyle/>
          <a:p>
            <a:pPr>
              <a:buFont typeface="Arial" panose="020B0604020202020204" pitchFamily="34" charset="0"/>
              <a:buChar char="•"/>
            </a:pPr>
            <a:r>
              <a:rPr lang="en-US" sz="2000" dirty="0" smtClean="0"/>
              <a:t>ITU-R </a:t>
            </a:r>
            <a:r>
              <a:rPr lang="en-US" sz="2000" dirty="0"/>
              <a:t>Working Party 5A – Land mobile service excluding IMT; amateur and amateur-satellite </a:t>
            </a:r>
            <a:r>
              <a:rPr lang="en-US" sz="2000" dirty="0" smtClean="0"/>
              <a:t>service: </a:t>
            </a:r>
            <a:r>
              <a:rPr lang="en-US" sz="2000" b="0" dirty="0" smtClean="0"/>
              <a:t>is  </a:t>
            </a:r>
            <a:r>
              <a:rPr lang="en-US" sz="2000" b="0" dirty="0"/>
              <a:t>responsible  for  studies  related  to  the  land  mobile  service,  excluding  IMT  and including wireless access in the fixed service, and is also responsible for studies related to the amateur and amateur-satellite services. </a:t>
            </a:r>
            <a:endParaRPr lang="en-US" sz="2000" b="0" dirty="0" smtClean="0"/>
          </a:p>
          <a:p>
            <a:pPr lvl="1">
              <a:buFont typeface="Arial" panose="020B0604020202020204" pitchFamily="34" charset="0"/>
              <a:buChar char="•"/>
            </a:pPr>
            <a:r>
              <a:rPr lang="en-US" b="0" dirty="0" smtClean="0">
                <a:solidFill>
                  <a:srgbClr val="0000CC"/>
                </a:solidFill>
              </a:rPr>
              <a:t>WP 5A responsible </a:t>
            </a:r>
            <a:r>
              <a:rPr lang="en-US" b="0" dirty="0">
                <a:solidFill>
                  <a:srgbClr val="0000CC"/>
                </a:solidFill>
              </a:rPr>
              <a:t>for revising </a:t>
            </a:r>
            <a:r>
              <a:rPr lang="en-US" b="0" dirty="0" smtClean="0">
                <a:solidFill>
                  <a:srgbClr val="0000CC"/>
                </a:solidFill>
              </a:rPr>
              <a:t>recommendations M.1801 &amp; M.1450 </a:t>
            </a:r>
          </a:p>
          <a:p>
            <a:pPr lvl="1">
              <a:buFont typeface="Arial" panose="020B0604020202020204" pitchFamily="34" charset="0"/>
              <a:buChar char="•"/>
            </a:pPr>
            <a:r>
              <a:rPr lang="en-US" b="0" dirty="0" smtClean="0"/>
              <a:t>WP 5A Technology </a:t>
            </a:r>
            <a:r>
              <a:rPr lang="en-US" b="0" dirty="0"/>
              <a:t>WG </a:t>
            </a:r>
            <a:r>
              <a:rPr lang="en-US" b="0" dirty="0" smtClean="0"/>
              <a:t>responsible for </a:t>
            </a:r>
            <a:r>
              <a:rPr lang="en-US" dirty="0"/>
              <a:t>d</a:t>
            </a:r>
            <a:r>
              <a:rPr lang="en-US" b="0" dirty="0" smtClean="0"/>
              <a:t>rafting </a:t>
            </a:r>
            <a:r>
              <a:rPr lang="en-US" dirty="0" smtClean="0"/>
              <a:t>and development of the</a:t>
            </a:r>
            <a:r>
              <a:rPr lang="en-US" b="0" dirty="0" smtClean="0"/>
              <a:t> </a:t>
            </a:r>
            <a:r>
              <a:rPr lang="en-US" b="0" dirty="0"/>
              <a:t>working </a:t>
            </a:r>
            <a:r>
              <a:rPr lang="en-US" b="0" dirty="0" smtClean="0"/>
              <a:t>documents for recommendations</a:t>
            </a:r>
            <a:endParaRPr lang="en-US" sz="2000" b="0" dirty="0"/>
          </a:p>
          <a:p>
            <a:pPr>
              <a:buFont typeface="Arial" panose="020B0604020202020204" pitchFamily="34" charset="0"/>
              <a:buChar char="•"/>
            </a:pPr>
            <a:r>
              <a:rPr lang="en-US" sz="2000" dirty="0"/>
              <a:t>Working Party 5D (WP 5D) - IMT Systems:</a:t>
            </a:r>
            <a:r>
              <a:rPr lang="en-US" dirty="0" smtClean="0"/>
              <a:t> </a:t>
            </a:r>
            <a:r>
              <a:rPr lang="en-US" sz="2000" b="0" dirty="0"/>
              <a:t>is responsible for the overall radio system aspects of International Mobile Telecommunications (IMT) systems, comprising the IMT-2000, IMT-Advanced and IMT for 2020 and beyond</a:t>
            </a:r>
            <a:r>
              <a:rPr lang="en-US" sz="2000" b="0" dirty="0" smtClean="0"/>
              <a:t>.</a:t>
            </a:r>
          </a:p>
          <a:p>
            <a:pPr lvl="1">
              <a:buFont typeface="Arial" panose="020B0604020202020204" pitchFamily="34" charset="0"/>
              <a:buChar char="•"/>
            </a:pPr>
            <a:r>
              <a:rPr lang="en-US" dirty="0" smtClean="0"/>
              <a:t>WP 5D is responsible for </a:t>
            </a:r>
            <a:r>
              <a:rPr lang="en-US" dirty="0" smtClean="0">
                <a:solidFill>
                  <a:srgbClr val="0000CC"/>
                </a:solidFill>
              </a:rPr>
              <a:t>sharing studies and co-existence mechanisms </a:t>
            </a:r>
            <a:r>
              <a:rPr lang="en-US" dirty="0" smtClean="0"/>
              <a:t>using WP 5A parameters </a:t>
            </a:r>
            <a:endParaRPr lang="en-US" dirty="0"/>
          </a:p>
          <a:p>
            <a:pPr>
              <a:buFont typeface="Arial" panose="020B0604020202020204" pitchFamily="34" charset="0"/>
              <a:buChar char="•"/>
            </a:pPr>
            <a:endParaRPr lang="en-US" sz="2000" dirty="0">
              <a:cs typeface="+mn-cs"/>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2354614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685005" y="770259"/>
            <a:ext cx="7770813" cy="761999"/>
          </a:xfrm>
        </p:spPr>
        <p:txBody>
          <a:bodyPr/>
          <a:lstStyle/>
          <a:p>
            <a:pPr eaLnBrk="1" hangingPunct="1"/>
            <a:r>
              <a:rPr lang="en-US" altLang="ja-JP" dirty="0" smtClean="0">
                <a:latin typeface="Times New Roman" charset="0"/>
              </a:rPr>
              <a:t>Updates to the Recommendation Needed</a:t>
            </a:r>
            <a:endParaRPr lang="en-US" dirty="0">
              <a:latin typeface="Times New Roman" charset="0"/>
            </a:endParaRPr>
          </a:p>
        </p:txBody>
      </p:sp>
      <p:sp>
        <p:nvSpPr>
          <p:cNvPr id="5123" name="Content Placeholder 2"/>
          <p:cNvSpPr>
            <a:spLocks noGrp="1"/>
          </p:cNvSpPr>
          <p:nvPr>
            <p:ph idx="1"/>
          </p:nvPr>
        </p:nvSpPr>
        <p:spPr>
          <a:xfrm>
            <a:off x="493711" y="1778880"/>
            <a:ext cx="8153400" cy="4459742"/>
          </a:xfrm>
        </p:spPr>
        <p:txBody>
          <a:bodyPr/>
          <a:lstStyle/>
          <a:p>
            <a:pPr marL="457200" indent="-457200">
              <a:buFont typeface="+mj-lt"/>
              <a:buAutoNum type="arabicPeriod"/>
            </a:pPr>
            <a:r>
              <a:rPr lang="en-US" dirty="0" smtClean="0"/>
              <a:t>Recommendation  </a:t>
            </a:r>
            <a:r>
              <a:rPr lang="en-US" dirty="0"/>
              <a:t>ITU-R  M.1450-5: </a:t>
            </a:r>
            <a:r>
              <a:rPr lang="en-US" b="0" dirty="0">
                <a:solidFill>
                  <a:srgbClr val="0000CC"/>
                </a:solidFill>
              </a:rPr>
              <a:t>Characteristics of broadband </a:t>
            </a:r>
            <a:r>
              <a:rPr lang="en-US" b="0" dirty="0" smtClean="0">
                <a:solidFill>
                  <a:srgbClr val="0000CC"/>
                </a:solidFill>
              </a:rPr>
              <a:t>radio </a:t>
            </a:r>
            <a:r>
              <a:rPr lang="en-US" b="0" dirty="0">
                <a:solidFill>
                  <a:srgbClr val="0000CC"/>
                </a:solidFill>
              </a:rPr>
              <a:t>local area </a:t>
            </a:r>
            <a:r>
              <a:rPr lang="en-US" b="0" dirty="0" smtClean="0">
                <a:solidFill>
                  <a:srgbClr val="0000CC"/>
                </a:solidFill>
              </a:rPr>
              <a:t>networks</a:t>
            </a:r>
            <a:r>
              <a:rPr lang="en-US" b="0" dirty="0" smtClean="0"/>
              <a:t> </a:t>
            </a:r>
            <a:r>
              <a:rPr lang="fr-FR" b="0" dirty="0"/>
              <a:t>(02/2014</a:t>
            </a:r>
            <a:r>
              <a:rPr lang="fr-FR" b="0" dirty="0" smtClean="0"/>
              <a:t>)</a:t>
            </a:r>
          </a:p>
          <a:p>
            <a:pPr marL="457200" indent="-457200">
              <a:buFont typeface="+mj-lt"/>
              <a:buAutoNum type="arabicPeriod"/>
            </a:pPr>
            <a:r>
              <a:rPr lang="en-US" dirty="0"/>
              <a:t>Recommendation  ITU-R  </a:t>
            </a:r>
            <a:r>
              <a:rPr lang="en-US" dirty="0" smtClean="0"/>
              <a:t>M.1801-2: </a:t>
            </a:r>
            <a:r>
              <a:rPr lang="en-US" b="0" dirty="0" smtClean="0">
                <a:solidFill>
                  <a:srgbClr val="0000CC"/>
                </a:solidFill>
              </a:rPr>
              <a:t>Radio </a:t>
            </a:r>
            <a:r>
              <a:rPr lang="en-US" b="0" dirty="0">
                <a:solidFill>
                  <a:srgbClr val="0000CC"/>
                </a:solidFill>
              </a:rPr>
              <a:t>interface standards </a:t>
            </a:r>
            <a:r>
              <a:rPr lang="en-US" b="0" dirty="0"/>
              <a:t>for broadband wireless access systems, including mobile and nomadic applications, in the mobile </a:t>
            </a:r>
            <a:r>
              <a:rPr lang="en-US" b="0" dirty="0" smtClean="0"/>
              <a:t>service </a:t>
            </a:r>
            <a:r>
              <a:rPr lang="en-US" b="0" dirty="0"/>
              <a:t>operating below 6 </a:t>
            </a:r>
            <a:r>
              <a:rPr lang="en-US" b="0" dirty="0" smtClean="0"/>
              <a:t>GHz (</a:t>
            </a:r>
            <a:r>
              <a:rPr lang="en-US" b="0" dirty="0"/>
              <a:t>02/2013</a:t>
            </a:r>
            <a:r>
              <a:rPr lang="en-US" b="0" dirty="0" smtClean="0"/>
              <a:t>)</a:t>
            </a:r>
          </a:p>
          <a:p>
            <a:pPr marL="0" indent="0"/>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225678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26825" y="717096"/>
            <a:ext cx="7770813" cy="761999"/>
          </a:xfrm>
        </p:spPr>
        <p:txBody>
          <a:bodyPr/>
          <a:lstStyle/>
          <a:p>
            <a:r>
              <a:rPr lang="en-US" altLang="ja-JP" sz="2800" dirty="0" smtClean="0">
                <a:latin typeface="Times New Roman" charset="0"/>
              </a:rPr>
              <a:t>WRC-19 Results</a:t>
            </a:r>
            <a:r>
              <a:rPr lang="en-US" altLang="ja-JP" sz="2800" dirty="0">
                <a:latin typeface="Times New Roman" charset="0"/>
              </a:rPr>
              <a:t> </a:t>
            </a:r>
            <a:r>
              <a:rPr lang="en-US" altLang="ja-JP" sz="2800" dirty="0" smtClean="0">
                <a:latin typeface="Times New Roman" charset="0"/>
              </a:rPr>
              <a:t>Triggering Studies (60 GHz)</a:t>
            </a:r>
            <a:endParaRPr lang="en-US" sz="2800" dirty="0">
              <a:latin typeface="Times New Roman" charset="0"/>
            </a:endParaRPr>
          </a:p>
        </p:txBody>
      </p:sp>
      <p:sp>
        <p:nvSpPr>
          <p:cNvPr id="5123" name="Content Placeholder 2"/>
          <p:cNvSpPr>
            <a:spLocks noGrp="1"/>
          </p:cNvSpPr>
          <p:nvPr>
            <p:ph idx="1"/>
          </p:nvPr>
        </p:nvSpPr>
        <p:spPr>
          <a:xfrm>
            <a:off x="388938" y="1444022"/>
            <a:ext cx="8153400" cy="4459742"/>
          </a:xfrm>
        </p:spPr>
        <p:txBody>
          <a:bodyPr/>
          <a:lstStyle/>
          <a:p>
            <a:pPr marL="457200" indent="-457200">
              <a:buFont typeface="+mj-lt"/>
              <a:buAutoNum type="arabicPeriod"/>
            </a:pPr>
            <a:r>
              <a:rPr lang="en-US" sz="2000" dirty="0"/>
              <a:t>WRC’s resolution COM4/7 [1, pp. 389-390</a:t>
            </a:r>
            <a:r>
              <a:rPr lang="en-US" sz="2000" dirty="0" smtClean="0"/>
              <a:t>]:</a:t>
            </a:r>
            <a:endParaRPr lang="en-US" sz="2000" dirty="0"/>
          </a:p>
          <a:p>
            <a:pPr marL="457200" indent="-457200">
              <a:buFont typeface="Arial" panose="020B0604020202020204" pitchFamily="34" charset="0"/>
              <a:buChar char="•"/>
            </a:pPr>
            <a:r>
              <a:rPr lang="en-US" sz="1400" b="0" dirty="0"/>
              <a:t>that administrations wishing to </a:t>
            </a:r>
            <a:r>
              <a:rPr lang="en-US" sz="1400" b="0" dirty="0">
                <a:solidFill>
                  <a:srgbClr val="0000CC"/>
                </a:solidFill>
              </a:rPr>
              <a:t>implement IMT make available the frequency band 66-71 GHz</a:t>
            </a:r>
            <a:r>
              <a:rPr lang="en-US" sz="1400" b="0" dirty="0"/>
              <a:t> identified in No. 5.J113 for use by the terrestrial component of IMT;</a:t>
            </a:r>
          </a:p>
          <a:p>
            <a:pPr marL="457200" indent="-457200">
              <a:buFont typeface="Arial" panose="020B0604020202020204" pitchFamily="34" charset="0"/>
              <a:buChar char="•"/>
            </a:pPr>
            <a:r>
              <a:rPr lang="en-US" sz="1400" b="0" dirty="0"/>
              <a:t>that administrations wishing to </a:t>
            </a:r>
            <a:r>
              <a:rPr lang="en-US" sz="1400" b="0" dirty="0">
                <a:solidFill>
                  <a:srgbClr val="0000CC"/>
                </a:solidFill>
              </a:rPr>
              <a:t>implement IMT in the frequency band 66-71 GHz</a:t>
            </a:r>
            <a:r>
              <a:rPr lang="en-US" sz="1400" b="0" dirty="0"/>
              <a:t>, identified for IMT under the provisions in No. 5.J113, which are also wishing to implement other applications of the mobile service, including other wireless access systems in the same frequency band, consider coexistence between IMT and these </a:t>
            </a:r>
            <a:r>
              <a:rPr lang="en-US" sz="1400" b="0" dirty="0" smtClean="0"/>
              <a:t>applications</a:t>
            </a:r>
          </a:p>
          <a:p>
            <a:pPr marL="457200" indent="-457200">
              <a:buFont typeface="Arial" panose="020B0604020202020204" pitchFamily="34" charset="0"/>
              <a:buChar char="•"/>
            </a:pPr>
            <a:r>
              <a:rPr lang="en-US" sz="1400" b="0" dirty="0" smtClean="0"/>
              <a:t>to develop </a:t>
            </a:r>
            <a:r>
              <a:rPr lang="en-US" sz="1400" b="0" dirty="0" smtClean="0">
                <a:solidFill>
                  <a:srgbClr val="0000CC"/>
                </a:solidFill>
              </a:rPr>
              <a:t>harmonized frequency arrangements </a:t>
            </a:r>
            <a:r>
              <a:rPr lang="en-US" sz="1400" b="0" dirty="0" smtClean="0"/>
              <a:t>for the implementation of the terrestrial component of IMT in the frequency band 66-71 GHz;</a:t>
            </a:r>
          </a:p>
          <a:p>
            <a:pPr marL="457200" indent="-457200">
              <a:buFont typeface="Arial" panose="020B0604020202020204" pitchFamily="34" charset="0"/>
              <a:buChar char="•"/>
            </a:pPr>
            <a:r>
              <a:rPr lang="en-US" sz="1400" b="0" dirty="0" smtClean="0"/>
              <a:t>to </a:t>
            </a:r>
            <a:r>
              <a:rPr lang="en-US" sz="1400" b="0" dirty="0"/>
              <a:t>develop ITU-R Recommendations and/or Reports, as appropriate, to assist administrations in ensuring the efficient use of the frequency band through </a:t>
            </a:r>
            <a:r>
              <a:rPr lang="en-US" sz="1400" b="0" dirty="0">
                <a:solidFill>
                  <a:srgbClr val="0000CC"/>
                </a:solidFill>
              </a:rPr>
              <a:t>coexistence mechanisms between IMT and other applications of the mobile service</a:t>
            </a:r>
            <a:r>
              <a:rPr lang="en-US" sz="1400" b="0" dirty="0"/>
              <a:t>, including other wireless access systems, as well as between the mobile service and other services;</a:t>
            </a:r>
          </a:p>
          <a:p>
            <a:pPr marL="457200" indent="-457200">
              <a:buFont typeface="Arial" panose="020B0604020202020204" pitchFamily="34" charset="0"/>
              <a:buChar char="•"/>
            </a:pPr>
            <a:r>
              <a:rPr lang="en-US" sz="1400" b="0" dirty="0"/>
              <a:t>to regularly review, as appropriate, the impact of evolving technical and operational characteristics of IMT systems (including base-station density) and those of systems of space services on sharing and compatibility, and to take into account the results of these reviews in the development and/or revision of ITU-R Recommendations/Reports addressing, inter alia, if necessary, applicable measures to mitigate the risk of interference into space receivers</a:t>
            </a:r>
            <a:r>
              <a:rPr lang="en-US" sz="1400" b="0" dirty="0" smtClean="0"/>
              <a:t>.</a:t>
            </a:r>
            <a:endParaRPr lang="en-US" sz="14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cs typeface="+mn-cs"/>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2341121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50535" y="606425"/>
            <a:ext cx="7770813" cy="761999"/>
          </a:xfrm>
        </p:spPr>
        <p:txBody>
          <a:bodyPr/>
          <a:lstStyle/>
          <a:p>
            <a:r>
              <a:rPr lang="en-US" altLang="ja-JP" sz="2800" dirty="0">
                <a:latin typeface="Times New Roman" charset="0"/>
              </a:rPr>
              <a:t>WRC-19 Results Triggering </a:t>
            </a:r>
            <a:r>
              <a:rPr lang="en-US" altLang="ja-JP" sz="2800" dirty="0" smtClean="0">
                <a:latin typeface="Times New Roman" charset="0"/>
              </a:rPr>
              <a:t>Studies (6 GHz)</a:t>
            </a:r>
            <a:endParaRPr lang="en-US" sz="2800" dirty="0">
              <a:latin typeface="Times New Roman" charset="0"/>
            </a:endParaRPr>
          </a:p>
        </p:txBody>
      </p:sp>
      <p:sp>
        <p:nvSpPr>
          <p:cNvPr id="5123" name="Content Placeholder 2"/>
          <p:cNvSpPr>
            <a:spLocks noGrp="1"/>
          </p:cNvSpPr>
          <p:nvPr>
            <p:ph idx="1"/>
          </p:nvPr>
        </p:nvSpPr>
        <p:spPr>
          <a:xfrm>
            <a:off x="388938" y="1253672"/>
            <a:ext cx="8153400" cy="4459742"/>
          </a:xfrm>
        </p:spPr>
        <p:txBody>
          <a:bodyPr/>
          <a:lstStyle/>
          <a:p>
            <a:pPr marL="457200" indent="-457200">
              <a:buFont typeface="+mj-lt"/>
              <a:buAutoNum type="arabicPeriod"/>
            </a:pPr>
            <a:r>
              <a:rPr lang="en-US" sz="2000" dirty="0"/>
              <a:t>WRC’s resolution COM6/1 on Agenda for WRC-23 [1, pp. 470-474</a:t>
            </a:r>
            <a:r>
              <a:rPr lang="en-US" sz="2000" dirty="0" smtClean="0"/>
              <a:t>]: </a:t>
            </a:r>
          </a:p>
          <a:p>
            <a:pPr>
              <a:buFont typeface="Arial" panose="020B0604020202020204" pitchFamily="34" charset="0"/>
              <a:buChar char="•"/>
            </a:pPr>
            <a:r>
              <a:rPr lang="en-US" sz="1800" b="0" dirty="0"/>
              <a:t>1.2:  </a:t>
            </a:r>
            <a:r>
              <a:rPr lang="en-US" sz="1800" b="0" dirty="0">
                <a:solidFill>
                  <a:srgbClr val="0000CC"/>
                </a:solidFill>
              </a:rPr>
              <a:t>to consider identification of the frequency bands </a:t>
            </a:r>
            <a:r>
              <a:rPr lang="en-US" sz="1800" b="0" dirty="0"/>
              <a:t>3300-3400 MHz, 3600-3800 MHz, </a:t>
            </a:r>
            <a:r>
              <a:rPr lang="en-US" sz="1800" b="0" dirty="0">
                <a:solidFill>
                  <a:srgbClr val="0000CC"/>
                </a:solidFill>
              </a:rPr>
              <a:t>6425-7025 MHz, 7025-7125 MHz </a:t>
            </a:r>
            <a:r>
              <a:rPr lang="en-US" sz="1800" b="0" dirty="0"/>
              <a:t>and 10.0-10.5 GHz for International Mobile Telecommunications (IMT), including possible additional allocations to the mobile service on a primary basis, in accordance with Resolution COM6/2 (WRC-19</a:t>
            </a:r>
            <a:r>
              <a:rPr lang="en-US" sz="1800" b="0" dirty="0" smtClean="0"/>
              <a:t>);</a:t>
            </a:r>
          </a:p>
          <a:p>
            <a:pPr marL="457200" indent="-457200">
              <a:buFont typeface="+mj-lt"/>
              <a:buAutoNum type="arabicPeriod" startAt="2"/>
            </a:pPr>
            <a:r>
              <a:rPr lang="en-US" sz="2000" dirty="0"/>
              <a:t>WRC’s resolution COM6/2 [1, pp. 475-476] </a:t>
            </a:r>
            <a:r>
              <a:rPr lang="en-US" sz="2000" dirty="0" smtClean="0"/>
              <a:t>:</a:t>
            </a:r>
            <a:r>
              <a:rPr lang="en-US" sz="1800" b="0" dirty="0"/>
              <a:t> </a:t>
            </a:r>
            <a:r>
              <a:rPr lang="en-US" sz="1800" b="0" dirty="0">
                <a:solidFill>
                  <a:srgbClr val="0000CC"/>
                </a:solidFill>
              </a:rPr>
              <a:t>T</a:t>
            </a:r>
            <a:r>
              <a:rPr lang="en-US" sz="1800" b="0" dirty="0" smtClean="0">
                <a:solidFill>
                  <a:srgbClr val="0000CC"/>
                </a:solidFill>
              </a:rPr>
              <a:t>o </a:t>
            </a:r>
            <a:r>
              <a:rPr lang="en-US" sz="1800" b="0" dirty="0">
                <a:solidFill>
                  <a:srgbClr val="0000CC"/>
                </a:solidFill>
              </a:rPr>
              <a:t>conduct and complete in time for WRC-23 the sharing and compatibility studies</a:t>
            </a:r>
            <a:r>
              <a:rPr lang="en-US" sz="1800" b="0" dirty="0"/>
              <a:t>, with a view to ensuring the protection of services to which the frequency band is allocated on a primary basis, without imposing additional regulatory or technical constraints on those services, and also, as appropriate, on services in adjacent bands, for the frequency bands:</a:t>
            </a:r>
            <a:endParaRPr lang="en-US" sz="2000" b="0" dirty="0"/>
          </a:p>
          <a:p>
            <a:pPr lvl="1">
              <a:buFont typeface="Arial" panose="020B0604020202020204" pitchFamily="34" charset="0"/>
              <a:buChar char="•"/>
            </a:pPr>
            <a:r>
              <a:rPr lang="en-US" sz="1600" b="0" dirty="0"/>
              <a:t>3600-3800 MHz and 3300-3400 MHz (Region 2);</a:t>
            </a:r>
          </a:p>
          <a:p>
            <a:pPr lvl="1">
              <a:buFont typeface="Arial" panose="020B0604020202020204" pitchFamily="34" charset="0"/>
              <a:buChar char="•"/>
            </a:pPr>
            <a:r>
              <a:rPr lang="en-US" sz="1600" b="0" dirty="0"/>
              <a:t>3300-3400 MHz (amend footnote in Region 1);</a:t>
            </a:r>
          </a:p>
          <a:p>
            <a:pPr lvl="1">
              <a:buFont typeface="Arial" panose="020B0604020202020204" pitchFamily="34" charset="0"/>
              <a:buChar char="•"/>
            </a:pPr>
            <a:r>
              <a:rPr lang="en-US" sz="1600" b="0" dirty="0">
                <a:solidFill>
                  <a:srgbClr val="0000CC"/>
                </a:solidFill>
              </a:rPr>
              <a:t>7025-7125 MHz (globally);</a:t>
            </a:r>
          </a:p>
          <a:p>
            <a:pPr lvl="1">
              <a:buFont typeface="Arial" panose="020B0604020202020204" pitchFamily="34" charset="0"/>
              <a:buChar char="•"/>
            </a:pPr>
            <a:r>
              <a:rPr lang="en-US" sz="1600" b="0" dirty="0">
                <a:solidFill>
                  <a:srgbClr val="0000CC"/>
                </a:solidFill>
              </a:rPr>
              <a:t>6425-7025 MHz (Region 1);</a:t>
            </a:r>
          </a:p>
          <a:p>
            <a:pPr lvl="1">
              <a:buFont typeface="Arial" panose="020B0604020202020204" pitchFamily="34" charset="0"/>
              <a:buChar char="•"/>
            </a:pPr>
            <a:r>
              <a:rPr lang="en-US" sz="1600" b="0" dirty="0"/>
              <a:t>10 000-10 500 MHz (Region 2</a:t>
            </a:r>
            <a:r>
              <a:rPr lang="en-US" sz="1600" b="0" dirty="0" smtClean="0"/>
              <a:t>),</a:t>
            </a:r>
            <a:endParaRPr lang="en-US" sz="1600" b="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cs typeface="+mn-cs"/>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35571312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50535" y="606425"/>
            <a:ext cx="7770813" cy="761999"/>
          </a:xfrm>
        </p:spPr>
        <p:txBody>
          <a:bodyPr/>
          <a:lstStyle/>
          <a:p>
            <a:r>
              <a:rPr lang="en-US" altLang="ja-JP" sz="3600" dirty="0" smtClean="0">
                <a:latin typeface="Times New Roman" charset="0"/>
              </a:rPr>
              <a:t>ITU Process: WP 5A</a:t>
            </a:r>
            <a:endParaRPr lang="en-US" sz="3600" dirty="0">
              <a:latin typeface="Times New Roman" charset="0"/>
            </a:endParaRPr>
          </a:p>
        </p:txBody>
      </p:sp>
      <p:sp>
        <p:nvSpPr>
          <p:cNvPr id="5123" name="Content Placeholder 2"/>
          <p:cNvSpPr>
            <a:spLocks noGrp="1"/>
          </p:cNvSpPr>
          <p:nvPr>
            <p:ph idx="1"/>
          </p:nvPr>
        </p:nvSpPr>
        <p:spPr>
          <a:xfrm>
            <a:off x="388938" y="1253672"/>
            <a:ext cx="8153400" cy="4459742"/>
          </a:xfrm>
        </p:spPr>
        <p:txBody>
          <a:bodyPr/>
          <a:lstStyle/>
          <a:p>
            <a:pPr marL="457200" indent="-457200">
              <a:buFont typeface="+mj-lt"/>
              <a:buAutoNum type="arabicPeriod"/>
            </a:pPr>
            <a:r>
              <a:rPr lang="en-US" dirty="0" smtClean="0"/>
              <a:t>The process for updating the Recommendations in WP 5A is independent of sharing studies in WP 5D</a:t>
            </a:r>
          </a:p>
          <a:p>
            <a:pPr marL="857250" lvl="1" indent="-457200">
              <a:buFont typeface="+mj-lt"/>
              <a:buAutoNum type="alphaLcPeriod"/>
            </a:pPr>
            <a:r>
              <a:rPr lang="en-US" dirty="0" smtClean="0"/>
              <a:t>IEEE 802.11 submission to </a:t>
            </a:r>
            <a:r>
              <a:rPr lang="en-US" dirty="0"/>
              <a:t>WP </a:t>
            </a:r>
            <a:r>
              <a:rPr lang="en-US" dirty="0" smtClean="0"/>
              <a:t>5A, in form of revision mark </a:t>
            </a:r>
            <a:r>
              <a:rPr lang="en-US" dirty="0"/>
              <a:t>on ITU-R M.1450-5 &amp; ITU-R </a:t>
            </a:r>
            <a:r>
              <a:rPr lang="en-US" dirty="0" smtClean="0"/>
              <a:t>M.1801-2</a:t>
            </a:r>
          </a:p>
          <a:p>
            <a:pPr marL="857250" lvl="1" indent="-457200">
              <a:buFont typeface="+mj-lt"/>
              <a:buAutoNum type="alphaLcPeriod"/>
            </a:pPr>
            <a:r>
              <a:rPr lang="en-US" dirty="0" smtClean="0"/>
              <a:t>If </a:t>
            </a:r>
            <a:r>
              <a:rPr lang="en-US" dirty="0"/>
              <a:t>no </a:t>
            </a:r>
            <a:r>
              <a:rPr lang="en-US" dirty="0" smtClean="0"/>
              <a:t>objection, working  documents for new revisions of the two Recommendations are generated</a:t>
            </a:r>
          </a:p>
          <a:p>
            <a:pPr marL="857250" lvl="1" indent="-457200">
              <a:buFont typeface="+mj-lt"/>
              <a:buAutoNum type="alphaLcPeriod"/>
            </a:pPr>
            <a:r>
              <a:rPr lang="en-US" dirty="0" smtClean="0"/>
              <a:t>And an LS is initiated to </a:t>
            </a:r>
            <a:r>
              <a:rPr lang="en-US" dirty="0"/>
              <a:t>all relevant organizations </a:t>
            </a:r>
            <a:r>
              <a:rPr lang="en-US" dirty="0" smtClean="0"/>
              <a:t>stating </a:t>
            </a:r>
            <a:r>
              <a:rPr lang="en-US" dirty="0"/>
              <a:t>the </a:t>
            </a:r>
            <a:r>
              <a:rPr lang="en-US" dirty="0" smtClean="0"/>
              <a:t>IEEE 802.11 proposal and requesting if </a:t>
            </a:r>
            <a:r>
              <a:rPr lang="en-US" dirty="0"/>
              <a:t>they have other inputs </a:t>
            </a:r>
            <a:r>
              <a:rPr lang="en-US" dirty="0" smtClean="0"/>
              <a:t>to the working documents</a:t>
            </a:r>
          </a:p>
          <a:p>
            <a:pPr marL="857250" lvl="1" indent="-457200">
              <a:buFont typeface="+mj-lt"/>
              <a:buAutoNum type="alphaLcPeriod"/>
            </a:pPr>
            <a:r>
              <a:rPr lang="en-US" dirty="0" smtClean="0"/>
              <a:t>The Recommendations is approved as soon as all inputs received and processed; Meeting Schedule</a:t>
            </a:r>
          </a:p>
          <a:p>
            <a:pPr marL="1257300" lvl="2" indent="-457200">
              <a:buFont typeface="Arial" panose="020B0604020202020204" pitchFamily="34" charset="0"/>
              <a:buChar char="•"/>
            </a:pPr>
            <a:r>
              <a:rPr lang="pt-BR" dirty="0" smtClean="0"/>
              <a:t>2020-04-27 to 2020-05-08, ITU-R WP 5A (Deadline 1 week 04-19)</a:t>
            </a:r>
          </a:p>
          <a:p>
            <a:pPr marL="1257300" lvl="2" indent="-457200">
              <a:buFont typeface="Arial" panose="020B0604020202020204" pitchFamily="34" charset="0"/>
              <a:buChar char="•"/>
            </a:pPr>
            <a:r>
              <a:rPr lang="en-US" dirty="0" smtClean="0"/>
              <a:t>2020-11-09 to 2020-11-20, ITU-R WP 5A </a:t>
            </a:r>
            <a:r>
              <a:rPr lang="pt-BR" dirty="0"/>
              <a:t>(Deadline 1 week </a:t>
            </a:r>
            <a:r>
              <a:rPr lang="pt-BR" dirty="0" smtClean="0"/>
              <a:t>11-01)</a:t>
            </a:r>
            <a:endParaRPr lang="en-US" dirty="0" smtClean="0"/>
          </a:p>
          <a:p>
            <a:pPr marL="1257300" lvl="2" indent="-457200">
              <a:buFont typeface="Arial" panose="020B0604020202020204" pitchFamily="34" charset="0"/>
              <a:buChar char="•"/>
            </a:pPr>
            <a:r>
              <a:rPr lang="en-US" dirty="0" smtClean="0"/>
              <a:t>May 2021 TBD, </a:t>
            </a:r>
            <a:r>
              <a:rPr lang="en-US" dirty="0"/>
              <a:t>ITU-R WP </a:t>
            </a:r>
            <a:r>
              <a:rPr lang="en-US" dirty="0" smtClean="0"/>
              <a:t>5A</a:t>
            </a:r>
          </a:p>
          <a:p>
            <a:pPr marL="457200" indent="-457200">
              <a:buFont typeface="+mj-lt"/>
              <a:buAutoNum type="arabicPeriod"/>
            </a:pPr>
            <a:endParaRPr lang="en-US" sz="1800" b="0" dirty="0" smtClean="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2425091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50535" y="606425"/>
            <a:ext cx="7770813" cy="761999"/>
          </a:xfrm>
        </p:spPr>
        <p:txBody>
          <a:bodyPr/>
          <a:lstStyle/>
          <a:p>
            <a:r>
              <a:rPr lang="en-US" altLang="ja-JP" sz="3600" dirty="0" smtClean="0">
                <a:latin typeface="Times New Roman" charset="0"/>
              </a:rPr>
              <a:t>ITU Process: WP 5D</a:t>
            </a:r>
            <a:endParaRPr lang="en-US" sz="3600" dirty="0">
              <a:latin typeface="Times New Roman" charset="0"/>
            </a:endParaRPr>
          </a:p>
        </p:txBody>
      </p:sp>
      <p:sp>
        <p:nvSpPr>
          <p:cNvPr id="5123" name="Content Placeholder 2"/>
          <p:cNvSpPr>
            <a:spLocks noGrp="1"/>
          </p:cNvSpPr>
          <p:nvPr>
            <p:ph idx="1"/>
          </p:nvPr>
        </p:nvSpPr>
        <p:spPr>
          <a:xfrm>
            <a:off x="388938" y="1447800"/>
            <a:ext cx="8153400" cy="4459742"/>
          </a:xfrm>
        </p:spPr>
        <p:txBody>
          <a:bodyPr/>
          <a:lstStyle/>
          <a:p>
            <a:pPr marL="457200" indent="-457200">
              <a:buFont typeface="+mj-lt"/>
              <a:buAutoNum type="arabicPeriod"/>
            </a:pPr>
            <a:r>
              <a:rPr lang="en-US" dirty="0" smtClean="0"/>
              <a:t>WP 5D is tasked to conduct co-existence mechanism for 60 GHz and sharing studies for 6 GHz </a:t>
            </a:r>
          </a:p>
          <a:p>
            <a:pPr marL="857250" lvl="1" indent="-457200">
              <a:buFont typeface="+mj-lt"/>
              <a:buAutoNum type="alphaLcPeriod"/>
            </a:pPr>
            <a:r>
              <a:rPr lang="en-US" dirty="0" smtClean="0"/>
              <a:t>WP 5D to start the sharing studies in Nov 2021</a:t>
            </a:r>
          </a:p>
          <a:p>
            <a:pPr marL="857250" lvl="1" indent="-457200">
              <a:buFont typeface="+mj-lt"/>
              <a:buAutoNum type="alphaLcPeriod"/>
            </a:pPr>
            <a:r>
              <a:rPr lang="en-US" dirty="0" smtClean="0"/>
              <a:t>WP 5A to provide the </a:t>
            </a:r>
            <a:r>
              <a:rPr lang="en-US" dirty="0"/>
              <a:t>sharing parameters for RLAN and IMT sharing </a:t>
            </a:r>
            <a:r>
              <a:rPr lang="en-US" dirty="0" smtClean="0"/>
              <a:t>studies (approved Recommendations or stable drafts) to WP 5D by June 2021</a:t>
            </a:r>
          </a:p>
          <a:p>
            <a:pPr marL="857250" lvl="1" indent="-457200">
              <a:buFont typeface="+mj-lt"/>
              <a:buAutoNum type="alphaLcPeriod"/>
            </a:pPr>
            <a:r>
              <a:rPr lang="en-US" dirty="0" smtClean="0"/>
              <a:t>WP 5A </a:t>
            </a:r>
            <a:r>
              <a:rPr lang="en-US" dirty="0"/>
              <a:t>may approve </a:t>
            </a:r>
            <a:r>
              <a:rPr lang="en-US" dirty="0" smtClean="0"/>
              <a:t>Recommendations </a:t>
            </a:r>
            <a:r>
              <a:rPr lang="en-US" dirty="0"/>
              <a:t>before or after sharing studies </a:t>
            </a:r>
            <a:r>
              <a:rPr lang="en-US" dirty="0" smtClean="0"/>
              <a:t>started</a:t>
            </a:r>
            <a:endParaRPr lang="en-US" dirty="0"/>
          </a:p>
          <a:p>
            <a:pPr marL="857250" lvl="1" indent="-457200">
              <a:buFont typeface="+mj-lt"/>
              <a:buAutoNum type="alphaLcPeriod"/>
            </a:pPr>
            <a:endParaRPr lang="en-US" dirty="0" smtClean="0"/>
          </a:p>
          <a:p>
            <a:pPr marL="457200" indent="-457200">
              <a:buFont typeface="+mj-lt"/>
              <a:buAutoNum type="arabicPeriod"/>
            </a:pPr>
            <a:endParaRPr lang="en-US" sz="1800" b="0" dirty="0" smtClean="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3735403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37605</TotalTime>
  <Words>1301</Words>
  <Application>Microsoft Office PowerPoint</Application>
  <PresentationFormat>On-screen Show (4:3)</PresentationFormat>
  <Paragraphs>109</Paragraphs>
  <Slides>11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 Unicode MS</vt:lpstr>
      <vt:lpstr>MS Gothic</vt:lpstr>
      <vt:lpstr>Arial</vt:lpstr>
      <vt:lpstr>Times New Roman</vt:lpstr>
      <vt:lpstr>Office Theme</vt:lpstr>
      <vt:lpstr>Microsoft Word 97 - 2003 Document</vt:lpstr>
      <vt:lpstr>ITU AHG Introduction Presentation</vt:lpstr>
      <vt:lpstr>Background</vt:lpstr>
      <vt:lpstr>Background (cont’d)</vt:lpstr>
      <vt:lpstr>WP 5A &amp; 5D Responsibilities</vt:lpstr>
      <vt:lpstr>Updates to the Recommendation Needed</vt:lpstr>
      <vt:lpstr>WRC-19 Results Triggering Studies (60 GHz)</vt:lpstr>
      <vt:lpstr>WRC-19 Results Triggering Studies (6 GHz)</vt:lpstr>
      <vt:lpstr>ITU Process: WP 5A</vt:lpstr>
      <vt:lpstr>ITU Process: WP 5D</vt:lpstr>
      <vt:lpstr>IEEE 802.11 Coverage in the Recommendations</vt:lpstr>
      <vt:lpstr>ITU AHG Work Plan and Timeline</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ITU-R M.1450</dc:title>
  <dc:creator>Yaghoobi, Hassan</dc:creator>
  <cp:keywords>19/0157r0, CTPClassification=CTP_NT</cp:keywords>
  <cp:lastModifiedBy>Editor</cp:lastModifiedBy>
  <cp:revision>1880</cp:revision>
  <cp:lastPrinted>1601-01-01T00:00:00Z</cp:lastPrinted>
  <dcterms:created xsi:type="dcterms:W3CDTF">2016-03-03T14:54:45Z</dcterms:created>
  <dcterms:modified xsi:type="dcterms:W3CDTF">2020-01-14T15:08:28Z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1576081669</vt:lpwstr>
  </property>
  <property fmtid="{D5CDD505-2E9C-101B-9397-08002B2CF9AE}" pid="6" name="TitusGUID">
    <vt:lpwstr>c06669e8-e28e-4e0f-95e3-072b75d48393</vt:lpwstr>
  </property>
  <property fmtid="{D5CDD505-2E9C-101B-9397-08002B2CF9AE}" pid="7" name="CTP_TimeStamp">
    <vt:lpwstr>2020-01-14 15:08:28Z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