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6"/>
  </p:notesMasterIdLst>
  <p:handoutMasterIdLst>
    <p:handoutMasterId r:id="rId17"/>
  </p:handoutMasterIdLst>
  <p:sldIdLst>
    <p:sldId id="720" r:id="rId3"/>
    <p:sldId id="735" r:id="rId4"/>
    <p:sldId id="736" r:id="rId5"/>
    <p:sldId id="737" r:id="rId6"/>
    <p:sldId id="738" r:id="rId7"/>
    <p:sldId id="739" r:id="rId8"/>
    <p:sldId id="740" r:id="rId9"/>
    <p:sldId id="741" r:id="rId10"/>
    <p:sldId id="742" r:id="rId11"/>
    <p:sldId id="773" r:id="rId12"/>
    <p:sldId id="749" r:id="rId13"/>
    <p:sldId id="788" r:id="rId14"/>
    <p:sldId id="789" r:id="rId1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67" d="100"/>
          <a:sy n="67" d="100"/>
        </p:scale>
        <p:origin x="700"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Tree>
    <p:extLst>
      <p:ext uri="{BB962C8B-B14F-4D97-AF65-F5344CB8AC3E}">
        <p14:creationId xmlns:p14="http://schemas.microsoft.com/office/powerpoint/2010/main" val="360381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eaLnBrk="0" hangingPunct="0">
              <a:defRPr/>
            </a:pPr>
            <a:r>
              <a:rPr lang="en-US" dirty="0"/>
              <a:t>Qinghua Li, </a:t>
            </a:r>
            <a:r>
              <a:rPr lang="en-US" i="1" dirty="0"/>
              <a:t>et al.</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a:t>Qinghua Li, </a:t>
            </a:r>
            <a:r>
              <a:rPr lang="en-US" i="1" dirty="0"/>
              <a:t>et al.</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txBody>
          <a:bodyPr/>
          <a:lstStyle/>
          <a:p>
            <a:endParaRPr lang="en-US" dirty="0"/>
          </a:p>
        </p:txBody>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802.11-20/</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153</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r>
              <a:rPr lang="en-US" altLang="zh-CN" dirty="0">
                <a:solidFill>
                  <a:srgbClr val="000000"/>
                </a:solidFill>
                <a:ea typeface="Arial Unicode MS" pitchFamily="34" charset="-122"/>
              </a:rPr>
              <a:t>)</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2074863" y="73977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PHY </a:t>
            </a:r>
            <a:r>
              <a:rPr lang="en-US" altLang="en-US" kern="0" dirty="0"/>
              <a:t>Ad-Hoc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Meeting Agenda</a:t>
            </a:r>
          </a:p>
        </p:txBody>
      </p:sp>
      <p:sp>
        <p:nvSpPr>
          <p:cNvPr id="8" name="Rectangle 6"/>
          <p:cNvSpPr txBox="1">
            <a:spLocks noChangeArrowheads="1"/>
          </p:cNvSpPr>
          <p:nvPr/>
        </p:nvSpPr>
        <p:spPr bwMode="auto">
          <a:xfrm>
            <a:off x="2209800" y="2123237"/>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2020-01-14</a:t>
            </a:r>
          </a:p>
        </p:txBody>
      </p:sp>
      <p:graphicFrame>
        <p:nvGraphicFramePr>
          <p:cNvPr id="9" name="Object 11">
            <a:extLst>
              <a:ext uri="{FF2B5EF4-FFF2-40B4-BE49-F238E27FC236}">
                <a16:creationId xmlns:a16="http://schemas.microsoft.com/office/drawing/2014/main" id="{7147F091-F9E8-4360-A035-34FA65AE661B}"/>
              </a:ext>
            </a:extLst>
          </p:cNvPr>
          <p:cNvGraphicFramePr>
            <a:graphicFrameLocks noChangeAspect="1"/>
          </p:cNvGraphicFramePr>
          <p:nvPr>
            <p:extLst>
              <p:ext uri="{D42A27DB-BD31-4B8C-83A1-F6EECF244321}">
                <p14:modId xmlns:p14="http://schemas.microsoft.com/office/powerpoint/2010/main" val="210154678"/>
              </p:ext>
            </p:extLst>
          </p:nvPr>
        </p:nvGraphicFramePr>
        <p:xfrm>
          <a:off x="1887538" y="3276556"/>
          <a:ext cx="8775700" cy="1828800"/>
        </p:xfrm>
        <a:graphic>
          <a:graphicData uri="http://schemas.openxmlformats.org/presentationml/2006/ole">
            <mc:AlternateContent xmlns:mc="http://schemas.openxmlformats.org/markup-compatibility/2006">
              <mc:Choice xmlns:v="urn:schemas-microsoft-com:vml" Requires="v">
                <p:oleObj spid="_x0000_s3097" name="Document" r:id="rId3" imgW="8307795" imgH="1731534" progId="Word.Document.8">
                  <p:embed/>
                </p:oleObj>
              </mc:Choice>
              <mc:Fallback>
                <p:oleObj name="Document" r:id="rId3" imgW="8307795" imgH="1731534" progId="Word.Document.8">
                  <p:embed/>
                  <p:pic>
                    <p:nvPicPr>
                      <p:cNvPr id="15367" name="Object 11">
                        <a:extLst>
                          <a:ext uri="{FF2B5EF4-FFF2-40B4-BE49-F238E27FC236}">
                            <a16:creationId xmlns:a16="http://schemas.microsoft.com/office/drawing/2014/main" id="{FDA2294B-83C7-42D8-A53B-2AD61C7502C2}"/>
                          </a:ext>
                        </a:extLst>
                      </p:cNvPr>
                      <p:cNvPicPr>
                        <a:picLocks noChangeAspect="1" noChangeArrowheads="1"/>
                      </p:cNvPicPr>
                      <p:nvPr/>
                    </p:nvPicPr>
                    <p:blipFill>
                      <a:blip r:embed="rId4"/>
                      <a:srcRect/>
                      <a:stretch>
                        <a:fillRect/>
                      </a:stretch>
                    </p:blipFill>
                    <p:spPr bwMode="auto">
                      <a:xfrm>
                        <a:off x="1887538" y="3276556"/>
                        <a:ext cx="87757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12">
            <a:extLst>
              <a:ext uri="{FF2B5EF4-FFF2-40B4-BE49-F238E27FC236}">
                <a16:creationId xmlns:a16="http://schemas.microsoft.com/office/drawing/2014/main" id="{E8BD275B-A44B-486D-93FA-F8DFCB0C6E89}"/>
              </a:ext>
            </a:extLst>
          </p:cNvPr>
          <p:cNvSpPr>
            <a:spLocks noChangeArrowheads="1"/>
          </p:cNvSpPr>
          <p:nvPr/>
        </p:nvSpPr>
        <p:spPr bwMode="auto">
          <a:xfrm>
            <a:off x="1887538" y="250423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t>
            </a:r>
            <a:r>
              <a:rPr lang="en-US" altLang="en-US" sz="2000"/>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Two PHY Ad-Hoc Sessions</a:t>
            </a:r>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3183025" y="2249513"/>
            <a:ext cx="6629226" cy="3503562"/>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 </a:t>
            </a:r>
            <a:r>
              <a:rPr lang="en-US" altLang="en-CA"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(Joint session)</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#3 Agenda</a:t>
            </a:r>
            <a:br>
              <a:rPr lang="en-US" altLang="zh-CN" sz="3200" dirty="0"/>
            </a:br>
            <a:r>
              <a:rPr lang="en-US" altLang="zh-CN" sz="3200" dirty="0"/>
              <a:t>Tuesday PM2, 16:00 ~ 18:00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#4 Agenda</a:t>
            </a:r>
            <a:br>
              <a:rPr lang="en-US" altLang="zh-CN" sz="3200" dirty="0"/>
            </a:br>
            <a:r>
              <a:rPr lang="en-US" altLang="zh-CN" sz="3200" dirty="0"/>
              <a:t>Wednesday PM1, 13:30 ~ 15:30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PHY Submissions for the Week </a:t>
            </a: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p>
        </p:txBody>
      </p:sp>
      <p:graphicFrame>
        <p:nvGraphicFramePr>
          <p:cNvPr id="11" name="表格 10"/>
          <p:cNvGraphicFramePr>
            <a:graphicFrameLocks noGrp="1"/>
          </p:cNvGraphicFramePr>
          <p:nvPr>
            <p:extLst>
              <p:ext uri="{D42A27DB-BD31-4B8C-83A1-F6EECF244321}">
                <p14:modId xmlns:p14="http://schemas.microsoft.com/office/powerpoint/2010/main" val="3532069933"/>
              </p:ext>
            </p:extLst>
          </p:nvPr>
        </p:nvGraphicFramePr>
        <p:xfrm>
          <a:off x="1143130" y="2592329"/>
          <a:ext cx="10433633" cy="3140323"/>
        </p:xfrm>
        <a:graphic>
          <a:graphicData uri="http://schemas.openxmlformats.org/drawingml/2006/table">
            <a:tbl>
              <a:tblPr firstRow="1" bandRow="1">
                <a:tableStyleId>{5C22544A-7EE6-4342-B048-85BDC9FD1C3A}</a:tableStyleId>
              </a:tblPr>
              <a:tblGrid>
                <a:gridCol w="1236205">
                  <a:extLst>
                    <a:ext uri="{9D8B030D-6E8A-4147-A177-3AD203B41FA5}">
                      <a16:colId xmlns:a16="http://schemas.microsoft.com/office/drawing/2014/main" val="20000"/>
                    </a:ext>
                  </a:extLst>
                </a:gridCol>
                <a:gridCol w="2116507">
                  <a:extLst>
                    <a:ext uri="{9D8B030D-6E8A-4147-A177-3AD203B41FA5}">
                      <a16:colId xmlns:a16="http://schemas.microsoft.com/office/drawing/2014/main" val="20001"/>
                    </a:ext>
                  </a:extLst>
                </a:gridCol>
                <a:gridCol w="5410058">
                  <a:extLst>
                    <a:ext uri="{9D8B030D-6E8A-4147-A177-3AD203B41FA5}">
                      <a16:colId xmlns:a16="http://schemas.microsoft.com/office/drawing/2014/main" val="20002"/>
                    </a:ext>
                  </a:extLst>
                </a:gridCol>
                <a:gridCol w="1670863">
                  <a:extLst>
                    <a:ext uri="{9D8B030D-6E8A-4147-A177-3AD203B41FA5}">
                      <a16:colId xmlns:a16="http://schemas.microsoft.com/office/drawing/2014/main" val="20003"/>
                    </a:ext>
                  </a:extLst>
                </a:gridCol>
              </a:tblGrid>
              <a:tr h="475445">
                <a:tc>
                  <a:txBody>
                    <a:bodyPr/>
                    <a:lstStyle/>
                    <a:p>
                      <a:r>
                        <a:rPr lang="en-US" altLang="zh-CN" sz="1600" dirty="0"/>
                        <a:t>DCN</a:t>
                      </a:r>
                      <a:endParaRPr lang="zh-CN" altLang="en-US" sz="1600" dirty="0"/>
                    </a:p>
                  </a:txBody>
                  <a:tcPr marL="36000" marR="36000" marT="17972" marB="17972"/>
                </a:tc>
                <a:tc>
                  <a:txBody>
                    <a:bodyPr/>
                    <a:lstStyle/>
                    <a:p>
                      <a:r>
                        <a:rPr lang="en-US" altLang="zh-CN" sz="1600" dirty="0"/>
                        <a:t>Author</a:t>
                      </a:r>
                      <a:endParaRPr lang="zh-CN" altLang="en-US" sz="1600" dirty="0"/>
                    </a:p>
                  </a:txBody>
                  <a:tcPr marL="36000" marR="36000" marT="17972" marB="17972"/>
                </a:tc>
                <a:tc>
                  <a:txBody>
                    <a:bodyPr/>
                    <a:lstStyle/>
                    <a:p>
                      <a:r>
                        <a:rPr lang="en-US" altLang="zh-CN" sz="1600" dirty="0"/>
                        <a:t>Title</a:t>
                      </a:r>
                      <a:endParaRPr lang="zh-CN" altLang="en-US" sz="1600" dirty="0"/>
                    </a:p>
                  </a:txBody>
                  <a:tcPr marL="36000" marR="36000" marT="17972" marB="17972"/>
                </a:tc>
                <a:tc>
                  <a:txBody>
                    <a:bodyPr/>
                    <a:lstStyle/>
                    <a:p>
                      <a:r>
                        <a:rPr lang="en-US" altLang="zh-CN" sz="1600" dirty="0" err="1"/>
                        <a:t>Adhoc</a:t>
                      </a:r>
                      <a:r>
                        <a:rPr lang="en-US" altLang="zh-CN" sz="1600" dirty="0"/>
                        <a:t> Group</a:t>
                      </a:r>
                      <a:endParaRPr lang="zh-CN" altLang="en-US" sz="1600" dirty="0"/>
                    </a:p>
                  </a:txBody>
                  <a:tcPr marL="36000" marR="36000" marT="17972" marB="17972"/>
                </a:tc>
                <a:extLst>
                  <a:ext uri="{0D108BD9-81ED-4DB2-BD59-A6C34878D82A}">
                    <a16:rowId xmlns:a16="http://schemas.microsoft.com/office/drawing/2014/main" val="10000"/>
                  </a:ext>
                </a:extLst>
              </a:tr>
              <a:tr h="367737">
                <a:tc>
                  <a:txBody>
                    <a:bodyPr/>
                    <a:lstStyle/>
                    <a:p>
                      <a:r>
                        <a:rPr lang="en-US" altLang="zh-CN" sz="1600" u="sng" dirty="0"/>
                        <a:t>11-19/1299</a:t>
                      </a:r>
                    </a:p>
                  </a:txBody>
                  <a:tcPr marL="36000" marR="36000" marT="17972" marB="17972"/>
                </a:tc>
                <a:tc>
                  <a:txBody>
                    <a:bodyPr/>
                    <a:lstStyle/>
                    <a:p>
                      <a:r>
                        <a:rPr lang="en-US" altLang="zh-CN" sz="1600" u="sng" dirty="0"/>
                        <a:t>Sean</a:t>
                      </a:r>
                      <a:r>
                        <a:rPr lang="en-US" altLang="zh-CN" sz="1600" u="sng" baseline="0" dirty="0"/>
                        <a:t> Coffey (</a:t>
                      </a:r>
                      <a:r>
                        <a:rPr lang="en-US" altLang="zh-CN" sz="1600" u="sng" baseline="0" dirty="0" err="1"/>
                        <a:t>Realtek</a:t>
                      </a:r>
                      <a:r>
                        <a:rPr lang="en-US" altLang="zh-CN" sz="1600" u="sng" baseline="0" dirty="0"/>
                        <a:t>)</a:t>
                      </a:r>
                      <a:endParaRPr lang="zh-CN" altLang="en-US" sz="1600" u="sng" dirty="0"/>
                    </a:p>
                  </a:txBody>
                  <a:tcPr marL="36000" marR="36000" marT="17972" marB="17972"/>
                </a:tc>
                <a:tc>
                  <a:txBody>
                    <a:bodyPr/>
                    <a:lstStyle/>
                    <a:p>
                      <a:r>
                        <a:rPr lang="en-US" altLang="zh-CN" sz="1600" u="sng" dirty="0"/>
                        <a:t>Extended</a:t>
                      </a:r>
                      <a:r>
                        <a:rPr lang="en-US" altLang="zh-CN" sz="1600" u="sng" baseline="0" dirty="0"/>
                        <a:t> rate modes in 11bd</a:t>
                      </a:r>
                      <a:endParaRPr lang="zh-CN" altLang="en-US" sz="1600" u="sng" dirty="0"/>
                    </a:p>
                  </a:txBody>
                  <a:tcPr marL="36000" marR="36000" marT="17972" marB="17972"/>
                </a:tc>
                <a:tc>
                  <a:txBody>
                    <a:bodyPr/>
                    <a:lstStyle/>
                    <a:p>
                      <a:r>
                        <a:rPr lang="en-US" altLang="zh-CN" sz="1600" u="sng" dirty="0"/>
                        <a:t>PHY</a:t>
                      </a:r>
                    </a:p>
                  </a:txBody>
                  <a:tcPr marL="36000" marR="36000" marT="17972" marB="17972"/>
                </a:tc>
                <a:extLst>
                  <a:ext uri="{0D108BD9-81ED-4DB2-BD59-A6C34878D82A}">
                    <a16:rowId xmlns:a16="http://schemas.microsoft.com/office/drawing/2014/main" val="10001"/>
                  </a:ext>
                </a:extLst>
              </a:tr>
              <a:tr h="360069">
                <a:tc>
                  <a:txBody>
                    <a:bodyPr/>
                    <a:lstStyle/>
                    <a:p>
                      <a:pPr marL="0" algn="l" defTabSz="685800" rtl="0" eaLnBrk="1" latinLnBrk="0" hangingPunct="1"/>
                      <a:r>
                        <a:rPr lang="en-US" altLang="zh-CN" sz="1600" kern="1200" dirty="0">
                          <a:solidFill>
                            <a:srgbClr val="FFC000"/>
                          </a:solidFill>
                          <a:latin typeface="+mn-lt"/>
                          <a:ea typeface="+mn-ea"/>
                          <a:cs typeface="+mn-cs"/>
                        </a:rPr>
                        <a:t>11-19/1863</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FFC000"/>
                          </a:solidFill>
                          <a:latin typeface="+mn-lt"/>
                          <a:ea typeface="+mn-ea"/>
                          <a:cs typeface="+mn-cs"/>
                        </a:rPr>
                        <a:t>Yujin</a:t>
                      </a:r>
                      <a:r>
                        <a:rPr lang="en-US" altLang="zh-CN" sz="1600" kern="1200" dirty="0">
                          <a:solidFill>
                            <a:srgbClr val="FFC000"/>
                          </a:solidFill>
                          <a:latin typeface="+mn-lt"/>
                          <a:ea typeface="+mn-ea"/>
                          <a:cs typeface="+mn-cs"/>
                        </a:rPr>
                        <a:t> Noh (</a:t>
                      </a:r>
                      <a:r>
                        <a:rPr lang="en-US" altLang="zh-CN" sz="1600" kern="1200" dirty="0" err="1">
                          <a:solidFill>
                            <a:srgbClr val="FFC000"/>
                          </a:solidFill>
                          <a:latin typeface="+mn-lt"/>
                          <a:ea typeface="+mn-ea"/>
                          <a:cs typeface="+mn-cs"/>
                        </a:rPr>
                        <a:t>Newracom</a:t>
                      </a:r>
                      <a:r>
                        <a:rPr lang="en-US" altLang="zh-CN" sz="1600" kern="1200" dirty="0">
                          <a:solidFill>
                            <a:srgbClr val="FFC000"/>
                          </a:solidFill>
                          <a:latin typeface="+mn-lt"/>
                          <a:ea typeface="+mn-ea"/>
                          <a:cs typeface="+mn-cs"/>
                        </a:rPr>
                        <a:t>)</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FFC000"/>
                          </a:solidFill>
                          <a:latin typeface="+mn-lt"/>
                          <a:ea typeface="+mn-ea"/>
                          <a:cs typeface="+mn-cs"/>
                        </a:rPr>
                        <a:t>midamble</a:t>
                      </a:r>
                      <a:r>
                        <a:rPr lang="en-US" altLang="zh-CN" sz="1600" kern="1200" dirty="0">
                          <a:solidFill>
                            <a:srgbClr val="FFC000"/>
                          </a:solidFill>
                          <a:latin typeface="+mn-lt"/>
                          <a:ea typeface="+mn-ea"/>
                          <a:cs typeface="+mn-cs"/>
                        </a:rPr>
                        <a:t> design continued</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FFC000"/>
                          </a:solidFill>
                          <a:latin typeface="+mn-lt"/>
                          <a:ea typeface="+mn-ea"/>
                          <a:cs typeface="+mn-cs"/>
                        </a:rPr>
                        <a:t>PHY</a:t>
                      </a:r>
                      <a:endParaRPr lang="zh-CN" altLang="en-US" sz="1600" kern="1200" dirty="0">
                        <a:solidFill>
                          <a:srgbClr val="FFC000"/>
                        </a:solidFill>
                        <a:latin typeface="+mn-lt"/>
                        <a:ea typeface="+mn-ea"/>
                        <a:cs typeface="+mn-cs"/>
                      </a:endParaRPr>
                    </a:p>
                  </a:txBody>
                  <a:tcPr marL="35994" marR="35994" marT="17984" marB="17984"/>
                </a:tc>
                <a:extLst>
                  <a:ext uri="{0D108BD9-81ED-4DB2-BD59-A6C34878D82A}">
                    <a16:rowId xmlns:a16="http://schemas.microsoft.com/office/drawing/2014/main" val="2424553217"/>
                  </a:ext>
                </a:extLst>
              </a:tr>
              <a:tr h="360069">
                <a:tc>
                  <a:txBody>
                    <a:bodyPr/>
                    <a:lstStyle/>
                    <a:p>
                      <a:pPr marL="0" algn="l" defTabSz="685800" rtl="0" eaLnBrk="1" latinLnBrk="0" hangingPunct="1"/>
                      <a:r>
                        <a:rPr lang="en-US" altLang="zh-CN" sz="1600" kern="1200" dirty="0">
                          <a:solidFill>
                            <a:srgbClr val="FFC000"/>
                          </a:solidFill>
                          <a:latin typeface="+mn-lt"/>
                          <a:ea typeface="+mn-ea"/>
                          <a:cs typeface="+mn-cs"/>
                        </a:rPr>
                        <a:t>11-19/1864</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FFC000"/>
                          </a:solidFill>
                          <a:latin typeface="+mn-lt"/>
                          <a:ea typeface="+mn-ea"/>
                          <a:cs typeface="+mn-cs"/>
                        </a:rPr>
                        <a:t>Yujin</a:t>
                      </a:r>
                      <a:r>
                        <a:rPr lang="en-US" altLang="zh-CN" sz="1600" kern="1200" dirty="0">
                          <a:solidFill>
                            <a:srgbClr val="FFC000"/>
                          </a:solidFill>
                          <a:latin typeface="+mn-lt"/>
                          <a:ea typeface="+mn-ea"/>
                          <a:cs typeface="+mn-cs"/>
                        </a:rPr>
                        <a:t> Noh (</a:t>
                      </a:r>
                      <a:r>
                        <a:rPr lang="en-US" altLang="zh-CN" sz="1600" kern="1200" dirty="0" err="1">
                          <a:solidFill>
                            <a:srgbClr val="FFC000"/>
                          </a:solidFill>
                          <a:latin typeface="+mn-lt"/>
                          <a:ea typeface="+mn-ea"/>
                          <a:cs typeface="+mn-cs"/>
                        </a:rPr>
                        <a:t>Newracom</a:t>
                      </a:r>
                      <a:r>
                        <a:rPr lang="en-US" altLang="zh-CN" sz="1600" kern="1200" dirty="0">
                          <a:solidFill>
                            <a:srgbClr val="FFC000"/>
                          </a:solidFill>
                          <a:latin typeface="+mn-lt"/>
                          <a:ea typeface="+mn-ea"/>
                          <a:cs typeface="+mn-cs"/>
                        </a:rPr>
                        <a:t>)</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FFC000"/>
                          </a:solidFill>
                          <a:latin typeface="+mn-lt"/>
                          <a:ea typeface="+mn-ea"/>
                          <a:cs typeface="+mn-cs"/>
                        </a:rPr>
                        <a:t>20MHz transmission in NGV continued</a:t>
                      </a:r>
                      <a:endParaRPr lang="zh-CN" altLang="en-US" sz="1600" kern="1200" dirty="0">
                        <a:solidFill>
                          <a:srgbClr val="FFC00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FFC000"/>
                          </a:solidFill>
                          <a:latin typeface="+mn-lt"/>
                          <a:ea typeface="+mn-ea"/>
                          <a:cs typeface="+mn-cs"/>
                        </a:rPr>
                        <a:t>PHY</a:t>
                      </a:r>
                    </a:p>
                  </a:txBody>
                  <a:tcPr marL="35994" marR="35994" marT="17984" marB="17984"/>
                </a:tc>
                <a:extLst>
                  <a:ext uri="{0D108BD9-81ED-4DB2-BD59-A6C34878D82A}">
                    <a16:rowId xmlns:a16="http://schemas.microsoft.com/office/drawing/2014/main" val="2421976826"/>
                  </a:ext>
                </a:extLst>
              </a:tr>
              <a:tr h="360069">
                <a:tc>
                  <a:txBody>
                    <a:bodyPr/>
                    <a:lstStyle/>
                    <a:p>
                      <a:r>
                        <a:rPr lang="en-US" altLang="zh-CN" sz="1600" dirty="0">
                          <a:solidFill>
                            <a:schemeClr val="tx1"/>
                          </a:solidFill>
                        </a:rPr>
                        <a:t>11-19/2011</a:t>
                      </a:r>
                      <a:endParaRPr lang="zh-CN" altLang="en-US" sz="1600" dirty="0">
                        <a:solidFill>
                          <a:schemeClr val="tx1"/>
                        </a:solidFill>
                      </a:endParaRPr>
                    </a:p>
                  </a:txBody>
                  <a:tcPr marL="35994" marR="35994" marT="17984" marB="17984"/>
                </a:tc>
                <a:tc>
                  <a:txBody>
                    <a:bodyPr/>
                    <a:lstStyle/>
                    <a:p>
                      <a:r>
                        <a:rPr lang="en-US" altLang="zh-CN" sz="1600" dirty="0"/>
                        <a:t>Feng Jiang (Intel)</a:t>
                      </a:r>
                      <a:endParaRPr lang="zh-CN" altLang="en-US" sz="1600" dirty="0"/>
                    </a:p>
                  </a:txBody>
                  <a:tcPr marL="35994" marR="35994" marT="17984" marB="17984"/>
                </a:tc>
                <a:tc>
                  <a:txBody>
                    <a:bodyPr/>
                    <a:lstStyle/>
                    <a:p>
                      <a:pPr marL="0" algn="l" defTabSz="914400" rtl="0" eaLnBrk="1" latinLnBrk="0" hangingPunct="1"/>
                      <a:r>
                        <a:rPr lang="en-US" altLang="zh-CN" sz="1600" kern="1200" dirty="0">
                          <a:solidFill>
                            <a:schemeClr val="tx1"/>
                          </a:solidFill>
                          <a:latin typeface="+mn-lt"/>
                          <a:ea typeface="+mn-ea"/>
                          <a:cs typeface="+mn-cs"/>
                        </a:rPr>
                        <a:t>Ranging protocol in 11bd</a:t>
                      </a:r>
                      <a:endParaRPr lang="zh-CN" altLang="en-US" sz="1600" kern="1200" dirty="0">
                        <a:solidFill>
                          <a:schemeClr val="tx1"/>
                        </a:solidFill>
                        <a:latin typeface="+mn-lt"/>
                        <a:ea typeface="+mn-ea"/>
                        <a:cs typeface="+mn-cs"/>
                      </a:endParaRPr>
                    </a:p>
                  </a:txBody>
                  <a:tcPr marL="35994" marR="35994" marT="17984" marB="17984"/>
                </a:tc>
                <a:tc>
                  <a:txBody>
                    <a:bodyPr/>
                    <a:lstStyle/>
                    <a:p>
                      <a:r>
                        <a:rPr lang="en-US" altLang="zh-CN" sz="1600" dirty="0"/>
                        <a:t>PHY/TG</a:t>
                      </a:r>
                      <a:endParaRPr lang="zh-CN" altLang="en-US" sz="1600" dirty="0"/>
                    </a:p>
                  </a:txBody>
                  <a:tcPr marL="35994" marR="35994" marT="17984" marB="17984"/>
                </a:tc>
                <a:extLst>
                  <a:ext uri="{0D108BD9-81ED-4DB2-BD59-A6C34878D82A}">
                    <a16:rowId xmlns:a16="http://schemas.microsoft.com/office/drawing/2014/main" val="10008"/>
                  </a:ext>
                </a:extLst>
              </a:tr>
              <a:tr h="360069">
                <a:tc>
                  <a:txBody>
                    <a:bodyPr/>
                    <a:lstStyle/>
                    <a:p>
                      <a:r>
                        <a:rPr lang="en-US" altLang="zh-CN" sz="1600" dirty="0">
                          <a:solidFill>
                            <a:schemeClr val="tx1"/>
                          </a:solidFill>
                        </a:rPr>
                        <a:t>11-19/1929</a:t>
                      </a:r>
                      <a:endParaRPr lang="zh-CN" altLang="en-US" sz="1600" dirty="0">
                        <a:solidFill>
                          <a:schemeClr val="tx1"/>
                        </a:solidFill>
                      </a:endParaRPr>
                    </a:p>
                  </a:txBody>
                  <a:tcPr marL="35994" marR="35994" marT="17984" marB="17984"/>
                </a:tc>
                <a:tc>
                  <a:txBody>
                    <a:bodyPr/>
                    <a:lstStyle/>
                    <a:p>
                      <a:r>
                        <a:rPr lang="en-US" altLang="zh-CN" sz="1600" dirty="0"/>
                        <a:t>Paul </a:t>
                      </a:r>
                      <a:r>
                        <a:rPr lang="en-US" altLang="zh-CN" sz="1600" dirty="0" err="1"/>
                        <a:t>Unterhuber</a:t>
                      </a:r>
                      <a:r>
                        <a:rPr lang="en-US" altLang="zh-CN" sz="1600" baseline="0" dirty="0"/>
                        <a:t> (DLR)</a:t>
                      </a:r>
                      <a:endParaRPr lang="zh-CN" altLang="en-US" sz="1600" dirty="0"/>
                    </a:p>
                  </a:txBody>
                  <a:tcPr marL="35994" marR="35994" marT="17984" marB="17984"/>
                </a:tc>
                <a:tc>
                  <a:txBody>
                    <a:bodyPr/>
                    <a:lstStyle/>
                    <a:p>
                      <a:pPr marL="0" algn="l" defTabSz="914400" rtl="0" eaLnBrk="1" latinLnBrk="0" hangingPunct="1"/>
                      <a:r>
                        <a:rPr lang="en-US" altLang="zh-CN" sz="1600" b="0" i="0" kern="1200" dirty="0">
                          <a:solidFill>
                            <a:schemeClr val="dk1"/>
                          </a:solidFill>
                          <a:effectLst/>
                          <a:latin typeface="+mn-lt"/>
                          <a:ea typeface="+mn-ea"/>
                          <a:cs typeface="+mn-cs"/>
                        </a:rPr>
                        <a:t>Influence of Delay-close Multi Path Components on FTM-RTT</a:t>
                      </a:r>
                      <a:endParaRPr lang="zh-CN" altLang="en-US" sz="1600" kern="1200" dirty="0">
                        <a:solidFill>
                          <a:schemeClr val="tx1"/>
                        </a:solidFill>
                        <a:latin typeface="+mn-lt"/>
                        <a:ea typeface="+mn-ea"/>
                        <a:cs typeface="+mn-cs"/>
                      </a:endParaRPr>
                    </a:p>
                  </a:txBody>
                  <a:tcPr marL="35994" marR="35994" marT="17984" marB="17984"/>
                </a:tc>
                <a:tc>
                  <a:txBody>
                    <a:bodyPr/>
                    <a:lstStyle/>
                    <a:p>
                      <a:r>
                        <a:rPr lang="en-US" altLang="zh-CN" sz="1600" dirty="0"/>
                        <a:t>PHY</a:t>
                      </a:r>
                      <a:endParaRPr lang="zh-CN" altLang="en-US" sz="1600" dirty="0"/>
                    </a:p>
                  </a:txBody>
                  <a:tcPr marL="35994" marR="35994" marT="17984" marB="17984"/>
                </a:tc>
                <a:extLst>
                  <a:ext uri="{0D108BD9-81ED-4DB2-BD59-A6C34878D82A}">
                    <a16:rowId xmlns:a16="http://schemas.microsoft.com/office/drawing/2014/main" val="10010"/>
                  </a:ext>
                </a:extLst>
              </a:tr>
              <a:tr h="381965">
                <a:tc>
                  <a:txBody>
                    <a:bodyPr/>
                    <a:lstStyle/>
                    <a:p>
                      <a:r>
                        <a:rPr lang="en-US" altLang="zh-CN" sz="1600" dirty="0">
                          <a:solidFill>
                            <a:schemeClr val="tx1"/>
                          </a:solidFill>
                        </a:rPr>
                        <a:t>11-20/0044</a:t>
                      </a:r>
                    </a:p>
                  </a:txBody>
                  <a:tcPr marL="36000" marR="36000" marT="17972" marB="17972"/>
                </a:tc>
                <a:tc>
                  <a:txBody>
                    <a:bodyPr/>
                    <a:lstStyle/>
                    <a:p>
                      <a:r>
                        <a:rPr lang="en-US" altLang="zh-CN" sz="1600" dirty="0">
                          <a:solidFill>
                            <a:schemeClr val="tx1"/>
                          </a:solidFill>
                        </a:rPr>
                        <a:t>Rui Cao (NXP)</a:t>
                      </a:r>
                    </a:p>
                  </a:txBody>
                  <a:tcPr marL="36000" marR="36000" marT="17972" marB="17972"/>
                </a:tc>
                <a:tc>
                  <a:txBody>
                    <a:bodyPr/>
                    <a:lstStyle/>
                    <a:p>
                      <a:r>
                        <a:rPr lang="zh-CN" altLang="en-US" sz="1600" dirty="0">
                          <a:solidFill>
                            <a:schemeClr val="tx1"/>
                          </a:solidFill>
                          <a:sym typeface="+mn-ea"/>
                        </a:rPr>
                        <a:t>NGV-SIG-content-followup</a:t>
                      </a:r>
                      <a:endParaRPr lang="zh-CN" altLang="en-US" sz="1600" kern="1200" dirty="0">
                        <a:solidFill>
                          <a:schemeClr val="tx1"/>
                        </a:solidFill>
                        <a:latin typeface="+mn-lt"/>
                        <a:ea typeface="+mn-ea"/>
                        <a:cs typeface="+mn-cs"/>
                      </a:endParaRPr>
                    </a:p>
                  </a:txBody>
                  <a:tcPr marL="36000" marR="36000" marT="17972" marB="17972"/>
                </a:tc>
                <a:tc>
                  <a:txBody>
                    <a:bodyPr/>
                    <a:lstStyle/>
                    <a:p>
                      <a:r>
                        <a:rPr lang="en-US" altLang="zh-CN" sz="1600" dirty="0">
                          <a:solidFill>
                            <a:schemeClr val="tx1"/>
                          </a:solidFill>
                        </a:rPr>
                        <a:t>PHY</a:t>
                      </a:r>
                    </a:p>
                  </a:txBody>
                  <a:tcPr marL="36000" marR="36000" marT="17972" marB="17972"/>
                </a:tc>
                <a:extLst>
                  <a:ext uri="{0D108BD9-81ED-4DB2-BD59-A6C34878D82A}">
                    <a16:rowId xmlns:a16="http://schemas.microsoft.com/office/drawing/2014/main" val="10011"/>
                  </a:ext>
                </a:extLst>
              </a:tr>
              <a:tr h="474900">
                <a:tc>
                  <a:txBody>
                    <a:bodyPr/>
                    <a:lstStyle/>
                    <a:p>
                      <a:pPr>
                        <a:buNone/>
                      </a:pPr>
                      <a:r>
                        <a:rPr lang="en-US" altLang="zh-CN" sz="1600" dirty="0">
                          <a:solidFill>
                            <a:schemeClr val="tx1"/>
                          </a:solidFill>
                        </a:rPr>
                        <a:t>11-20/0045</a:t>
                      </a:r>
                    </a:p>
                  </a:txBody>
                  <a:tcPr marL="36000" marR="36000" marT="17972" marB="17972"/>
                </a:tc>
                <a:tc>
                  <a:txBody>
                    <a:bodyPr/>
                    <a:lstStyle/>
                    <a:p>
                      <a:pPr>
                        <a:buNone/>
                      </a:pPr>
                      <a:r>
                        <a:rPr lang="en-US" altLang="zh-CN" sz="1600" dirty="0">
                          <a:solidFill>
                            <a:schemeClr val="tx1"/>
                          </a:solidFill>
                        </a:rPr>
                        <a:t>Rui Cao (NXP)</a:t>
                      </a:r>
                      <a:endParaRPr lang="zh-CN" altLang="en-US" sz="1600" dirty="0">
                        <a:solidFill>
                          <a:schemeClr val="tx1"/>
                        </a:solidFill>
                      </a:endParaRPr>
                    </a:p>
                  </a:txBody>
                  <a:tcPr marL="36000" marR="36000" marT="17972" marB="17972"/>
                </a:tc>
                <a:tc>
                  <a:txBody>
                    <a:bodyPr/>
                    <a:lstStyle/>
                    <a:p>
                      <a:pPr marL="0" algn="l" defTabSz="914400" rtl="0" eaLnBrk="1" latinLnBrk="0" hangingPunct="1">
                        <a:buNone/>
                      </a:pPr>
                      <a:r>
                        <a:rPr lang="zh-CN" altLang="en-US" sz="1600" kern="1200" dirty="0">
                          <a:solidFill>
                            <a:schemeClr val="tx1"/>
                          </a:solidFill>
                          <a:latin typeface="+mn-lt"/>
                          <a:ea typeface="+mn-ea"/>
                          <a:cs typeface="+mn-cs"/>
                        </a:rPr>
                        <a:t>Discussion-on-NGV-PHY-modes</a:t>
                      </a:r>
                    </a:p>
                  </a:txBody>
                  <a:tcPr marL="36000" marR="36000" marT="17972" marB="17972"/>
                </a:tc>
                <a:tc>
                  <a:txBody>
                    <a:bodyPr/>
                    <a:lstStyle/>
                    <a:p>
                      <a:pPr>
                        <a:buNone/>
                      </a:pPr>
                      <a:r>
                        <a:rPr lang="en-US" altLang="zh-CN" sz="1600" dirty="0">
                          <a:solidFill>
                            <a:schemeClr val="tx1"/>
                          </a:solidFill>
                        </a:rPr>
                        <a:t>PHY</a:t>
                      </a:r>
                    </a:p>
                  </a:txBody>
                  <a:tcPr marL="36000" marR="36000" marT="17972" marB="17972"/>
                </a:tc>
                <a:extLst>
                  <a:ext uri="{0D108BD9-81ED-4DB2-BD59-A6C34878D82A}">
                    <a16:rowId xmlns:a16="http://schemas.microsoft.com/office/drawing/2014/main" val="33351732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88613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a:lnSpc>
                <a:spcPct val="90000"/>
              </a:lnSpc>
              <a:buNone/>
              <a:defRPr/>
            </a:pPr>
            <a:r>
              <a:rPr lang="en-US" altLang="en-US" sz="2000" kern="0" dirty="0">
                <a:latin typeface="Arial" pitchFamily="34" charset="0"/>
              </a:rPr>
              <a:t>			PHY Ad-Hoc Chair: Qinghua Li (Intel)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Lepp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Sadeghi (Intel)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x</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226</TotalTime>
  <Words>1076</Words>
  <Application>Microsoft Office PowerPoint</Application>
  <PresentationFormat>Widescreen</PresentationFormat>
  <Paragraphs>168</Paragraphs>
  <Slides>13</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Monotype Sorts</vt:lpstr>
      <vt:lpstr>Arial</vt:lpstr>
      <vt:lpstr>Arial Black</vt:lpstr>
      <vt:lpstr>Calibri</vt:lpstr>
      <vt:lpstr>Times New Roman</vt:lpstr>
      <vt:lpstr>802-11-Submission-16-9</vt:lpstr>
      <vt:lpstr>1_802-11-Submission-16-9</vt:lpstr>
      <vt:lpstr>Document</vt:lpstr>
      <vt:lpstr>PowerPoint Presentation</vt:lpstr>
      <vt:lpstr>IEEE 802.11 TGbd Meeting</vt:lpstr>
      <vt:lpstr>Meeting Protocol, Attendance, Voting &amp; Document Status</vt:lpstr>
      <vt:lpstr>PowerPoint Presentation</vt:lpstr>
      <vt:lpstr>PowerPoint Presentation</vt:lpstr>
      <vt:lpstr>PowerPoint Presentation</vt:lpstr>
      <vt:lpstr>PowerPoint Presentation</vt:lpstr>
      <vt:lpstr>PowerPoint Presentation</vt:lpstr>
      <vt:lpstr>PowerPoint Presentation</vt:lpstr>
      <vt:lpstr>Two PHY Ad-Hoc Sessions</vt:lpstr>
      <vt:lpstr>Meeting Slot #3 Agenda Tuesday PM2, 16:00 ~ 18:00</vt:lpstr>
      <vt:lpstr>Meeting Slot #4 Agenda Wednesday PM1, 13:30 ~ 15:30</vt:lpstr>
      <vt:lpstr>PowerPoint Presentation</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 CTPClassification=CTP_NT</cp:keywords>
  <cp:lastModifiedBy>Li, Qinghua</cp:lastModifiedBy>
  <cp:revision>4179</cp:revision>
  <cp:lastPrinted>2014-11-04T15:04:00Z</cp:lastPrinted>
  <dcterms:created xsi:type="dcterms:W3CDTF">2007-04-17T18:10:00Z</dcterms:created>
  <dcterms:modified xsi:type="dcterms:W3CDTF">2020-01-14T22:06:13Z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y fmtid="{D5CDD505-2E9C-101B-9397-08002B2CF9AE}" pid="28" name="TitusGUID">
    <vt:lpwstr>3ceb2f36-fb7c-49d3-ad64-0659359ff6c3</vt:lpwstr>
  </property>
  <property fmtid="{D5CDD505-2E9C-101B-9397-08002B2CF9AE}" pid="29" name="CTP_TimeStamp">
    <vt:lpwstr>2020-01-14 22:06:13Z</vt:lpwstr>
  </property>
  <property fmtid="{D5CDD505-2E9C-101B-9397-08002B2CF9AE}" pid="30" name="CTP_BU">
    <vt:lpwstr>NA</vt:lpwstr>
  </property>
  <property fmtid="{D5CDD505-2E9C-101B-9397-08002B2CF9AE}" pid="31" name="CTP_IDSID">
    <vt:lpwstr>NA</vt:lpwstr>
  </property>
  <property fmtid="{D5CDD505-2E9C-101B-9397-08002B2CF9AE}" pid="32" name="CTP_WWID">
    <vt:lpwstr>NA</vt:lpwstr>
  </property>
  <property fmtid="{D5CDD505-2E9C-101B-9397-08002B2CF9AE}" pid="33" name="CTPClassification">
    <vt:lpwstr>CTP_NT</vt:lpwstr>
  </property>
</Properties>
</file>