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_rels/.rels" ContentType="application/vnd.openxmlformats-package.relationships+xml"/>
  <Override PartName="/ppt/notesSlides/_rels/notesSlide13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5.xml.rels" ContentType="application/vnd.openxmlformats-package.relationships+xml"/>
  <Override PartName="/ppt/notesSlides/_rels/notesSlide4.xml.rels" ContentType="application/vnd.openxmlformats-package.relationships+xml"/>
  <Override PartName="/ppt/notesSlides/_rels/notesSlide3.xml.rels" ContentType="application/vnd.openxmlformats-package.relationships+xml"/>
  <Override PartName="/ppt/notesSlides/_rels/notesSlide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8.xml.rels" ContentType="application/vnd.openxmlformats-package.relationships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9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11.xml.rels" ContentType="application/vnd.openxmlformats-package.relationships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_rels/presentation.xml.rels" ContentType="application/vnd.openxmlformats-package.relationships+xml"/>
  <Override PartName="/ppt/media/image12.png" ContentType="image/png"/>
  <Override PartName="/ppt/media/image4.png" ContentType="image/png"/>
  <Override PartName="/ppt/media/image3.jpeg" ContentType="image/jpeg"/>
  <Override PartName="/ppt/media/image6.png" ContentType="image/png"/>
  <Override PartName="/ppt/media/image1.jpeg" ContentType="image/jpeg"/>
  <Override PartName="/ppt/media/image11.png" ContentType="image/png"/>
  <Override PartName="/ppt/media/image5.png" ContentType="image/png"/>
  <Override PartName="/ppt/media/image2.jpeg" ContentType="image/jpeg"/>
  <Override PartName="/ppt/media/image7.jpeg" ContentType="image/jpeg"/>
  <Override PartName="/ppt/media/image8.jpeg" ContentType="image/jpeg"/>
  <Override PartName="/ppt/media/image10.png" ContentType="image/png"/>
  <Override PartName="/ppt/media/image9.png" ContentType="image/png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3.xml.rels" ContentType="application/vnd.openxmlformats-package.relationships+xml"/>
  <Override PartName="/ppt/slides/_rels/slide8.xml.rels" ContentType="application/vnd.openxmlformats-package.relationships+xml"/>
  <Override PartName="/ppt/slides/_rels/slide1.xml.rels" ContentType="application/vnd.openxmlformats-package.relationships+xml"/>
  <Override PartName="/ppt/slides/_rels/slide9.xml.rels" ContentType="application/vnd.openxmlformats-package.relationships+xml"/>
  <Override PartName="/ppt/slides/_rels/slide2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presentation.xml" ContentType="application/vnd.openxmlformats-officedocument.presentationml.presentation.main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2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12192000" cy="6858000"/>
  <p:notesSz cx="6934200" cy="9280525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GB" sz="2400" spc="-1" strike="noStrike">
                <a:solidFill>
                  <a:srgbClr val="ffffff"/>
                </a:solidFill>
                <a:latin typeface="Times New Roman"/>
              </a:rPr>
              <a:t>Click to move the slide</a:t>
            </a:r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94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95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E027F9A0-61F8-404B-B2AE-04ED56625CBA}" type="slidenum">
              <a:rPr b="0" lang="en-US" sz="1400" spc="-1" strike="noStrike">
                <a:latin typeface="Times New Roman"/>
              </a:rPr>
              <a:t>1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68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69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70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D272E0EE-0578-483C-BB78-E449B2170DB3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71" name="CustomShape 5"/>
          <p:cNvSpPr/>
          <p:nvPr/>
        </p:nvSpPr>
        <p:spPr>
          <a:xfrm>
            <a:off x="1154160" y="701640"/>
            <a:ext cx="4625640" cy="3468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2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22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23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224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D82B59F1-4C8B-485B-9EA6-F0EDF334A0D7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25" name="PlaceHolder 5"/>
          <p:cNvSpPr>
            <a:spLocks noGrp="1"/>
          </p:cNvSpPr>
          <p:nvPr>
            <p:ph type="sldImg"/>
          </p:nvPr>
        </p:nvSpPr>
        <p:spPr>
          <a:xfrm>
            <a:off x="384120" y="701640"/>
            <a:ext cx="6165360" cy="3468240"/>
          </a:xfrm>
          <a:prstGeom prst="rect">
            <a:avLst/>
          </a:prstGeom>
        </p:spPr>
      </p:sp>
      <p:sp>
        <p:nvSpPr>
          <p:cNvPr id="226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28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29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230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EA2C9588-6D4B-4931-A787-C13396DDE76F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31" name="PlaceHolder 5"/>
          <p:cNvSpPr>
            <a:spLocks noGrp="1"/>
          </p:cNvSpPr>
          <p:nvPr>
            <p:ph type="sldImg"/>
          </p:nvPr>
        </p:nvSpPr>
        <p:spPr>
          <a:xfrm>
            <a:off x="384120" y="701640"/>
            <a:ext cx="6165360" cy="3468240"/>
          </a:xfrm>
          <a:prstGeom prst="rect">
            <a:avLst/>
          </a:prstGeom>
        </p:spPr>
      </p:sp>
      <p:sp>
        <p:nvSpPr>
          <p:cNvPr id="232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34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35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236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750EC62E-33FD-4AB9-AAB6-7026A1DE24B9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37" name="PlaceHolder 5"/>
          <p:cNvSpPr>
            <a:spLocks noGrp="1"/>
          </p:cNvSpPr>
          <p:nvPr>
            <p:ph type="sldImg"/>
          </p:nvPr>
        </p:nvSpPr>
        <p:spPr>
          <a:xfrm>
            <a:off x="384120" y="701640"/>
            <a:ext cx="6165360" cy="3468240"/>
          </a:xfrm>
          <a:prstGeom prst="rect">
            <a:avLst/>
          </a:prstGeom>
        </p:spPr>
      </p:sp>
      <p:sp>
        <p:nvSpPr>
          <p:cNvPr id="238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40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41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242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54BBF57C-989D-4CCB-9062-F84C8D5AF8B0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43" name="PlaceHolder 5"/>
          <p:cNvSpPr>
            <a:spLocks noGrp="1"/>
          </p:cNvSpPr>
          <p:nvPr>
            <p:ph type="sldImg"/>
          </p:nvPr>
        </p:nvSpPr>
        <p:spPr>
          <a:xfrm>
            <a:off x="384120" y="701640"/>
            <a:ext cx="6165360" cy="3468240"/>
          </a:xfrm>
          <a:prstGeom prst="rect">
            <a:avLst/>
          </a:prstGeom>
        </p:spPr>
      </p:sp>
      <p:sp>
        <p:nvSpPr>
          <p:cNvPr id="244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74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75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76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555A9DF0-0577-44CD-B572-A8A2B2366AC5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77" name="CustomShape 5"/>
          <p:cNvSpPr/>
          <p:nvPr/>
        </p:nvSpPr>
        <p:spPr>
          <a:xfrm>
            <a:off x="1154160" y="701640"/>
            <a:ext cx="4625640" cy="3468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8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80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81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82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18B50C8B-D577-4819-B639-A65F9A42A47B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83" name="PlaceHolder 5"/>
          <p:cNvSpPr>
            <a:spLocks noGrp="1"/>
          </p:cNvSpPr>
          <p:nvPr>
            <p:ph type="sldImg"/>
          </p:nvPr>
        </p:nvSpPr>
        <p:spPr>
          <a:xfrm>
            <a:off x="384120" y="701640"/>
            <a:ext cx="6165360" cy="3468240"/>
          </a:xfrm>
          <a:prstGeom prst="rect">
            <a:avLst/>
          </a:prstGeom>
        </p:spPr>
      </p:sp>
      <p:sp>
        <p:nvSpPr>
          <p:cNvPr id="184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86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87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88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01987002-D8AA-459A-BE39-CC3A8C71C9C3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89" name="PlaceHolder 5"/>
          <p:cNvSpPr>
            <a:spLocks noGrp="1"/>
          </p:cNvSpPr>
          <p:nvPr>
            <p:ph type="sldImg"/>
          </p:nvPr>
        </p:nvSpPr>
        <p:spPr>
          <a:xfrm>
            <a:off x="384120" y="701640"/>
            <a:ext cx="6165360" cy="3468240"/>
          </a:xfrm>
          <a:prstGeom prst="rect">
            <a:avLst/>
          </a:prstGeom>
        </p:spPr>
      </p:sp>
      <p:sp>
        <p:nvSpPr>
          <p:cNvPr id="190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92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93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94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9E143AFB-7FE2-4913-9902-CF7008DE66D6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95" name="PlaceHolder 5"/>
          <p:cNvSpPr>
            <a:spLocks noGrp="1"/>
          </p:cNvSpPr>
          <p:nvPr>
            <p:ph type="sldImg"/>
          </p:nvPr>
        </p:nvSpPr>
        <p:spPr>
          <a:xfrm>
            <a:off x="384120" y="701640"/>
            <a:ext cx="6165360" cy="3468240"/>
          </a:xfrm>
          <a:prstGeom prst="rect">
            <a:avLst/>
          </a:prstGeom>
        </p:spPr>
      </p:sp>
      <p:sp>
        <p:nvSpPr>
          <p:cNvPr id="196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98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99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200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913A0DB2-02EC-4247-AE65-9ACC78907144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01" name="PlaceHolder 5"/>
          <p:cNvSpPr>
            <a:spLocks noGrp="1"/>
          </p:cNvSpPr>
          <p:nvPr>
            <p:ph type="sldImg"/>
          </p:nvPr>
        </p:nvSpPr>
        <p:spPr>
          <a:xfrm>
            <a:off x="384120" y="701640"/>
            <a:ext cx="6165360" cy="3468240"/>
          </a:xfrm>
          <a:prstGeom prst="rect">
            <a:avLst/>
          </a:prstGeom>
        </p:spPr>
      </p:sp>
      <p:sp>
        <p:nvSpPr>
          <p:cNvPr id="202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04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05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206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6A8334FF-C28A-4125-B113-1D534531F52D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07" name="PlaceHolder 5"/>
          <p:cNvSpPr>
            <a:spLocks noGrp="1"/>
          </p:cNvSpPr>
          <p:nvPr>
            <p:ph type="sldImg"/>
          </p:nvPr>
        </p:nvSpPr>
        <p:spPr>
          <a:xfrm>
            <a:off x="384120" y="701640"/>
            <a:ext cx="6165360" cy="3468240"/>
          </a:xfrm>
          <a:prstGeom prst="rect">
            <a:avLst/>
          </a:prstGeom>
        </p:spPr>
      </p:sp>
      <p:sp>
        <p:nvSpPr>
          <p:cNvPr id="208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10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11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212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AA7D8C6C-E699-4A02-8B6A-E01CB80B9E9B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13" name="PlaceHolder 5"/>
          <p:cNvSpPr>
            <a:spLocks noGrp="1"/>
          </p:cNvSpPr>
          <p:nvPr>
            <p:ph type="sldImg"/>
          </p:nvPr>
        </p:nvSpPr>
        <p:spPr>
          <a:xfrm>
            <a:off x="384120" y="701640"/>
            <a:ext cx="6165360" cy="3468240"/>
          </a:xfrm>
          <a:prstGeom prst="rect">
            <a:avLst/>
          </a:prstGeom>
        </p:spPr>
      </p:sp>
      <p:sp>
        <p:nvSpPr>
          <p:cNvPr id="214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16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17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218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86453864-4296-4AB4-8F5C-1B04978C2E88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19" name="PlaceHolder 5"/>
          <p:cNvSpPr>
            <a:spLocks noGrp="1"/>
          </p:cNvSpPr>
          <p:nvPr>
            <p:ph type="sldImg"/>
          </p:nvPr>
        </p:nvSpPr>
        <p:spPr>
          <a:xfrm>
            <a:off x="384120" y="701640"/>
            <a:ext cx="6165360" cy="3468240"/>
          </a:xfrm>
          <a:prstGeom prst="rect">
            <a:avLst/>
          </a:prstGeom>
        </p:spPr>
      </p:sp>
      <p:sp>
        <p:nvSpPr>
          <p:cNvPr id="220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103608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914400" y="4129560"/>
            <a:ext cx="103608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23320" y="198108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914400" y="412956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223320" y="412956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333576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417200" y="1981080"/>
            <a:ext cx="333576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920360" y="1981080"/>
            <a:ext cx="333576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914400" y="4129560"/>
            <a:ext cx="333576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417200" y="4129560"/>
            <a:ext cx="333576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7920360" y="4129560"/>
            <a:ext cx="333576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914400" y="1981080"/>
            <a:ext cx="10360800" cy="411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1036080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505584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223320" y="1981080"/>
            <a:ext cx="505584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914400" y="685800"/>
            <a:ext cx="10360800" cy="4937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3320" y="1981080"/>
            <a:ext cx="505584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914400" y="412956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914400" y="1981080"/>
            <a:ext cx="10360800" cy="411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505584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223320" y="198108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223320" y="412956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223320" y="198108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914400" y="4129560"/>
            <a:ext cx="103608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103608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914400" y="4129560"/>
            <a:ext cx="103608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223320" y="198108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914400" y="412956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223320" y="412956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333576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417200" y="1981080"/>
            <a:ext cx="333576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7920360" y="1981080"/>
            <a:ext cx="333576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914400" y="4129560"/>
            <a:ext cx="333576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4417200" y="4129560"/>
            <a:ext cx="333576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7920360" y="4129560"/>
            <a:ext cx="333576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1036080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505584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23320" y="1981080"/>
            <a:ext cx="505584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914400" y="685800"/>
            <a:ext cx="10360800" cy="4937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3320" y="1981080"/>
            <a:ext cx="505584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914400" y="412956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505584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3320" y="198108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23320" y="412956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23320" y="198108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914400" y="4129560"/>
            <a:ext cx="103608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914040" y="6475320"/>
            <a:ext cx="714240" cy="18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2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6667560" y="357120"/>
            <a:ext cx="4667040" cy="27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802.11-20/0132-01-00bc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Click to edit Master title style</a:t>
            </a:r>
            <a:endParaRPr b="0" lang="en-GB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dt"/>
          </p:nvPr>
        </p:nvSpPr>
        <p:spPr>
          <a:xfrm>
            <a:off x="929160" y="333360"/>
            <a:ext cx="2499480" cy="27252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ftr"/>
          </p:nvPr>
        </p:nvSpPr>
        <p:spPr>
          <a:xfrm>
            <a:off x="7143840" y="6475320"/>
            <a:ext cx="4245840" cy="1807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onsulting)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sldNum"/>
          </p:nvPr>
        </p:nvSpPr>
        <p:spPr>
          <a:xfrm>
            <a:off x="5793480" y="6475320"/>
            <a:ext cx="704520" cy="363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2200473C-966F-47CB-BABA-34F918A72B1D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</a:rPr>
              <a:t>Click to edit the outline text format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Times New Roman"/>
              </a:rPr>
              <a:t>Second Outline Level</a:t>
            </a:r>
            <a:endParaRPr b="0" lang="en-GB" sz="1800" spc="-1" strike="noStrike">
              <a:solidFill>
                <a:srgbClr val="000000"/>
              </a:solidFill>
              <a:latin typeface="Times New Roman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600" spc="-1" strike="noStrike">
                <a:solidFill>
                  <a:srgbClr val="000000"/>
                </a:solidFill>
                <a:latin typeface="Times New Roman"/>
              </a:rPr>
              <a:t>Third Outline Level</a:t>
            </a:r>
            <a:endParaRPr b="0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600" spc="-1" strike="noStrike">
                <a:solidFill>
                  <a:srgbClr val="000000"/>
                </a:solidFill>
                <a:latin typeface="Times New Roman"/>
              </a:rPr>
              <a:t>Fourth Outline Level</a:t>
            </a:r>
            <a:endParaRPr b="0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Times New Roman"/>
              </a:rPr>
              <a:t>Fifth Outline Level</a:t>
            </a:r>
            <a:endParaRPr b="0" lang="en-GB" sz="2000" spc="-1" strike="noStrike">
              <a:solidFill>
                <a:srgbClr val="000000"/>
              </a:solidFill>
              <a:latin typeface="Times New Roman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Times New Roman"/>
              </a:rPr>
              <a:t>Sixth Outline Level</a:t>
            </a:r>
            <a:endParaRPr b="0" lang="en-GB" sz="2000" spc="-1" strike="noStrike">
              <a:solidFill>
                <a:srgbClr val="000000"/>
              </a:solidFill>
              <a:latin typeface="Times New Roman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Times New Roman"/>
              </a:rPr>
              <a:t>Seventh Outline Level</a:t>
            </a:r>
            <a:endParaRPr b="0" lang="en-GB" sz="2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CustomShape 2"/>
          <p:cNvSpPr/>
          <p:nvPr/>
        </p:nvSpPr>
        <p:spPr>
          <a:xfrm>
            <a:off x="914040" y="6475320"/>
            <a:ext cx="714240" cy="18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47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CustomShape 4"/>
          <p:cNvSpPr/>
          <p:nvPr/>
        </p:nvSpPr>
        <p:spPr>
          <a:xfrm>
            <a:off x="6667560" y="413280"/>
            <a:ext cx="4667040" cy="27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802.11-20/0132-00-00bc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Click to edit Master title style</a:t>
            </a:r>
            <a:endParaRPr b="0" lang="en-GB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body"/>
          </p:nvPr>
        </p:nvSpPr>
        <p:spPr>
          <a:xfrm>
            <a:off x="914400" y="1981080"/>
            <a:ext cx="10360800" cy="4113000"/>
          </a:xfrm>
          <a:prstGeom prst="rect">
            <a:avLst/>
          </a:prstGeom>
        </p:spPr>
        <p:txBody>
          <a:bodyPr lIns="92160" rIns="92160" tIns="46080" bIns="46080">
            <a:noAutofit/>
          </a:bodyPr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Click to edit Master text styles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marL="743040" indent="-285480">
              <a:lnSpc>
                <a:spcPct val="100000"/>
              </a:lnSpc>
              <a:spcBef>
                <a:spcPts val="499"/>
              </a:spcBef>
            </a:pPr>
            <a:r>
              <a:rPr b="0" lang="en-GB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Second level</a:t>
            </a:r>
            <a:endParaRPr b="1" lang="en-GB" sz="2000" spc="-1" strike="noStrike">
              <a:solidFill>
                <a:srgbClr val="000000"/>
              </a:solidFill>
              <a:latin typeface="Times New Roman"/>
            </a:endParaRPr>
          </a:p>
          <a:p>
            <a:pPr marL="1143000" indent="-228240">
              <a:lnSpc>
                <a:spcPct val="100000"/>
              </a:lnSpc>
              <a:spcBef>
                <a:spcPts val="451"/>
              </a:spcBef>
            </a:pPr>
            <a:r>
              <a:rPr b="0" lang="en-GB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Third level</a:t>
            </a:r>
            <a:endParaRPr b="1" lang="en-GB" sz="1800" spc="-1" strike="noStrike">
              <a:solidFill>
                <a:srgbClr val="000000"/>
              </a:solidFill>
              <a:latin typeface="Times New Roman"/>
            </a:endParaRPr>
          </a:p>
          <a:p>
            <a:pPr marL="1600200" indent="-228240">
              <a:lnSpc>
                <a:spcPct val="100000"/>
              </a:lnSpc>
              <a:spcBef>
                <a:spcPts val="400"/>
              </a:spcBef>
            </a:pPr>
            <a:r>
              <a:rPr b="0" lang="en-GB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Fourth level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 marL="2057400" indent="-228240">
              <a:lnSpc>
                <a:spcPct val="100000"/>
              </a:lnSpc>
              <a:spcBef>
                <a:spcPts val="400"/>
              </a:spcBef>
            </a:pPr>
            <a:r>
              <a:rPr b="0" lang="en-GB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Fifth level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1" name="PlaceHolder 7"/>
          <p:cNvSpPr>
            <a:spLocks noGrp="1"/>
          </p:cNvSpPr>
          <p:nvPr>
            <p:ph type="sldNum"/>
          </p:nvPr>
        </p:nvSpPr>
        <p:spPr>
          <a:xfrm>
            <a:off x="5793480" y="6475320"/>
            <a:ext cx="704520" cy="363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E8CB96F7-26C9-43F4-9D62-BDE7999F5412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52" name="PlaceHolder 8"/>
          <p:cNvSpPr>
            <a:spLocks noGrp="1"/>
          </p:cNvSpPr>
          <p:nvPr>
            <p:ph type="ftr"/>
          </p:nvPr>
        </p:nvSpPr>
        <p:spPr>
          <a:xfrm>
            <a:off x="7143840" y="6475320"/>
            <a:ext cx="4245840" cy="1807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onsulting)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53" name="PlaceHolder 9"/>
          <p:cNvSpPr>
            <a:spLocks noGrp="1"/>
          </p:cNvSpPr>
          <p:nvPr>
            <p:ph type="dt"/>
          </p:nvPr>
        </p:nvSpPr>
        <p:spPr>
          <a:xfrm>
            <a:off x="929160" y="333360"/>
            <a:ext cx="2499480" cy="27252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slideLayout" Target="../slideLayouts/slideLayout13.xml"/><Relationship Id="rId8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914400" y="469800"/>
            <a:ext cx="10362960" cy="146952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Trustworthy Multipurpose Remote Identification:</a:t>
            </a:r>
            <a:endParaRPr b="0" lang="en-GB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1828800" y="1463760"/>
            <a:ext cx="8534160" cy="47592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algn="ctr">
              <a:lnSpc>
                <a:spcPct val="100000"/>
              </a:lnSpc>
              <a:spcBef>
                <a:spcPts val="499"/>
              </a:spcBef>
            </a:pP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Date:</a:t>
            </a:r>
            <a:r>
              <a:rPr b="0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 2020-01-13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98" name="TextShape 3"/>
          <p:cNvSpPr txBox="1"/>
          <p:nvPr/>
        </p:nvSpPr>
        <p:spPr>
          <a:xfrm>
            <a:off x="7143840" y="647532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Consulting)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99" name="TextShape 4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8F1FB9C3-33FE-4391-B0EA-68E1CA1A416E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00" name="CustomShape 5"/>
          <p:cNvSpPr/>
          <p:nvPr/>
        </p:nvSpPr>
        <p:spPr>
          <a:xfrm>
            <a:off x="993600" y="1973160"/>
            <a:ext cx="1447560" cy="380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>
            <a:noAutofit/>
          </a:bodyPr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Authors: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01" name="TextShape 6"/>
          <p:cNvSpPr txBox="1"/>
          <p:nvPr/>
        </p:nvSpPr>
        <p:spPr>
          <a:xfrm>
            <a:off x="929520" y="33372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graphicFrame>
        <p:nvGraphicFramePr>
          <p:cNvPr id="102" name="Table 7"/>
          <p:cNvGraphicFramePr/>
          <p:nvPr/>
        </p:nvGraphicFramePr>
        <p:xfrm>
          <a:off x="1188720" y="2745360"/>
          <a:ext cx="9966960" cy="1558440"/>
        </p:xfrm>
        <a:graphic>
          <a:graphicData uri="http://schemas.openxmlformats.org/drawingml/2006/table">
            <a:tbl>
              <a:tblPr/>
              <a:tblGrid>
                <a:gridCol w="2077200"/>
                <a:gridCol w="1824480"/>
                <a:gridCol w="1493640"/>
                <a:gridCol w="1609200"/>
                <a:gridCol w="2962440"/>
              </a:tblGrid>
              <a:tr h="3474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Name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Affiliations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Address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Phone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Email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51768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Robert Moskowitz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HTT Consulting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USA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248-968-9809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rgm@labs.htt-consult.com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0EFBA311-DC4C-41B8-80F0-4CF791E5C5E4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pic>
        <p:nvPicPr>
          <p:cNvPr id="152" name="" descr=""/>
          <p:cNvPicPr/>
          <p:nvPr/>
        </p:nvPicPr>
        <p:blipFill>
          <a:blip r:embed="rId1"/>
          <a:stretch/>
        </p:blipFill>
        <p:spPr>
          <a:xfrm>
            <a:off x="1458720" y="914400"/>
            <a:ext cx="9040680" cy="5029200"/>
          </a:xfrm>
          <a:prstGeom prst="rect">
            <a:avLst/>
          </a:prstGeom>
          <a:ln>
            <a:noFill/>
          </a:ln>
        </p:spPr>
      </p:pic>
      <p:sp>
        <p:nvSpPr>
          <p:cNvPr id="153" name="TextShape 2"/>
          <p:cNvSpPr txBox="1"/>
          <p:nvPr/>
        </p:nvSpPr>
        <p:spPr>
          <a:xfrm>
            <a:off x="929880" y="33588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sp>
        <p:nvSpPr>
          <p:cNvPr id="154" name="TextShape 3"/>
          <p:cNvSpPr txBox="1"/>
          <p:nvPr/>
        </p:nvSpPr>
        <p:spPr>
          <a:xfrm>
            <a:off x="7147440" y="649296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Consulting)</a:t>
            </a:r>
            <a:endParaRPr b="0" lang="en-US" sz="14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Shape 1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226676B4-9F45-4063-AFD6-AAC1E44DABC5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pic>
        <p:nvPicPr>
          <p:cNvPr id="156" name="" descr=""/>
          <p:cNvPicPr/>
          <p:nvPr/>
        </p:nvPicPr>
        <p:blipFill>
          <a:blip r:embed="rId1"/>
          <a:stretch/>
        </p:blipFill>
        <p:spPr>
          <a:xfrm>
            <a:off x="1897200" y="914760"/>
            <a:ext cx="8955720" cy="5028840"/>
          </a:xfrm>
          <a:prstGeom prst="rect">
            <a:avLst/>
          </a:prstGeom>
          <a:ln>
            <a:noFill/>
          </a:ln>
        </p:spPr>
      </p:pic>
      <p:sp>
        <p:nvSpPr>
          <p:cNvPr id="157" name="TextShape 2"/>
          <p:cNvSpPr txBox="1"/>
          <p:nvPr/>
        </p:nvSpPr>
        <p:spPr>
          <a:xfrm>
            <a:off x="929880" y="33588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sp>
        <p:nvSpPr>
          <p:cNvPr id="158" name="TextShape 3"/>
          <p:cNvSpPr txBox="1"/>
          <p:nvPr/>
        </p:nvSpPr>
        <p:spPr>
          <a:xfrm>
            <a:off x="7147440" y="649296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Consulting)</a:t>
            </a:r>
            <a:endParaRPr b="0" lang="en-US" sz="14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E717C1B9-3945-40C5-BFB2-6A600DB399D0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929880" y="33588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sp>
        <p:nvSpPr>
          <p:cNvPr id="161" name="TextShape 3"/>
          <p:cNvSpPr txBox="1"/>
          <p:nvPr/>
        </p:nvSpPr>
        <p:spPr>
          <a:xfrm>
            <a:off x="7147440" y="649296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Consulting)</a:t>
            </a:r>
            <a:endParaRPr b="0" lang="en-US" sz="1400" spc="-1" strike="noStrike">
              <a:latin typeface="Times New Roman"/>
            </a:endParaRPr>
          </a:p>
        </p:txBody>
      </p:sp>
      <p:pic>
        <p:nvPicPr>
          <p:cNvPr id="162" name="" descr=""/>
          <p:cNvPicPr/>
          <p:nvPr/>
        </p:nvPicPr>
        <p:blipFill>
          <a:blip r:embed="rId1"/>
          <a:stretch/>
        </p:blipFill>
        <p:spPr>
          <a:xfrm>
            <a:off x="1373400" y="731520"/>
            <a:ext cx="9808200" cy="55778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Shape 1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0C687BBA-1477-4D0D-922A-1C1A2DD5124C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64" name="TextShape 2"/>
          <p:cNvSpPr txBox="1"/>
          <p:nvPr/>
        </p:nvSpPr>
        <p:spPr>
          <a:xfrm>
            <a:off x="929880" y="33588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sp>
        <p:nvSpPr>
          <p:cNvPr id="165" name="TextShape 3"/>
          <p:cNvSpPr txBox="1"/>
          <p:nvPr/>
        </p:nvSpPr>
        <p:spPr>
          <a:xfrm>
            <a:off x="7147440" y="649296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Consulting)</a:t>
            </a:r>
            <a:endParaRPr b="0" lang="en-US" sz="1400" spc="-1" strike="noStrike">
              <a:latin typeface="Times New Roman"/>
            </a:endParaRPr>
          </a:p>
        </p:txBody>
      </p:sp>
      <p:pic>
        <p:nvPicPr>
          <p:cNvPr id="166" name="" descr=""/>
          <p:cNvPicPr/>
          <p:nvPr/>
        </p:nvPicPr>
        <p:blipFill>
          <a:blip r:embed="rId1"/>
          <a:stretch/>
        </p:blipFill>
        <p:spPr>
          <a:xfrm>
            <a:off x="1180080" y="731520"/>
            <a:ext cx="10096560" cy="55778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914400" y="685800"/>
            <a:ext cx="10360800" cy="106488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Abstract</a:t>
            </a:r>
            <a:endParaRPr b="0" lang="en-GB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04" name="TextShape 2"/>
          <p:cNvSpPr txBox="1"/>
          <p:nvPr/>
        </p:nvSpPr>
        <p:spPr>
          <a:xfrm>
            <a:off x="914400" y="1981080"/>
            <a:ext cx="10360800" cy="411300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Introduction to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Unmanned Aircraft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(UA) Remote ID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5" name="TextShape 3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26FE78D5-B4B6-48B0-B4EA-40E34E81E599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pic>
        <p:nvPicPr>
          <p:cNvPr id="106" name="Picture 2" descr=""/>
          <p:cNvPicPr/>
          <p:nvPr/>
        </p:nvPicPr>
        <p:blipFill>
          <a:blip r:embed="rId1"/>
          <a:stretch/>
        </p:blipFill>
        <p:spPr>
          <a:xfrm>
            <a:off x="8748360" y="4207320"/>
            <a:ext cx="1308600" cy="1372680"/>
          </a:xfrm>
          <a:prstGeom prst="rect">
            <a:avLst/>
          </a:prstGeom>
          <a:ln>
            <a:noFill/>
          </a:ln>
        </p:spPr>
      </p:pic>
      <p:pic>
        <p:nvPicPr>
          <p:cNvPr id="107" name="Picture 3" descr=""/>
          <p:cNvPicPr/>
          <p:nvPr/>
        </p:nvPicPr>
        <p:blipFill>
          <a:blip r:embed="rId2"/>
          <a:stretch/>
        </p:blipFill>
        <p:spPr>
          <a:xfrm>
            <a:off x="4977000" y="2796840"/>
            <a:ext cx="1828440" cy="1218960"/>
          </a:xfrm>
          <a:prstGeom prst="rect">
            <a:avLst/>
          </a:prstGeom>
          <a:ln>
            <a:noFill/>
          </a:ln>
        </p:spPr>
      </p:pic>
      <p:pic>
        <p:nvPicPr>
          <p:cNvPr id="108" name="Picture 4" descr=""/>
          <p:cNvPicPr/>
          <p:nvPr/>
        </p:nvPicPr>
        <p:blipFill>
          <a:blip r:embed="rId3"/>
          <a:stretch/>
        </p:blipFill>
        <p:spPr>
          <a:xfrm>
            <a:off x="1928880" y="3754800"/>
            <a:ext cx="1266480" cy="1825200"/>
          </a:xfrm>
          <a:prstGeom prst="rect">
            <a:avLst/>
          </a:prstGeom>
          <a:ln>
            <a:noFill/>
          </a:ln>
        </p:spPr>
      </p:pic>
      <p:pic>
        <p:nvPicPr>
          <p:cNvPr id="109" name="Picture 6" descr=""/>
          <p:cNvPicPr/>
          <p:nvPr/>
        </p:nvPicPr>
        <p:blipFill>
          <a:blip r:embed="rId4"/>
          <a:stretch/>
        </p:blipFill>
        <p:spPr>
          <a:xfrm>
            <a:off x="3605400" y="3754800"/>
            <a:ext cx="1142640" cy="1142280"/>
          </a:xfrm>
          <a:prstGeom prst="rect">
            <a:avLst/>
          </a:prstGeom>
          <a:ln>
            <a:noFill/>
          </a:ln>
        </p:spPr>
      </p:pic>
      <p:pic>
        <p:nvPicPr>
          <p:cNvPr id="110" name="Picture 6" descr=""/>
          <p:cNvPicPr/>
          <p:nvPr/>
        </p:nvPicPr>
        <p:blipFill>
          <a:blip r:embed="rId5"/>
          <a:stretch/>
        </p:blipFill>
        <p:spPr>
          <a:xfrm flipH="1">
            <a:off x="7206840" y="3754800"/>
            <a:ext cx="1275480" cy="1275480"/>
          </a:xfrm>
          <a:prstGeom prst="rect">
            <a:avLst/>
          </a:prstGeom>
          <a:ln>
            <a:noFill/>
          </a:ln>
        </p:spPr>
      </p:pic>
      <p:pic>
        <p:nvPicPr>
          <p:cNvPr id="111" name="Picture 7" descr=""/>
          <p:cNvPicPr/>
          <p:nvPr/>
        </p:nvPicPr>
        <p:blipFill>
          <a:blip r:embed="rId6"/>
          <a:stretch/>
        </p:blipFill>
        <p:spPr>
          <a:xfrm>
            <a:off x="3686400" y="4897440"/>
            <a:ext cx="4866480" cy="569160"/>
          </a:xfrm>
          <a:prstGeom prst="rect">
            <a:avLst/>
          </a:prstGeom>
          <a:ln>
            <a:noFill/>
          </a:ln>
        </p:spPr>
      </p:pic>
      <p:sp>
        <p:nvSpPr>
          <p:cNvPr id="112" name="TextShape 4"/>
          <p:cNvSpPr txBox="1"/>
          <p:nvPr/>
        </p:nvSpPr>
        <p:spPr>
          <a:xfrm>
            <a:off x="929880" y="33588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sp>
        <p:nvSpPr>
          <p:cNvPr id="113" name="TextShape 5"/>
          <p:cNvSpPr txBox="1"/>
          <p:nvPr/>
        </p:nvSpPr>
        <p:spPr>
          <a:xfrm>
            <a:off x="7147440" y="649296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Consulting)</a:t>
            </a:r>
            <a:endParaRPr b="0" lang="en-US" sz="14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914400" y="685800"/>
            <a:ext cx="10360800" cy="106488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</a:rPr>
              <a:t>Why of Interest to 802.11bc?</a:t>
            </a:r>
            <a:endParaRPr b="1" lang="en-GB" sz="3200" spc="-1" strike="noStrike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914400" y="1981080"/>
            <a:ext cx="10360800" cy="411300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Might 802.11bc be a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transmission media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for UAS?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I am on a fishing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expedition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Might the security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model proposed here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be of value to others in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802.11?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There is some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“new”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cryptography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herein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6" name="TextShape 3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140D720B-2092-4150-8B3A-3C1D7F8FBC70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17" name="TextShape 4"/>
          <p:cNvSpPr txBox="1"/>
          <p:nvPr/>
        </p:nvSpPr>
        <p:spPr>
          <a:xfrm>
            <a:off x="929880" y="33588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sp>
        <p:nvSpPr>
          <p:cNvPr id="118" name="TextShape 5"/>
          <p:cNvSpPr txBox="1"/>
          <p:nvPr/>
        </p:nvSpPr>
        <p:spPr>
          <a:xfrm>
            <a:off x="7147440" y="649296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Consulting)</a:t>
            </a:r>
            <a:endParaRPr b="0" lang="en-US" sz="14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914400" y="685800"/>
            <a:ext cx="8138160" cy="106488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Unmanned Aircraft System (UAS) Remote Identification (RID)</a:t>
            </a:r>
            <a:endParaRPr b="1" lang="en-GB" sz="3200" spc="-1" strike="noStrike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20" name="TextShape 2"/>
          <p:cNvSpPr txBox="1"/>
          <p:nvPr/>
        </p:nvSpPr>
        <p:spPr>
          <a:xfrm>
            <a:off x="914400" y="1981080"/>
            <a:ext cx="10360800" cy="449424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Need means to identify nearby observed Unmanned Aircraft (UA)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complicated by small size, hi speed (relative to size), remote operation, autonomy…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spcBef>
                <a:spcPts val="1417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US FAA Notice of Proposed Rule Making (NPRM) Dec 31, 2019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spcBef>
                <a:spcPts val="1417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ASTM F38.02 WK65041 new standard: OpenDroneID messages / multi transports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Broadcast: Bluetooth 4 / 5 &amp; WiFi beacons (short packets!) direct to observer phone [w/o Internet]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Network: from UAS (e.g. via LTE) or proxy (e.g. operator phone) via Internet to local observer phone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1" name="TextShape 3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5C631CA1-F95C-495F-A886-B445922F90D6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pic>
        <p:nvPicPr>
          <p:cNvPr id="122" name="Picture 3" descr=""/>
          <p:cNvPicPr/>
          <p:nvPr/>
        </p:nvPicPr>
        <p:blipFill>
          <a:blip r:embed="rId1"/>
          <a:stretch/>
        </p:blipFill>
        <p:spPr>
          <a:xfrm>
            <a:off x="9894240" y="664920"/>
            <a:ext cx="2283840" cy="1712520"/>
          </a:xfrm>
          <a:prstGeom prst="rect">
            <a:avLst/>
          </a:prstGeom>
          <a:ln>
            <a:noFill/>
          </a:ln>
        </p:spPr>
      </p:pic>
      <p:sp>
        <p:nvSpPr>
          <p:cNvPr id="123" name="TextShape 4"/>
          <p:cNvSpPr txBox="1"/>
          <p:nvPr/>
        </p:nvSpPr>
        <p:spPr>
          <a:xfrm>
            <a:off x="929880" y="33588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sp>
        <p:nvSpPr>
          <p:cNvPr id="124" name="TextShape 5"/>
          <p:cNvSpPr txBox="1"/>
          <p:nvPr/>
        </p:nvSpPr>
        <p:spPr>
          <a:xfrm>
            <a:off x="7147440" y="649296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Consulting)</a:t>
            </a:r>
            <a:endParaRPr b="0" lang="en-US" sz="14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914400" y="685800"/>
            <a:ext cx="8138160" cy="106488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Unmanned Aircraft System (UAS) Remote Identification (RID)</a:t>
            </a:r>
            <a:endParaRPr b="1" lang="en-GB" sz="3200" spc="-1" strike="noStrike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26" name="TextShape 2"/>
          <p:cNvSpPr txBox="1"/>
          <p:nvPr/>
        </p:nvSpPr>
        <p:spPr>
          <a:xfrm>
            <a:off x="914400" y="2233080"/>
            <a:ext cx="10360800" cy="414540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Initial ASTM standard falls short in making UAS RID information immediately actionable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trustworthy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show whether operator is trusted, even if observer lacks Internet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enable instant O2P &amp; M2M secure comms, if endpoints have Internet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spcBef>
                <a:spcPts val="1417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Adding Host Identity Tags (HITs, RFC7401) as RemoteID addresses these shortcomings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draft-card-tmrid-uas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D13185D4-6A3D-4C76-9619-94E988D23F6E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pic>
        <p:nvPicPr>
          <p:cNvPr id="128" name="Picture 3" descr=""/>
          <p:cNvPicPr/>
          <p:nvPr/>
        </p:nvPicPr>
        <p:blipFill>
          <a:blip r:embed="rId1"/>
          <a:stretch/>
        </p:blipFill>
        <p:spPr>
          <a:xfrm>
            <a:off x="9894240" y="664920"/>
            <a:ext cx="2283840" cy="1712520"/>
          </a:xfrm>
          <a:prstGeom prst="rect">
            <a:avLst/>
          </a:prstGeom>
          <a:ln>
            <a:noFill/>
          </a:ln>
        </p:spPr>
      </p:pic>
      <p:sp>
        <p:nvSpPr>
          <p:cNvPr id="129" name="TextShape 4"/>
          <p:cNvSpPr txBox="1"/>
          <p:nvPr/>
        </p:nvSpPr>
        <p:spPr>
          <a:xfrm>
            <a:off x="929880" y="33588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sp>
        <p:nvSpPr>
          <p:cNvPr id="130" name="TextShape 5"/>
          <p:cNvSpPr txBox="1"/>
          <p:nvPr/>
        </p:nvSpPr>
        <p:spPr>
          <a:xfrm>
            <a:off x="7147440" y="649296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Consulting)</a:t>
            </a:r>
            <a:endParaRPr b="0" lang="en-US" sz="14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914400" y="685800"/>
            <a:ext cx="10360800" cy="106488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</a:rPr>
              <a:t>HIP Addendums for RemoteID</a:t>
            </a:r>
            <a:endParaRPr b="1" lang="en-GB" sz="3200" spc="-1" strike="noStrike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32" name="TextShape 2"/>
          <p:cNvSpPr txBox="1"/>
          <p:nvPr/>
        </p:nvSpPr>
        <p:spPr>
          <a:xfrm>
            <a:off x="914400" y="1981080"/>
            <a:ext cx="10360800" cy="411300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Add Hierarchy to HITs (HHITs) plus registration service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draft-moskowitz-hip-hhit-registries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draft-moskowitz-hip-hhit-registries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spcBef>
                <a:spcPts val="1417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New cryptography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EDDSA25519 and SHAKE128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draft-moskowitz-hip-new-crypto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draft-moskowitz-orchid-cshake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RFC 8032, FIPS 202, NIST SP800-185, SP800-56Cr1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3" name="TextShape 3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7D67F0A8-0BA5-46ED-AA52-B2763CF04646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34" name="TextShape 4"/>
          <p:cNvSpPr txBox="1"/>
          <p:nvPr/>
        </p:nvSpPr>
        <p:spPr>
          <a:xfrm>
            <a:off x="929880" y="33588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sp>
        <p:nvSpPr>
          <p:cNvPr id="135" name="TextShape 5"/>
          <p:cNvSpPr txBox="1"/>
          <p:nvPr/>
        </p:nvSpPr>
        <p:spPr>
          <a:xfrm>
            <a:off x="7147440" y="649296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Consulting)</a:t>
            </a:r>
            <a:endParaRPr b="0" lang="en-US" sz="14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914400" y="685800"/>
            <a:ext cx="10360800" cy="106488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</a:rPr>
              <a:t>Hierarchical HITs (HHIT)</a:t>
            </a:r>
            <a:endParaRPr b="1" lang="en-GB" sz="3200" spc="-1" strike="noStrike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37" name="TextShape 2"/>
          <p:cNvSpPr txBox="1"/>
          <p:nvPr/>
        </p:nvSpPr>
        <p:spPr>
          <a:xfrm>
            <a:off x="914400" y="1981080"/>
            <a:ext cx="10360800" cy="411300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Valid IPv6, non-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routable, addresses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28 bit IPv6 prefix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4 bit HIT crypto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Suite ID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32 bit Hierarchy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ID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14 bit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Registered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Assigning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Authority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(RAA)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18 bit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Hierarchical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HIT Domain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Authority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(HDA)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64 bit ORCHID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Hash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8" name="TextShape 3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AD3EEC5B-0EA7-477F-B94A-11F6307E873E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39" name="TextShape 4"/>
          <p:cNvSpPr txBox="1"/>
          <p:nvPr/>
        </p:nvSpPr>
        <p:spPr>
          <a:xfrm>
            <a:off x="929880" y="33588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sp>
        <p:nvSpPr>
          <p:cNvPr id="140" name="TextShape 5"/>
          <p:cNvSpPr txBox="1"/>
          <p:nvPr/>
        </p:nvSpPr>
        <p:spPr>
          <a:xfrm>
            <a:off x="7147440" y="649296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Consulting)</a:t>
            </a:r>
            <a:endParaRPr b="0" lang="en-US" sz="14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914400" y="685800"/>
            <a:ext cx="10360800" cy="106488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</a:rPr>
              <a:t>Hierarchical HITs (HHIT) Collision Risk</a:t>
            </a:r>
            <a:endParaRPr b="1" lang="en-GB" sz="3200" spc="-1" strike="noStrike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42" name="TextShape 2"/>
          <p:cNvSpPr txBox="1"/>
          <p:nvPr/>
        </p:nvSpPr>
        <p:spPr>
          <a:xfrm>
            <a:off x="914400" y="1981080"/>
            <a:ext cx="10360800" cy="411300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Within a HDA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0.01% in a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population of 66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Million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1%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in a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population of 663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Million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spcBef>
                <a:spcPts val="1417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p = 1 – e^{-k^2/(2n)}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P   Collision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Probability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n   Total possible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population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k   Actual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population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3" name="TextShape 3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594A9C5B-2C59-4BDA-83C1-04B2747B6F31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44" name="TextShape 4"/>
          <p:cNvSpPr txBox="1"/>
          <p:nvPr/>
        </p:nvSpPr>
        <p:spPr>
          <a:xfrm>
            <a:off x="929880" y="33588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sp>
        <p:nvSpPr>
          <p:cNvPr id="145" name="TextShape 5"/>
          <p:cNvSpPr txBox="1"/>
          <p:nvPr/>
        </p:nvSpPr>
        <p:spPr>
          <a:xfrm>
            <a:off x="7147440" y="649296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Consulting)</a:t>
            </a:r>
            <a:endParaRPr b="0" lang="en-US" sz="14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914400" y="685800"/>
            <a:ext cx="10360800" cy="106488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</a:rPr>
              <a:t>HIP Addendums for RemoteID</a:t>
            </a:r>
            <a:endParaRPr b="1" lang="en-GB" sz="3200" spc="-1" strike="noStrike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47" name="TextShape 2"/>
          <p:cNvSpPr txBox="1"/>
          <p:nvPr/>
        </p:nvSpPr>
        <p:spPr>
          <a:xfrm>
            <a:off x="914400" y="1981080"/>
            <a:ext cx="10360800" cy="411300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Use ASTM Authentication Message for signed proofs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draft-wiethuechter-tmrid-auth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Basic signed block is 84 bytes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“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Hierarchy certificate” ~200 bytes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With whom is the UA registered?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All this fits into extended Authentication message (255 bytes)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8" name="TextShape 3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FF56211B-B994-46E4-A7E3-E9E762548D86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49" name="TextShape 4"/>
          <p:cNvSpPr txBox="1"/>
          <p:nvPr/>
        </p:nvSpPr>
        <p:spPr>
          <a:xfrm>
            <a:off x="929880" y="33588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sp>
        <p:nvSpPr>
          <p:cNvPr id="150" name="TextShape 5"/>
          <p:cNvSpPr txBox="1"/>
          <p:nvPr/>
        </p:nvSpPr>
        <p:spPr>
          <a:xfrm>
            <a:off x="7147440" y="649296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Consulting)</a:t>
            </a:r>
            <a:endParaRPr b="0" lang="en-US" sz="14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</TotalTime>
  <Application>LibreOffice/6.2.8.2$Linux_X86_64 LibreOffice_project/20$Build-2</Application>
  <Words>644</Words>
  <Paragraphs>104</Paragraphs>
  <Company>Intel Corporation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2020-01-12T22:53:27Z</dcterms:created>
  <dc:creator/>
  <dc:description/>
  <dc:language>en-US</dc:language>
  <cp:lastModifiedBy/>
  <cp:lastPrinted>1601-01-01T00:00:00Z</cp:lastPrinted>
  <dcterms:modified xsi:type="dcterms:W3CDTF">2020-01-13T07:15:22Z</dcterms:modified>
  <cp:revision>14</cp:revision>
  <dc:subject/>
  <dc:title>[place presentation subject title text here]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Intel Corporation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9</vt:i4>
  </property>
  <property fmtid="{D5CDD505-2E9C-101B-9397-08002B2CF9AE}" pid="9" name="PresentationFormat">
    <vt:lpwstr>Widescreen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9</vt:i4>
  </property>
</Properties>
</file>