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8" r:id="rId3"/>
    <p:sldId id="259" r:id="rId4"/>
    <p:sldId id="260" r:id="rId5"/>
    <p:sldId id="261" r:id="rId6"/>
    <p:sldId id="263" r:id="rId7"/>
    <p:sldId id="264" r:id="rId8"/>
    <p:sldId id="265" r:id="rId9"/>
    <p:sldId id="266" r:id="rId10"/>
    <p:sldId id="270" r:id="rId11"/>
    <p:sldId id="269" r:id="rId12"/>
    <p:sldId id="355" r:id="rId13"/>
    <p:sldId id="356" r:id="rId14"/>
    <p:sldId id="374" r:id="rId15"/>
    <p:sldId id="375" r:id="rId16"/>
    <p:sldId id="394" r:id="rId17"/>
    <p:sldId id="402" r:id="rId18"/>
    <p:sldId id="403" r:id="rId19"/>
    <p:sldId id="404" r:id="rId20"/>
    <p:sldId id="358" r:id="rId21"/>
    <p:sldId id="363" r:id="rId22"/>
    <p:sldId id="359" r:id="rId23"/>
    <p:sldId id="365" r:id="rId24"/>
    <p:sldId id="361" r:id="rId25"/>
    <p:sldId id="407" r:id="rId26"/>
    <p:sldId id="362" r:id="rId27"/>
    <p:sldId id="408" r:id="rId28"/>
    <p:sldId id="405" r:id="rId29"/>
    <p:sldId id="371" r:id="rId30"/>
    <p:sldId id="406"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86" d="100"/>
          <a:sy n="86" d="100"/>
        </p:scale>
        <p:origin x="1291"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5102"/>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a:t>January 2020</a:t>
            </a:r>
            <a:endParaRPr lang="en-GB" dirty="0"/>
          </a:p>
        </p:txBody>
      </p:sp>
      <p:sp>
        <p:nvSpPr>
          <p:cNvPr id="6" name="Footer Placeholder 5"/>
          <p:cNvSpPr>
            <a:spLocks noGrp="1"/>
          </p:cNvSpPr>
          <p:nvPr>
            <p:ph type="ftr" idx="11"/>
          </p:nvPr>
        </p:nvSpPr>
        <p:spPr/>
        <p:txBody>
          <a:bodyPr/>
          <a:lstStyle>
            <a:lvl1pPr>
              <a:defRPr/>
            </a:lvl1pPr>
          </a:lstStyle>
          <a:p>
            <a:r>
              <a:rPr lang="en-GB" altLang="ko-KR" dirty="0"/>
              <a:t>Liwen Chu,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a:t>January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Liwen Chu, NXP</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a:t>January 2020</a:t>
            </a:r>
            <a:endParaRPr lang="en-GB" dirty="0"/>
          </a:p>
        </p:txBody>
      </p:sp>
      <p:sp>
        <p:nvSpPr>
          <p:cNvPr id="4" name="Footer Placeholder 3"/>
          <p:cNvSpPr>
            <a:spLocks noGrp="1"/>
          </p:cNvSpPr>
          <p:nvPr>
            <p:ph type="ftr" idx="11"/>
          </p:nvPr>
        </p:nvSpPr>
        <p:spPr/>
        <p:txBody>
          <a:bodyPr/>
          <a:lstStyle>
            <a:lvl1pPr>
              <a:defRPr/>
            </a:lvl1pPr>
          </a:lstStyle>
          <a:p>
            <a:r>
              <a:rPr lang="en-GB" altLang="ko-KR" dirty="0"/>
              <a:t>Liwen Chu,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a:t>January 2020</a:t>
            </a:r>
            <a:endParaRPr lang="en-GB" dirty="0"/>
          </a:p>
        </p:txBody>
      </p:sp>
      <p:sp>
        <p:nvSpPr>
          <p:cNvPr id="3" name="Footer Placeholder 2"/>
          <p:cNvSpPr>
            <a:spLocks noGrp="1"/>
          </p:cNvSpPr>
          <p:nvPr>
            <p:ph type="ftr" idx="11"/>
          </p:nvPr>
        </p:nvSpPr>
        <p:spPr/>
        <p:txBody>
          <a:bodyPr/>
          <a:lstStyle>
            <a:lvl1pPr>
              <a:defRPr/>
            </a:lvl1pPr>
          </a:lstStyle>
          <a:p>
            <a:r>
              <a:rPr lang="en-GB" altLang="ko-KR" dirty="0"/>
              <a:t>Liwen Chu,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802.11-20/0131r5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0" Type="http://schemas.openxmlformats.org/officeDocument/2006/relationships/hyperlink" Target="https://mentor.ieee.org/802.11/dcn/19/11-19-1548-01-00be-channel-access-design-for-synchronized-multi-links.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678-00-00be-multiple-links-asynchronous-and-synchronous-transmission.pptx" TargetMode="External"/><Relationship Id="rId7" Type="http://schemas.openxmlformats.org/officeDocument/2006/relationships/hyperlink" Target="https://mentor.ieee.org/802.11/dcn/19/11-19-1887-01-00be-multi-link-acknowledgement.pptx" TargetMode="External"/><Relationship Id="rId2" Type="http://schemas.openxmlformats.org/officeDocument/2006/relationships/hyperlink" Target="https://mentor.ieee.org/802.11/dcn/19/11-19-1617-01-00be-multi-link-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56-01-00be-a-mpdu-and-ba.pptx" TargetMode="External"/><Relationship Id="rId5" Type="http://schemas.openxmlformats.org/officeDocument/2006/relationships/hyperlink" Target="https://mentor.ieee.org/802.11/dcn/19/11-19-1823-01-00be-multi-link-setup-follow-up.pptx" TargetMode="External"/><Relationship Id="rId4" Type="http://schemas.openxmlformats.org/officeDocument/2006/relationships/hyperlink" Target="https://mentor.ieee.org/802.11/dcn/19/11-19-1822-02-00be-multi-link-security-consideration.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904-00-00be-mlo-link-management-follow-up.pptx" TargetMode="External"/><Relationship Id="rId13" Type="http://schemas.openxmlformats.org/officeDocument/2006/relationships/hyperlink" Target="https://mentor.ieee.org/802.11/dcn/19/11-19-1927-00-00be-multi-link-operation-simulation-methodology.pptx" TargetMode="External"/><Relationship Id="rId3" Type="http://schemas.openxmlformats.org/officeDocument/2006/relationships/hyperlink" Target="https://mentor.ieee.org/802.11/dcn/19/11-19-1604-00-00be-eht-direct-link-transmission.pptx" TargetMode="External"/><Relationship Id="rId7" Type="http://schemas.openxmlformats.org/officeDocument/2006/relationships/hyperlink" Target="https://mentor.ieee.org/802.11/dcn/19/11-19-1900-02-00be-mla-security-considerations.pptx" TargetMode="External"/><Relationship Id="rId12" Type="http://schemas.openxmlformats.org/officeDocument/2006/relationships/hyperlink" Target="https://mentor.ieee.org/802.11/dcn/19/11-19-1924-00-00be-multilink-steps-for-using-a-link.pptx" TargetMode="External"/><Relationship Id="rId2" Type="http://schemas.openxmlformats.org/officeDocument/2006/relationships/hyperlink" Target="https://mentor.ieee.org/802.11/dcn/19/11-19-1547-03-00be-multi-link-operation-and-channel-access-discuss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899-02-00be-mla-mac-addresses-considerations.pptx" TargetMode="External"/><Relationship Id="rId11"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836-02-00be-multi-link-channel-access-follow-up.pptx" TargetMode="External"/><Relationship Id="rId10" Type="http://schemas.openxmlformats.org/officeDocument/2006/relationships/hyperlink" Target="https://mentor.ieee.org/802.11/dcn/19/11-19-1918-00-00be-ul-mu-efficiency-enhancement-using-multi-link.pptx" TargetMode="External"/><Relationship Id="rId4" Type="http://schemas.openxmlformats.org/officeDocument/2006/relationships/hyperlink" Target="https://mentor.ieee.org/802.11/dcn/19/11-19-1622-00-00be-use-auto-repetition-in-low-latency-queue.pptx" TargetMode="External"/><Relationship Id="rId9" Type="http://schemas.openxmlformats.org/officeDocument/2006/relationships/hyperlink" Target="https://mentor.ieee.org/802.11/dcn/19/11-19-1917-00-00be-considerations-for-multi-link-channel-access-without-simultaneous-tx-rx-capability.pptx" TargetMode="External"/><Relationship Id="rId14" Type="http://schemas.openxmlformats.org/officeDocument/2006/relationships/hyperlink" Target="https://mentor.ieee.org/802.11/dcn/19/11-19-1928-00-00be-multi-link-operation-performance-evalu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962-00-00be-multi-link-upper-mac-entity-instance-new-frame-mac-header.pptx" TargetMode="External"/><Relationship Id="rId3" Type="http://schemas.openxmlformats.org/officeDocument/2006/relationships/hyperlink" Target="https://mentor.ieee.org/802.11/dcn/19/11-19-1932-00-00be-multi-link-policy-framework.pptx" TargetMode="External"/><Relationship Id="rId7" Type="http://schemas.openxmlformats.org/officeDocument/2006/relationships/hyperlink" Target="https://mentor.ieee.org/802.11/dcn/19/11-19-1960-01-00be-reducing-channel-access-delay-for-rta-traffic.pptx" TargetMode="External"/><Relationship Id="rId2" Type="http://schemas.openxmlformats.org/officeDocument/2006/relationships/hyperlink" Target="https://mentor.ieee.org/802.11/dcn/19/11-19-1930-01-00be-ap-assisted-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43-01-00be-multi-link-management.pptx" TargetMode="External"/><Relationship Id="rId11" Type="http://schemas.openxmlformats.org/officeDocument/2006/relationships/hyperlink" Target="https://mentor.ieee.org/802.11/dcn/19/11-19-2071-01-00be-performance-evaluation-of-multi-link-channel-access-schemes.pptx" TargetMode="External"/><Relationship Id="rId5" Type="http://schemas.openxmlformats.org/officeDocument/2006/relationships/hyperlink" Target="https://mentor.ieee.org/802.11/dcn/19/11-19-1942-03-00be-timing-measurement-for-low-latency-features.pptx" TargetMode="External"/><Relationship Id="rId10" Type="http://schemas.openxmlformats.org/officeDocument/2006/relationships/hyperlink" Target="https://mentor.ieee.org/802.11/dcn/19/11-19-1993-00-00be-discussion-about-single-and-multiple-primary-channels-in-synchronous-multi-link.pptx" TargetMode="External"/><Relationship Id="rId4" Type="http://schemas.openxmlformats.org/officeDocument/2006/relationships/hyperlink" Target="https://mentor.ieee.org/802.11/dcn/19/11-19-1938-00-00be-discussion-on-low-latency-capability-for-802-11be.pptx" TargetMode="External"/><Relationship Id="rId9" Type="http://schemas.openxmlformats.org/officeDocument/2006/relationships/hyperlink" Target="https://mentor.ieee.org/802.11/dcn/19/11-19-1963-00-00be-multi-link-security-and-aggregation-operation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006-00-00be-proposed-corrections-to-channel-access-issues-in-802-11.pptx" TargetMode="External"/><Relationship Id="rId13" Type="http://schemas.openxmlformats.org/officeDocument/2006/relationships/hyperlink" Target="https://mentor.ieee.org/802.11/dcn/20/11-20-0026-00-00be-mlo-sync-ppdus.pptx" TargetMode="External"/><Relationship Id="rId3" Type="http://schemas.openxmlformats.org/officeDocument/2006/relationships/hyperlink" Target="https://mentor.ieee.org/802.11/dcn/19/11-19-1955-00-00be-multi-link-operation-per-link-aid.pptx" TargetMode="External"/><Relationship Id="rId7" Type="http://schemas.openxmlformats.org/officeDocument/2006/relationships/hyperlink" Target="https://mentor.ieee.org/802.11/dcn/20/11-20-0005-00-00be-proposals-on-latency-reduction.pptx" TargetMode="External"/><Relationship Id="rId12" Type="http://schemas.openxmlformats.org/officeDocument/2006/relationships/hyperlink" Target="https://mentor.ieee.org/802.11/dcn/20/11-20-0024-00-00be-mlo-acknowledgement-procedure.pptx" TargetMode="External"/><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03-00-00be-discussion-on-latency-metric.pptx" TargetMode="External"/><Relationship Id="rId11" Type="http://schemas.openxmlformats.org/officeDocument/2006/relationships/hyperlink" Target="https://mentor.ieee.org/802.11/dcn/20/11-20-0021-00-00be-priority-access-support-for-ns-ep-services.pptx" TargetMode="External"/><Relationship Id="rId5" Type="http://schemas.openxmlformats.org/officeDocument/2006/relationships/hyperlink" Target="https://mentor.ieee.org/802.11/dcn/19/11-19-2125-00-00be-eht-rts-and-cts-procedure.pptx" TargetMode="External"/><Relationship Id="rId15" Type="http://schemas.openxmlformats.org/officeDocument/2006/relationships/hyperlink" Target="https://mentor.ieee.org/802.11/dcn/20/11-20-0028-00-00be-indication-of-multi-link-information.pptx" TargetMode="External"/><Relationship Id="rId10" Type="http://schemas.openxmlformats.org/officeDocument/2006/relationships/hyperlink" Target="https://mentor.ieee.org/802.11/dcn/20/11-20-0014-00-00be-operation-of-non-ap-mld-with-constraints.pptx" TargetMode="External"/><Relationship Id="rId4" Type="http://schemas.openxmlformats.org/officeDocument/2006/relationships/hyperlink" Target="https://mentor.ieee.org/802.11/dcn/19/11-19-2071-01-00be-performance-evaluation-of-multi-link-channel-access-schemes.pptx" TargetMode="External"/><Relationship Id="rId9" Type="http://schemas.openxmlformats.org/officeDocument/2006/relationships/hyperlink" Target="https://mentor.ieee.org/802.11/dcn/20/11-20-0012-00-00be-multi-link-acknowledgement-follow-up.pptx" TargetMode="External"/><Relationship Id="rId14" Type="http://schemas.openxmlformats.org/officeDocument/2006/relationships/hyperlink" Target="https://mentor.ieee.org/802.11/dcn/20/11-20-0027-00-00be-mlo-sn-space-expansion.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061-00-00be-ba-consideration.pptx" TargetMode="External"/><Relationship Id="rId13" Type="http://schemas.openxmlformats.org/officeDocument/2006/relationships/hyperlink" Target="https://mentor.ieee.org/802.11/dcn/20/11-20-0070-00-00be-multi-link-power-saving-operation.pptx" TargetMode="External"/><Relationship Id="rId3" Type="http://schemas.openxmlformats.org/officeDocument/2006/relationships/hyperlink" Target="https://mentor.ieee.org/802.11/dcn/19/11-19-0034-01-00bd-considerations-on-vehicular-channel-models.pptx" TargetMode="External"/><Relationship Id="rId7" Type="http://schemas.openxmlformats.org/officeDocument/2006/relationships/hyperlink" Target="https://mentor.ieee.org/802.11/dcn/20/11-20-0055-00-00be-multi-link-block-ack-architecture.pptx" TargetMode="External"/><Relationship Id="rId12" Type="http://schemas.openxmlformats.org/officeDocument/2006/relationships/hyperlink" Target="https://mentor.ieee.org/802.11/dcn/20/11-20-0069-00-00be-multi-link-communication-mode-definition.pptx" TargetMode="External"/><Relationship Id="rId17" Type="http://schemas.openxmlformats.org/officeDocument/2006/relationships/hyperlink" Target="https://mentor.ieee.org/802.11/dcn/20/11-20-0085-00-00be-multi-link-power-save-link-bitmap.pptx" TargetMode="External"/><Relationship Id="rId2" Type="http://schemas.openxmlformats.org/officeDocument/2006/relationships/hyperlink" Target="https://mentor.ieee.org/802.11/dcn/20/11-20-0030-00-00be-multi-link-association-follow-up.pptx" TargetMode="External"/><Relationship Id="rId16" Type="http://schemas.openxmlformats.org/officeDocument/2006/relationships/hyperlink" Target="https://mentor.ieee.org/802.11/dcn/20/11-20-0084-00-00be-multi-link-tim-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54-00-00be-mld-mac-address-and-wm-address.pptx" TargetMode="External"/><Relationship Id="rId11" Type="http://schemas.openxmlformats.org/officeDocument/2006/relationships/hyperlink" Target="https://mentor.ieee.org/802.11/dcn/20/11-20-0066-00-00be-multi-link-tim.pptx" TargetMode="External"/><Relationship Id="rId5" Type="http://schemas.openxmlformats.org/officeDocument/2006/relationships/hyperlink" Target="https://mentor.ieee.org/802.11/dcn/20/11-20-0053-00-00be-multi-link-ba.pptx" TargetMode="External"/><Relationship Id="rId15" Type="http://schemas.openxmlformats.org/officeDocument/2006/relationships/hyperlink" Target="https://mentor.ieee.org/802.11/dcn/20/11-20-0082-00-00be-synchronous-transmitter-medium-state-information.pptx" TargetMode="External"/><Relationship Id="rId10" Type="http://schemas.openxmlformats.org/officeDocument/2006/relationships/hyperlink" Target="https://mentor.ieee.org/802.11/dcn/20/11-20-0063-00-00be-sta-mld-link-address.pptx" TargetMode="External"/><Relationship Id="rId4" Type="http://schemas.openxmlformats.org/officeDocument/2006/relationships/hyperlink" Target="https://mentor.ieee.org/802.11/dcn/20/11-20-0037-00-00be-power-saving-considering-non-ap-without-str-capability.pptx" TargetMode="External"/><Relationship Id="rId9" Type="http://schemas.openxmlformats.org/officeDocument/2006/relationships/hyperlink" Target="https://mentor.ieee.org/802.11/dcn/20/11-20-0062-00-00be-protection-with-more-than-160mhz-ppdu-and-puncture-operation.pptx" TargetMode="External"/><Relationship Id="rId14" Type="http://schemas.openxmlformats.org/officeDocument/2006/relationships/hyperlink" Target="https://mentor.ieee.org/802.11/dcn/20/11-20-0081-00-00be-mlo-synch-transmission.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93-01-00be-multi-link-for-low-latency.pptx" TargetMode="External"/><Relationship Id="rId1" Type="http://schemas.openxmlformats.org/officeDocument/2006/relationships/slideLayout" Target="../slideLayouts/slideLayout6.xml"/><Relationship Id="rId4" Type="http://schemas.openxmlformats.org/officeDocument/2006/relationships/hyperlink" Target="https://mentor.ieee.org/802.11/dcn/20/11-20-0114-00-00be-block-ack-window-exten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Liwen Chu,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2020 </a:t>
            </a:r>
            <a:r>
              <a:rPr lang="en-US" altLang="en-US" dirty="0" err="1"/>
              <a:t>TGbe</a:t>
            </a:r>
            <a:r>
              <a:rPr lang="en-US" altLang="en-US" dirty="0"/>
              <a:t> MAC Ad-Hoc 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769086443"/>
              </p:ext>
            </p:extLst>
          </p:nvPr>
        </p:nvGraphicFramePr>
        <p:xfrm>
          <a:off x="514350" y="2714625"/>
          <a:ext cx="8143875" cy="2505075"/>
        </p:xfrm>
        <a:graphic>
          <a:graphicData uri="http://schemas.openxmlformats.org/presentationml/2006/ole">
            <mc:AlternateContent xmlns:mc="http://schemas.openxmlformats.org/markup-compatibility/2006">
              <mc:Choice xmlns:v="urn:schemas-microsoft-com:vml" Requires="v">
                <p:oleObj spid="_x0000_s3352" name="Document" r:id="rId4" imgW="8254524" imgH="2535910" progId="Word.Document.8">
                  <p:embed/>
                </p:oleObj>
              </mc:Choice>
              <mc:Fallback>
                <p:oleObj name="Document" r:id="rId4" imgW="8254524" imgH="2535910" progId="Word.Document.8">
                  <p:embed/>
                  <p:pic>
                    <p:nvPicPr>
                      <p:cNvPr id="0" name="Picture 3"/>
                      <p:cNvPicPr>
                        <a:picLocks noChangeAspect="1" noChangeArrowheads="1"/>
                      </p:cNvPicPr>
                      <p:nvPr/>
                    </p:nvPicPr>
                    <p:blipFill>
                      <a:blip r:embed="rId5"/>
                      <a:srcRect/>
                      <a:stretch>
                        <a:fillRect/>
                      </a:stretch>
                    </p:blipFill>
                    <p:spPr bwMode="auto">
                      <a:xfrm>
                        <a:off x="514350" y="2714625"/>
                        <a:ext cx="8143875" cy="25050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Liwen Chu, NXP.</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MAC Ad-Hoc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2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ltLang="ko-KR" dirty="0"/>
              <a:t>Liwen Chu, NXP</a:t>
            </a:r>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January 2020</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13706"/>
            <a:ext cx="4190999"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Wednesday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Wednesday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Thursday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Adjourn</a:t>
            </a:r>
          </a:p>
          <a:p>
            <a:pPr>
              <a:lnSpc>
                <a:spcPct val="80000"/>
              </a:lnSpc>
              <a:buFont typeface="Arial" panose="020B0604020202020204" pitchFamily="34" charset="0"/>
              <a:buChar char="•"/>
            </a:pPr>
            <a:endParaRPr lang="en-US" altLang="en-US" sz="2000" dirty="0"/>
          </a:p>
          <a:p>
            <a:pPr lvl="1">
              <a:lnSpc>
                <a:spcPct val="80000"/>
              </a:lnSpc>
              <a:buFont typeface="Arial" panose="020B0604020202020204" pitchFamily="34" charset="0"/>
              <a:buChar char="•"/>
            </a:pPr>
            <a:endParaRPr lang="en-US" altLang="en-US" sz="1600" dirty="0"/>
          </a:p>
        </p:txBody>
      </p:sp>
    </p:spTree>
    <p:extLst>
      <p:ext uri="{BB962C8B-B14F-4D97-AF65-F5344CB8AC3E}">
        <p14:creationId xmlns:p14="http://schemas.microsoft.com/office/powerpoint/2010/main" val="110193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1</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9" name="Table 8">
            <a:extLst>
              <a:ext uri="{FF2B5EF4-FFF2-40B4-BE49-F238E27FC236}">
                <a16:creationId xmlns:a16="http://schemas.microsoft.com/office/drawing/2014/main" id="{46A1E255-F939-4C32-A039-D73B34691B70}"/>
              </a:ext>
            </a:extLst>
          </p:cNvPr>
          <p:cNvGraphicFramePr>
            <a:graphicFrameLocks noGrp="1"/>
          </p:cNvGraphicFramePr>
          <p:nvPr>
            <p:extLst>
              <p:ext uri="{D42A27DB-BD31-4B8C-83A1-F6EECF244321}">
                <p14:modId xmlns:p14="http://schemas.microsoft.com/office/powerpoint/2010/main" val="2366446165"/>
              </p:ext>
            </p:extLst>
          </p:nvPr>
        </p:nvGraphicFramePr>
        <p:xfrm>
          <a:off x="685800" y="1524000"/>
          <a:ext cx="7856537" cy="3776669"/>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multi-band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EHT Power saving considering multi-link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 Link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Power Consideration for Multi-link Transmissions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Rojan</a:t>
                      </a:r>
                      <a:r>
                        <a:rPr lang="en-US" sz="1200" u="none" strike="noStrike" dirty="0">
                          <a:effectLst/>
                        </a:rPr>
                        <a:t> </a:t>
                      </a:r>
                      <a:r>
                        <a:rPr lang="en-US" sz="1200" u="none" strike="noStrike" dirty="0" err="1">
                          <a:effectLst/>
                        </a:rPr>
                        <a:t>Chitrakar</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broadcast addressed frame reception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90513">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spTree>
    <p:extLst>
      <p:ext uri="{BB962C8B-B14F-4D97-AF65-F5344CB8AC3E}">
        <p14:creationId xmlns:p14="http://schemas.microsoft.com/office/powerpoint/2010/main" val="1684700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2</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10" name="Table 9">
            <a:extLst>
              <a:ext uri="{FF2B5EF4-FFF2-40B4-BE49-F238E27FC236}">
                <a16:creationId xmlns:a16="http://schemas.microsoft.com/office/drawing/2014/main" id="{1C4A89FF-E8F4-429C-8282-09A25D867B68}"/>
              </a:ext>
            </a:extLst>
          </p:cNvPr>
          <p:cNvGraphicFramePr>
            <a:graphicFrameLocks noGrp="1"/>
          </p:cNvGraphicFramePr>
          <p:nvPr>
            <p:extLst>
              <p:ext uri="{D42A27DB-BD31-4B8C-83A1-F6EECF244321}">
                <p14:modId xmlns:p14="http://schemas.microsoft.com/office/powerpoint/2010/main" val="3194500843"/>
              </p:ext>
            </p:extLst>
          </p:nvPr>
        </p:nvGraphicFramePr>
        <p:xfrm>
          <a:off x="533400" y="1642869"/>
          <a:ext cx="8077201" cy="1866081"/>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dirty="0">
                          <a:effectLst/>
                          <a:hlinkClick r:id="rId2"/>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3"/>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4"/>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5"/>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6"/>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7"/>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bl>
          </a:graphicData>
        </a:graphic>
      </p:graphicFrame>
    </p:spTree>
    <p:extLst>
      <p:ext uri="{BB962C8B-B14F-4D97-AF65-F5344CB8AC3E}">
        <p14:creationId xmlns:p14="http://schemas.microsoft.com/office/powerpoint/2010/main" val="230554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2713378981"/>
              </p:ext>
            </p:extLst>
          </p:nvPr>
        </p:nvGraphicFramePr>
        <p:xfrm>
          <a:off x="457200" y="1602216"/>
          <a:ext cx="8085138" cy="3873253"/>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1332">
                <a:tc>
                  <a:txBody>
                    <a:bodyPr/>
                    <a:lstStyle/>
                    <a:p>
                      <a:pPr algn="ctr" fontAlgn="b"/>
                      <a:r>
                        <a:rPr lang="en-US" sz="1200" u="sng" strike="noStrike" dirty="0">
                          <a:effectLst/>
                          <a:hlinkClick r:id="rId2"/>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3"/>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050" kern="1200" dirty="0">
                          <a:solidFill>
                            <a:schemeClr val="dk1"/>
                          </a:solidFill>
                          <a:effectLst/>
                          <a:latin typeface="+mn-lt"/>
                          <a:ea typeface="+mn-ea"/>
                          <a:cs typeface="+mn-cs"/>
                        </a:rPr>
                        <a:t>MAC channel access</a:t>
                      </a:r>
                      <a:endParaRPr lang="en-US" sz="8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34588">
                <a:tc>
                  <a:txBody>
                    <a:bodyPr/>
                    <a:lstStyle/>
                    <a:p>
                      <a:pPr algn="ctr" fontAlgn="b"/>
                      <a:r>
                        <a:rPr lang="en-US" sz="1200" u="sng" strike="noStrike">
                          <a:effectLst/>
                          <a:hlinkClick r:id="rId4"/>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Tony Zeng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5"/>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6"/>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7"/>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Duncan Ho</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8"/>
                        </a:rPr>
                        <a:t>1904r0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r h="251332">
                <a:tc>
                  <a:txBody>
                    <a:bodyPr/>
                    <a:lstStyle/>
                    <a:p>
                      <a:pPr algn="ctr" fontAlgn="b"/>
                      <a:r>
                        <a:rPr lang="en-US" sz="1200" u="sng" strike="noStrike" dirty="0">
                          <a:effectLst/>
                          <a:hlinkClick r:id="rId9"/>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Insun</a:t>
                      </a:r>
                      <a:r>
                        <a:rPr lang="en-US" sz="1200" u="none" strike="noStrike" dirty="0">
                          <a:effectLst/>
                        </a:rPr>
                        <a:t> Jang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36826048"/>
                  </a:ext>
                </a:extLst>
              </a:tr>
              <a:tr h="251332">
                <a:tc>
                  <a:txBody>
                    <a:bodyPr/>
                    <a:lstStyle/>
                    <a:p>
                      <a:pPr algn="ctr" fontAlgn="b"/>
                      <a:r>
                        <a:rPr lang="en-US" sz="1200" u="sng" strike="noStrike">
                          <a:effectLst/>
                          <a:hlinkClick r:id="rId10"/>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ML-UL Mux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217044324"/>
                  </a:ext>
                </a:extLst>
              </a:tr>
              <a:tr h="251332">
                <a:tc>
                  <a:txBody>
                    <a:bodyPr/>
                    <a:lstStyle/>
                    <a:p>
                      <a:pPr algn="ctr" fontAlgn="b"/>
                      <a:r>
                        <a:rPr lang="en-US" sz="1200" u="none" strike="noStrike">
                          <a:effectLst/>
                        </a:rPr>
                        <a:t>1920r0</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Power Save for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18178406"/>
                  </a:ext>
                </a:extLst>
              </a:tr>
              <a:tr h="251332">
                <a:tc>
                  <a:txBody>
                    <a:bodyPr/>
                    <a:lstStyle/>
                    <a:p>
                      <a:pPr algn="ctr" fontAlgn="b"/>
                      <a:r>
                        <a:rPr lang="en-US" sz="1200" u="sng" strike="noStrike">
                          <a:effectLst/>
                          <a:hlinkClick r:id="rId11"/>
                        </a:rPr>
                        <a:t>1921r0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Ming Gan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05659795"/>
                  </a:ext>
                </a:extLst>
              </a:tr>
              <a:tr h="251332">
                <a:tc>
                  <a:txBody>
                    <a:bodyPr/>
                    <a:lstStyle/>
                    <a:p>
                      <a:pPr algn="ctr" fontAlgn="b"/>
                      <a:r>
                        <a:rPr lang="en-US" sz="1200" u="sng" strike="noStrike">
                          <a:effectLst/>
                          <a:hlinkClick r:id="rId12"/>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Laurent Cariou</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640546015"/>
                  </a:ext>
                </a:extLst>
              </a:tr>
              <a:tr h="251332">
                <a:tc>
                  <a:txBody>
                    <a:bodyPr/>
                    <a:lstStyle/>
                    <a:p>
                      <a:pPr algn="ctr" fontAlgn="b"/>
                      <a:r>
                        <a:rPr lang="en-US" sz="1200" u="sng" strike="noStrike">
                          <a:effectLst/>
                          <a:hlinkClick r:id="rId13"/>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328588681"/>
                  </a:ext>
                </a:extLst>
              </a:tr>
              <a:tr h="251332">
                <a:tc>
                  <a:txBody>
                    <a:bodyPr/>
                    <a:lstStyle/>
                    <a:p>
                      <a:pPr algn="ctr" fontAlgn="b"/>
                      <a:r>
                        <a:rPr lang="en-US" sz="1200" u="sng" strike="noStrike">
                          <a:effectLst/>
                          <a:hlinkClick r:id="rId14"/>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81558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2217519162"/>
              </p:ext>
            </p:extLst>
          </p:nvPr>
        </p:nvGraphicFramePr>
        <p:xfrm>
          <a:off x="387351" y="1725724"/>
          <a:ext cx="8299449" cy="2991499"/>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62015">
                <a:tc>
                  <a:txBody>
                    <a:bodyPr/>
                    <a:lstStyle/>
                    <a:p>
                      <a:pPr algn="ctr" fontAlgn="b"/>
                      <a:r>
                        <a:rPr lang="en-US" sz="1200" u="sng" strike="noStrike" dirty="0">
                          <a:effectLst/>
                          <a:hlinkClick r:id="rId2"/>
                        </a:rPr>
                        <a:t>1930r1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Dibakar Das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100" kern="1200" dirty="0">
                          <a:solidFill>
                            <a:schemeClr val="dk1"/>
                          </a:solidFill>
                          <a:effectLst/>
                          <a:latin typeface="+mn-lt"/>
                          <a:ea typeface="+mn-ea"/>
                          <a:cs typeface="+mn-cs"/>
                        </a:rPr>
                        <a:t>ML-Link </a:t>
                      </a:r>
                      <a:r>
                        <a:rPr lang="en-US" sz="1100" kern="1200" dirty="0" err="1">
                          <a:solidFill>
                            <a:schemeClr val="dk1"/>
                          </a:solidFill>
                          <a:effectLst/>
                          <a:latin typeface="+mn-lt"/>
                          <a:ea typeface="+mn-ea"/>
                          <a:cs typeface="+mn-cs"/>
                        </a:rPr>
                        <a:t>Mgmt</a:t>
                      </a:r>
                      <a:endParaRPr lang="en-US" sz="9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3"/>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4"/>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5"/>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Timing Measurement for Low Latency Features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Akira Kishida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6"/>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Management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7"/>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8"/>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dirty="0">
                          <a:effectLst/>
                          <a:hlinkClick r:id="rId9"/>
                        </a:rPr>
                        <a:t>1963r0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Huizhao</a:t>
                      </a:r>
                      <a:r>
                        <a:rPr lang="en-US" sz="1200" u="none" strike="noStrike" dirty="0">
                          <a:effectLst/>
                        </a:rPr>
                        <a:t> Wang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r h="262015">
                <a:tc>
                  <a:txBody>
                    <a:bodyPr/>
                    <a:lstStyle/>
                    <a:p>
                      <a:pPr algn="ctr" fontAlgn="b"/>
                      <a:r>
                        <a:rPr lang="en-US" sz="1200" u="sng" strike="noStrike" dirty="0">
                          <a:effectLst/>
                          <a:hlinkClick r:id="rId10"/>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49749780"/>
                  </a:ext>
                </a:extLst>
              </a:tr>
              <a:tr h="262015">
                <a:tc>
                  <a:txBody>
                    <a:bodyPr/>
                    <a:lstStyle/>
                    <a:p>
                      <a:pPr algn="ctr" fontAlgn="b"/>
                      <a:r>
                        <a:rPr lang="en-US" sz="1200" u="sng" strike="noStrike">
                          <a:effectLst/>
                          <a:hlinkClick r:id="rId11"/>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Perf. eval. of Multi-link channel access schemes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Sindhu Verma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67548613"/>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63713" y="375497"/>
            <a:ext cx="7770813" cy="1065213"/>
          </a:xfrm>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4215469622"/>
              </p:ext>
            </p:extLst>
          </p:nvPr>
        </p:nvGraphicFramePr>
        <p:xfrm>
          <a:off x="336007" y="1440710"/>
          <a:ext cx="8471985" cy="4340951"/>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3"/>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dirty="0">
                          <a:solidFill>
                            <a:srgbClr val="0563C1"/>
                          </a:solidFill>
                          <a:effectLst/>
                          <a:latin typeface="+mn-lt"/>
                          <a:hlinkClick r:id="rId4"/>
                        </a:rPr>
                        <a:t>19/2071r1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5"/>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6"/>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7"/>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388476">
                <a:tc>
                  <a:txBody>
                    <a:bodyPr/>
                    <a:lstStyle/>
                    <a:p>
                      <a:pPr algn="ctr" fontAlgn="b"/>
                      <a:r>
                        <a:rPr lang="en-US" sz="1200" b="0" i="0" u="none" strike="noStrike" dirty="0">
                          <a:solidFill>
                            <a:srgbClr val="000000"/>
                          </a:solidFill>
                          <a:effectLst/>
                          <a:latin typeface="+mn-lt"/>
                          <a:hlinkClick r:id="rId8"/>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443245800"/>
                  </a:ext>
                </a:extLst>
              </a:tr>
              <a:tr h="292876">
                <a:tc>
                  <a:txBody>
                    <a:bodyPr/>
                    <a:lstStyle/>
                    <a:p>
                      <a:pPr algn="ctr" fontAlgn="b"/>
                      <a:r>
                        <a:rPr lang="en-US" sz="1200" b="0" i="0" u="none" strike="noStrike" dirty="0">
                          <a:solidFill>
                            <a:srgbClr val="000000"/>
                          </a:solidFill>
                          <a:effectLst/>
                          <a:latin typeface="+mn-lt"/>
                          <a:hlinkClick r:id="rId9"/>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5586459"/>
                  </a:ext>
                </a:extLst>
              </a:tr>
              <a:tr h="228600">
                <a:tc>
                  <a:txBody>
                    <a:bodyPr/>
                    <a:lstStyle/>
                    <a:p>
                      <a:pPr algn="ctr" fontAlgn="b"/>
                      <a:r>
                        <a:rPr lang="en-US" sz="1200" b="0" i="0" u="none" strike="noStrike" dirty="0">
                          <a:solidFill>
                            <a:srgbClr val="000000"/>
                          </a:solidFill>
                          <a:effectLst/>
                          <a:latin typeface="+mn-lt"/>
                          <a:hlinkClick r:id="rId10"/>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19827794"/>
                  </a:ext>
                </a:extLst>
              </a:tr>
              <a:tr h="228600">
                <a:tc>
                  <a:txBody>
                    <a:bodyPr/>
                    <a:lstStyle/>
                    <a:p>
                      <a:pPr algn="ctr" fontAlgn="b"/>
                      <a:r>
                        <a:rPr lang="en-US" sz="1200" b="0" i="0" u="sng" strike="noStrike" dirty="0">
                          <a:solidFill>
                            <a:srgbClr val="0563C1"/>
                          </a:solidFill>
                          <a:effectLst/>
                          <a:latin typeface="+mn-lt"/>
                          <a:hlinkClick r:id="rId11"/>
                        </a:rPr>
                        <a:t>20/0021r0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54590404"/>
                  </a:ext>
                </a:extLst>
              </a:tr>
              <a:tr h="304800">
                <a:tc>
                  <a:txBody>
                    <a:bodyPr/>
                    <a:lstStyle/>
                    <a:p>
                      <a:pPr algn="ctr" fontAlgn="b"/>
                      <a:r>
                        <a:rPr lang="en-US" sz="1200" b="0" i="0" u="none" strike="noStrike" dirty="0">
                          <a:solidFill>
                            <a:srgbClr val="000000"/>
                          </a:solidFill>
                          <a:effectLst/>
                          <a:latin typeface="+mn-lt"/>
                          <a:hlinkClick r:id="rId12"/>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131947533"/>
                  </a:ext>
                </a:extLst>
              </a:tr>
              <a:tr h="304800">
                <a:tc>
                  <a:txBody>
                    <a:bodyPr/>
                    <a:lstStyle/>
                    <a:p>
                      <a:pPr algn="ctr" fontAlgn="b"/>
                      <a:r>
                        <a:rPr lang="en-US" sz="1200" b="0" i="0" u="none" strike="noStrike" dirty="0">
                          <a:solidFill>
                            <a:srgbClr val="000000"/>
                          </a:solidFill>
                          <a:effectLst/>
                          <a:latin typeface="+mn-lt"/>
                          <a:hlinkClick r:id="rId13"/>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19723869"/>
                  </a:ext>
                </a:extLst>
              </a:tr>
              <a:tr h="304800">
                <a:tc>
                  <a:txBody>
                    <a:bodyPr/>
                    <a:lstStyle/>
                    <a:p>
                      <a:pPr algn="ctr" fontAlgn="b"/>
                      <a:r>
                        <a:rPr lang="en-US" sz="1200" b="0" i="0" u="none" strike="noStrike" dirty="0">
                          <a:solidFill>
                            <a:srgbClr val="000000"/>
                          </a:solidFill>
                          <a:effectLst/>
                          <a:latin typeface="+mn-lt"/>
                          <a:hlinkClick r:id="rId14"/>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16814550"/>
                  </a:ext>
                </a:extLst>
              </a:tr>
              <a:tr h="388476">
                <a:tc>
                  <a:txBody>
                    <a:bodyPr/>
                    <a:lstStyle/>
                    <a:p>
                      <a:pPr algn="ctr" fontAlgn="b"/>
                      <a:r>
                        <a:rPr lang="en-US" sz="1200" b="0" i="0" u="none" strike="noStrike" dirty="0">
                          <a:solidFill>
                            <a:srgbClr val="000000"/>
                          </a:solidFill>
                          <a:effectLst/>
                          <a:latin typeface="+mn-lt"/>
                          <a:hlinkClick r:id="rId15"/>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dirty="0" err="1">
                          <a:solidFill>
                            <a:srgbClr val="000000"/>
                          </a:solidFill>
                          <a:effectLst/>
                          <a:latin typeface="+mn-lt"/>
                        </a:rPr>
                        <a:t>Insun</a:t>
                      </a:r>
                      <a:r>
                        <a:rPr lang="en-US" sz="1200" b="0" i="0" u="none" strike="noStrike" dirty="0">
                          <a:solidFill>
                            <a:srgbClr val="000000"/>
                          </a:solidFill>
                          <a:effectLst/>
                          <a:latin typeface="+mn-lt"/>
                        </a:rPr>
                        <a:t>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75232600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685801"/>
            <a:ext cx="7770813" cy="762000"/>
          </a:xfrm>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14865600"/>
              </p:ext>
            </p:extLst>
          </p:nvPr>
        </p:nvGraphicFramePr>
        <p:xfrm>
          <a:off x="380999" y="1447801"/>
          <a:ext cx="8161339" cy="4842779"/>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514834">
                  <a:extLst>
                    <a:ext uri="{9D8B030D-6E8A-4147-A177-3AD203B41FA5}">
                      <a16:colId xmlns:a16="http://schemas.microsoft.com/office/drawing/2014/main" val="3652947890"/>
                    </a:ext>
                  </a:extLst>
                </a:gridCol>
                <a:gridCol w="1222233">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a:effectLs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sng" strike="noStrike" dirty="0">
                          <a:solidFill>
                            <a:srgbClr val="0563C1"/>
                          </a:solidFill>
                          <a:effectLst/>
                          <a:latin typeface="+mn-lt"/>
                          <a:hlinkClick r:id="rId2"/>
                        </a:rPr>
                        <a:t>20/0030r0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dirty="0" err="1">
                          <a:solidFill>
                            <a:srgbClr val="000000"/>
                          </a:solidFill>
                          <a:effectLst/>
                          <a:latin typeface="+mn-lt"/>
                        </a:rPr>
                        <a:t>Guogang</a:t>
                      </a:r>
                      <a:r>
                        <a:rPr lang="en-US" sz="1200" b="0" i="0" u="none" strike="noStrike" dirty="0">
                          <a:solidFill>
                            <a:srgbClr val="000000"/>
                          </a:solidFill>
                          <a:effectLst/>
                          <a:latin typeface="+mn-lt"/>
                        </a:rPr>
                        <a:t>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270785">
                <a:tc>
                  <a:txBody>
                    <a:bodyPr/>
                    <a:lstStyle/>
                    <a:p>
                      <a:pPr algn="ctr" fontAlgn="b"/>
                      <a:r>
                        <a:rPr lang="en-US" sz="1200" b="0" i="0" u="none" strike="noStrike" dirty="0">
                          <a:solidFill>
                            <a:srgbClr val="000000"/>
                          </a:solidFill>
                          <a:effectLst/>
                          <a:latin typeface="+mn-lt"/>
                          <a:hlinkClick r:id="rId3"/>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93059645"/>
                  </a:ext>
                </a:extLst>
              </a:tr>
              <a:tr h="388348">
                <a:tc>
                  <a:txBody>
                    <a:bodyPr/>
                    <a:lstStyle/>
                    <a:p>
                      <a:pPr algn="ctr" fontAlgn="b"/>
                      <a:r>
                        <a:rPr lang="en-US" sz="1200" b="0" i="0" u="none" strike="noStrike" dirty="0">
                          <a:solidFill>
                            <a:srgbClr val="000000"/>
                          </a:solidFill>
                          <a:effectLst/>
                          <a:latin typeface="+mn-lt"/>
                          <a:hlinkClick r:id="rId4"/>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5"/>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6"/>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7"/>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8"/>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dirty="0">
                          <a:solidFill>
                            <a:srgbClr val="000000"/>
                          </a:solidFill>
                          <a:effectLst/>
                          <a:latin typeface="+mn-lt"/>
                          <a:hlinkClick r:id="rId9"/>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dirty="0">
                          <a:solidFill>
                            <a:srgbClr val="000000"/>
                          </a:solidFill>
                          <a:effectLst/>
                          <a:latin typeface="+mn-lt"/>
                          <a:hlinkClick r:id="rId10"/>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STA MLD link address</a:t>
                      </a:r>
                    </a:p>
                  </a:txBody>
                  <a:tcPr marL="9525" marR="9525" marT="9525" marB="0" anchor="b"/>
                </a:tc>
                <a:tc>
                  <a:txBody>
                    <a:bodyPr/>
                    <a:lstStyle/>
                    <a:p>
                      <a:pPr algn="l" fontAlgn="b"/>
                      <a:r>
                        <a:rPr lang="en-US" sz="1200" b="0" i="0" u="none" strike="noStrike" dirty="0">
                          <a:solidFill>
                            <a:srgbClr val="000000"/>
                          </a:solidFill>
                          <a:effectLst/>
                          <a:latin typeface="+mn-lt"/>
                        </a:rPr>
                        <a:t>Liwen Chu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r h="270785">
                <a:tc>
                  <a:txBody>
                    <a:bodyPr/>
                    <a:lstStyle/>
                    <a:p>
                      <a:pPr algn="ctr" fontAlgn="b"/>
                      <a:r>
                        <a:rPr lang="en-US" sz="1200" b="0" i="0" u="none" strike="noStrike" dirty="0">
                          <a:solidFill>
                            <a:srgbClr val="000000"/>
                          </a:solidFill>
                          <a:effectLst/>
                          <a:latin typeface="+mn-lt"/>
                          <a:hlinkClick r:id="rId11"/>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0855352"/>
                  </a:ext>
                </a:extLst>
              </a:tr>
              <a:tr h="270785">
                <a:tc>
                  <a:txBody>
                    <a:bodyPr/>
                    <a:lstStyle/>
                    <a:p>
                      <a:pPr algn="ctr" fontAlgn="b"/>
                      <a:r>
                        <a:rPr lang="en-US" sz="1200" b="0" i="0" u="sng" strike="noStrike">
                          <a:solidFill>
                            <a:srgbClr val="0563C1"/>
                          </a:solidFill>
                          <a:effectLst/>
                          <a:latin typeface="+mn-lt"/>
                          <a:hlinkClick r:id="rId12"/>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09939039"/>
                  </a:ext>
                </a:extLst>
              </a:tr>
              <a:tr h="270785">
                <a:tc>
                  <a:txBody>
                    <a:bodyPr/>
                    <a:lstStyle/>
                    <a:p>
                      <a:pPr algn="ctr" fontAlgn="b"/>
                      <a:r>
                        <a:rPr lang="en-US" sz="1200" b="0" i="0" u="sng" strike="noStrike" dirty="0">
                          <a:solidFill>
                            <a:srgbClr val="0563C1"/>
                          </a:solidFill>
                          <a:effectLst/>
                          <a:latin typeface="+mn-lt"/>
                          <a:hlinkClick r:id="rId13"/>
                        </a:rPr>
                        <a:t>20/0070r0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68794638"/>
                  </a:ext>
                </a:extLst>
              </a:tr>
              <a:tr h="270785">
                <a:tc>
                  <a:txBody>
                    <a:bodyPr/>
                    <a:lstStyle/>
                    <a:p>
                      <a:pPr algn="ctr" fontAlgn="b"/>
                      <a:r>
                        <a:rPr lang="en-US" sz="1200" b="0" i="0" u="sng" strike="noStrike" dirty="0">
                          <a:solidFill>
                            <a:srgbClr val="0563C1"/>
                          </a:solidFill>
                          <a:effectLst/>
                          <a:latin typeface="+mn-lt"/>
                          <a:hlinkClick r:id="rId14"/>
                        </a:rPr>
                        <a:t>20/0081r0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68920345"/>
                  </a:ext>
                </a:extLst>
              </a:tr>
              <a:tr h="270785">
                <a:tc>
                  <a:txBody>
                    <a:bodyPr/>
                    <a:lstStyle/>
                    <a:p>
                      <a:pPr algn="ctr" fontAlgn="b"/>
                      <a:r>
                        <a:rPr lang="en-US" sz="1200" b="0" i="0" u="sng" strike="noStrike" dirty="0">
                          <a:solidFill>
                            <a:srgbClr val="0563C1"/>
                          </a:solidFill>
                          <a:effectLst/>
                          <a:latin typeface="+mn-lt"/>
                          <a:hlinkClick r:id="rId15"/>
                        </a:rPr>
                        <a:t>20/0082r0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5386471"/>
                  </a:ext>
                </a:extLst>
              </a:tr>
              <a:tr h="270785">
                <a:tc>
                  <a:txBody>
                    <a:bodyPr/>
                    <a:lstStyle/>
                    <a:p>
                      <a:pPr algn="ctr" fontAlgn="b"/>
                      <a:r>
                        <a:rPr lang="en-US" sz="1200" b="0" i="0" u="none" strike="noStrike" dirty="0">
                          <a:solidFill>
                            <a:srgbClr val="000000"/>
                          </a:solidFill>
                          <a:effectLst/>
                          <a:latin typeface="+mn-lt"/>
                          <a:hlinkClick r:id="rId16"/>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517398781"/>
                  </a:ext>
                </a:extLst>
              </a:tr>
              <a:tr h="270785">
                <a:tc>
                  <a:txBody>
                    <a:bodyPr/>
                    <a:lstStyle/>
                    <a:p>
                      <a:pPr algn="ctr" fontAlgn="b"/>
                      <a:r>
                        <a:rPr lang="en-US" sz="1200" b="0" i="0" u="none" strike="noStrike" dirty="0">
                          <a:solidFill>
                            <a:srgbClr val="000000"/>
                          </a:solidFill>
                          <a:effectLst/>
                          <a:latin typeface="+mn-lt"/>
                          <a:hlinkClick r:id="rId17"/>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dirty="0" err="1">
                          <a:solidFill>
                            <a:srgbClr val="000000"/>
                          </a:solidFill>
                          <a:effectLst/>
                          <a:latin typeface="+mn-lt"/>
                        </a:rPr>
                        <a:t>Minyoung</a:t>
                      </a:r>
                      <a:r>
                        <a:rPr lang="en-US" sz="1200" b="0" i="0" u="none" strike="noStrike" dirty="0">
                          <a:solidFill>
                            <a:srgbClr val="000000"/>
                          </a:solidFill>
                          <a:effectLst/>
                          <a:latin typeface="+mn-lt"/>
                        </a:rPr>
                        <a:t> Park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30149149"/>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792854186"/>
              </p:ext>
            </p:extLst>
          </p:nvPr>
        </p:nvGraphicFramePr>
        <p:xfrm>
          <a:off x="381000" y="1704975"/>
          <a:ext cx="8355085" cy="2574016"/>
        </p:xfrm>
        <a:graphic>
          <a:graphicData uri="http://schemas.openxmlformats.org/drawingml/2006/table">
            <a:tbl>
              <a:tblPr>
                <a:tableStyleId>{073A0DAA-6AF3-43AB-8588-CEC1D06C72B9}</a:tableStyleId>
              </a:tblPr>
              <a:tblGrid>
                <a:gridCol w="685404">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sng" strike="noStrike" dirty="0">
                          <a:solidFill>
                            <a:srgbClr val="0563C1"/>
                          </a:solidFill>
                          <a:effectLst/>
                          <a:latin typeface="+mn-lt"/>
                          <a:hlinkClick r:id="rId2"/>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000000"/>
                          </a:solidFill>
                          <a:effectLst/>
                          <a:latin typeface="+mn-lt"/>
                          <a:hlinkClick r:id="rId3"/>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ML-Low Latency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49014617"/>
                  </a:ext>
                </a:extLst>
              </a:tr>
              <a:tr h="237353">
                <a:tc>
                  <a:txBody>
                    <a:bodyPr/>
                    <a:lstStyle/>
                    <a:p>
                      <a:pPr algn="ctr" fontAlgn="b"/>
                      <a:r>
                        <a:rPr lang="en-US" sz="1200" b="0" i="0" u="none" strike="noStrike" dirty="0">
                          <a:solidFill>
                            <a:srgbClr val="000000"/>
                          </a:solidFill>
                          <a:effectLst/>
                          <a:latin typeface="+mn-lt"/>
                          <a:hlinkClick r:id="rId4"/>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Block Ack Window extension</a:t>
                      </a:r>
                    </a:p>
                  </a:txBody>
                  <a:tcPr marL="9525" marR="9525" marT="9525" marB="0" anchor="b"/>
                </a:tc>
                <a:tc>
                  <a:txBody>
                    <a:bodyPr/>
                    <a:lstStyle/>
                    <a:p>
                      <a:pPr algn="l" fontAlgn="b"/>
                      <a:r>
                        <a:rPr lang="en-US" sz="1200" b="0" i="0" u="none" strike="noStrike" dirty="0">
                          <a:solidFill>
                            <a:srgbClr val="000000"/>
                          </a:solidFill>
                          <a:effectLst/>
                          <a:latin typeface="+mn-lt"/>
                        </a:rPr>
                        <a:t>Yongho Seok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57620">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527006"/>
                  </a:ext>
                </a:extLst>
              </a:tr>
              <a:tr h="23735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a:ea typeface="MS Gothic"/>
                          <a:cs typeface="+mn-cs"/>
                        </a:rPr>
                        <a:t>ML-Med. Access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403493695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a:xfrm>
            <a:off x="0" y="685800"/>
            <a:ext cx="9144000" cy="1065213"/>
          </a:xfrm>
        </p:spPr>
        <p:txBody>
          <a:bodyPr/>
          <a:lstStyle/>
          <a:p>
            <a:r>
              <a:rPr lang="en-US" dirty="0"/>
              <a:t>Meeting Rooms/Order of Topics(from TG Agenda)</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bg1">
                    <a:lumMod val="85000"/>
                  </a:schemeClr>
                </a:solidFill>
              </a:rPr>
              <a:t>Joint: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bg1">
                    <a:lumMod val="85000"/>
                  </a:schemeClr>
                </a:solidFill>
              </a:rPr>
              <a:t>PHY (guideline for PHY ad-hoc group):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EHT Preamble; L-Preamble; Multi-RU/Puncture; </a:t>
            </a:r>
          </a:p>
          <a:p>
            <a:pPr marL="800100" lvl="1" indent="-342900">
              <a:buFont typeface="Arial" panose="020B0604020202020204" pitchFamily="34" charset="0"/>
              <a:buChar char="•"/>
            </a:pPr>
            <a:r>
              <a:rPr lang="en-US" dirty="0">
                <a:solidFill>
                  <a:schemeClr val="bg1">
                    <a:lumMod val="85000"/>
                  </a:schemeClr>
                </a:solidFill>
              </a:rPr>
              <a:t>PPDU format; MIMO/Sounding; 4K QAM; Remaining</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dirty="0"/>
              <a:t>Liwen Chu, NXP</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MAC Topic</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a:solidFill>
                  <a:schemeClr val="tx1"/>
                </a:solidFill>
              </a:rPr>
              <a:t>Deferred Straw Polls</a:t>
            </a:r>
          </a:p>
          <a:p>
            <a:pPr>
              <a:buFont typeface="Arial" panose="020B0604020202020204" pitchFamily="34" charset="0"/>
              <a:buChar char="•"/>
            </a:pPr>
            <a:r>
              <a:rPr lang="en-US" altLang="ko-KR" dirty="0">
                <a:solidFill>
                  <a:schemeClr val="tx1"/>
                </a:solidFill>
              </a:rPr>
              <a:t>Back-logged Submissions</a:t>
            </a:r>
          </a:p>
          <a:p>
            <a:pPr>
              <a:buFont typeface="Arial" panose="020B0604020202020204" pitchFamily="34" charset="0"/>
              <a:buChar char="•"/>
            </a:pPr>
            <a:r>
              <a:rPr lang="en-US" altLang="ko-KR" dirty="0">
                <a:solidFill>
                  <a:schemeClr val="tx1"/>
                </a:solidFill>
              </a:rPr>
              <a:t>New submissions</a:t>
            </a:r>
          </a:p>
          <a:p>
            <a:pPr lvl="1">
              <a:buFont typeface="Arial" panose="020B0604020202020204" pitchFamily="34" charset="0"/>
              <a:buChar char="•"/>
            </a:pPr>
            <a:r>
              <a:rPr lang="en-US" altLang="ko-KR" dirty="0">
                <a:solidFill>
                  <a:schemeClr val="tx1"/>
                </a:solidFill>
              </a:rPr>
              <a:t>Multi-Link</a:t>
            </a:r>
          </a:p>
          <a:p>
            <a:pPr lvl="1">
              <a:buFont typeface="Arial" panose="020B0604020202020204" pitchFamily="34" charset="0"/>
              <a:buChar char="•"/>
            </a:pPr>
            <a:r>
              <a:rPr lang="en-US" dirty="0"/>
              <a:t>Medium Access (</a:t>
            </a:r>
            <a:r>
              <a:rPr lang="en-US" altLang="ko-KR" dirty="0">
                <a:solidFill>
                  <a:schemeClr val="tx1"/>
                </a:solidFill>
              </a:rPr>
              <a:t>General MAC)</a:t>
            </a:r>
          </a:p>
          <a:p>
            <a:pPr lvl="1">
              <a:buFont typeface="Arial" panose="020B0604020202020204" pitchFamily="34" charset="0"/>
              <a:buChar char="•"/>
            </a:pPr>
            <a:r>
              <a:rPr lang="en-US" altLang="ko-KR" dirty="0">
                <a:solidFill>
                  <a:schemeClr val="tx1"/>
                </a:solidFill>
              </a:rPr>
              <a:t>Low Latency</a:t>
            </a:r>
          </a:p>
          <a:p>
            <a:pPr marL="0" indent="0"/>
            <a:endParaRPr lang="en-US" dirty="0"/>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ltLang="ko-KR" dirty="0"/>
              <a:t>Liwen Chu, NXP</a:t>
            </a:r>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3070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PM2</a:t>
            </a:r>
            <a:endParaRPr lang="en-US" dirty="0">
              <a:solidFill>
                <a:schemeClr val="tx2"/>
              </a:solidFill>
            </a:endParaRPr>
          </a:p>
        </p:txBody>
      </p:sp>
      <p:sp>
        <p:nvSpPr>
          <p:cNvPr id="7" name="Content Placeholder 6"/>
          <p:cNvSpPr>
            <a:spLocks noGrp="1"/>
          </p:cNvSpPr>
          <p:nvPr>
            <p:ph idx="1"/>
          </p:nvPr>
        </p:nvSpPr>
        <p:spPr>
          <a:xfrm>
            <a:off x="0" y="1828800"/>
            <a:ext cx="9144000"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 (Deferred SPs)</a:t>
            </a:r>
          </a:p>
          <a:p>
            <a:pPr lvl="1">
              <a:lnSpc>
                <a:spcPct val="80000"/>
              </a:lnSpc>
              <a:buFont typeface="Arial" panose="020B0604020202020204" pitchFamily="34" charset="0"/>
              <a:buChar char="•"/>
            </a:pPr>
            <a:r>
              <a:rPr lang="en-US" altLang="en-US" sz="1600" dirty="0">
                <a:solidFill>
                  <a:srgbClr val="00B050"/>
                </a:solidFill>
              </a:rPr>
              <a:t>1116r5 - </a:t>
            </a:r>
            <a:r>
              <a:rPr lang="en-US" sz="1600" dirty="0">
                <a:solidFill>
                  <a:srgbClr val="00B050"/>
                </a:solidFill>
              </a:rPr>
              <a:t>Channel access in multi-band operation, </a:t>
            </a:r>
            <a:r>
              <a:rPr lang="en-US" sz="1600" dirty="0" err="1">
                <a:solidFill>
                  <a:srgbClr val="00B050"/>
                </a:solidFill>
              </a:rPr>
              <a:t>Yunbo</a:t>
            </a:r>
            <a:r>
              <a:rPr lang="en-US" sz="1600" dirty="0">
                <a:solidFill>
                  <a:srgbClr val="00B050"/>
                </a:solidFill>
              </a:rPr>
              <a:t> Li (straw poll deferred)</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1358r1- </a:t>
            </a:r>
            <a:r>
              <a:rPr lang="en-US" sz="1600" dirty="0">
                <a:solidFill>
                  <a:srgbClr val="00B050"/>
                </a:solidFill>
              </a:rPr>
              <a:t>Multi-link Operation Management, Yongho Seok (straw poll deferred)</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1510r4 - </a:t>
            </a:r>
            <a:r>
              <a:rPr lang="en-US" sz="1600" dirty="0">
                <a:solidFill>
                  <a:srgbClr val="00B050"/>
                </a:solidFill>
              </a:rPr>
              <a:t>EHT Power saving considering multi-link, Jeongki Kim, (Straw poll #1, #2 deferred, straw poll #3: Y: 26, N: 0 A: 11)</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1526r1 - </a:t>
            </a:r>
            <a:r>
              <a:rPr lang="en-US" sz="1600" dirty="0">
                <a:solidFill>
                  <a:srgbClr val="00B050"/>
                </a:solidFill>
              </a:rPr>
              <a:t>Multi-Link Power-save, Abhishek Patil</a:t>
            </a:r>
            <a:r>
              <a:rPr lang="en-US" sz="1600" dirty="0">
                <a:solidFill>
                  <a:srgbClr val="00B050"/>
                </a:solidFill>
                <a:latin typeface="Times New Roman" panose="02020603050405020304" pitchFamily="18" charset="0"/>
              </a:rPr>
              <a:t>,</a:t>
            </a:r>
            <a:r>
              <a:rPr lang="en-US" sz="1600" dirty="0">
                <a:solidFill>
                  <a:srgbClr val="00B050"/>
                </a:solidFill>
              </a:rPr>
              <a:t> (straw poll: Y: 27, N: 0, A: 19)</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1528r2 - </a:t>
            </a:r>
            <a:r>
              <a:rPr lang="en-US" sz="1600" dirty="0">
                <a:solidFill>
                  <a:srgbClr val="00B050"/>
                </a:solidFill>
              </a:rPr>
              <a:t>Multi-Link Operation - Link Management, Abhishek Patil, (straw poll #1, #2 deferred, straw poll #3: Y:29, N: 0, A: 8)</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1536r2 - </a:t>
            </a:r>
            <a:r>
              <a:rPr lang="en-US" sz="1600" dirty="0">
                <a:solidFill>
                  <a:srgbClr val="00B050"/>
                </a:solidFill>
              </a:rPr>
              <a:t>Power Consideration for Multi-link Transmissions, </a:t>
            </a:r>
            <a:r>
              <a:rPr lang="en-US" sz="1600" dirty="0" err="1">
                <a:solidFill>
                  <a:srgbClr val="00B050"/>
                </a:solidFill>
              </a:rPr>
              <a:t>Rojan</a:t>
            </a:r>
            <a:r>
              <a:rPr lang="en-US" sz="1600" dirty="0">
                <a:solidFill>
                  <a:srgbClr val="00B050"/>
                </a:solidFill>
              </a:rPr>
              <a:t> </a:t>
            </a:r>
            <a:r>
              <a:rPr lang="en-US" sz="1600" dirty="0" err="1">
                <a:solidFill>
                  <a:srgbClr val="00B050"/>
                </a:solidFill>
              </a:rPr>
              <a:t>Chitrakar</a:t>
            </a:r>
            <a:r>
              <a:rPr lang="en-US" sz="1600" dirty="0">
                <a:solidFill>
                  <a:srgbClr val="00B050"/>
                </a:solidFill>
              </a:rPr>
              <a:t>,</a:t>
            </a:r>
            <a:r>
              <a:rPr lang="en-US" sz="1600" dirty="0">
                <a:solidFill>
                  <a:srgbClr val="00B050"/>
                </a:solidFill>
                <a:latin typeface="Times New Roman" panose="02020603050405020304" pitchFamily="18" charset="0"/>
              </a:rPr>
              <a:t> (straw poll withdrawal)</a:t>
            </a:r>
          </a:p>
          <a:p>
            <a:pPr lvl="1">
              <a:lnSpc>
                <a:spcPct val="80000"/>
              </a:lnSpc>
              <a:buFont typeface="Arial" panose="020B0604020202020204" pitchFamily="34" charset="0"/>
              <a:buChar char="•"/>
            </a:pPr>
            <a:r>
              <a:rPr lang="en-US" altLang="en-US" sz="1600" dirty="0">
                <a:solidFill>
                  <a:srgbClr val="00B050"/>
                </a:solidFill>
                <a:latin typeface="Times New Roman" panose="02020603050405020304" pitchFamily="18" charset="0"/>
              </a:rPr>
              <a:t>1542r1 - </a:t>
            </a:r>
            <a:r>
              <a:rPr lang="en-US" sz="1600" dirty="0">
                <a:solidFill>
                  <a:srgbClr val="00B050"/>
                </a:solidFill>
              </a:rPr>
              <a:t>Multi-link broadcast addressed frame reception, Po-Kai Huang</a:t>
            </a:r>
            <a:r>
              <a:rPr lang="en-US" sz="1600" dirty="0">
                <a:solidFill>
                  <a:srgbClr val="00B050"/>
                </a:solidFill>
                <a:latin typeface="Times New Roman" panose="02020603050405020304" pitchFamily="18" charset="0"/>
              </a:rPr>
              <a:t>,</a:t>
            </a:r>
            <a:r>
              <a:rPr lang="en-US" sz="1600" dirty="0">
                <a:solidFill>
                  <a:srgbClr val="00B050"/>
                </a:solidFill>
              </a:rPr>
              <a:t> (straw poll deferred)</a:t>
            </a: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801481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47668696"/>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Yongho Seok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design for synchronized multi-links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727570215"/>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523270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74614" y="1828800"/>
            <a:ext cx="8993186"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(Deferred SPs)</a:t>
            </a:r>
          </a:p>
          <a:p>
            <a:pPr lvl="1">
              <a:lnSpc>
                <a:spcPct val="80000"/>
              </a:lnSpc>
              <a:buFont typeface="Arial" panose="020B0604020202020204" pitchFamily="34" charset="0"/>
              <a:buChar char="•"/>
            </a:pPr>
            <a:r>
              <a:rPr lang="en-US" altLang="en-US" sz="1600" dirty="0">
                <a:solidFill>
                  <a:srgbClr val="00B050"/>
                </a:solidFill>
              </a:rPr>
              <a:t>1544r1 - </a:t>
            </a:r>
            <a:r>
              <a:rPr lang="en-US" sz="1600" dirty="0">
                <a:solidFill>
                  <a:srgbClr val="00B050"/>
                </a:solidFill>
              </a:rPr>
              <a:t>Multi-link power save operation, </a:t>
            </a:r>
            <a:r>
              <a:rPr lang="en-US" sz="1600" dirty="0" err="1">
                <a:solidFill>
                  <a:srgbClr val="00B050"/>
                </a:solidFill>
              </a:rPr>
              <a:t>Minyoung</a:t>
            </a:r>
            <a:r>
              <a:rPr lang="en-US" sz="1600" dirty="0">
                <a:solidFill>
                  <a:srgbClr val="00B050"/>
                </a:solidFill>
              </a:rPr>
              <a:t> Park</a:t>
            </a:r>
            <a:r>
              <a:rPr lang="en-US" sz="1600" dirty="0">
                <a:solidFill>
                  <a:srgbClr val="00B050"/>
                </a:solidFill>
                <a:latin typeface="Times New Roman" panose="02020603050405020304" pitchFamily="18" charset="0"/>
              </a:rPr>
              <a:t>,</a:t>
            </a:r>
            <a:r>
              <a:rPr lang="en-US" sz="1600" dirty="0">
                <a:solidFill>
                  <a:srgbClr val="00B050"/>
                </a:solidFill>
              </a:rPr>
              <a:t> (straw poll #1: Y: 22, N: 0, A: 17, straw poll #2: Y:24, N: 7, A: 20)</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1548r2 - </a:t>
            </a:r>
            <a:r>
              <a:rPr lang="en-US" sz="1600" dirty="0">
                <a:solidFill>
                  <a:srgbClr val="00B050"/>
                </a:solidFill>
              </a:rPr>
              <a:t>Channel access in design for synchronized multi-links, </a:t>
            </a:r>
            <a:r>
              <a:rPr lang="en-US" sz="1600" dirty="0" err="1">
                <a:solidFill>
                  <a:srgbClr val="00B050"/>
                </a:solidFill>
              </a:rPr>
              <a:t>Yunbo</a:t>
            </a:r>
            <a:r>
              <a:rPr lang="en-US" sz="1600" dirty="0">
                <a:solidFill>
                  <a:srgbClr val="00B050"/>
                </a:solidFill>
              </a:rPr>
              <a:t> Li, (Straw poll #1: Y: 13, N: 9, A: 27)</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1549r3 - </a:t>
            </a:r>
            <a:r>
              <a:rPr lang="en-US" sz="1600" dirty="0">
                <a:solidFill>
                  <a:srgbClr val="00B050"/>
                </a:solidFill>
              </a:rPr>
              <a:t>Multi-link association, </a:t>
            </a:r>
            <a:r>
              <a:rPr lang="en-US" sz="1600" dirty="0" err="1">
                <a:solidFill>
                  <a:srgbClr val="00B050"/>
                </a:solidFill>
              </a:rPr>
              <a:t>Yunbo</a:t>
            </a:r>
            <a:r>
              <a:rPr lang="en-US" sz="1600" dirty="0">
                <a:solidFill>
                  <a:srgbClr val="00B050"/>
                </a:solidFill>
              </a:rPr>
              <a:t> Li, (straw poll: option 1: 0, Option 2: 17, Neither: 7, A: 23)</a:t>
            </a:r>
          </a:p>
          <a:p>
            <a:pPr lvl="1">
              <a:lnSpc>
                <a:spcPct val="80000"/>
              </a:lnSpc>
              <a:buFont typeface="Arial" panose="020B0604020202020204" pitchFamily="34" charset="0"/>
              <a:buChar char="•"/>
            </a:pPr>
            <a:r>
              <a:rPr lang="en-US" sz="1600" dirty="0">
                <a:solidFill>
                  <a:srgbClr val="00B050"/>
                </a:solidFill>
              </a:rPr>
              <a:t>1591r3 - BA setup for multi-link Aggregation, Jason Y. Guo, (straw poll #1: Y 7, N: 1, A: 38, straw poll #2 deferred)</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1615r2 - Multi-band/Multi-channel Op. for Low </a:t>
            </a:r>
            <a:r>
              <a:rPr lang="en-US" sz="1600" dirty="0" err="1">
                <a:solidFill>
                  <a:srgbClr val="00B050"/>
                </a:solidFill>
                <a:latin typeface="Times New Roman" panose="02020603050405020304" pitchFamily="18" charset="0"/>
              </a:rPr>
              <a:t>Latency&amp;Jitter</a:t>
            </a:r>
            <a:r>
              <a:rPr lang="en-US" sz="1600" dirty="0">
                <a:solidFill>
                  <a:srgbClr val="00B050"/>
                </a:solidFill>
                <a:latin typeface="Times New Roman" panose="02020603050405020304" pitchFamily="18" charset="0"/>
              </a:rPr>
              <a:t>, </a:t>
            </a:r>
            <a:r>
              <a:rPr lang="en-US" sz="1600" dirty="0" err="1">
                <a:solidFill>
                  <a:srgbClr val="00B050"/>
                </a:solidFill>
                <a:latin typeface="Times New Roman" panose="02020603050405020304" pitchFamily="18" charset="0"/>
              </a:rPr>
              <a:t>Liuming</a:t>
            </a:r>
            <a:r>
              <a:rPr lang="en-US" sz="1600" dirty="0">
                <a:solidFill>
                  <a:srgbClr val="00B050"/>
                </a:solidFill>
                <a:latin typeface="Times New Roman" panose="02020603050405020304" pitchFamily="18" charset="0"/>
              </a:rPr>
              <a:t> Lu, (straw poll: Y: 5, N: 5, A: 28)</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1617r1 - </a:t>
            </a:r>
            <a:r>
              <a:rPr lang="en-US" sz="1600" dirty="0">
                <a:solidFill>
                  <a:srgbClr val="00B050"/>
                </a:solidFill>
              </a:rPr>
              <a:t>Multi-link power save, Liwen Chu, (straw poll #1 </a:t>
            </a:r>
            <a:r>
              <a:rPr lang="en-US" sz="1600" dirty="0" err="1">
                <a:solidFill>
                  <a:srgbClr val="00B050"/>
                </a:solidFill>
              </a:rPr>
              <a:t>withdrawed</a:t>
            </a:r>
            <a:r>
              <a:rPr lang="en-US" sz="1600" dirty="0">
                <a:solidFill>
                  <a:srgbClr val="00B050"/>
                </a:solidFill>
              </a:rPr>
              <a:t>, straw poll#2: Y: 20, N: 4, A:21)</a:t>
            </a: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62744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21879359"/>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2038847889"/>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Acknowledgement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0">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061813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sz="1600" dirty="0">
                <a:solidFill>
                  <a:srgbClr val="00B050"/>
                </a:solidFill>
              </a:rPr>
              <a:t>1678r0 - </a:t>
            </a:r>
            <a:r>
              <a:rPr lang="en-US" sz="1600" dirty="0">
                <a:solidFill>
                  <a:srgbClr val="00B050"/>
                </a:solidFill>
              </a:rPr>
              <a:t>Multiple Link Asynchronous and Synchronous TX, Alan </a:t>
            </a:r>
            <a:r>
              <a:rPr lang="en-US" sz="1600" dirty="0" err="1">
                <a:solidFill>
                  <a:srgbClr val="00B050"/>
                </a:solidFill>
              </a:rPr>
              <a:t>Jauh</a:t>
            </a:r>
            <a:r>
              <a:rPr lang="en-US" sz="1600" dirty="0">
                <a:solidFill>
                  <a:srgbClr val="00B050"/>
                </a:solidFill>
                <a:latin typeface="Times New Roman" panose="02020603050405020304" pitchFamily="18" charset="0"/>
              </a:rPr>
              <a:t>,</a:t>
            </a:r>
            <a:r>
              <a:rPr lang="en-US" sz="1600" dirty="0">
                <a:solidFill>
                  <a:srgbClr val="00B050"/>
                </a:solidFill>
              </a:rPr>
              <a:t> (straw poll #1 deferred, straw poll #2: Y: 3, N: 0, A: 43)</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1822r2 - </a:t>
            </a:r>
            <a:r>
              <a:rPr lang="en-US" sz="1600" dirty="0">
                <a:solidFill>
                  <a:srgbClr val="00B050"/>
                </a:solidFill>
              </a:rPr>
              <a:t>Multi-link security consideration, Po-Kai Huang</a:t>
            </a:r>
            <a:r>
              <a:rPr lang="en-US" sz="1600" dirty="0">
                <a:solidFill>
                  <a:srgbClr val="00B050"/>
                </a:solidFill>
                <a:latin typeface="Times New Roman" panose="02020603050405020304" pitchFamily="18" charset="0"/>
              </a:rPr>
              <a:t>,</a:t>
            </a:r>
            <a:r>
              <a:rPr lang="en-US" sz="1600" dirty="0">
                <a:solidFill>
                  <a:srgbClr val="00B050"/>
                </a:solidFill>
              </a:rPr>
              <a:t> (deferred)</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1823r1 - </a:t>
            </a:r>
            <a:r>
              <a:rPr lang="en-US" sz="1600" dirty="0">
                <a:solidFill>
                  <a:srgbClr val="00B050"/>
                </a:solidFill>
              </a:rPr>
              <a:t>Multi-link setup follow up, Po-Kai Huang</a:t>
            </a:r>
            <a:r>
              <a:rPr lang="en-US" sz="1600" dirty="0">
                <a:solidFill>
                  <a:srgbClr val="00B050"/>
                </a:solidFill>
                <a:latin typeface="Times New Roman" panose="02020603050405020304" pitchFamily="18" charset="0"/>
              </a:rPr>
              <a:t>,</a:t>
            </a:r>
            <a:r>
              <a:rPr lang="en-US" sz="1600" dirty="0">
                <a:solidFill>
                  <a:srgbClr val="00B050"/>
                </a:solidFill>
              </a:rPr>
              <a:t> (straw poll: Y: 24, N: 2, A: 21)</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1856r1 - </a:t>
            </a:r>
            <a:r>
              <a:rPr lang="en-US" sz="1600" dirty="0">
                <a:solidFill>
                  <a:srgbClr val="00B050"/>
                </a:solidFill>
              </a:rPr>
              <a:t>A-MPDU and BA</a:t>
            </a:r>
            <a:r>
              <a:rPr lang="en-US" sz="1600" dirty="0">
                <a:solidFill>
                  <a:srgbClr val="00B050"/>
                </a:solidFill>
                <a:latin typeface="Times New Roman" panose="02020603050405020304" pitchFamily="18" charset="0"/>
              </a:rPr>
              <a:t>, </a:t>
            </a:r>
            <a:r>
              <a:rPr lang="en-US" sz="1600" dirty="0">
                <a:solidFill>
                  <a:srgbClr val="00B050"/>
                </a:solidFill>
              </a:rPr>
              <a:t>Liwen Chu,</a:t>
            </a:r>
            <a:r>
              <a:rPr lang="en-US" sz="1600" dirty="0">
                <a:solidFill>
                  <a:srgbClr val="00B050"/>
                </a:solidFill>
                <a:latin typeface="Times New Roman" panose="02020603050405020304" pitchFamily="18" charset="0"/>
              </a:rPr>
              <a:t> (straw poll #1: Y:30, N: 0, A: 11,  straw poll #2: Y: 33, N: 0, A: 8, straw poll #3: Y: 30, N: 3, A: 16)</a:t>
            </a:r>
          </a:p>
          <a:p>
            <a:pPr lvl="1">
              <a:lnSpc>
                <a:spcPct val="80000"/>
              </a:lnSpc>
              <a:buFont typeface="Arial" panose="020B0604020202020204" pitchFamily="34" charset="0"/>
              <a:buChar char="•"/>
            </a:pPr>
            <a:r>
              <a:rPr lang="en-US" sz="1600" dirty="0">
                <a:solidFill>
                  <a:srgbClr val="00B050"/>
                </a:solidFill>
                <a:latin typeface="Times New Roman" panose="02020603050405020304" pitchFamily="18" charset="0"/>
              </a:rPr>
              <a:t>1887r1 - </a:t>
            </a:r>
            <a:r>
              <a:rPr lang="en-US" sz="1600" dirty="0">
                <a:solidFill>
                  <a:srgbClr val="00B050"/>
                </a:solidFill>
              </a:rPr>
              <a:t>Multi-link Acknowledgement, (straw poll withdrawal)</a:t>
            </a:r>
            <a:endParaRPr lang="en-US" sz="16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728104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4070075973"/>
              </p:ext>
            </p:extLst>
          </p:nvPr>
        </p:nvGraphicFramePr>
        <p:xfrm>
          <a:off x="696913" y="4648200"/>
          <a:ext cx="7856538" cy="1669383"/>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Alan </a:t>
                      </a:r>
                      <a:r>
                        <a:rPr lang="en-US" sz="1200" u="none" strike="noStrike" dirty="0" err="1">
                          <a:solidFill>
                            <a:srgbClr val="00B050"/>
                          </a:solidFill>
                          <a:effectLst/>
                        </a:rPr>
                        <a:t>Jauh</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security consideration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setup follow up</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155895">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4124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452129"/>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76200" y="1524000"/>
            <a:ext cx="8991600" cy="43434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(Deferred straw polls, back-logged </a:t>
            </a:r>
            <a:r>
              <a:rPr lang="en-US" dirty="0"/>
              <a:t>ML-Architecture</a:t>
            </a:r>
            <a:r>
              <a:rPr lang="en-US" altLang="en-US" dirty="0"/>
              <a:t>)</a:t>
            </a:r>
          </a:p>
          <a:p>
            <a:pPr lvl="1">
              <a:lnSpc>
                <a:spcPct val="80000"/>
              </a:lnSpc>
              <a:buFont typeface="Arial" panose="020B0604020202020204" pitchFamily="34" charset="0"/>
              <a:buChar char="•"/>
            </a:pPr>
            <a:r>
              <a:rPr lang="en-US" sz="1400" dirty="0">
                <a:solidFill>
                  <a:srgbClr val="00B050"/>
                </a:solidFill>
                <a:latin typeface="Calibri" panose="020F0502020204030204" pitchFamily="34" charset="0"/>
              </a:rPr>
              <a:t>1528r3 - </a:t>
            </a:r>
            <a:r>
              <a:rPr lang="en-US" sz="1400" dirty="0">
                <a:solidFill>
                  <a:srgbClr val="00B050"/>
                </a:solidFill>
              </a:rPr>
              <a:t>Multi-Link Operation - Link Management, Abhishek Patil</a:t>
            </a:r>
            <a:r>
              <a:rPr lang="en-US" sz="1400" dirty="0">
                <a:solidFill>
                  <a:srgbClr val="00B050"/>
                </a:solidFill>
                <a:latin typeface="Times New Roman" panose="02020603050405020304" pitchFamily="18" charset="0"/>
              </a:rPr>
              <a:t>, (SP deferred)</a:t>
            </a:r>
            <a:endParaRPr lang="en-US" sz="1400" u="sng" dirty="0">
              <a:solidFill>
                <a:srgbClr val="00B050"/>
              </a:solidFill>
              <a:latin typeface="Calibri" panose="020F0502020204030204" pitchFamily="34" charset="0"/>
            </a:endParaRPr>
          </a:p>
          <a:p>
            <a:pPr lvl="1">
              <a:lnSpc>
                <a:spcPct val="80000"/>
              </a:lnSpc>
              <a:buFont typeface="Arial" panose="020B0604020202020204" pitchFamily="34" charset="0"/>
              <a:buChar char="•"/>
            </a:pPr>
            <a:r>
              <a:rPr lang="en-US" sz="1400" dirty="0">
                <a:solidFill>
                  <a:srgbClr val="00B050"/>
                </a:solidFill>
                <a:latin typeface="Calibri" panose="020F0502020204030204" pitchFamily="34" charset="0"/>
              </a:rPr>
              <a:t>1901r3 - </a:t>
            </a:r>
            <a:r>
              <a:rPr lang="en-US" sz="1400" dirty="0">
                <a:solidFill>
                  <a:srgbClr val="00B050"/>
                </a:solidFill>
              </a:rPr>
              <a:t>Priority Access Support in IEEE 802.11be: What and Why?, </a:t>
            </a:r>
            <a:r>
              <a:rPr lang="en-US" altLang="ko-KR" sz="1400" dirty="0" err="1">
                <a:solidFill>
                  <a:srgbClr val="00B050"/>
                </a:solidFill>
                <a:latin typeface="Times New Roman" panose="02020603050405020304" pitchFamily="18" charset="0"/>
                <a:ea typeface="맑은 고딕" panose="020B0503020000020004" pitchFamily="50" charset="-127"/>
              </a:rPr>
              <a:t>Sudir</a:t>
            </a:r>
            <a:r>
              <a:rPr lang="en-US" altLang="ko-KR" sz="1400" dirty="0">
                <a:solidFill>
                  <a:srgbClr val="00B050"/>
                </a:solidFill>
                <a:latin typeface="Times New Roman" panose="02020603050405020304" pitchFamily="18" charset="0"/>
                <a:ea typeface="맑은 고딕" panose="020B0503020000020004" pitchFamily="50" charset="-127"/>
              </a:rPr>
              <a:t> Das,</a:t>
            </a:r>
            <a:r>
              <a:rPr lang="en-US" sz="1400" dirty="0">
                <a:solidFill>
                  <a:srgbClr val="00B050"/>
                </a:solidFill>
              </a:rPr>
              <a:t> (SP: Y 45, N 0, A 31)</a:t>
            </a:r>
          </a:p>
          <a:p>
            <a:pPr lvl="1">
              <a:lnSpc>
                <a:spcPct val="80000"/>
              </a:lnSpc>
              <a:buFont typeface="Arial" panose="020B0604020202020204" pitchFamily="34" charset="0"/>
              <a:buChar char="•"/>
            </a:pPr>
            <a:r>
              <a:rPr lang="en-US" sz="1400" dirty="0">
                <a:solidFill>
                  <a:srgbClr val="00B050"/>
                </a:solidFill>
              </a:rPr>
              <a:t>1510r3</a:t>
            </a:r>
            <a:r>
              <a:rPr lang="en-US" sz="1400" dirty="0">
                <a:solidFill>
                  <a:srgbClr val="00B050"/>
                </a:solidFill>
                <a:latin typeface="Calibri" panose="020F0502020204030204" pitchFamily="34" charset="0"/>
              </a:rPr>
              <a:t> -  </a:t>
            </a:r>
            <a:r>
              <a:rPr lang="en-US" sz="1400" dirty="0">
                <a:solidFill>
                  <a:srgbClr val="00B050"/>
                </a:solidFill>
              </a:rPr>
              <a:t>EHT Power saving considering multi-link, Jeongki Kim, (SP #1: Y 22, N 9, A 30)</a:t>
            </a:r>
            <a:r>
              <a:rPr lang="en-US" sz="1400" dirty="0">
                <a:solidFill>
                  <a:srgbClr val="00B050"/>
                </a:solidFill>
                <a:latin typeface="Times New Roman" panose="02020603050405020304" pitchFamily="18" charset="0"/>
              </a:rPr>
              <a:t>  </a:t>
            </a:r>
            <a:endParaRPr lang="en-US" sz="1400" dirty="0">
              <a:solidFill>
                <a:srgbClr val="00B050"/>
              </a:solidFill>
            </a:endParaRPr>
          </a:p>
          <a:p>
            <a:pPr lvl="1">
              <a:lnSpc>
                <a:spcPct val="80000"/>
              </a:lnSpc>
              <a:buFont typeface="Arial" panose="020B0604020202020204" pitchFamily="34" charset="0"/>
              <a:buChar char="•"/>
            </a:pPr>
            <a:r>
              <a:rPr lang="en-US" sz="1400" dirty="0">
                <a:solidFill>
                  <a:srgbClr val="00B050"/>
                </a:solidFill>
              </a:rPr>
              <a:t>1899r3</a:t>
            </a:r>
            <a:r>
              <a:rPr lang="en-US" sz="1400" dirty="0">
                <a:solidFill>
                  <a:srgbClr val="00B050"/>
                </a:solidFill>
                <a:latin typeface="Calibri" panose="020F0502020204030204" pitchFamily="34" charset="0"/>
              </a:rPr>
              <a:t> - </a:t>
            </a:r>
            <a:r>
              <a:rPr lang="en-US" sz="1400" dirty="0">
                <a:solidFill>
                  <a:srgbClr val="00B050"/>
                </a:solidFill>
              </a:rPr>
              <a:t>MLA MAC Addresses considerations, Duncan Ho (straw polls deferred)</a:t>
            </a:r>
            <a:endParaRPr lang="en-US" sz="14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400" dirty="0">
                <a:solidFill>
                  <a:srgbClr val="00B050"/>
                </a:solidFill>
              </a:rPr>
              <a:t>1900r3</a:t>
            </a:r>
            <a:r>
              <a:rPr lang="en-US" sz="1400" u="sng" dirty="0">
                <a:solidFill>
                  <a:srgbClr val="00B050"/>
                </a:solidFill>
              </a:rPr>
              <a:t> </a:t>
            </a:r>
            <a:r>
              <a:rPr lang="en-US" sz="1400" dirty="0">
                <a:solidFill>
                  <a:srgbClr val="00B050"/>
                </a:solidFill>
                <a:latin typeface="Calibri" panose="020F0502020204030204" pitchFamily="34" charset="0"/>
              </a:rPr>
              <a:t>- </a:t>
            </a:r>
            <a:r>
              <a:rPr lang="en-US" sz="1400" dirty="0">
                <a:solidFill>
                  <a:srgbClr val="00B050"/>
                </a:solidFill>
              </a:rPr>
              <a:t>MLA-security-considerations, Duncan Ho (straw polls deferred)</a:t>
            </a:r>
          </a:p>
          <a:p>
            <a:pPr lvl="1">
              <a:lnSpc>
                <a:spcPct val="80000"/>
              </a:lnSpc>
              <a:buFont typeface="Arial" panose="020B0604020202020204" pitchFamily="34" charset="0"/>
              <a:buChar char="•"/>
            </a:pPr>
            <a:r>
              <a:rPr lang="en-US" sz="1400" dirty="0">
                <a:solidFill>
                  <a:srgbClr val="00B050"/>
                </a:solidFill>
              </a:rPr>
              <a:t>1822r2 </a:t>
            </a:r>
            <a:r>
              <a:rPr lang="en-US" sz="1400" dirty="0">
                <a:solidFill>
                  <a:srgbClr val="0563C1"/>
                </a:solidFill>
                <a:latin typeface="Calibri" panose="020F0502020204030204" pitchFamily="34" charset="0"/>
              </a:rPr>
              <a:t>- </a:t>
            </a:r>
            <a:r>
              <a:rPr lang="en-US" sz="1400" dirty="0">
                <a:solidFill>
                  <a:srgbClr val="00B050"/>
                </a:solidFill>
              </a:rPr>
              <a:t>Multi-link security consideration, Po-Kai Huang (SP #1: Y 30, N 2, A 21)</a:t>
            </a:r>
            <a:endParaRPr lang="en-US" sz="14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400" dirty="0"/>
              <a:t>1921r0</a:t>
            </a:r>
            <a:r>
              <a:rPr lang="en-US" sz="1400" dirty="0">
                <a:solidFill>
                  <a:srgbClr val="0563C1"/>
                </a:solidFill>
                <a:latin typeface="Calibri" panose="020F0502020204030204" pitchFamily="34" charset="0"/>
              </a:rPr>
              <a:t> - </a:t>
            </a:r>
            <a:r>
              <a:rPr lang="en-US" sz="1400" dirty="0"/>
              <a:t>Multi-link architecture, Ming Gan</a:t>
            </a:r>
            <a:endParaRPr lang="en-US" sz="1400" u="sng" dirty="0">
              <a:solidFill>
                <a:srgbClr val="0563C1"/>
              </a:solidFill>
              <a:latin typeface="Calibri" panose="020F0502020204030204" pitchFamily="34" charset="0"/>
            </a:endParaRPr>
          </a:p>
          <a:p>
            <a:pPr lvl="1">
              <a:lnSpc>
                <a:spcPct val="80000"/>
              </a:lnSpc>
              <a:buFont typeface="Arial" panose="020B0604020202020204" pitchFamily="34" charset="0"/>
              <a:buChar char="•"/>
            </a:pPr>
            <a:r>
              <a:rPr lang="en-US" sz="1400" dirty="0"/>
              <a:t>1962r0 </a:t>
            </a:r>
            <a:r>
              <a:rPr lang="en-US" sz="1400" dirty="0">
                <a:solidFill>
                  <a:srgbClr val="0563C1"/>
                </a:solidFill>
                <a:latin typeface="Calibri" panose="020F0502020204030204" pitchFamily="34" charset="0"/>
              </a:rPr>
              <a:t>- </a:t>
            </a:r>
            <a:r>
              <a:rPr lang="en-US" sz="1400" dirty="0"/>
              <a:t>ML Upper-MAC Entity Inst. &amp; New Frame MAC Header, </a:t>
            </a:r>
            <a:r>
              <a:rPr lang="en-US" sz="1400" dirty="0" err="1"/>
              <a:t>Huizhao</a:t>
            </a:r>
            <a:r>
              <a:rPr lang="en-US" sz="1400" dirty="0"/>
              <a:t> Wang</a:t>
            </a:r>
            <a:endParaRPr lang="en-US" sz="1400" dirty="0">
              <a:latin typeface="Times New Roman" panose="02020603050405020304" pitchFamily="18" charset="0"/>
            </a:endParaRPr>
          </a:p>
          <a:p>
            <a:pPr lvl="1">
              <a:lnSpc>
                <a:spcPct val="80000"/>
              </a:lnSpc>
              <a:buFont typeface="Arial" panose="020B0604020202020204" pitchFamily="34" charset="0"/>
              <a:buChar char="•"/>
            </a:pPr>
            <a:r>
              <a:rPr lang="en-US" sz="1400" dirty="0"/>
              <a:t>1963r0</a:t>
            </a:r>
            <a:r>
              <a:rPr lang="en-US" sz="1400" dirty="0">
                <a:solidFill>
                  <a:srgbClr val="0563C1"/>
                </a:solidFill>
                <a:latin typeface="Calibri" panose="020F0502020204030204" pitchFamily="34" charset="0"/>
              </a:rPr>
              <a:t> - </a:t>
            </a:r>
            <a:r>
              <a:rPr lang="en-US" sz="1400" dirty="0"/>
              <a:t>Multi-Link Security And Aggregation Operations, </a:t>
            </a:r>
            <a:r>
              <a:rPr lang="en-US" sz="1400" dirty="0" err="1"/>
              <a:t>Huizhao</a:t>
            </a:r>
            <a:r>
              <a:rPr lang="en-US" sz="1400" dirty="0"/>
              <a:t> Wang</a:t>
            </a:r>
            <a:endParaRPr lang="en-US" sz="1400" dirty="0">
              <a:latin typeface="Times New Roman" panose="02020603050405020304" pitchFamily="18" charset="0"/>
            </a:endParaRP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30065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333375"/>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0" y="1143000"/>
            <a:ext cx="9144000" cy="40386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Low Latency</a:t>
            </a:r>
            <a:r>
              <a:rPr lang="en-US" b="0" dirty="0">
                <a:latin typeface="Times New Roman" panose="02020603050405020304" pitchFamily="18" charset="0"/>
              </a:rPr>
              <a:t> </a:t>
            </a:r>
            <a:r>
              <a:rPr lang="en-US" dirty="0">
                <a:latin typeface="Times New Roman" panose="02020603050405020304" pitchFamily="18" charset="0"/>
              </a:rPr>
              <a:t>and ML architecture</a:t>
            </a:r>
            <a:r>
              <a:rPr lang="en-US" altLang="en-US" dirty="0"/>
              <a:t>)</a:t>
            </a:r>
          </a:p>
          <a:p>
            <a:pPr lvl="1">
              <a:lnSpc>
                <a:spcPct val="80000"/>
              </a:lnSpc>
              <a:buFont typeface="Arial" panose="020B0604020202020204" pitchFamily="34" charset="0"/>
              <a:buChar char="•"/>
            </a:pPr>
            <a:r>
              <a:rPr lang="en-US" sz="1800" dirty="0"/>
              <a:t>1622r0 - Use Auto Repetition in low latency queue, Tony Zeng</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1938r1 - Discussion on low latency capability for 802.11be, Kazuyuki Sakoda</a:t>
            </a:r>
            <a:endParaRPr lang="en-US" sz="18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1942r7 - Timing Measurement for Low Latency Features, Akira Kishida</a:t>
            </a:r>
            <a:endParaRPr lang="en-US" sz="1800" dirty="0">
              <a:solidFill>
                <a:srgbClr val="00B050"/>
              </a:solidFill>
              <a:latin typeface="Times New Roman" panose="02020603050405020304" pitchFamily="18" charset="0"/>
            </a:endParaRPr>
          </a:p>
          <a:p>
            <a:pPr lvl="1">
              <a:lnSpc>
                <a:spcPct val="80000"/>
              </a:lnSpc>
              <a:buFont typeface="Arial" panose="020B0604020202020204" pitchFamily="34" charset="0"/>
              <a:buChar char="•"/>
            </a:pPr>
            <a:r>
              <a:rPr lang="en-US" sz="1800" dirty="0">
                <a:solidFill>
                  <a:srgbClr val="00B050"/>
                </a:solidFill>
              </a:rPr>
              <a:t>1960r1 - Reducing Channel Access Delay for RTA Traffic</a:t>
            </a:r>
            <a:r>
              <a:rPr lang="en-US" sz="1800" dirty="0">
                <a:solidFill>
                  <a:srgbClr val="00B050"/>
                </a:solidFill>
                <a:latin typeface="Times New Roman" panose="02020603050405020304" pitchFamily="18" charset="0"/>
              </a:rPr>
              <a:t>, </a:t>
            </a:r>
            <a:r>
              <a:rPr lang="en-US" sz="1800" dirty="0">
                <a:solidFill>
                  <a:srgbClr val="00B050"/>
                </a:solidFill>
              </a:rPr>
              <a:t>Mohamed </a:t>
            </a:r>
            <a:r>
              <a:rPr lang="en-US" sz="1800" dirty="0" err="1">
                <a:solidFill>
                  <a:srgbClr val="00B050"/>
                </a:solidFill>
              </a:rPr>
              <a:t>Abouelseoud</a:t>
            </a:r>
            <a:endParaRPr lang="en-US" altLang="en-US" sz="1800" dirty="0">
              <a:solidFill>
                <a:srgbClr val="00B050"/>
              </a:solidFill>
            </a:endParaRPr>
          </a:p>
          <a:p>
            <a:pPr lvl="1">
              <a:lnSpc>
                <a:spcPct val="80000"/>
              </a:lnSpc>
              <a:buFont typeface="Arial" panose="020B0604020202020204" pitchFamily="34" charset="0"/>
              <a:buChar char="•"/>
            </a:pPr>
            <a:r>
              <a:rPr lang="en-US" sz="1800" dirty="0">
                <a:solidFill>
                  <a:srgbClr val="00B050"/>
                </a:solidFill>
              </a:rPr>
              <a:t>1921r0</a:t>
            </a:r>
            <a:r>
              <a:rPr lang="en-US" sz="1800" dirty="0">
                <a:solidFill>
                  <a:srgbClr val="00B050"/>
                </a:solidFill>
                <a:latin typeface="Calibri" panose="020F0502020204030204" pitchFamily="34" charset="0"/>
              </a:rPr>
              <a:t> - </a:t>
            </a:r>
            <a:r>
              <a:rPr lang="en-US" sz="1800" dirty="0">
                <a:solidFill>
                  <a:srgbClr val="00B050"/>
                </a:solidFill>
              </a:rPr>
              <a:t>Multi-link architecture, Ming Gan</a:t>
            </a:r>
            <a:endParaRPr lang="en-US" sz="1800" dirty="0">
              <a:solidFill>
                <a:srgbClr val="00B050"/>
              </a:solidFill>
              <a:latin typeface="Calibri" panose="020F0502020204030204" pitchFamily="34" charset="0"/>
            </a:endParaRPr>
          </a:p>
          <a:p>
            <a:pPr lvl="1">
              <a:lnSpc>
                <a:spcPct val="80000"/>
              </a:lnSpc>
              <a:buFont typeface="Arial" panose="020B0604020202020204" pitchFamily="34" charset="0"/>
              <a:buChar char="•"/>
            </a:pPr>
            <a:r>
              <a:rPr lang="en-US" sz="1800" dirty="0"/>
              <a:t>1962r0 </a:t>
            </a:r>
            <a:r>
              <a:rPr lang="en-US" sz="1800" dirty="0">
                <a:solidFill>
                  <a:srgbClr val="0563C1"/>
                </a:solidFill>
                <a:latin typeface="Calibri" panose="020F0502020204030204" pitchFamily="34" charset="0"/>
              </a:rPr>
              <a:t>- </a:t>
            </a:r>
            <a:r>
              <a:rPr lang="en-US" sz="1800" dirty="0"/>
              <a:t>ML Upper-MAC Entity Inst. &amp; New Frame MAC Header, </a:t>
            </a:r>
            <a:r>
              <a:rPr lang="en-US" sz="1800" dirty="0" err="1"/>
              <a:t>Huizhao</a:t>
            </a:r>
            <a:r>
              <a:rPr lang="en-US" sz="1800" dirty="0"/>
              <a:t> Wang</a:t>
            </a:r>
            <a:endParaRPr lang="en-US" sz="1800" dirty="0">
              <a:latin typeface="Times New Roman" panose="02020603050405020304" pitchFamily="18" charset="0"/>
            </a:endParaRPr>
          </a:p>
          <a:p>
            <a:pPr lvl="1">
              <a:lnSpc>
                <a:spcPct val="80000"/>
              </a:lnSpc>
              <a:buFont typeface="Arial" panose="020B0604020202020204" pitchFamily="34" charset="0"/>
              <a:buChar char="•"/>
            </a:pPr>
            <a:r>
              <a:rPr lang="en-US" sz="1800" dirty="0"/>
              <a:t>1963r0</a:t>
            </a:r>
            <a:r>
              <a:rPr lang="en-US" sz="1800" dirty="0">
                <a:solidFill>
                  <a:srgbClr val="0563C1"/>
                </a:solidFill>
                <a:latin typeface="Calibri" panose="020F0502020204030204" pitchFamily="34" charset="0"/>
              </a:rPr>
              <a:t> - </a:t>
            </a:r>
            <a:r>
              <a:rPr lang="en-US" sz="1800" dirty="0"/>
              <a:t>Multi-Link Security And Aggregation Operations, </a:t>
            </a:r>
            <a:r>
              <a:rPr lang="en-US" sz="1800" dirty="0" err="1"/>
              <a:t>Huizhao</a:t>
            </a:r>
            <a:r>
              <a:rPr lang="en-US" sz="1800" dirty="0"/>
              <a:t> Wang</a:t>
            </a:r>
            <a:endParaRPr lang="en-US" altLang="en-US" sz="1800" dirty="0"/>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4001248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76200" y="1600200"/>
            <a:ext cx="8991600" cy="4572000"/>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Presentation of submissions (back-logged </a:t>
            </a:r>
            <a:r>
              <a:rPr lang="en-US" dirty="0"/>
              <a:t>ML Link Management</a:t>
            </a:r>
            <a:r>
              <a:rPr lang="en-US" altLang="en-US" dirty="0"/>
              <a:t>)</a:t>
            </a:r>
          </a:p>
          <a:p>
            <a:pPr lvl="1">
              <a:lnSpc>
                <a:spcPct val="80000"/>
              </a:lnSpc>
              <a:buFont typeface="Arial" panose="020B0604020202020204" pitchFamily="34" charset="0"/>
              <a:buChar char="•"/>
            </a:pPr>
            <a:r>
              <a:rPr lang="en-US" sz="1600" dirty="0"/>
              <a:t>1904r0 - MLO: Link Management (follow-up), Abhishek Patil</a:t>
            </a:r>
            <a:endParaRPr lang="en-US" sz="1600" dirty="0">
              <a:latin typeface="Times New Roman" panose="02020603050405020304" pitchFamily="18" charset="0"/>
            </a:endParaRPr>
          </a:p>
          <a:p>
            <a:pPr lvl="1">
              <a:lnSpc>
                <a:spcPct val="80000"/>
              </a:lnSpc>
              <a:buFont typeface="Arial" panose="020B0604020202020204" pitchFamily="34" charset="0"/>
              <a:buChar char="•"/>
            </a:pPr>
            <a:r>
              <a:rPr lang="en-US" sz="1600" dirty="0"/>
              <a:t>1924r0 - Multilink – steps for using a link, Laurent Cariou</a:t>
            </a:r>
            <a:endParaRPr lang="en-US" sz="1600" dirty="0">
              <a:latin typeface="Times New Roman" panose="02020603050405020304" pitchFamily="18" charset="0"/>
            </a:endParaRPr>
          </a:p>
          <a:p>
            <a:pPr lvl="1">
              <a:lnSpc>
                <a:spcPct val="80000"/>
              </a:lnSpc>
              <a:buFont typeface="Arial" panose="020B0604020202020204" pitchFamily="34" charset="0"/>
              <a:buChar char="•"/>
            </a:pPr>
            <a:r>
              <a:rPr lang="en-US" sz="1600" dirty="0"/>
              <a:t>1930r1 - AP assisted Multi-link operation, Dibakar Das</a:t>
            </a:r>
            <a:endParaRPr lang="en-US" sz="1600" dirty="0">
              <a:latin typeface="Times New Roman" panose="02020603050405020304" pitchFamily="18" charset="0"/>
            </a:endParaRPr>
          </a:p>
          <a:p>
            <a:pPr lvl="1">
              <a:lnSpc>
                <a:spcPct val="80000"/>
              </a:lnSpc>
              <a:buFont typeface="Arial" panose="020B0604020202020204" pitchFamily="34" charset="0"/>
              <a:buChar char="•"/>
            </a:pPr>
            <a:r>
              <a:rPr lang="en-US" sz="1600" dirty="0"/>
              <a:t>1932r0 - Multi-link policy framework, Cheng Chen</a:t>
            </a:r>
          </a:p>
          <a:p>
            <a:pPr lvl="1">
              <a:lnSpc>
                <a:spcPct val="80000"/>
              </a:lnSpc>
              <a:buFont typeface="Arial" panose="020B0604020202020204" pitchFamily="34" charset="0"/>
              <a:buChar char="•"/>
            </a:pPr>
            <a:r>
              <a:rPr lang="en-US" sz="1600" dirty="0"/>
              <a:t>1943r1 - Multi-link Management, </a:t>
            </a:r>
            <a:r>
              <a:rPr lang="en-US" sz="1600" dirty="0" err="1"/>
              <a:t>Taewon</a:t>
            </a:r>
            <a:r>
              <a:rPr lang="en-US" sz="1600" dirty="0"/>
              <a:t> Song</a:t>
            </a:r>
            <a:endParaRPr lang="en-US" sz="1600" dirty="0">
              <a:latin typeface="Times New Roman" panose="02020603050405020304" pitchFamily="18" charset="0"/>
            </a:endParaRPr>
          </a:p>
          <a:p>
            <a:pPr lvl="1">
              <a:lnSpc>
                <a:spcPct val="80000"/>
              </a:lnSpc>
              <a:buFont typeface="Arial" panose="020B0604020202020204" pitchFamily="34" charset="0"/>
              <a:buChar char="•"/>
            </a:pPr>
            <a:endParaRPr lang="en-US" sz="1600" u="sng" dirty="0">
              <a:solidFill>
                <a:srgbClr val="0563C1"/>
              </a:solidFill>
              <a:latin typeface="Calibri" panose="020F0502020204030204" pitchFamily="34" charset="0"/>
            </a:endParaRPr>
          </a:p>
          <a:p>
            <a:pPr lvl="0">
              <a:lnSpc>
                <a:spcPct val="80000"/>
              </a:lnSpc>
              <a:buFont typeface="Arial" panose="020B0604020202020204" pitchFamily="34" charset="0"/>
              <a:buChar char="•"/>
            </a:pPr>
            <a:r>
              <a:rPr lang="en-US" altLang="en-US" dirty="0"/>
              <a:t>Recess</a:t>
            </a:r>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167361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4129</Words>
  <Application>Microsoft Office PowerPoint</Application>
  <PresentationFormat>On-screen Show (4:3)</PresentationFormat>
  <Paragraphs>1213</Paragraphs>
  <Slides>30</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Monotype Sorts</vt:lpstr>
      <vt:lpstr>Arial</vt:lpstr>
      <vt:lpstr>Calibri</vt:lpstr>
      <vt:lpstr>Times New Roman</vt:lpstr>
      <vt:lpstr>Office Theme</vt:lpstr>
      <vt:lpstr>Document</vt:lpstr>
      <vt:lpstr>January 2020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 1</vt:lpstr>
      <vt:lpstr>Deferred Straw Polls Submission’s List 2</vt:lpstr>
      <vt:lpstr>Back-Logged Submission’s List-1</vt:lpstr>
      <vt:lpstr>Back-Logged Submission’s List-2</vt:lpstr>
      <vt:lpstr>Submission’s List-1</vt:lpstr>
      <vt:lpstr>Submission’s List-2</vt:lpstr>
      <vt:lpstr>Submission’s List-3</vt:lpstr>
      <vt:lpstr>Meeting Rooms/Order of Topics(from TG Agenda)</vt:lpstr>
      <vt:lpstr>Order of MAC Topic</vt:lpstr>
      <vt:lpstr>MAC ad-hoc Agenda for Monday PM2</vt:lpstr>
      <vt:lpstr>Submissions</vt:lpstr>
      <vt:lpstr>MAC ad-hoc Agenda for Tuesday PM1</vt:lpstr>
      <vt:lpstr>Submissions</vt:lpstr>
      <vt:lpstr>MAC ad-hoc Agenda for Tuesday EVE</vt:lpstr>
      <vt:lpstr>Submissions</vt:lpstr>
      <vt:lpstr>MAC ad-hoc Agenda for Wednesday AM1</vt:lpstr>
      <vt:lpstr>MAC ad-hoc Agenda for Wednesday PM2</vt:lpstr>
      <vt:lpstr>MAC ad-hoc Agenda for Thursday AM1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Liwen Chu</cp:lastModifiedBy>
  <cp:revision>347</cp:revision>
  <cp:lastPrinted>1601-01-01T00:00:00Z</cp:lastPrinted>
  <dcterms:created xsi:type="dcterms:W3CDTF">2017-01-26T15:28:16Z</dcterms:created>
  <dcterms:modified xsi:type="dcterms:W3CDTF">2020-01-16T14:26:49Z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