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4660"/>
  </p:normalViewPr>
  <p:slideViewPr>
    <p:cSldViewPr>
      <p:cViewPr varScale="1">
        <p:scale>
          <a:sx n="67" d="100"/>
          <a:sy n="67" d="100"/>
        </p:scale>
        <p:origin x="51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26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51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802.11-20/0130r1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package" Target="../embeddings/Microsoft_Excel_Worksheet.xlsx"/><Relationship Id="rId7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package" Target="../embeddings/Microsoft_Excel_Worksheet1.xlsx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package" Target="../embeddings/Microsoft_Excel_Worksheet3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P802.11ba Report to EC on Conditional Approval 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909003"/>
              </p:ext>
            </p:extLst>
          </p:nvPr>
        </p:nvGraphicFramePr>
        <p:xfrm>
          <a:off x="1119188" y="2859088"/>
          <a:ext cx="1021715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" name="Document" r:id="rId4" imgW="10466184" imgH="2399889" progId="Word.Document.8">
                  <p:embed/>
                </p:oleObj>
              </mc:Choice>
              <mc:Fallback>
                <p:oleObj name="Document" r:id="rId4" imgW="10466184" imgH="239988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343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IEEE P802.11ba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plenary session of the 802.11 working group on 17 January 2020.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  xx yes, xx no , xx 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TGba</a:t>
            </a:r>
            <a:r>
              <a:rPr lang="en-US" dirty="0"/>
              <a:t> Draft went through Five WG Letter Ballots. Draft 2.0 was the first to achieve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TG has so far resolved over 2600 comments received on drafts 1.0 to 5.0.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P802.11ba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161548"/>
              </p:ext>
            </p:extLst>
          </p:nvPr>
        </p:nvGraphicFramePr>
        <p:xfrm>
          <a:off x="1554569" y="1484784"/>
          <a:ext cx="9182346" cy="48004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75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8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89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03 March 2019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7.9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June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241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Oct.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243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61083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Dec.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248.1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248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P802.11ba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261347"/>
              </p:ext>
            </p:extLst>
          </p:nvPr>
        </p:nvGraphicFramePr>
        <p:xfrm>
          <a:off x="1310181" y="1751014"/>
          <a:ext cx="9569524" cy="415410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0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03 March 2019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827 (581 T, 227 E, 19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June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418 (265 T, 144 E, 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Oct.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146 (100 T, 43 E, 3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Dec.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 (19 T, 1 E, 2 G)</a:t>
                      </a:r>
                    </a:p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0951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194823"/>
              </p:ext>
            </p:extLst>
          </p:nvPr>
        </p:nvGraphicFramePr>
        <p:xfrm>
          <a:off x="1882475" y="2132856"/>
          <a:ext cx="8424935" cy="315685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12448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610931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610931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610931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610931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  <a:gridCol w="968763">
                  <a:extLst>
                    <a:ext uri="{9D8B030D-6E8A-4147-A177-3AD203B41FA5}">
                      <a16:colId xmlns:a16="http://schemas.microsoft.com/office/drawing/2014/main" val="3495574080"/>
                    </a:ext>
                  </a:extLst>
                </a:gridCol>
              </a:tblGrid>
              <a:tr h="41920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630854">
                <a:tc>
                  <a:txBody>
                    <a:bodyPr/>
                    <a:lstStyle/>
                    <a:p>
                      <a:r>
                        <a:rPr lang="en-US" dirty="0"/>
                        <a:t>Joseph Levy (</a:t>
                      </a:r>
                      <a:r>
                        <a:rPr lang="en-US" dirty="0" err="1"/>
                        <a:t>InterDigital</a:t>
                      </a:r>
                      <a:r>
                        <a:rPr lang="en-US" dirty="0"/>
                        <a:t>) </a:t>
                      </a:r>
                      <a:br>
                        <a:rPr lang="en-US" dirty="0"/>
                      </a:br>
                      <a:r>
                        <a:rPr lang="en-US" dirty="0"/>
                        <a:t>– </a:t>
                      </a:r>
                      <a:r>
                        <a:rPr lang="en-US" b="1" dirty="0"/>
                        <a:t>Not  Responded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365495">
                <a:tc>
                  <a:txBody>
                    <a:bodyPr/>
                    <a:lstStyle/>
                    <a:p>
                      <a:r>
                        <a:rPr lang="en-US" dirty="0"/>
                        <a:t>Marc </a:t>
                      </a:r>
                      <a:r>
                        <a:rPr lang="en-US" dirty="0" err="1"/>
                        <a:t>Emmelmann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Koden</a:t>
                      </a:r>
                      <a:r>
                        <a:rPr lang="en-US" dirty="0"/>
                        <a:t>-TI / Fraunhofer FOKUS)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369432">
                <a:tc>
                  <a:txBody>
                    <a:bodyPr/>
                    <a:lstStyle/>
                    <a:p>
                      <a:r>
                        <a:rPr lang="en-US" dirty="0"/>
                        <a:t>Mark Hamilton (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Ruckus/CommScope)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0477817"/>
                  </a:ext>
                </a:extLst>
              </a:tr>
              <a:tr h="365495">
                <a:tc>
                  <a:txBody>
                    <a:bodyPr/>
                    <a:lstStyle/>
                    <a:p>
                      <a:r>
                        <a:rPr lang="en-US" dirty="0"/>
                        <a:t>Mark Rison (Samsung Cambridge Solution Centre)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630854">
                <a:tc>
                  <a:txBody>
                    <a:bodyPr/>
                    <a:lstStyle/>
                    <a:p>
                      <a:r>
                        <a:rPr lang="en-US" dirty="0"/>
                        <a:t>Osama </a:t>
                      </a:r>
                      <a:r>
                        <a:rPr lang="en-US" dirty="0" err="1"/>
                        <a:t>Aboulmagd</a:t>
                      </a:r>
                      <a:r>
                        <a:rPr lang="en-US" dirty="0"/>
                        <a:t> (Huawei)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9942438"/>
                  </a:ext>
                </a:extLst>
              </a:tr>
              <a:tr h="365495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FAD53-5E6E-420C-905D-26A32685A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Unsatisfied Technical Comments in Categories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AAAF01-CA2C-4D24-A755-53A969FA338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1A7EB-A820-4D90-90F2-382079F32B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0965A9-6A51-4853-BEBF-612607E45C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6C9B61-0DF2-41F3-89A0-2CC98670C070}"/>
              </a:ext>
            </a:extLst>
          </p:cNvPr>
          <p:cNvSpPr txBox="1"/>
          <p:nvPr/>
        </p:nvSpPr>
        <p:spPr>
          <a:xfrm>
            <a:off x="1127448" y="1735936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D2.0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B9CB7F-724C-4A09-B971-390B2E882366}"/>
              </a:ext>
            </a:extLst>
          </p:cNvPr>
          <p:cNvSpPr txBox="1"/>
          <p:nvPr/>
        </p:nvSpPr>
        <p:spPr>
          <a:xfrm>
            <a:off x="4356311" y="1743475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D3.0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E3C43E-4B87-4322-942B-2DEEA6CCB484}"/>
              </a:ext>
            </a:extLst>
          </p:cNvPr>
          <p:cNvSpPr txBox="1"/>
          <p:nvPr/>
        </p:nvSpPr>
        <p:spPr>
          <a:xfrm>
            <a:off x="7419795" y="1735935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D4.0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62332C-FD09-43FA-B879-3030C00FE12D}"/>
              </a:ext>
            </a:extLst>
          </p:cNvPr>
          <p:cNvSpPr txBox="1"/>
          <p:nvPr/>
        </p:nvSpPr>
        <p:spPr>
          <a:xfrm>
            <a:off x="10483280" y="1735935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D5.0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7701D85-0BAA-43EF-BB97-BFCA04DF9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123466"/>
              </p:ext>
            </p:extLst>
          </p:nvPr>
        </p:nvGraphicFramePr>
        <p:xfrm>
          <a:off x="3444958" y="2192204"/>
          <a:ext cx="2685058" cy="2141220"/>
        </p:xfrm>
        <a:graphic>
          <a:graphicData uri="http://schemas.openxmlformats.org/drawingml/2006/table">
            <a:tbl>
              <a:tblPr/>
              <a:tblGrid>
                <a:gridCol w="1657943">
                  <a:extLst>
                    <a:ext uri="{9D8B030D-6E8A-4147-A177-3AD203B41FA5}">
                      <a16:colId xmlns:a16="http://schemas.microsoft.com/office/drawing/2014/main" val="2153959927"/>
                    </a:ext>
                  </a:extLst>
                </a:gridCol>
                <a:gridCol w="1027115">
                  <a:extLst>
                    <a:ext uri="{9D8B030D-6E8A-4147-A177-3AD203B41FA5}">
                      <a16:colId xmlns:a16="http://schemas.microsoft.com/office/drawing/2014/main" val="21731151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6159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2240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MLME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8464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Wake up operation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6822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Frame Format and Processing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0276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PHY FDMA and padding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2214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Power Management and negotiation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7415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9452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6CF83EB0-EB77-4DFF-BE36-97214B3C4F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894389"/>
              </p:ext>
            </p:extLst>
          </p:nvPr>
        </p:nvGraphicFramePr>
        <p:xfrm>
          <a:off x="9408368" y="2183847"/>
          <a:ext cx="2694042" cy="1451610"/>
        </p:xfrm>
        <a:graphic>
          <a:graphicData uri="http://schemas.openxmlformats.org/drawingml/2006/table">
            <a:tbl>
              <a:tblPr/>
              <a:tblGrid>
                <a:gridCol w="1542044">
                  <a:extLst>
                    <a:ext uri="{9D8B030D-6E8A-4147-A177-3AD203B41FA5}">
                      <a16:colId xmlns:a16="http://schemas.microsoft.com/office/drawing/2014/main" val="1625285253"/>
                    </a:ext>
                  </a:extLst>
                </a:gridCol>
                <a:gridCol w="1151998">
                  <a:extLst>
                    <a:ext uri="{9D8B030D-6E8A-4147-A177-3AD203B41FA5}">
                      <a16:colId xmlns:a16="http://schemas.microsoft.com/office/drawing/2014/main" val="156505498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234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 Introduction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8761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Wake up operation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0073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Frame Format and Processing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4342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Power Management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2675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51667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10CADBF-83C2-4E9A-8403-8520938E0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616483"/>
              </p:ext>
            </p:extLst>
          </p:nvPr>
        </p:nvGraphicFramePr>
        <p:xfrm>
          <a:off x="89590" y="2219204"/>
          <a:ext cx="3232523" cy="3320415"/>
        </p:xfrm>
        <a:graphic>
          <a:graphicData uri="http://schemas.openxmlformats.org/drawingml/2006/table">
            <a:tbl>
              <a:tblPr/>
              <a:tblGrid>
                <a:gridCol w="1995986">
                  <a:extLst>
                    <a:ext uri="{9D8B030D-6E8A-4147-A177-3AD203B41FA5}">
                      <a16:colId xmlns:a16="http://schemas.microsoft.com/office/drawing/2014/main" val="129402086"/>
                    </a:ext>
                  </a:extLst>
                </a:gridCol>
                <a:gridCol w="1236537">
                  <a:extLst>
                    <a:ext uri="{9D8B030D-6E8A-4147-A177-3AD203B41FA5}">
                      <a16:colId xmlns:a16="http://schemas.microsoft.com/office/drawing/2014/main" val="1080639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9729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Annex 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0441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Architecture and Interface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6937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Channel Access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7249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566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 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7428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M/O and feature description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2486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 Introduction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8311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Wake up operation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5806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Beacon and synchronization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5312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Capabilities element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3225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Duty Cycle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5301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Frame Format and Processing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9078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Power Management and negotiation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0864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202154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6A08F2EE-EC9E-4D85-BF9E-26F2CFA95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366731"/>
              </p:ext>
            </p:extLst>
          </p:nvPr>
        </p:nvGraphicFramePr>
        <p:xfrm>
          <a:off x="6344884" y="2183847"/>
          <a:ext cx="2993541" cy="3284220"/>
        </p:xfrm>
        <a:graphic>
          <a:graphicData uri="http://schemas.openxmlformats.org/drawingml/2006/table">
            <a:tbl>
              <a:tblPr/>
              <a:tblGrid>
                <a:gridCol w="1848422">
                  <a:extLst>
                    <a:ext uri="{9D8B030D-6E8A-4147-A177-3AD203B41FA5}">
                      <a16:colId xmlns:a16="http://schemas.microsoft.com/office/drawing/2014/main" val="3195743661"/>
                    </a:ext>
                  </a:extLst>
                </a:gridCol>
                <a:gridCol w="1145119">
                  <a:extLst>
                    <a:ext uri="{9D8B030D-6E8A-4147-A177-3AD203B41FA5}">
                      <a16:colId xmlns:a16="http://schemas.microsoft.com/office/drawing/2014/main" val="88598645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4888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Channel Access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00518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04938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9258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Protected WUR Frame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578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Reference Matlab Model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6131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Wake up operation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4037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Beacon and synchronization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5118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Discovery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8931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Duty Cycle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019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Frame Format and Processing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0816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Power Management and negotiation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6378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XXX channel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922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889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935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January 2020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1FEDD-6F0B-4286-8014-0174A45F15E2}"/>
              </a:ext>
            </a:extLst>
          </p:cNvPr>
          <p:cNvSpPr txBox="1"/>
          <p:nvPr/>
        </p:nvSpPr>
        <p:spPr>
          <a:xfrm>
            <a:off x="6781106" y="2420888"/>
            <a:ext cx="2411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D2.0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052270-2648-4224-B921-855887F9EA2D}"/>
              </a:ext>
            </a:extLst>
          </p:cNvPr>
          <p:cNvSpPr txBox="1"/>
          <p:nvPr/>
        </p:nvSpPr>
        <p:spPr>
          <a:xfrm>
            <a:off x="6781106" y="3429000"/>
            <a:ext cx="2411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D3.0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A70043-CA6F-4661-A7FD-18E2AC1A36CD}"/>
              </a:ext>
            </a:extLst>
          </p:cNvPr>
          <p:cNvSpPr txBox="1"/>
          <p:nvPr/>
        </p:nvSpPr>
        <p:spPr>
          <a:xfrm>
            <a:off x="6781106" y="4419185"/>
            <a:ext cx="2501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D4.0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21D4CB-0790-4E34-AD39-C74550B8DE37}"/>
              </a:ext>
            </a:extLst>
          </p:cNvPr>
          <p:cNvSpPr txBox="1"/>
          <p:nvPr/>
        </p:nvSpPr>
        <p:spPr>
          <a:xfrm>
            <a:off x="6801183" y="5331339"/>
            <a:ext cx="2501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D5.0</a:t>
            </a:r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4C88D109-43BA-4F9E-8453-011A72D12C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422484"/>
              </p:ext>
            </p:extLst>
          </p:nvPr>
        </p:nvGraphicFramePr>
        <p:xfrm>
          <a:off x="9191625" y="2316163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1" name="Worksheet" showAsIcon="1" r:id="rId3" imgW="914400" imgH="771480" progId="Excel.Sheet.12">
                  <p:embed/>
                </p:oleObj>
              </mc:Choice>
              <mc:Fallback>
                <p:oleObj name="Worksheet" showAsIcon="1" r:id="rId3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91625" y="2316163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A67B1F0A-7AF9-4B57-B620-CFC9095F0A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600195"/>
              </p:ext>
            </p:extLst>
          </p:nvPr>
        </p:nvGraphicFramePr>
        <p:xfrm>
          <a:off x="9267825" y="326707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" name="Worksheet" showAsIcon="1" r:id="rId5" imgW="914400" imgH="771480" progId="Excel.Sheet.12">
                  <p:embed/>
                </p:oleObj>
              </mc:Choice>
              <mc:Fallback>
                <p:oleObj name="Worksheet" showAsIcon="1" r:id="rId5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67825" y="326707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44707538-4362-4489-8F5C-13CB53E8E1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04152"/>
              </p:ext>
            </p:extLst>
          </p:nvPr>
        </p:nvGraphicFramePr>
        <p:xfrm>
          <a:off x="9255125" y="429895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" name="Worksheet" showAsIcon="1" r:id="rId7" imgW="914400" imgH="771480" progId="Excel.Sheet.12">
                  <p:embed/>
                </p:oleObj>
              </mc:Choice>
              <mc:Fallback>
                <p:oleObj name="Worksheet" showAsIcon="1" r:id="rId7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255125" y="429895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11E8574-337F-4FBC-A145-B9506A1BA7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826160"/>
              </p:ext>
            </p:extLst>
          </p:nvPr>
        </p:nvGraphicFramePr>
        <p:xfrm>
          <a:off x="9291637" y="5168898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4" name="Worksheet" showAsIcon="1" r:id="rId9" imgW="914400" imgH="771480" progId="Excel.Sheet.12">
                  <p:embed/>
                </p:oleObj>
              </mc:Choice>
              <mc:Fallback>
                <p:oleObj name="Worksheet" showAsIcon="1" r:id="rId9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291637" y="5168898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97849"/>
              </p:ext>
            </p:extLst>
          </p:nvPr>
        </p:nvGraphicFramePr>
        <p:xfrm>
          <a:off x="1631505" y="2002497"/>
          <a:ext cx="8527437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Fourth Recirculation Ballot (D6.0)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Jan. 17,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Feb. 1,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136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Feb. 8,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8,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8,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22,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Recirculation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15,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30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5029</TotalTime>
  <Words>992</Words>
  <Application>Microsoft Office PowerPoint</Application>
  <PresentationFormat>Widescreen</PresentationFormat>
  <Paragraphs>345</Paragraphs>
  <Slides>10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Document</vt:lpstr>
      <vt:lpstr>Worksheet</vt:lpstr>
      <vt:lpstr>Microsoft Excel Worksheet</vt:lpstr>
      <vt:lpstr>P802.11ba Report to EC on Conditional Approval to go to SA Ballot</vt:lpstr>
      <vt:lpstr>Introduction</vt:lpstr>
      <vt:lpstr>Status Summary</vt:lpstr>
      <vt:lpstr>802.11 WG Letter Ballot Results – P802.11ba</vt:lpstr>
      <vt:lpstr>802.11 WG Letter Ballot Comments – P802.11ba</vt:lpstr>
      <vt:lpstr>Unsatisfied Technical comments by commenter</vt:lpstr>
      <vt:lpstr>Unsatisfied Technical Comments in Categories</vt:lpstr>
      <vt:lpstr>Unsatisfied comments</vt:lpstr>
      <vt:lpstr>TGba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P802.11ba Report to EC on Conditional Approval to go to SA Ballot</dc:title>
  <dc:creator>Minyoung.Park@intel.com</dc:creator>
  <cp:keywords>CTPClassification=CTP_NT</cp:keywords>
  <cp:lastModifiedBy>Park, Minyoung</cp:lastModifiedBy>
  <cp:revision>134</cp:revision>
  <cp:lastPrinted>1601-01-01T00:00:00Z</cp:lastPrinted>
  <dcterms:created xsi:type="dcterms:W3CDTF">2019-11-09T15:46:46Z</dcterms:created>
  <dcterms:modified xsi:type="dcterms:W3CDTF">2020-01-14T16:28:40Z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2020-01-14 16:28:40Z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