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307" r:id="rId4"/>
    <p:sldId id="289" r:id="rId5"/>
    <p:sldId id="310" r:id="rId6"/>
    <p:sldId id="312" r:id="rId7"/>
    <p:sldId id="311" r:id="rId8"/>
    <p:sldId id="328" r:id="rId9"/>
    <p:sldId id="318" r:id="rId10"/>
    <p:sldId id="290" r:id="rId11"/>
    <p:sldId id="313" r:id="rId12"/>
    <p:sldId id="323" r:id="rId13"/>
    <p:sldId id="324" r:id="rId14"/>
    <p:sldId id="325" r:id="rId15"/>
    <p:sldId id="326" r:id="rId16"/>
    <p:sldId id="327" r:id="rId17"/>
    <p:sldId id="330" r:id="rId18"/>
    <p:sldId id="303" r:id="rId19"/>
    <p:sldId id="320" r:id="rId20"/>
    <p:sldId id="319" r:id="rId21"/>
    <p:sldId id="321" r:id="rId22"/>
    <p:sldId id="309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12" autoAdjust="0"/>
    <p:restoredTop sz="96349" autoAdjust="0"/>
  </p:normalViewPr>
  <p:slideViewPr>
    <p:cSldViewPr>
      <p:cViewPr>
        <p:scale>
          <a:sx n="116" d="100"/>
          <a:sy n="116" d="100"/>
        </p:scale>
        <p:origin x="732" y="6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802.11-20/0117r0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EHT-LTFs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</a:t>
            </a:r>
            <a:r>
              <a:rPr lang="en-GB" smtClean="0"/>
              <a:t>: </a:t>
            </a:r>
            <a:r>
              <a:rPr lang="en-GB" smtClean="0"/>
              <a:t>2020-</a:t>
            </a:r>
            <a:r>
              <a:rPr lang="en-US" smtClean="0"/>
              <a:t>01</a:t>
            </a:r>
            <a:r>
              <a:rPr lang="en-US" altLang="zh-CN" smtClean="0"/>
              <a:t>-20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21811"/>
              </p:ext>
            </p:extLst>
          </p:nvPr>
        </p:nvGraphicFramePr>
        <p:xfrm>
          <a:off x="1219198" y="2821146"/>
          <a:ext cx="6629400" cy="1569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</a:t>
                      </a:r>
                      <a:r>
                        <a:rPr lang="en-US" altLang="zh-CN" sz="1200" dirty="0" err="1" smtClean="0"/>
                        <a:t>andan</a:t>
                      </a:r>
                      <a:r>
                        <a:rPr lang="en-US" altLang="zh-CN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r>
                        <a:rPr lang="en-US" altLang="zh-CN" sz="1200" dirty="0" smtClean="0"/>
                        <a:t>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</a:t>
                      </a:r>
                      <a:r>
                        <a:rPr lang="en-US" altLang="zh-CN" sz="1200" dirty="0" smtClean="0"/>
                        <a:t>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320MHz 2x EHT-LTF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5706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696912" y="1676400"/>
            <a:ext cx="7151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Option 1:  Repeat </a:t>
            </a:r>
            <a:r>
              <a:rPr lang="en-US" sz="2000" dirty="0">
                <a:solidFill>
                  <a:schemeClr val="tx1"/>
                </a:solidFill>
              </a:rPr>
              <a:t>11ax 160MHz LTF sequences and apply </a:t>
            </a:r>
            <a:r>
              <a:rPr lang="en-US" sz="2000">
                <a:solidFill>
                  <a:schemeClr val="tx1"/>
                </a:solidFill>
              </a:rPr>
              <a:t>the </a:t>
            </a:r>
            <a:r>
              <a:rPr lang="en-US" sz="2000" smtClean="0">
                <a:solidFill>
                  <a:schemeClr val="tx1"/>
                </a:solidFill>
              </a:rPr>
              <a:t>   	  	          coefficient </a:t>
            </a:r>
            <a:r>
              <a:rPr lang="en-US" sz="2000" dirty="0">
                <a:solidFill>
                  <a:schemeClr val="tx1"/>
                </a:solidFill>
              </a:rPr>
              <a:t>value on the second 160MHz part.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73307"/>
              </p:ext>
            </p:extLst>
          </p:nvPr>
        </p:nvGraphicFramePr>
        <p:xfrm>
          <a:off x="2286000" y="3928978"/>
          <a:ext cx="3715136" cy="1792606"/>
        </p:xfrm>
        <a:graphic>
          <a:graphicData uri="http://schemas.openxmlformats.org/drawingml/2006/table">
            <a:tbl>
              <a:tblPr/>
              <a:tblGrid>
                <a:gridCol w="928784"/>
                <a:gridCol w="928784"/>
                <a:gridCol w="928784"/>
                <a:gridCol w="928784"/>
              </a:tblGrid>
              <a:tr h="558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 (80MHz)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(80MHz)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 (80MHz)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(80MHz)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53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 (160MHz)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(160MHz)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53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8.9783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8.9935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53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9.3908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(320MHz)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400685" y="3602697"/>
            <a:ext cx="34857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u="sng" dirty="0">
                <a:solidFill>
                  <a:schemeClr val="tx1"/>
                </a:solidFill>
              </a:rPr>
              <a:t>Worst PAPR (dB) of </a:t>
            </a:r>
            <a:r>
              <a:rPr lang="en-US" sz="1050" b="1" u="sng" dirty="0" smtClean="0">
                <a:solidFill>
                  <a:schemeClr val="tx1"/>
                </a:solidFill>
              </a:rPr>
              <a:t>proposed 2x EHT-LTF @320MHz</a:t>
            </a:r>
            <a:endParaRPr lang="en-US" sz="1050" b="1" u="sng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47800" y="2795906"/>
            <a:ext cx="5649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i="1" dirty="0" smtClean="0">
                <a:solidFill>
                  <a:schemeClr val="tx1"/>
                </a:solidFill>
              </a:rPr>
              <a:t>EHT LTF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320MHz_2x</a:t>
            </a:r>
            <a:r>
              <a:rPr lang="en-US" altLang="zh-CN" sz="2000" dirty="0" smtClean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= [</a:t>
            </a:r>
            <a:r>
              <a:rPr lang="en-US" altLang="ko-KR" sz="20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160MHz_2x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en-US" altLang="ko-KR" sz="2000" i="1" dirty="0" smtClean="0">
                <a:solidFill>
                  <a:schemeClr val="tx1"/>
                </a:solidFill>
              </a:rPr>
              <a:t>0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23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en-US" altLang="ko-KR" sz="20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160MHz_2x</a:t>
            </a:r>
            <a:r>
              <a:rPr lang="en-US" altLang="zh-CN" sz="2000" dirty="0" smtClean="0">
                <a:solidFill>
                  <a:schemeClr val="tx1"/>
                </a:solidFill>
              </a:rPr>
              <a:t> ]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696912" y="1676400"/>
            <a:ext cx="7151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Option 2:  Repeat </a:t>
            </a:r>
            <a:r>
              <a:rPr lang="en-US" dirty="0">
                <a:solidFill>
                  <a:schemeClr val="tx1"/>
                </a:solidFill>
              </a:rPr>
              <a:t>11ax </a:t>
            </a:r>
            <a:r>
              <a:rPr lang="en-US" dirty="0" smtClean="0">
                <a:solidFill>
                  <a:schemeClr val="tx1"/>
                </a:solidFill>
              </a:rPr>
              <a:t>80 LTF </a:t>
            </a:r>
            <a:r>
              <a:rPr lang="en-US" dirty="0">
                <a:solidFill>
                  <a:schemeClr val="tx1"/>
                </a:solidFill>
              </a:rPr>
              <a:t>sequences and apply the coefficient value on the </a:t>
            </a:r>
            <a:r>
              <a:rPr lang="en-US" dirty="0" smtClean="0">
                <a:solidFill>
                  <a:schemeClr val="tx1"/>
                </a:solidFill>
              </a:rPr>
              <a:t>second - fourth 80MHz </a:t>
            </a:r>
            <a:r>
              <a:rPr lang="en-US" dirty="0">
                <a:solidFill>
                  <a:schemeClr val="tx1"/>
                </a:solidFill>
              </a:rPr>
              <a:t>part.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15107"/>
              </p:ext>
            </p:extLst>
          </p:nvPr>
        </p:nvGraphicFramePr>
        <p:xfrm>
          <a:off x="2190948" y="4928337"/>
          <a:ext cx="4308080" cy="1283931"/>
        </p:xfrm>
        <a:graphic>
          <a:graphicData uri="http://schemas.openxmlformats.org/drawingml/2006/table">
            <a:tbl>
              <a:tblPr/>
              <a:tblGrid>
                <a:gridCol w="1077020"/>
                <a:gridCol w="1077020"/>
                <a:gridCol w="1077020"/>
                <a:gridCol w="1077020"/>
              </a:tblGrid>
              <a:tr h="23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 (80MHz)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 (80MHz)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 (80MHz)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 (80MHz)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4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(160MHz)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6.7287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46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46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(320MHz)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762000" y="2663619"/>
            <a:ext cx="7467600" cy="11695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just"/>
            <a:r>
              <a:rPr lang="en-US" altLang="ko-KR" sz="1400" i="1" dirty="0" smtClean="0">
                <a:solidFill>
                  <a:srgbClr val="000000"/>
                </a:solidFill>
              </a:rPr>
              <a:t>EHT-LTF</a:t>
            </a:r>
            <a:r>
              <a:rPr lang="en-US" altLang="ko-KR" sz="1400" i="1" baseline="-25000" dirty="0" smtClean="0">
                <a:solidFill>
                  <a:srgbClr val="000000"/>
                </a:solidFill>
              </a:rPr>
              <a:t>320MHz_2x</a:t>
            </a:r>
            <a:r>
              <a:rPr lang="en-US" altLang="zh-CN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= [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0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23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>
                <a:solidFill>
                  <a:schemeClr val="tx1"/>
                </a:solidFill>
              </a:rPr>
              <a:t>0</a:t>
            </a:r>
            <a:r>
              <a:rPr lang="en-US" altLang="ko-KR" sz="1400" i="1" baseline="-25000" dirty="0">
                <a:solidFill>
                  <a:schemeClr val="tx1"/>
                </a:solidFill>
              </a:rPr>
              <a:t>23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0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23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smtClean="0">
                <a:solidFill>
                  <a:schemeClr val="tx1"/>
                </a:solidFill>
              </a:rPr>
              <a:t>80MHz_part5_2x</a:t>
            </a:r>
            <a:r>
              <a:rPr lang="en-US" altLang="zh-CN" sz="1400" smtClean="0">
                <a:solidFill>
                  <a:schemeClr val="tx1"/>
                </a:solidFill>
              </a:rPr>
              <a:t>],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15551" y="4572000"/>
            <a:ext cx="37923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solidFill>
                  <a:schemeClr val="tx1"/>
                </a:solidFill>
              </a:rPr>
              <a:t>Worst PAPR (dB) of proposed </a:t>
            </a:r>
            <a:r>
              <a:rPr lang="en-US" sz="1200" b="1" u="sng" dirty="0" smtClean="0">
                <a:solidFill>
                  <a:schemeClr val="tx1"/>
                </a:solidFill>
              </a:rPr>
              <a:t>2x EHT-LTF @320MHz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200" y="3952059"/>
            <a:ext cx="84285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i="1" smtClean="0">
                <a:solidFill>
                  <a:srgbClr val="000000"/>
                </a:solidFill>
              </a:rPr>
              <a:t>here </a:t>
            </a:r>
            <a:r>
              <a:rPr lang="en-US" altLang="ko-KR" sz="1200" i="1" smtClean="0">
                <a:solidFill>
                  <a:srgbClr val="000000"/>
                </a:solidFill>
              </a:rPr>
              <a:t>HE-LTF</a:t>
            </a:r>
            <a:r>
              <a:rPr lang="en-US" altLang="ko-KR" sz="1200" i="1" baseline="-25000" smtClean="0">
                <a:solidFill>
                  <a:srgbClr val="000000"/>
                </a:solidFill>
              </a:rPr>
              <a:t>80MHz_2x </a:t>
            </a:r>
            <a:r>
              <a:rPr lang="en-US" altLang="ko-KR" sz="1200" i="1" smtClean="0">
                <a:solidFill>
                  <a:schemeClr val="tx1"/>
                </a:solidFill>
              </a:rPr>
              <a:t>= </a:t>
            </a:r>
            <a:r>
              <a:rPr lang="en-US" altLang="ko-KR" sz="1200" smtClean="0">
                <a:solidFill>
                  <a:schemeClr val="tx1"/>
                </a:solidFill>
              </a:rPr>
              <a:t>[</a:t>
            </a:r>
            <a:r>
              <a:rPr lang="en-US" altLang="ko-KR" sz="1200" i="1" smtClean="0">
                <a:solidFill>
                  <a:schemeClr val="tx1"/>
                </a:solidFill>
              </a:rPr>
              <a:t>LTF</a:t>
            </a:r>
            <a:r>
              <a:rPr lang="en-US" altLang="ko-KR" sz="1200" i="1" baseline="-25000" smtClean="0">
                <a:solidFill>
                  <a:schemeClr val="tx1"/>
                </a:solidFill>
              </a:rPr>
              <a:t>80MHz_part1_2x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>
                <a:solidFill>
                  <a:schemeClr val="tx1"/>
                </a:solidFill>
              </a:rPr>
              <a:t>LTF</a:t>
            </a:r>
            <a:r>
              <a:rPr lang="en-US" altLang="ko-KR" sz="1200" i="1" baseline="-25000">
                <a:solidFill>
                  <a:schemeClr val="tx1"/>
                </a:solidFill>
              </a:rPr>
              <a:t>80MHz_part2_2x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>
                <a:solidFill>
                  <a:schemeClr val="tx1"/>
                </a:solidFill>
              </a:rPr>
              <a:t>LTF</a:t>
            </a:r>
            <a:r>
              <a:rPr lang="en-US" altLang="ko-KR" sz="1200" i="1" baseline="-25000">
                <a:solidFill>
                  <a:schemeClr val="tx1"/>
                </a:solidFill>
              </a:rPr>
              <a:t>80MHz_part3_2x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>
                <a:solidFill>
                  <a:schemeClr val="tx1"/>
                </a:solidFill>
              </a:rPr>
              <a:t>LTF</a:t>
            </a:r>
            <a:r>
              <a:rPr lang="en-US" altLang="ko-KR" sz="1200" i="1" baseline="-25000">
                <a:solidFill>
                  <a:schemeClr val="tx1"/>
                </a:solidFill>
              </a:rPr>
              <a:t>80MHz_part4_2x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 smtClean="0">
                <a:solidFill>
                  <a:schemeClr val="tx1"/>
                </a:solidFill>
              </a:rPr>
              <a:t>LTF</a:t>
            </a:r>
            <a:r>
              <a:rPr lang="en-US" altLang="ko-KR" sz="1200" i="1" baseline="-25000" smtClean="0">
                <a:solidFill>
                  <a:schemeClr val="tx1"/>
                </a:solidFill>
              </a:rPr>
              <a:t>80MHz_part5_2x</a:t>
            </a:r>
            <a:r>
              <a:rPr lang="en-US" altLang="ko-KR" sz="1200" i="1">
                <a:solidFill>
                  <a:schemeClr val="tx1"/>
                </a:solidFill>
              </a:rPr>
              <a:t> </a:t>
            </a:r>
            <a:r>
              <a:rPr lang="en-US" altLang="ko-KR" sz="1200" smtClean="0">
                <a:solidFill>
                  <a:schemeClr val="tx1"/>
                </a:solidFill>
              </a:rPr>
              <a:t>]</a:t>
            </a:r>
            <a:r>
              <a:rPr lang="en-US" altLang="ko-KR" sz="1200">
                <a:solidFill>
                  <a:schemeClr val="tx1"/>
                </a:solidFill>
              </a:rPr>
              <a:t>.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9390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240MHz 2x EHT-LTF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b="0" dirty="0" smtClean="0"/>
              <a:t>Whether </a:t>
            </a:r>
            <a:r>
              <a:rPr lang="en-US" b="0" dirty="0"/>
              <a:t>240/160+80 MHz is formed by 80MHz </a:t>
            </a:r>
            <a:r>
              <a:rPr lang="en-US" b="0" dirty="0" smtClean="0"/>
              <a:t>channel puncturing </a:t>
            </a:r>
            <a:r>
              <a:rPr lang="en-US" b="0" dirty="0"/>
              <a:t>of 320/160+160 MHz is TBD </a:t>
            </a:r>
            <a:r>
              <a:rPr lang="en-US" b="0" dirty="0" smtClean="0"/>
              <a:t>[2]</a:t>
            </a:r>
          </a:p>
          <a:p>
            <a:endParaRPr lang="en-US" b="0" dirty="0" smtClean="0"/>
          </a:p>
          <a:p>
            <a:r>
              <a:rPr lang="en-US" b="0" dirty="0" smtClean="0"/>
              <a:t>Open-minded for designing 240 EHT-LTF sequences.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4428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dirty="0"/>
              <a:t>Recommend</a:t>
            </a:r>
            <a:r>
              <a:rPr lang="en-US" b="0" dirty="0"/>
              <a:t> that </a:t>
            </a:r>
            <a:r>
              <a:rPr lang="en-US" b="0" dirty="0" smtClean="0"/>
              <a:t>EHT-LTFs </a:t>
            </a:r>
            <a:r>
              <a:rPr lang="en-US" b="0" dirty="0"/>
              <a:t>reuses </a:t>
            </a:r>
            <a:r>
              <a:rPr lang="en-US" b="0" dirty="0" smtClean="0"/>
              <a:t>HE-LTFs in 20/40/80/160/80+80MHz </a:t>
            </a:r>
            <a:r>
              <a:rPr lang="en-US" b="0" dirty="0"/>
              <a:t>PPDU for considering backward compatibility.</a:t>
            </a:r>
          </a:p>
          <a:p>
            <a:endParaRPr lang="en-US" dirty="0"/>
          </a:p>
          <a:p>
            <a:pPr marL="0" algn="just"/>
            <a:r>
              <a:rPr lang="en-US" dirty="0" smtClean="0"/>
              <a:t>Propose</a:t>
            </a:r>
            <a:r>
              <a:rPr lang="en-US" b="0" dirty="0" smtClean="0"/>
              <a:t> that design methods of EHT-LTFs for 320/160+160/240/160+80MHz PPDU.</a:t>
            </a:r>
            <a:endParaRPr 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0843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160MHz 2x HE-LTF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747834"/>
              </p:ext>
            </p:extLst>
          </p:nvPr>
        </p:nvGraphicFramePr>
        <p:xfrm>
          <a:off x="848498" y="2971800"/>
          <a:ext cx="7255503" cy="1219198"/>
        </p:xfrm>
        <a:graphic>
          <a:graphicData uri="http://schemas.openxmlformats.org/drawingml/2006/table">
            <a:tbl>
              <a:tblPr/>
              <a:tblGrid>
                <a:gridCol w="186075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</a:tblGrid>
              <a:tr h="345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6.23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242352"/>
              </p:ext>
            </p:extLst>
          </p:nvPr>
        </p:nvGraphicFramePr>
        <p:xfrm>
          <a:off x="838200" y="4331573"/>
          <a:ext cx="7265801" cy="1210677"/>
        </p:xfrm>
        <a:graphic>
          <a:graphicData uri="http://schemas.openxmlformats.org/drawingml/2006/table">
            <a:tbl>
              <a:tblPr/>
              <a:tblGrid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</a:tblGrid>
              <a:tr h="3385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96912" y="1676400"/>
            <a:ext cx="715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05000" y="2499510"/>
            <a:ext cx="608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chemeClr val="tx1"/>
                </a:solidFill>
              </a:rPr>
              <a:t>Worst PAPR (dB) of proposed </a:t>
            </a:r>
            <a:r>
              <a:rPr lang="en-US" sz="1800" b="1" u="sng" dirty="0" smtClean="0">
                <a:solidFill>
                  <a:schemeClr val="tx1"/>
                </a:solidFill>
              </a:rPr>
              <a:t>2x HE-LTF @160MHz</a:t>
            </a:r>
            <a:endParaRPr lang="en-US" sz="1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80MHz 2x HE-LTF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747834"/>
              </p:ext>
            </p:extLst>
          </p:nvPr>
        </p:nvGraphicFramePr>
        <p:xfrm>
          <a:off x="848498" y="2971800"/>
          <a:ext cx="7255503" cy="1219198"/>
        </p:xfrm>
        <a:graphic>
          <a:graphicData uri="http://schemas.openxmlformats.org/drawingml/2006/table">
            <a:tbl>
              <a:tblPr/>
              <a:tblGrid>
                <a:gridCol w="186075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</a:tblGrid>
              <a:tr h="345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6.23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96912" y="1676400"/>
            <a:ext cx="715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05000" y="2499510"/>
            <a:ext cx="608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chemeClr val="tx1"/>
                </a:solidFill>
              </a:rPr>
              <a:t>Worst PAPR (dB) of proposed </a:t>
            </a:r>
            <a:r>
              <a:rPr lang="en-US" sz="1800" b="1" u="sng" dirty="0" smtClean="0">
                <a:solidFill>
                  <a:schemeClr val="tx1"/>
                </a:solidFill>
              </a:rPr>
              <a:t>2x HE-LTF @80MHz</a:t>
            </a:r>
            <a:endParaRPr lang="en-US" sz="1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tx1"/>
                </a:solidFill>
              </a:rPr>
              <a:t>Do you agree to add the following text into SFD</a:t>
            </a:r>
            <a:r>
              <a:rPr lang="en-US" altLang="ko-KR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en-US" smtClean="0">
                <a:solidFill>
                  <a:schemeClr val="tx1"/>
                </a:solidFill>
              </a:rPr>
              <a:t>EHT-LTFs </a:t>
            </a:r>
            <a:r>
              <a:rPr lang="en-US" smtClean="0">
                <a:solidFill>
                  <a:schemeClr val="tx1"/>
                </a:solidFill>
              </a:rPr>
              <a:t>reuse </a:t>
            </a:r>
            <a:r>
              <a:rPr lang="en-US" dirty="0">
                <a:solidFill>
                  <a:schemeClr val="tx1"/>
                </a:solidFill>
              </a:rPr>
              <a:t>HE-LTFs in 20/40/80/160/80+80MHz </a:t>
            </a:r>
            <a:r>
              <a:rPr lang="en-US" dirty="0" smtClean="0">
                <a:solidFill>
                  <a:schemeClr val="tx1"/>
                </a:solidFill>
              </a:rPr>
              <a:t>     PPDU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8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Do you agree to </a:t>
            </a:r>
            <a:r>
              <a:rPr lang="en-US" dirty="0" smtClean="0">
                <a:solidFill>
                  <a:schemeClr val="tx1"/>
                </a:solidFill>
              </a:rPr>
              <a:t>have 1x EHT-LTF for 320MHz?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Do you agree to </a:t>
            </a:r>
            <a:r>
              <a:rPr lang="en-US" dirty="0" smtClean="0">
                <a:solidFill>
                  <a:schemeClr val="tx1"/>
                </a:solidFill>
              </a:rPr>
              <a:t>have 2x EHT-LTF for 320MHz?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Do you agree to </a:t>
            </a:r>
            <a:r>
              <a:rPr lang="en-US" dirty="0" smtClean="0">
                <a:solidFill>
                  <a:schemeClr val="tx1"/>
                </a:solidFill>
              </a:rPr>
              <a:t>have 1x EHT-LTF for 240MHz?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dirty="0" smtClean="0"/>
              <a:t>This contribution proposes the EHT-LTFs design </a:t>
            </a:r>
            <a:r>
              <a:rPr lang="en-US" altLang="zh-CN" dirty="0" smtClean="0"/>
              <a:t>methods</a:t>
            </a:r>
            <a:r>
              <a:rPr lang="en-US" dirty="0" smtClean="0"/>
              <a:t> for 320MHz and 240MHz.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Do you agree to </a:t>
            </a:r>
            <a:r>
              <a:rPr lang="en-US" dirty="0" smtClean="0">
                <a:solidFill>
                  <a:schemeClr val="tx1"/>
                </a:solidFill>
              </a:rPr>
              <a:t>have 2x EHT-LTF for 240MHz?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7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 algn="just"/>
            <a:r>
              <a:rPr lang="en-US" sz="1800" b="0" dirty="0" smtClean="0"/>
              <a:t>[1] </a:t>
            </a:r>
            <a:r>
              <a:rPr lang="en-US" altLang="zh-CN" sz="1800" b="0" dirty="0" smtClean="0"/>
              <a:t>&lt;</a:t>
            </a:r>
            <a:r>
              <a:rPr lang="en-US" sz="1800" b="0" dirty="0"/>
              <a:t>Part 11: Wireless LAN Medium Access Control (MAC) and </a:t>
            </a:r>
            <a:r>
              <a:rPr lang="en-US" sz="1800" b="0" dirty="0" smtClean="0"/>
              <a:t>Physical Layer </a:t>
            </a:r>
            <a:r>
              <a:rPr lang="en-US" sz="1800" b="0" dirty="0"/>
              <a:t>(PHY) Specifications&gt;, </a:t>
            </a:r>
            <a:r>
              <a:rPr lang="en-US" altLang="zh-CN" sz="1800" b="0" dirty="0"/>
              <a:t>802.11-2016.</a:t>
            </a:r>
          </a:p>
          <a:p>
            <a:pPr algn="just"/>
            <a:r>
              <a:rPr lang="en-US" sz="1800" b="0" dirty="0" smtClean="0"/>
              <a:t>[2] Alfred </a:t>
            </a:r>
            <a:r>
              <a:rPr lang="en-US" sz="1800" b="0" dirty="0" err="1"/>
              <a:t>Asterjadhi</a:t>
            </a:r>
            <a:r>
              <a:rPr lang="en-US" sz="1800" b="0" dirty="0"/>
              <a:t>, &lt;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Novermber</a:t>
            </a:r>
            <a:r>
              <a:rPr lang="en-US" sz="1800" b="0" dirty="0"/>
              <a:t> 2019 Meeting Agenda&gt;, IEEE </a:t>
            </a:r>
            <a:r>
              <a:rPr lang="en-US" sz="1800" b="0" dirty="0" smtClean="0"/>
              <a:t>802.11-19/1722r11.</a:t>
            </a:r>
          </a:p>
          <a:p>
            <a:pPr algn="just"/>
            <a:r>
              <a:rPr lang="en-US" altLang="zh-CN" sz="1800" b="0" dirty="0" smtClean="0"/>
              <a:t>[3] </a:t>
            </a:r>
            <a:r>
              <a:rPr lang="en-US" altLang="zh-CN" sz="1800" b="0" dirty="0" err="1"/>
              <a:t>Jinmin</a:t>
            </a:r>
            <a:r>
              <a:rPr lang="en-US" altLang="zh-CN" sz="1800" b="0" dirty="0"/>
              <a:t> Kim, et al, &lt;Consideration of EHT-LTF&gt;, IEEE 802.11-19/1925r0.</a:t>
            </a:r>
          </a:p>
          <a:p>
            <a:pPr algn="just"/>
            <a:r>
              <a:rPr lang="en-US" sz="1800" b="0" dirty="0" smtClean="0"/>
              <a:t>[4] </a:t>
            </a:r>
            <a:r>
              <a:rPr lang="en-US" sz="1800" b="0" dirty="0" err="1" smtClean="0"/>
              <a:t>Dandan</a:t>
            </a:r>
            <a:r>
              <a:rPr lang="en-US" sz="1800" b="0" dirty="0" smtClean="0"/>
              <a:t> Liang, et al, &lt;EHT P matrices discussion&gt;, IEEE 802.11-19/1980r0.</a:t>
            </a:r>
          </a:p>
          <a:p>
            <a:pPr algn="just"/>
            <a:r>
              <a:rPr lang="en-US" altLang="zh-CN" sz="1800" b="0" dirty="0" smtClean="0"/>
              <a:t>[5] </a:t>
            </a:r>
            <a:r>
              <a:rPr lang="en-US" altLang="zh-CN" sz="1800" b="0" dirty="0" err="1" smtClean="0"/>
              <a:t>Junghoon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Suh</a:t>
            </a:r>
            <a:r>
              <a:rPr lang="en-US" altLang="zh-CN" sz="1800" b="0" dirty="0" smtClean="0"/>
              <a:t>, et al,&lt;Orthogonal Sequences based Reference Signal for LTF Reduction&gt;, IEEE 802.11-19/1585r0.</a:t>
            </a:r>
          </a:p>
          <a:p>
            <a:pPr algn="just"/>
            <a:r>
              <a:rPr lang="en-US" altLang="zh-CN" sz="1800" b="0" dirty="0" smtClean="0"/>
              <a:t>[6] </a:t>
            </a:r>
            <a:r>
              <a:rPr lang="en-US" altLang="zh-CN" sz="1800" b="0" dirty="0"/>
              <a:t>Sameer </a:t>
            </a:r>
            <a:r>
              <a:rPr lang="en-US" altLang="zh-CN" sz="1800" b="0" dirty="0" err="1"/>
              <a:t>Vermani</a:t>
            </a:r>
            <a:r>
              <a:rPr lang="en-US" altLang="zh-CN" sz="1800" b="0" dirty="0"/>
              <a:t>, et al, &lt;Performance Comparisons for LTF Designs for EHT&gt;, IEEE 802.11-19/1867r0.</a:t>
            </a:r>
          </a:p>
          <a:p>
            <a:pPr algn="just"/>
            <a:endParaRPr lang="en-US" altLang="zh-CN" sz="18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38016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723899" y="1840175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b="0" dirty="0" smtClean="0"/>
              <a:t>In 11ax, one of three HE-LTF types is applied in the HE-LTF field of an HE PPDU: 1x HE-LTF, 2x HE-LTF, 4x HE-LTF [1]. </a:t>
            </a:r>
          </a:p>
          <a:p>
            <a:pPr marL="0">
              <a:spcBef>
                <a:spcPts val="0"/>
              </a:spcBef>
            </a:pPr>
            <a:endParaRPr lang="en-US" b="0" dirty="0" smtClean="0"/>
          </a:p>
          <a:p>
            <a:pPr marL="0">
              <a:spcBef>
                <a:spcPts val="0"/>
              </a:spcBef>
            </a:pPr>
            <a:r>
              <a:rPr lang="en-US" b="0" dirty="0" smtClean="0"/>
              <a:t>The 1x HE-LTF, 2x HE-LTF and 4x HE-LTF sequences are defined for 20/40/80/160/80+80MHz.</a:t>
            </a:r>
          </a:p>
          <a:p>
            <a:pPr marL="0"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11be Tone plan Motions have been passed [2]: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070C0"/>
                </a:solidFill>
              </a:rPr>
              <a:t>320MHz/160+160MH</a:t>
            </a:r>
            <a:r>
              <a:rPr lang="en-US" altLang="zh-CN" smtClean="0">
                <a:solidFill>
                  <a:srgbClr val="0070C0"/>
                </a:solidFill>
              </a:rPr>
              <a:t>z</a:t>
            </a:r>
            <a:r>
              <a:rPr lang="en-US" smtClean="0">
                <a:solidFill>
                  <a:srgbClr val="0070C0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transmission </a:t>
            </a:r>
            <a:endParaRPr lang="en-US" dirty="0" smtClean="0">
              <a:solidFill>
                <a:srgbClr val="0070C0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11be reuses 11ax tone plan for 20/40/80/160/80+80MHz </a:t>
            </a:r>
            <a:r>
              <a:rPr lang="en-US" dirty="0" smtClean="0"/>
              <a:t>PPDU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For 320MHz and 160+160MHz PPDU, 11be uses duplicated HE160 </a:t>
            </a:r>
            <a:r>
              <a:rPr lang="en-US" dirty="0" smtClean="0"/>
              <a:t>for both </a:t>
            </a:r>
            <a:r>
              <a:rPr lang="en-US" dirty="0"/>
              <a:t>OFDMA </a:t>
            </a:r>
            <a:r>
              <a:rPr lang="en-US" dirty="0" smtClean="0"/>
              <a:t>and non-OFDMA tone plan</a:t>
            </a:r>
            <a:endParaRPr lang="en-US" dirty="0"/>
          </a:p>
        </p:txBody>
      </p:sp>
      <p:grpSp>
        <p:nvGrpSpPr>
          <p:cNvPr id="10" name="Group 198">
            <a:extLst>
              <a:ext uri="{FF2B5EF4-FFF2-40B4-BE49-F238E27FC236}">
                <a16:creationId xmlns:a16="http://schemas.microsoft.com/office/drawing/2014/main" xmlns="" xmlns:lc="http://schemas.openxmlformats.org/drawingml/2006/lockedCanvas" id="{92AB9538-5C6A-47DC-8A96-1F48345F14BB}"/>
              </a:ext>
            </a:extLst>
          </p:cNvPr>
          <p:cNvGrpSpPr/>
          <p:nvPr/>
        </p:nvGrpSpPr>
        <p:grpSpPr>
          <a:xfrm>
            <a:off x="1090603" y="4069181"/>
            <a:ext cx="6961205" cy="700838"/>
            <a:chOff x="1756814" y="4608941"/>
            <a:chExt cx="6961205" cy="700838"/>
          </a:xfrm>
        </p:grpSpPr>
        <p:sp>
          <p:nvSpPr>
            <p:cNvPr id="12" name="Trapezoid 19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5890D2F1-7478-4E54-888C-9A67BB3D7488}"/>
                </a:ext>
              </a:extLst>
            </p:cNvPr>
            <p:cNvSpPr/>
            <p:nvPr/>
          </p:nvSpPr>
          <p:spPr bwMode="auto">
            <a:xfrm>
              <a:off x="6924281" y="4966389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14" name="Trapezoid 20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996 +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5DC /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994 + 7DC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5" name="TextBox 20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BD26379E-9A9B-44B7-9008-B2B2BFCAC4F8}"/>
                </a:ext>
              </a:extLst>
            </p:cNvPr>
            <p:cNvSpPr txBox="1"/>
            <p:nvPr/>
          </p:nvSpPr>
          <p:spPr>
            <a:xfrm>
              <a:off x="1756814" y="4987482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12 Edge</a:t>
              </a:r>
            </a:p>
          </p:txBody>
        </p:sp>
        <p:sp>
          <p:nvSpPr>
            <p:cNvPr id="16" name="TextBox 202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A7A56845-E618-447D-A772-3BAC7F5EB5A4}"/>
                </a:ext>
              </a:extLst>
            </p:cNvPr>
            <p:cNvSpPr txBox="1"/>
            <p:nvPr/>
          </p:nvSpPr>
          <p:spPr>
            <a:xfrm>
              <a:off x="8108241" y="503702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11 Edge</a:t>
              </a:r>
            </a:p>
          </p:txBody>
        </p:sp>
        <p:sp>
          <p:nvSpPr>
            <p:cNvPr id="18" name="Trapezoid 203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82002AAA-6A87-4945-91DA-57276055C38E}"/>
                </a:ext>
              </a:extLst>
            </p:cNvPr>
            <p:cNvSpPr/>
            <p:nvPr/>
          </p:nvSpPr>
          <p:spPr bwMode="auto">
            <a:xfrm>
              <a:off x="3949181" y="4964991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19" name="TextBox 205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EHT 320MHz/160+160MHz</a:t>
              </a:r>
              <a:r>
                <a:rPr kumimoji="0" lang="en-US" sz="1600" b="0" i="0" u="none" strike="noStrike" kern="120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Tone Plan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1" name="TextBox 208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ED82660-2B41-40A6-8A8A-65FE0C69C27B}"/>
                </a:ext>
              </a:extLst>
            </p:cNvPr>
            <p:cNvSpPr txBox="1"/>
            <p:nvPr/>
          </p:nvSpPr>
          <p:spPr>
            <a:xfrm>
              <a:off x="3623870" y="4996501"/>
              <a:ext cx="37581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Null</a:t>
              </a:r>
            </a:p>
          </p:txBody>
        </p:sp>
        <p:sp>
          <p:nvSpPr>
            <p:cNvPr id="22" name="Trapezoid 20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4966389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 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23" name="TextBox 21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399B4BB9-74B8-4CEC-B848-BCD80D8AD36E}"/>
                </a:ext>
              </a:extLst>
            </p:cNvPr>
            <p:cNvSpPr txBox="1"/>
            <p:nvPr/>
          </p:nvSpPr>
          <p:spPr>
            <a:xfrm>
              <a:off x="5110121" y="4997899"/>
              <a:ext cx="340862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DC</a:t>
              </a:r>
            </a:p>
          </p:txBody>
        </p:sp>
        <p:sp>
          <p:nvSpPr>
            <p:cNvPr id="24" name="TextBox 21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3D019B1-C0F0-4EAA-BD76-E4D920B1EFE8}"/>
                </a:ext>
              </a:extLst>
            </p:cNvPr>
            <p:cNvSpPr txBox="1"/>
            <p:nvPr/>
          </p:nvSpPr>
          <p:spPr>
            <a:xfrm>
              <a:off x="6598969" y="4997899"/>
              <a:ext cx="391841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noProof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11be Tone plan Motions have been passed [2]: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070C0"/>
                </a:solidFill>
              </a:rPr>
              <a:t>240MHz/160+80MHZ </a:t>
            </a:r>
            <a:r>
              <a:rPr lang="en-US" smtClean="0">
                <a:solidFill>
                  <a:srgbClr val="0070C0"/>
                </a:solidFill>
              </a:rPr>
              <a:t>transmission</a:t>
            </a:r>
            <a:endParaRPr lang="en-US" dirty="0">
              <a:solidFill>
                <a:srgbClr val="0070C0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/>
              <a:t>11be </a:t>
            </a:r>
            <a:r>
              <a:rPr lang="en-US" dirty="0"/>
              <a:t>240/160+80 </a:t>
            </a:r>
            <a:r>
              <a:rPr lang="en-US" dirty="0" smtClean="0"/>
              <a:t>MH</a:t>
            </a:r>
            <a:r>
              <a:rPr lang="en-US" altLang="zh-CN" dirty="0" smtClean="0"/>
              <a:t>z </a:t>
            </a:r>
            <a:r>
              <a:rPr lang="en-US" dirty="0" smtClean="0"/>
              <a:t>transmission </a:t>
            </a:r>
            <a:r>
              <a:rPr lang="en-US" dirty="0"/>
              <a:t>consists of 3x80MHz segments while the tone plan of each 80MHz segment is the same as HE80 in </a:t>
            </a:r>
            <a:r>
              <a:rPr lang="en-US" dirty="0" smtClean="0"/>
              <a:t>11ax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Whether 240/160+80 MHz is formed by 80MHz channel puncturing of 320/160+160 MHz is </a:t>
            </a:r>
            <a:r>
              <a:rPr lang="en-US" dirty="0" smtClean="0"/>
              <a:t>TBD </a:t>
            </a:r>
          </a:p>
        </p:txBody>
      </p:sp>
      <p:grpSp>
        <p:nvGrpSpPr>
          <p:cNvPr id="10" name="Group 198">
            <a:extLst>
              <a:ext uri="{FF2B5EF4-FFF2-40B4-BE49-F238E27FC236}">
                <a16:creationId xmlns="" xmlns:a16="http://schemas.microsoft.com/office/drawing/2014/main" xmlns:lc="http://schemas.openxmlformats.org/drawingml/2006/lockedCanvas" id="{92AB9538-5C6A-47DC-8A96-1F48345F14BB}"/>
              </a:ext>
            </a:extLst>
          </p:cNvPr>
          <p:cNvGrpSpPr/>
          <p:nvPr/>
        </p:nvGrpSpPr>
        <p:grpSpPr>
          <a:xfrm>
            <a:off x="1508372" y="4413308"/>
            <a:ext cx="5654428" cy="724681"/>
            <a:chOff x="1756814" y="4608941"/>
            <a:chExt cx="5654428" cy="724681"/>
          </a:xfrm>
        </p:grpSpPr>
        <p:sp>
          <p:nvSpPr>
            <p:cNvPr id="14" name="Trapezoid 20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996 +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5DC /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994 + 7DC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5" name="TextBox 20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BD26379E-9A9B-44B7-9008-B2B2BFCAC4F8}"/>
                </a:ext>
              </a:extLst>
            </p:cNvPr>
            <p:cNvSpPr txBox="1"/>
            <p:nvPr/>
          </p:nvSpPr>
          <p:spPr>
            <a:xfrm>
              <a:off x="1756814" y="4987482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12 Edge</a:t>
              </a:r>
            </a:p>
          </p:txBody>
        </p:sp>
        <p:sp>
          <p:nvSpPr>
            <p:cNvPr id="16" name="TextBox 20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A7A56845-E618-447D-A772-3BAC7F5EB5A4}"/>
                </a:ext>
              </a:extLst>
            </p:cNvPr>
            <p:cNvSpPr txBox="1"/>
            <p:nvPr/>
          </p:nvSpPr>
          <p:spPr>
            <a:xfrm>
              <a:off x="6801464" y="4971267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11 Edge</a:t>
              </a:r>
            </a:p>
          </p:txBody>
        </p:sp>
        <p:sp>
          <p:nvSpPr>
            <p:cNvPr id="18" name="Trapezoid 203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2002AAA-6A87-4945-91DA-57276055C38E}"/>
                </a:ext>
              </a:extLst>
            </p:cNvPr>
            <p:cNvSpPr/>
            <p:nvPr/>
          </p:nvSpPr>
          <p:spPr bwMode="auto">
            <a:xfrm>
              <a:off x="4097297" y="4964990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19" name="TextBox 20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EHT 240MHz/160+80MHz</a:t>
              </a:r>
              <a:r>
                <a:rPr kumimoji="0" lang="en-US" sz="1600" b="0" i="0" u="none" strike="noStrike" kern="120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Tone Plan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" name="TextBox 20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0ED82660-2B41-40A6-8A8A-65FE0C69C27B}"/>
                </a:ext>
              </a:extLst>
            </p:cNvPr>
            <p:cNvSpPr txBox="1"/>
            <p:nvPr/>
          </p:nvSpPr>
          <p:spPr>
            <a:xfrm>
              <a:off x="3589826" y="5021742"/>
              <a:ext cx="60629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11+12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 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Null/DC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21" name="Trapezoid 20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299FC0D-B31A-49E7-A1DC-330A77FFF3C4}"/>
                </a:ext>
              </a:extLst>
            </p:cNvPr>
            <p:cNvSpPr/>
            <p:nvPr/>
          </p:nvSpPr>
          <p:spPr bwMode="auto">
            <a:xfrm>
              <a:off x="5717361" y="4959216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 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22" name="TextBox 21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99B4BB9-74B8-4CEC-B848-BCD80D8AD36E}"/>
                </a:ext>
              </a:extLst>
            </p:cNvPr>
            <p:cNvSpPr txBox="1"/>
            <p:nvPr/>
          </p:nvSpPr>
          <p:spPr>
            <a:xfrm>
              <a:off x="5211498" y="5021742"/>
              <a:ext cx="586587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11+12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 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Null/DC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723397" y="1830388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2000" b="0" dirty="0" smtClean="0"/>
              <a:t>Recommend that 11be LTFs reuses </a:t>
            </a:r>
            <a:r>
              <a:rPr lang="en-US" sz="2000" b="0" dirty="0"/>
              <a:t>11ax </a:t>
            </a:r>
            <a:r>
              <a:rPr lang="en-US" sz="2000" b="0" dirty="0" smtClean="0"/>
              <a:t>LTFs in </a:t>
            </a:r>
            <a:r>
              <a:rPr lang="en-US" sz="2000" b="0" dirty="0"/>
              <a:t>20/40/80/160/80+80MHz PPDU </a:t>
            </a:r>
            <a:r>
              <a:rPr lang="en-US" sz="2000" b="0" dirty="0" smtClean="0"/>
              <a:t>for considering backward compatibility.</a:t>
            </a:r>
            <a:endParaRPr lang="en-US" sz="2000" b="0" dirty="0"/>
          </a:p>
          <a:p>
            <a:pPr marL="0">
              <a:spcBef>
                <a:spcPts val="0"/>
              </a:spcBef>
            </a:pPr>
            <a:endParaRPr lang="en-US" altLang="zh-CN" sz="2000" b="0" dirty="0" smtClean="0"/>
          </a:p>
          <a:p>
            <a:pPr marL="0">
              <a:spcBef>
                <a:spcPts val="0"/>
              </a:spcBef>
            </a:pPr>
            <a:r>
              <a:rPr lang="en-US" altLang="zh-CN" sz="2000" b="0" dirty="0" smtClean="0"/>
              <a:t>For 320/160+160/240/160+80MHz, </a:t>
            </a:r>
            <a:r>
              <a:rPr lang="en-US" altLang="zh-CN" sz="2000" b="0" dirty="0"/>
              <a:t>l</a:t>
            </a:r>
            <a:r>
              <a:rPr lang="en-US" altLang="zh-CN" sz="2000" b="0" dirty="0" smtClean="0"/>
              <a:t>ow PAPR and low overhead are two main metrics for designing EHT-LTFs, some EHT-LTFs design considerations were discussed in [3-6]. </a:t>
            </a:r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Low PAPR </a:t>
            </a:r>
            <a:r>
              <a:rPr lang="en-US" altLang="zh-CN" sz="1600" dirty="0" smtClean="0"/>
              <a:t>[3]</a:t>
            </a:r>
            <a:endParaRPr lang="en-US" altLang="zh-CN" sz="1600" b="0" dirty="0" smtClean="0"/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Reducing EHT-LTFs overhead: small symbol duration[3], P matrices in frequency domain [4] and </a:t>
            </a:r>
            <a:r>
              <a:rPr lang="en-US" sz="1600" b="0" dirty="0" smtClean="0"/>
              <a:t>tone-interleaved</a:t>
            </a:r>
            <a:r>
              <a:rPr lang="en-US" sz="1600" dirty="0"/>
              <a:t> </a:t>
            </a:r>
            <a:r>
              <a:rPr lang="en-US" altLang="zh-CN" sz="1600" b="0" dirty="0" smtClean="0"/>
              <a:t>[5]</a:t>
            </a:r>
          </a:p>
          <a:p>
            <a:pPr marL="114300" lvl="1" indent="0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838200" y="1600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2000" b="0" dirty="0" smtClean="0"/>
              <a:t>In </a:t>
            </a:r>
            <a:r>
              <a:rPr lang="en-US" sz="2000" b="0" dirty="0"/>
              <a:t>this contribution, the </a:t>
            </a:r>
            <a:r>
              <a:rPr lang="en-US" sz="2000" b="0" dirty="0" smtClean="0"/>
              <a:t>EHT-LTFs are </a:t>
            </a:r>
            <a:r>
              <a:rPr lang="en-US" sz="2000" b="0" dirty="0"/>
              <a:t>proposed based on defined tone plan for </a:t>
            </a:r>
            <a:r>
              <a:rPr lang="en-US" sz="2000" b="0" dirty="0" smtClean="0"/>
              <a:t>320/160+160MHz </a:t>
            </a:r>
            <a:r>
              <a:rPr lang="en-US" sz="2000" b="0" dirty="0"/>
              <a:t>and </a:t>
            </a:r>
            <a:r>
              <a:rPr lang="en-US" sz="2000" b="0" dirty="0" smtClean="0"/>
              <a:t>240/160+80MHz.</a:t>
            </a:r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Design considerations: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Low PAPR: </a:t>
            </a:r>
          </a:p>
          <a:p>
            <a:pPr marL="131445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all sizes of RUs</a:t>
            </a:r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       26, 52, 106, 242, 484, 992</a:t>
            </a:r>
            <a:r>
              <a:rPr lang="en-US" smtClean="0">
                <a:solidFill>
                  <a:srgbClr val="0070C0"/>
                </a:solidFill>
              </a:rPr>
              <a:t>, </a:t>
            </a:r>
            <a:r>
              <a:rPr lang="en-US" smtClean="0">
                <a:solidFill>
                  <a:srgbClr val="0070C0"/>
                </a:solidFill>
              </a:rPr>
              <a:t>2x996</a:t>
            </a:r>
            <a:r>
              <a:rPr lang="en-US" smtClean="0">
                <a:solidFill>
                  <a:srgbClr val="0070C0"/>
                </a:solidFill>
              </a:rPr>
              <a:t>, </a:t>
            </a:r>
            <a:r>
              <a:rPr lang="en-US" smtClean="0">
                <a:solidFill>
                  <a:srgbClr val="0070C0"/>
                </a:solidFill>
              </a:rPr>
              <a:t>3x996</a:t>
            </a:r>
            <a:r>
              <a:rPr lang="en-US" smtClean="0">
                <a:solidFill>
                  <a:srgbClr val="0070C0"/>
                </a:solidFill>
              </a:rPr>
              <a:t>, </a:t>
            </a:r>
            <a:r>
              <a:rPr lang="en-US" smtClean="0">
                <a:solidFill>
                  <a:srgbClr val="0070C0"/>
                </a:solidFill>
              </a:rPr>
              <a:t>4x996 </a:t>
            </a:r>
            <a:r>
              <a:rPr lang="en-US" dirty="0" smtClean="0">
                <a:solidFill>
                  <a:srgbClr val="0070C0"/>
                </a:solidFill>
              </a:rPr>
              <a:t>tones RU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Low Overhead: </a:t>
            </a:r>
          </a:p>
          <a:p>
            <a:pPr marL="131445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Methods are as 11ax </a:t>
            </a:r>
            <a:r>
              <a:rPr lang="en-US" dirty="0" smtClean="0">
                <a:solidFill>
                  <a:srgbClr val="0070C0"/>
                </a:solidFill>
              </a:rPr>
              <a:t>-- 1x, 2x symbol duration </a:t>
            </a:r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	1x symbol duration: </a:t>
            </a:r>
            <a:r>
              <a:rPr lang="en-GB" dirty="0" smtClean="0"/>
              <a:t>6.4</a:t>
            </a:r>
            <a:r>
              <a:rPr lang="en-GB" dirty="0"/>
              <a:t> µs</a:t>
            </a:r>
            <a:r>
              <a:rPr lang="en-GB" dirty="0" smtClean="0"/>
              <a:t> </a:t>
            </a:r>
            <a:r>
              <a:rPr lang="en-GB" dirty="0"/>
              <a:t>excluding GI</a:t>
            </a:r>
            <a:endParaRPr lang="en-US" dirty="0"/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	2x symbol duration: </a:t>
            </a:r>
            <a:r>
              <a:rPr lang="en-GB" dirty="0"/>
              <a:t>12.8 µs excluding </a:t>
            </a:r>
            <a:r>
              <a:rPr lang="en-GB" dirty="0" smtClean="0"/>
              <a:t>GI</a:t>
            </a:r>
            <a:endParaRPr lang="en-US" dirty="0">
              <a:solidFill>
                <a:srgbClr val="0070C0"/>
              </a:solidFill>
            </a:endParaRPr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4x symbol duration for EHT-LTFs</a:t>
            </a:r>
            <a:r>
              <a:rPr lang="en-US" smtClean="0">
                <a:solidFill>
                  <a:schemeClr val="tx1"/>
                </a:solidFill>
              </a:rPr>
              <a:t>: </a:t>
            </a:r>
            <a:r>
              <a:rPr lang="en-US" smtClean="0">
                <a:solidFill>
                  <a:schemeClr val="tx1"/>
                </a:solidFill>
              </a:rPr>
              <a:t>open-minded</a:t>
            </a:r>
            <a:endParaRPr lang="en-US" dirty="0" smtClean="0">
              <a:solidFill>
                <a:schemeClr val="tx1"/>
              </a:solidFill>
            </a:endParaRPr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Potential design methods: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/>
              <a:t>Option 1: </a:t>
            </a:r>
            <a:r>
              <a:rPr lang="en-US" dirty="0"/>
              <a:t>Repeat 11ax 160MHz LTF sequences, apply the coefficient value on the second 160MHz part.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/>
              <a:t>Option 2: </a:t>
            </a:r>
            <a:r>
              <a:rPr lang="en-US" dirty="0"/>
              <a:t>Repeat 11ax 80MHz LTF sequences, apply the coefficient value on the second - fourth 80MHz part.</a:t>
            </a:r>
          </a:p>
          <a:p>
            <a:pPr marL="514350" lvl="2" indent="0">
              <a:spcBef>
                <a:spcPts val="0"/>
              </a:spcBef>
            </a:pPr>
            <a:endParaRPr lang="en-US" dirty="0"/>
          </a:p>
          <a:p>
            <a:pPr marL="114300" lvl="1" indent="0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EHT-LTFs type: </a:t>
            </a:r>
            <a:r>
              <a:rPr lang="en-US" sz="2000" b="0" dirty="0" smtClean="0"/>
              <a:t>1x, 2x symbol duration</a:t>
            </a:r>
          </a:p>
          <a:p>
            <a:r>
              <a:rPr lang="en-US" b="0" dirty="0" smtClean="0"/>
              <a:t>RU size: </a:t>
            </a:r>
            <a:r>
              <a:rPr lang="en-US" sz="2000" b="0" dirty="0" smtClean="0"/>
              <a:t>26, 52, 108, 242, 484, 996, 2x 996, 3x 996 and 4x 996 tones </a:t>
            </a:r>
          </a:p>
          <a:p>
            <a:r>
              <a:rPr lang="en-US" b="0" dirty="0" smtClean="0"/>
              <a:t>P matrices of dimension:</a:t>
            </a:r>
            <a:r>
              <a:rPr lang="en-US" altLang="zh-CN" b="0" dirty="0" smtClean="0"/>
              <a:t> </a:t>
            </a:r>
            <a:r>
              <a:rPr lang="en-US" altLang="zh-CN" sz="2000" b="0" dirty="0" smtClean="0"/>
              <a:t>16x16</a:t>
            </a:r>
          </a:p>
          <a:p>
            <a:r>
              <a:rPr lang="en-US" b="0" dirty="0" smtClean="0"/>
              <a:t>P</a:t>
            </a:r>
            <a:r>
              <a:rPr lang="en-US" altLang="zh-CN" b="0" dirty="0" smtClean="0"/>
              <a:t>ilot position:</a:t>
            </a:r>
            <a:r>
              <a:rPr lang="zh-CN" altLang="en-US" b="0" dirty="0" smtClean="0"/>
              <a:t> </a:t>
            </a:r>
            <a:r>
              <a:rPr lang="en-US" altLang="zh-CN" sz="2000" b="0" dirty="0" smtClean="0"/>
              <a:t>same as 11ax 80MHz/160MHz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953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EHT-LTFs of 320MHz/160+160MHz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61634</TotalTime>
  <Words>1207</Words>
  <Application>Microsoft Office PowerPoint</Application>
  <PresentationFormat>全屏显示(4:3)</PresentationFormat>
  <Paragraphs>400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6" baseType="lpstr">
      <vt:lpstr>Arial Unicode MS</vt:lpstr>
      <vt:lpstr>FrutigerNext LT Bold</vt:lpstr>
      <vt:lpstr>FrutigerNext LT Medium</vt:lpstr>
      <vt:lpstr>MS Gothic</vt:lpstr>
      <vt:lpstr>MS PGothic</vt:lpstr>
      <vt:lpstr>Qualcomm Office Regular</vt:lpstr>
      <vt:lpstr>黑体</vt:lpstr>
      <vt:lpstr>华文细黑</vt:lpstr>
      <vt:lpstr>宋体</vt:lpstr>
      <vt:lpstr>Arial</vt:lpstr>
      <vt:lpstr>Calibri</vt:lpstr>
      <vt:lpstr>Times New Roman</vt:lpstr>
      <vt:lpstr>Wingdings</vt:lpstr>
      <vt:lpstr>Office Theme</vt:lpstr>
      <vt:lpstr>9_主题1</vt:lpstr>
      <vt:lpstr>EHT-LTFs Design</vt:lpstr>
      <vt:lpstr>Abstract</vt:lpstr>
      <vt:lpstr>Introduction</vt:lpstr>
      <vt:lpstr>Introduction</vt:lpstr>
      <vt:lpstr>Introduction</vt:lpstr>
      <vt:lpstr>Introduction</vt:lpstr>
      <vt:lpstr>Introduction</vt:lpstr>
      <vt:lpstr>Simulation Parameters</vt:lpstr>
      <vt:lpstr>EHT-LTFs of 320MHz/160+160MHz </vt:lpstr>
      <vt:lpstr> 320MHz 2x EHT-LTF</vt:lpstr>
      <vt:lpstr>320MHz 2x EHT-LTF</vt:lpstr>
      <vt:lpstr>240MHz 2x EHT-LTF</vt:lpstr>
      <vt:lpstr>Conclusion</vt:lpstr>
      <vt:lpstr>Appendix: 160MHz 2x HE-LTF</vt:lpstr>
      <vt:lpstr>Appendix: 80MHz 2x HE-LTF</vt:lpstr>
      <vt:lpstr>Straw Poll #1</vt:lpstr>
      <vt:lpstr>Straw Poll #2</vt:lpstr>
      <vt:lpstr>Straw Poll #3</vt:lpstr>
      <vt:lpstr>Straw Poll #4</vt:lpstr>
      <vt:lpstr>Straw Poll #5</vt:lpstr>
      <vt:lpstr>Reference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public (68fe165fa10b)</cp:lastModifiedBy>
  <cp:revision>1346</cp:revision>
  <cp:lastPrinted>1601-01-01T00:00:00Z</cp:lastPrinted>
  <dcterms:created xsi:type="dcterms:W3CDTF">2015-10-31T00:33:08Z</dcterms:created>
  <dcterms:modified xsi:type="dcterms:W3CDTF">2020-01-12T13:27:48Z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(3)VtgC8SP6QrydOwlYj4Q8enHl08gH3eocl6pqcR3soKAO6adpEt+URFHgqym5qP/Tep/TxIL8
ZS/saJm1ufyVJJGNi2ce5c5W9S39WjSUXsnDgFT2VwMyzdNJh+fhXNCYlOxYob3vodvXwPeT
RmwFjACIove+HeKPYKDKTSQv/lzc/Mm/hNjX7I1JyYP1WPYV64/32Pg/tLE/GGx5CKS+HRw2
T7Qwnk2+S1q740PP9M</vt:lpwstr>
  </property>
  <property fmtid="{D5CDD505-2E9C-101B-9397-08002B2CF9AE}" pid="3" name="_2015_ms_pID_7253431">
    <vt:lpwstr>PC+BX5NHU1kbixBylRSSU08vDGeyFm0I9Hjo5f2M+Uoh4PDMbHiOrb
YzxfIn21H5EZPC3y0AoQUyA7eu3WUDF1aSRw4FLj8lEykCMlUNhlYx7uVXrQgGIkEXchatkV
1KjhZYCy8/fI26hehXOvZFuSWmLWOkFgZ63CxwgSqQhqLRenOpDRkt1QeN2mPq8SocOuILRF
UxzEoBo9iT90xpGuOu9fRTJvu9zBYhKkEyK7</vt:lpwstr>
  </property>
  <property fmtid="{D5CDD505-2E9C-101B-9397-08002B2CF9AE}" pid="4" name="_2015_ms_pID_7253432">
    <vt:lpwstr>8w==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