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9" r:id="rId2"/>
    <p:sldId id="327" r:id="rId3"/>
    <p:sldId id="330" r:id="rId4"/>
    <p:sldId id="328" r:id="rId5"/>
    <p:sldId id="331" r:id="rId6"/>
    <p:sldId id="334" r:id="rId7"/>
    <p:sldId id="332" r:id="rId8"/>
    <p:sldId id="337" r:id="rId9"/>
    <p:sldId id="333" r:id="rId10"/>
    <p:sldId id="329" r:id="rId11"/>
    <p:sldId id="338" r:id="rId12"/>
    <p:sldId id="339" r:id="rId13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x" initials="yx" lastIdx="4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E690"/>
    <a:srgbClr val="FD9491"/>
    <a:srgbClr val="DFB7D9"/>
    <a:srgbClr val="C2C2FE"/>
    <a:srgbClr val="1E1EFA"/>
    <a:srgbClr val="90FA93"/>
    <a:srgbClr val="F49088"/>
    <a:srgbClr val="FFABFF"/>
    <a:srgbClr val="FFCCFF"/>
    <a:srgbClr val="FFE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1" d="100"/>
          <a:sy n="91" d="100"/>
        </p:scale>
        <p:origin x="3732" y="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7BB2AFA7-5586-BD46-B254-20B26FA49A8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1744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451921" y="79930"/>
            <a:ext cx="19107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200" b="1"/>
            </a:lvl1pPr>
            <a:lvl5pPr>
              <a:defRPr sz="1200" b="1"/>
            </a:lvl5pPr>
          </a:lstStyle>
          <a:p>
            <a:pPr marL="0" lvl="4" algn="r" defTabSz="933450"/>
            <a:r>
              <a:rPr lang="en-US" smtClean="0"/>
              <a:t>doc.: IEEE 802.11-13/1421r1</a:t>
            </a:r>
          </a:p>
          <a:p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3B191D38-BDD1-6541-816B-CB820FB164E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5580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BDEF6872-0A84-C942-A3A2-ABF96B18CF88}" type="slidenum">
              <a:rPr lang="en-US"/>
              <a:pPr/>
              <a:t>1</a:t>
            </a:fld>
            <a:endParaRPr 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289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ECEF215-4BA6-7E4B-B3E6-576F7C1A872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r>
              <a:rPr lang="en-US" dirty="0" smtClean="0"/>
              <a:t>Jan.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Jan.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3909A9A-17AB-D64E-ABDB-B2DAB46BA1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Jan.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5849896-531F-E649-85B6-C4BB428659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303B08C7-0CD1-8846-8502-BF7BB64F44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r>
              <a:rPr lang="en-US" dirty="0" smtClean="0"/>
              <a:t>Jan. 2020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Jan. 2020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CE281B3-A5CB-F64F-B915-055FA19C70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Jan.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4693F8C-6A96-8140-9ED0-8C47DF1C82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Jan. 2020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F52CB4B-E5D4-424D-A7DD-3DCF430E6D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Jan. 2020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5ED327D-21C3-674C-981C-8A8BC9E6D2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Jan. 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1A22FF3-B0EE-3C41-8A57-F9CEF858FB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Jan.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03FA230-405D-B44B-BF48-A2D0EC29C9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Jan.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276F568-1379-2143-A0B7-604112B6CE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361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dirty="0" smtClean="0"/>
              <a:t>Jan. 2020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359305" y="6475413"/>
            <a:ext cx="118462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4C64FA26-C19D-454E-AC49-D681356F58D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546868" y="332601"/>
            <a:ext cx="389863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/>
              <a:t>doc.: </a:t>
            </a:r>
            <a:r>
              <a:rPr lang="en-US" sz="1800" b="1" dirty="0" smtClean="0"/>
              <a:t>IEEE </a:t>
            </a:r>
            <a:r>
              <a:rPr lang="en-US" sz="1800" b="1" kern="1200" dirty="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802.11-20/0116-04-00be</a:t>
            </a:r>
            <a:endParaRPr lang="en-US" sz="1800" b="1" kern="1200" dirty="0">
              <a:solidFill>
                <a:schemeClr val="tx1"/>
              </a:solidFill>
              <a:latin typeface="Times New Roman" charset="0"/>
              <a:ea typeface="+mn-ea"/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359305" y="6475413"/>
            <a:ext cx="1184620" cy="184666"/>
          </a:xfrm>
        </p:spPr>
        <p:txBody>
          <a:bodyPr/>
          <a:lstStyle/>
          <a:p>
            <a:r>
              <a:rPr lang="en-US" dirty="0" smtClean="0"/>
              <a:t>Ming Gan, Huawei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1DF4EA4-62C6-4747-AA37-39380629ED0A}" type="slidenum">
              <a:rPr lang="en-US"/>
              <a:pPr/>
              <a:t>1</a:t>
            </a:fld>
            <a:endParaRPr 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85800"/>
            <a:ext cx="8763000" cy="762000"/>
          </a:xfrm>
          <a:noFill/>
          <a:ln/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fr-FR" altLang="en-US" dirty="0"/>
              <a:t>Discussion on timeline for </a:t>
            </a:r>
            <a:r>
              <a:rPr lang="fr-FR" altLang="en-US" dirty="0" smtClean="0"/>
              <a:t>802.11be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</a:t>
            </a:r>
            <a:r>
              <a:rPr lang="en-US" sz="2000"/>
              <a:t>:</a:t>
            </a:r>
            <a:r>
              <a:rPr lang="en-US" sz="2000" b="0" smtClean="0"/>
              <a:t> 2020-</a:t>
            </a:r>
            <a:r>
              <a:rPr lang="en-US" altLang="zh-CN" sz="2000" b="0" smtClean="0"/>
              <a:t>01</a:t>
            </a:r>
            <a:r>
              <a:rPr lang="en-US" sz="2000" b="0" smtClean="0"/>
              <a:t>-12</a:t>
            </a:r>
            <a:endParaRPr lang="en-US" sz="2000" b="0" dirty="0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728778" y="1867736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10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r>
              <a:rPr lang="en-US" dirty="0"/>
              <a:t>Jan. 2020</a:t>
            </a: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7846112"/>
              </p:ext>
            </p:extLst>
          </p:nvPr>
        </p:nvGraphicFramePr>
        <p:xfrm>
          <a:off x="728778" y="2513224"/>
          <a:ext cx="7772400" cy="2869608"/>
        </p:xfrm>
        <a:graphic>
          <a:graphicData uri="http://schemas.openxmlformats.org/drawingml/2006/table">
            <a:tbl>
              <a:tblPr/>
              <a:tblGrid>
                <a:gridCol w="1591031"/>
                <a:gridCol w="1604767"/>
                <a:gridCol w="1405291"/>
                <a:gridCol w="1236274"/>
                <a:gridCol w="1935037"/>
              </a:tblGrid>
              <a:tr h="14892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900" b="1" kern="1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Name</a:t>
                      </a:r>
                      <a:endParaRPr lang="zh-CN" sz="1900" b="1" kern="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4501" marR="64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900" b="1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Affiliations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4501" marR="64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900" b="1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Address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4501" marR="64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900" b="1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Phone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4501" marR="64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900" b="1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email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4501" marR="645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50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500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Ming Gan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4501" marR="64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8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500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Huawei Technologies, Co. LTD</a:t>
                      </a:r>
                      <a:r>
                        <a:rPr lang="en-US" sz="1500" kern="100" smtClean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.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4501" marR="64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000" kern="1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zh-CN" sz="10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4501" marR="64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4501" marR="64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ming.gan@huawei.com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4501" marR="64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50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500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Yunbo Li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4501" marR="64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000" kern="1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zh-CN" sz="10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4501" marR="64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4501" marR="64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4501" marR="64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50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500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Jian Yu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4501" marR="64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000" kern="1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zh-CN" sz="10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4501" marR="64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4501" marR="64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4501" marR="64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50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500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Xun Yang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4501" marR="64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000" kern="1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zh-CN" sz="10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4501" marR="64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4501" marR="64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4501" marR="64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50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500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Chenhe Ji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4501" marR="64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000" kern="1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zh-CN" sz="10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4501" marR="64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4501" marR="64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4501" marR="64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50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500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Shimi Shilo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4501" marR="64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4501" marR="64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000" kern="1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zh-CN" sz="10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4501" marR="64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4501" marR="64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4501" marR="64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50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500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Osama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4501" marR="64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4501" marR="64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000" kern="1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zh-CN" sz="10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4501" marR="64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4501" marR="64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4501" marR="64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250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500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Yan Xin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4501" marR="64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000" kern="100">
                          <a:effectLst/>
                          <a:latin typeface="Calibri" panose="020F0502020204030204" pitchFamily="34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zh-CN" sz="1000" kern="100">
                        <a:effectLst/>
                        <a:latin typeface="Calibri" panose="020F0502020204030204" pitchFamily="34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4501" marR="64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4501" marR="64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kern="10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zh-CN" sz="900" kern="1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4501" marR="6450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References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39725" indent="-339725" eaLnBrk="1" fontAlgn="auto" hangingPunct="1">
              <a:spcAft>
                <a:spcPts val="0"/>
              </a:spcAft>
              <a:defRPr/>
            </a:pPr>
            <a:r>
              <a:rPr lang="en-US" sz="1600" dirty="0">
                <a:latin typeface="Calibri" pitchFamily="34" charset="0"/>
                <a:cs typeface="Calibri" pitchFamily="34" charset="0"/>
              </a:rPr>
              <a:t>[1] </a:t>
            </a:r>
            <a:r>
              <a:rPr lang="en-US" sz="1600" dirty="0" smtClean="0">
                <a:latin typeface="Calibri" pitchFamily="34" charset="0"/>
                <a:cs typeface="Calibri" pitchFamily="34" charset="0"/>
              </a:rPr>
              <a:t>11-19/2153r0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, “Adopting a release framework to meet </a:t>
            </a:r>
            <a:r>
              <a:rPr lang="en-US" sz="1600" dirty="0" smtClean="0">
                <a:latin typeface="Calibri" pitchFamily="34" charset="0"/>
                <a:cs typeface="Calibri" pitchFamily="34" charset="0"/>
              </a:rPr>
              <a:t>timeline”, 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L. </a:t>
            </a:r>
            <a:r>
              <a:rPr lang="en-US" sz="1600" dirty="0" smtClean="0">
                <a:latin typeface="Calibri" pitchFamily="34" charset="0"/>
                <a:cs typeface="Calibri" pitchFamily="34" charset="0"/>
              </a:rPr>
              <a:t>Cariou, Jan, 2020</a:t>
            </a:r>
          </a:p>
          <a:p>
            <a:pPr marL="339725" indent="-339725" eaLnBrk="1" fontAlgn="auto" hangingPunct="1">
              <a:spcAft>
                <a:spcPts val="0"/>
              </a:spcAft>
              <a:defRPr/>
            </a:pPr>
            <a:r>
              <a:rPr lang="en-US" sz="1600" dirty="0">
                <a:latin typeface="Calibri" pitchFamily="34" charset="0"/>
                <a:cs typeface="Calibri" pitchFamily="34" charset="0"/>
              </a:rPr>
              <a:t>[2] 11-14/0617r1, “Discussion on timeline for </a:t>
            </a:r>
            <a:r>
              <a:rPr lang="en-US" sz="1600" dirty="0" smtClean="0">
                <a:latin typeface="Calibri" pitchFamily="34" charset="0"/>
                <a:cs typeface="Calibri" pitchFamily="34" charset="0"/>
              </a:rPr>
              <a:t>802.11ax</a:t>
            </a:r>
            <a:r>
              <a:rPr lang="zh-CN" altLang="en-US" sz="1600" dirty="0" smtClean="0">
                <a:latin typeface="Calibri" pitchFamily="34" charset="0"/>
                <a:cs typeface="Calibri" pitchFamily="34" charset="0"/>
              </a:rPr>
              <a:t>”</a:t>
            </a:r>
            <a:r>
              <a:rPr lang="en-US" sz="1600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L. Cariou, T. Derham, May </a:t>
            </a:r>
            <a:r>
              <a:rPr lang="en-US" sz="1600" dirty="0" smtClean="0">
                <a:latin typeface="Calibri" pitchFamily="34" charset="0"/>
                <a:cs typeface="Calibri" pitchFamily="34" charset="0"/>
              </a:rPr>
              <a:t>2014</a:t>
            </a:r>
          </a:p>
          <a:p>
            <a:pPr marL="339725" indent="-339725" eaLnBrk="1" fontAlgn="auto" hangingPunct="1">
              <a:spcAft>
                <a:spcPts val="0"/>
              </a:spcAft>
              <a:defRPr/>
            </a:pPr>
            <a:r>
              <a:rPr lang="en-US" sz="1600" dirty="0">
                <a:latin typeface="Calibri" pitchFamily="34" charset="0"/>
                <a:cs typeface="Calibri" pitchFamily="34" charset="0"/>
              </a:rPr>
              <a:t>[3]11-18/1286/r1, “Predicting timelines: the track record” </a:t>
            </a:r>
            <a:r>
              <a:rPr lang="en-US" sz="1600" dirty="0" smtClean="0">
                <a:latin typeface="Calibri" pitchFamily="34" charset="0"/>
                <a:cs typeface="Calibri" pitchFamily="34" charset="0"/>
              </a:rPr>
              <a:t>, Sean Coffey, July 2018</a:t>
            </a:r>
          </a:p>
          <a:p>
            <a:pPr marL="339725" indent="-339725" eaLnBrk="1" fontAlgn="auto" hangingPunct="1">
              <a:spcAft>
                <a:spcPts val="0"/>
              </a:spcAft>
              <a:defRPr/>
            </a:pPr>
            <a:r>
              <a:rPr lang="en-US" sz="1600" dirty="0" smtClean="0">
                <a:latin typeface="Calibri" pitchFamily="34" charset="0"/>
                <a:cs typeface="Calibri" pitchFamily="34" charset="0"/>
              </a:rPr>
              <a:t>[4]11-14/649/r1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, “802.11ax Timeline Scenarios” , </a:t>
            </a:r>
            <a:r>
              <a:rPr lang="en-US" sz="1600" dirty="0" smtClean="0">
                <a:latin typeface="Calibri" pitchFamily="34" charset="0"/>
                <a:cs typeface="Calibri" pitchFamily="34" charset="0"/>
              </a:rPr>
              <a:t>Rolf de Vegt, May 2014</a:t>
            </a:r>
            <a:endParaRPr lang="en-US" sz="1600" dirty="0">
              <a:latin typeface="Calibri" pitchFamily="34" charset="0"/>
              <a:cs typeface="Calibri" pitchFamily="34" charset="0"/>
            </a:endParaRPr>
          </a:p>
          <a:p>
            <a:pPr marL="339725" indent="-339725" eaLnBrk="1" fontAlgn="auto" hangingPunct="1">
              <a:spcAft>
                <a:spcPts val="0"/>
              </a:spcAft>
              <a:defRPr/>
            </a:pPr>
            <a:r>
              <a:rPr lang="en-US" sz="1600" dirty="0" smtClean="0">
                <a:latin typeface="Calibri" pitchFamily="34" charset="0"/>
                <a:cs typeface="Calibri" pitchFamily="34" charset="0"/>
              </a:rPr>
              <a:t>[5] 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https://www.cnet.com/news/wi-fi-6-is-barely-here-but-wi-fi-7-is-already-on-the-way/</a:t>
            </a:r>
          </a:p>
          <a:p>
            <a:pPr marL="339725" indent="-339725" eaLnBrk="1" fontAlgn="auto" hangingPunct="1">
              <a:spcAft>
                <a:spcPts val="0"/>
              </a:spcAft>
              <a:defRPr/>
            </a:pPr>
            <a:r>
              <a:rPr lang="en-US" sz="1600" dirty="0" smtClean="0">
                <a:latin typeface="Calibri" pitchFamily="34" charset="0"/>
                <a:cs typeface="Calibri" pitchFamily="34" charset="0"/>
              </a:rPr>
              <a:t>[6] 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https://www.u-blox.com/en/beyond/blog/guest-blogs/wi-fi-7-next-generation-wi-fi-technology</a:t>
            </a:r>
          </a:p>
          <a:p>
            <a:pPr marL="339725" indent="-339725" eaLnBrk="1" fontAlgn="auto" hangingPunct="1">
              <a:spcAft>
                <a:spcPts val="0"/>
              </a:spcAft>
              <a:defRPr/>
            </a:pPr>
            <a:r>
              <a:rPr lang="en-US" sz="1600" dirty="0" smtClean="0">
                <a:latin typeface="Calibri" pitchFamily="34" charset="0"/>
                <a:cs typeface="Calibri" pitchFamily="34" charset="0"/>
              </a:rPr>
              <a:t>[7] 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IEEE 802.11-18/1231r6, “802.11 EHT proposed PAR</a:t>
            </a:r>
            <a:r>
              <a:rPr lang="en-US" sz="1600" dirty="0" smtClean="0">
                <a:latin typeface="Calibri" pitchFamily="34" charset="0"/>
                <a:cs typeface="Calibri" pitchFamily="34" charset="0"/>
              </a:rPr>
              <a:t>”</a:t>
            </a:r>
            <a:endParaRPr lang="en-US" sz="1600" dirty="0">
              <a:latin typeface="Calibri" pitchFamily="34" charset="0"/>
              <a:cs typeface="Calibri" pitchFamily="34" charset="0"/>
            </a:endParaRPr>
          </a:p>
          <a:p>
            <a:pPr marL="339725" indent="-339725" eaLnBrk="1" fontAlgn="auto" hangingPunct="1">
              <a:spcAft>
                <a:spcPts val="0"/>
              </a:spcAft>
              <a:defRPr/>
            </a:pPr>
            <a:r>
              <a:rPr lang="en-US" sz="1600" dirty="0" smtClean="0">
                <a:latin typeface="Calibri" pitchFamily="34" charset="0"/>
                <a:cs typeface="Calibri" pitchFamily="34" charset="0"/>
              </a:rPr>
              <a:t>[8]11-18/1259r1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, “A cascading process for major amendments”, R. Stacey et al., July 2018;</a:t>
            </a:r>
          </a:p>
          <a:p>
            <a:pPr marL="339725" indent="-339725" eaLnBrk="1" fontAlgn="auto" hangingPunct="1">
              <a:spcAft>
                <a:spcPts val="0"/>
              </a:spcAft>
              <a:defRPr/>
            </a:pPr>
            <a:r>
              <a:rPr lang="en-US" sz="1600" dirty="0" smtClean="0">
                <a:latin typeface="Calibri" pitchFamily="34" charset="0"/>
                <a:cs typeface="Calibri" pitchFamily="34" charset="0"/>
              </a:rPr>
              <a:t>[9]11-18/1284r0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, “A proposed way forward”, O. </a:t>
            </a:r>
            <a:r>
              <a:rPr lang="en-US" sz="1600" dirty="0" err="1">
                <a:latin typeface="Calibri" pitchFamily="34" charset="0"/>
                <a:cs typeface="Calibri" pitchFamily="34" charset="0"/>
              </a:rPr>
              <a:t>Abould-Magd</a:t>
            </a:r>
            <a:r>
              <a:rPr lang="en-US" sz="1600" dirty="0">
                <a:latin typeface="Calibri" pitchFamily="34" charset="0"/>
                <a:cs typeface="Calibri" pitchFamily="34" charset="0"/>
              </a:rPr>
              <a:t> et al., July </a:t>
            </a:r>
            <a:r>
              <a:rPr lang="en-US" sz="1600" dirty="0" smtClean="0">
                <a:latin typeface="Calibri" pitchFamily="34" charset="0"/>
                <a:cs typeface="Calibri" pitchFamily="34" charset="0"/>
              </a:rPr>
              <a:t>2018</a:t>
            </a:r>
          </a:p>
          <a:p>
            <a:pPr marL="339725" indent="-339725" eaLnBrk="1" fontAlgn="auto" hangingPunct="1">
              <a:spcAft>
                <a:spcPts val="0"/>
              </a:spcAft>
              <a:defRPr/>
            </a:pPr>
            <a:r>
              <a:rPr lang="en-US" sz="1600" smtClean="0">
                <a:latin typeface="Calibri" pitchFamily="34" charset="0"/>
                <a:cs typeface="Calibri" pitchFamily="34" charset="0"/>
              </a:rPr>
              <a:t>[</a:t>
            </a:r>
            <a:r>
              <a:rPr lang="en-US" sz="1600">
                <a:latin typeface="Calibri" pitchFamily="34" charset="0"/>
                <a:cs typeface="Calibri" pitchFamily="34" charset="0"/>
              </a:rPr>
              <a:t>10]11-19/0722r1, </a:t>
            </a:r>
            <a:r>
              <a:rPr lang="en-US" sz="1600" smtClean="0">
                <a:latin typeface="Calibri" pitchFamily="34" charset="0"/>
                <a:cs typeface="Calibri" pitchFamily="34" charset="0"/>
              </a:rPr>
              <a:t>“Proposed </a:t>
            </a:r>
            <a:r>
              <a:rPr lang="en-US" sz="1600">
                <a:latin typeface="Calibri" pitchFamily="34" charset="0"/>
                <a:cs typeface="Calibri" pitchFamily="34" charset="0"/>
              </a:rPr>
              <a:t>TGbe Functional Requirements</a:t>
            </a:r>
            <a:r>
              <a:rPr lang="en-US" sz="1600" smtClean="0">
                <a:latin typeface="Calibri" pitchFamily="34" charset="0"/>
                <a:cs typeface="Calibri" pitchFamily="34" charset="0"/>
              </a:rPr>
              <a:t>”, Ming Gan, July 2019</a:t>
            </a:r>
            <a:endParaRPr lang="en-US" sz="1600" dirty="0">
              <a:latin typeface="Calibri" pitchFamily="34" charset="0"/>
              <a:cs typeface="Calibri" pitchFamily="34" charset="0"/>
            </a:endParaRPr>
          </a:p>
          <a:p>
            <a:pPr marL="339725" indent="-339725" eaLnBrk="1" fontAlgn="auto" hangingPunct="1">
              <a:spcAft>
                <a:spcPts val="0"/>
              </a:spcAft>
              <a:defRPr/>
            </a:pPr>
            <a:endParaRPr lang="en-US" sz="1600" dirty="0">
              <a:latin typeface="Calibri" pitchFamily="34" charset="0"/>
              <a:cs typeface="Calibri" pitchFamily="34" charset="0"/>
            </a:endParaRPr>
          </a:p>
          <a:p>
            <a:pPr marL="339725" indent="-339725" eaLnBrk="1" fontAlgn="auto" hangingPunct="1">
              <a:spcAft>
                <a:spcPts val="0"/>
              </a:spcAft>
              <a:defRPr/>
            </a:pPr>
            <a:endParaRPr lang="en-US" sz="1600" dirty="0">
              <a:latin typeface="Calibri" pitchFamily="34" charset="0"/>
              <a:cs typeface="Calibri" pitchFamily="34" charset="0"/>
            </a:endParaRPr>
          </a:p>
          <a:p>
            <a:endParaRPr lang="en-US" sz="16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Jan.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4797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SP 1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Do you support to hold </a:t>
            </a:r>
            <a:r>
              <a:rPr lang="en-US" altLang="zh-CN" dirty="0" err="1"/>
              <a:t>TGbe</a:t>
            </a:r>
            <a:r>
              <a:rPr lang="en-US" altLang="zh-CN" dirty="0"/>
              <a:t> ad hoc face-to-face meetings right before IEEE 802.11 F2F meeting, starting from March 2020 ?</a:t>
            </a:r>
            <a:endParaRPr lang="zh-CN" altLang="zh-CN" dirty="0"/>
          </a:p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Jan.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4667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SP 2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Which option do you prefer for </a:t>
            </a:r>
            <a:r>
              <a:rPr lang="en-US" altLang="zh-CN" dirty="0" err="1"/>
              <a:t>TGbe</a:t>
            </a:r>
            <a:r>
              <a:rPr lang="en-US" altLang="zh-CN" dirty="0"/>
              <a:t> ad hoc face-to-face meetings?</a:t>
            </a:r>
            <a:endParaRPr lang="zh-CN" altLang="zh-CN" dirty="0"/>
          </a:p>
          <a:p>
            <a:pPr lvl="1" defTabSz="671513">
              <a:buFont typeface="Arial" panose="020B0604020202020204" pitchFamily="34" charset="0"/>
              <a:buChar char="–"/>
              <a:defRPr/>
            </a:pPr>
            <a:r>
              <a:rPr lang="en-US" altLang="zh-CN" sz="1400" dirty="0"/>
              <a:t>Option 1: </a:t>
            </a:r>
            <a:r>
              <a:rPr lang="en-US" altLang="zh-CN" sz="1400" dirty="0" smtClean="0"/>
              <a:t>3 </a:t>
            </a:r>
            <a:r>
              <a:rPr lang="en-US" altLang="zh-CN" sz="1400" dirty="0"/>
              <a:t>days in the working days</a:t>
            </a:r>
            <a:endParaRPr lang="zh-CN" altLang="zh-CN" sz="1400" dirty="0"/>
          </a:p>
          <a:p>
            <a:pPr lvl="1" defTabSz="671513">
              <a:buFont typeface="Arial" panose="020B0604020202020204" pitchFamily="34" charset="0"/>
              <a:buChar char="–"/>
              <a:defRPr/>
            </a:pPr>
            <a:r>
              <a:rPr lang="en-US" altLang="zh-CN" sz="1400" dirty="0"/>
              <a:t>Option 2: </a:t>
            </a:r>
            <a:r>
              <a:rPr lang="en-US" altLang="zh-CN" sz="1400" dirty="0" smtClean="0"/>
              <a:t>3 days </a:t>
            </a:r>
            <a:r>
              <a:rPr lang="en-US" altLang="zh-CN" sz="1400" dirty="0"/>
              <a:t>in the weekend</a:t>
            </a:r>
            <a:endParaRPr lang="zh-CN" altLang="zh-CN" sz="1400" dirty="0"/>
          </a:p>
          <a:p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Jan.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8914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Background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96913" y="1729047"/>
            <a:ext cx="7772400" cy="4114800"/>
          </a:xfrm>
        </p:spPr>
        <p:txBody>
          <a:bodyPr/>
          <a:lstStyle/>
          <a:p>
            <a:r>
              <a:rPr lang="en-US" altLang="zh-CN" sz="2000" dirty="0" smtClean="0"/>
              <a:t>Reference [1] proposed to split the features into the two phases by the following motivations</a:t>
            </a:r>
          </a:p>
          <a:p>
            <a:pPr lvl="1"/>
            <a:r>
              <a:rPr lang="en-US" sz="1400" dirty="0" smtClean="0"/>
              <a:t>development </a:t>
            </a:r>
            <a:r>
              <a:rPr lang="en-US" sz="1400" dirty="0"/>
              <a:t>of 802.11 should respect the </a:t>
            </a:r>
            <a:r>
              <a:rPr lang="en-US" sz="1400" dirty="0" smtClean="0"/>
              <a:t>timeline</a:t>
            </a:r>
          </a:p>
          <a:p>
            <a:pPr lvl="1"/>
            <a:r>
              <a:rPr lang="en-US" sz="1400" dirty="0" smtClean="0"/>
              <a:t>Market </a:t>
            </a:r>
            <a:r>
              <a:rPr lang="en-US" altLang="zh-CN" sz="1400" dirty="0" smtClean="0"/>
              <a:t>expectation is already built based on the timeline </a:t>
            </a:r>
            <a:endParaRPr lang="en-US" sz="1400" dirty="0" smtClean="0"/>
          </a:p>
          <a:p>
            <a:pPr marL="342900" lvl="1" indent="-342900">
              <a:buChar char="•"/>
            </a:pPr>
            <a:r>
              <a:rPr lang="en-US" b="1" dirty="0" smtClean="0">
                <a:ea typeface="+mn-ea"/>
                <a:cs typeface="+mn-cs"/>
              </a:rPr>
              <a:t>Moreover</a:t>
            </a:r>
            <a:r>
              <a:rPr lang="en-US" altLang="zh-CN" b="1" dirty="0" smtClean="0">
                <a:ea typeface="+mn-ea"/>
                <a:cs typeface="+mn-cs"/>
              </a:rPr>
              <a:t>, in [1] it also points out that c</a:t>
            </a:r>
            <a:r>
              <a:rPr lang="en-US" b="1" dirty="0" smtClean="0">
                <a:ea typeface="+mn-ea"/>
                <a:cs typeface="+mn-cs"/>
              </a:rPr>
              <a:t>ontributions </a:t>
            </a:r>
            <a:r>
              <a:rPr lang="en-US" b="1" dirty="0">
                <a:ea typeface="+mn-ea"/>
                <a:cs typeface="+mn-cs"/>
              </a:rPr>
              <a:t>on </a:t>
            </a:r>
            <a:r>
              <a:rPr lang="en-US" b="1" dirty="0" smtClean="0">
                <a:ea typeface="+mn-ea"/>
                <a:cs typeface="+mn-cs"/>
              </a:rPr>
              <a:t>th</a:t>
            </a:r>
            <a:r>
              <a:rPr lang="en-US" altLang="zh-CN" b="1" dirty="0" smtClean="0">
                <a:ea typeface="+mn-ea"/>
                <a:cs typeface="+mn-cs"/>
              </a:rPr>
              <a:t>e</a:t>
            </a:r>
            <a:r>
              <a:rPr lang="en-US" b="1" dirty="0" smtClean="0">
                <a:ea typeface="+mn-ea"/>
                <a:cs typeface="+mn-cs"/>
              </a:rPr>
              <a:t> </a:t>
            </a:r>
            <a:r>
              <a:rPr lang="en-US" b="1" dirty="0">
                <a:ea typeface="+mn-ea"/>
                <a:cs typeface="+mn-cs"/>
              </a:rPr>
              <a:t>features </a:t>
            </a:r>
            <a:r>
              <a:rPr lang="en-US" altLang="zh-CN" b="1" dirty="0" smtClean="0">
                <a:ea typeface="+mn-ea"/>
                <a:cs typeface="+mn-cs"/>
              </a:rPr>
              <a:t>in release 1 should</a:t>
            </a:r>
            <a:r>
              <a:rPr lang="en-US" b="1" dirty="0" smtClean="0">
                <a:ea typeface="+mn-ea"/>
                <a:cs typeface="+mn-cs"/>
              </a:rPr>
              <a:t> </a:t>
            </a:r>
            <a:r>
              <a:rPr lang="en-US" b="1" dirty="0">
                <a:ea typeface="+mn-ea"/>
                <a:cs typeface="+mn-cs"/>
              </a:rPr>
              <a:t>be </a:t>
            </a:r>
            <a:r>
              <a:rPr lang="en-US" b="1" dirty="0" smtClean="0">
                <a:ea typeface="+mn-ea"/>
                <a:cs typeface="+mn-cs"/>
              </a:rPr>
              <a:t>prioritized</a:t>
            </a:r>
          </a:p>
          <a:p>
            <a:pPr lvl="1"/>
            <a:r>
              <a:rPr lang="en-US" sz="1400" dirty="0"/>
              <a:t>Only the features in release 1 would be converted from SFD into spec text in </a:t>
            </a:r>
            <a:r>
              <a:rPr lang="en-US" sz="1400" dirty="0" smtClean="0"/>
              <a:t>D0.1/1.0</a:t>
            </a:r>
          </a:p>
          <a:p>
            <a:pPr lvl="1"/>
            <a:r>
              <a:rPr lang="en-US" sz="1400" dirty="0" smtClean="0"/>
              <a:t>No </a:t>
            </a:r>
            <a:r>
              <a:rPr lang="en-US" altLang="zh-CN" sz="1400" dirty="0" smtClean="0"/>
              <a:t>need to pay much attention to other features</a:t>
            </a:r>
            <a:endParaRPr lang="en-US" b="1" dirty="0">
              <a:ea typeface="+mn-ea"/>
              <a:cs typeface="+mn-cs"/>
            </a:endParaRPr>
          </a:p>
          <a:p>
            <a:pPr marL="342900" lvl="1" indent="-342900">
              <a:buChar char="•"/>
            </a:pPr>
            <a:r>
              <a:rPr lang="en-US" b="1" dirty="0">
                <a:ea typeface="+mn-ea"/>
                <a:cs typeface="+mn-cs"/>
              </a:rPr>
              <a:t>The feature </a:t>
            </a:r>
            <a:r>
              <a:rPr lang="en-US" altLang="zh-CN" b="1" dirty="0">
                <a:ea typeface="+mn-ea"/>
                <a:cs typeface="+mn-cs"/>
              </a:rPr>
              <a:t>selection criteria for release </a:t>
            </a:r>
            <a:r>
              <a:rPr lang="en-US" altLang="zh-CN" b="1" dirty="0" smtClean="0">
                <a:ea typeface="+mn-ea"/>
                <a:cs typeface="+mn-cs"/>
              </a:rPr>
              <a:t>1[1]</a:t>
            </a:r>
            <a:endParaRPr lang="en-US" altLang="zh-CN" b="1" dirty="0">
              <a:ea typeface="+mn-ea"/>
              <a:cs typeface="+mn-cs"/>
            </a:endParaRPr>
          </a:p>
          <a:p>
            <a:pPr lvl="1">
              <a:buFont typeface="Arial" panose="020B0604020202020204" pitchFamily="34" charset="0"/>
              <a:buChar char="–"/>
            </a:pPr>
            <a:r>
              <a:rPr lang="en-US" sz="1400" dirty="0"/>
              <a:t>Complexity/gain tradeoff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sz="1400" dirty="0"/>
              <a:t>Time to </a:t>
            </a:r>
            <a:r>
              <a:rPr lang="en-US" sz="1400" dirty="0" smtClean="0"/>
              <a:t>standardize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sz="1400" dirty="0" smtClean="0"/>
              <a:t>time/investment </a:t>
            </a:r>
            <a:r>
              <a:rPr lang="en-US" sz="1400" dirty="0"/>
              <a:t>to implement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sz="1400" dirty="0"/>
              <a:t>Market needs</a:t>
            </a:r>
          </a:p>
          <a:p>
            <a:pPr lvl="1">
              <a:buFont typeface="Arial" panose="020B0604020202020204" pitchFamily="34" charset="0"/>
              <a:buChar char="–"/>
            </a:pPr>
            <a:r>
              <a:rPr lang="en-US" sz="1400" dirty="0"/>
              <a:t>Interest in the </a:t>
            </a:r>
            <a:r>
              <a:rPr lang="en-US" sz="1400" dirty="0" smtClean="0"/>
              <a:t>features</a:t>
            </a:r>
          </a:p>
          <a:p>
            <a:pPr lvl="1">
              <a:buFont typeface="Arial" panose="020B0604020202020204" pitchFamily="34" charset="0"/>
              <a:buChar char="–"/>
            </a:pPr>
            <a:endParaRPr lang="en-US" sz="14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Jan.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1487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Background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Char char="•"/>
            </a:pPr>
            <a:r>
              <a:rPr lang="en-US" b="1" dirty="0" smtClean="0"/>
              <a:t>Based on the </a:t>
            </a:r>
            <a:r>
              <a:rPr lang="en-US" b="1" dirty="0"/>
              <a:t>feature selection </a:t>
            </a:r>
            <a:r>
              <a:rPr lang="en-US" b="1" dirty="0" smtClean="0"/>
              <a:t>criteria, the selected features </a:t>
            </a:r>
            <a:r>
              <a:rPr lang="en-US" b="1" dirty="0"/>
              <a:t>for release </a:t>
            </a:r>
            <a:r>
              <a:rPr lang="en-US" b="1" dirty="0" smtClean="0"/>
              <a:t>1 listed in [1] </a:t>
            </a:r>
            <a:r>
              <a:rPr lang="en-US" b="1" dirty="0"/>
              <a:t>are as follows</a:t>
            </a:r>
          </a:p>
          <a:p>
            <a:pPr lvl="1" defTabSz="671513">
              <a:buFont typeface="Arial" panose="020B0604020202020204" pitchFamily="34" charset="0"/>
              <a:buChar char="–"/>
              <a:defRPr/>
            </a:pPr>
            <a:r>
              <a:rPr lang="en-US" sz="1400" dirty="0"/>
              <a:t>320 MHz bandwidth</a:t>
            </a:r>
            <a:r>
              <a:rPr lang="zh-CN" altLang="en-US" sz="1400" dirty="0" smtClean="0"/>
              <a:t>，</a:t>
            </a:r>
            <a:endParaRPr lang="en-US" altLang="zh-CN" sz="1400" dirty="0" smtClean="0"/>
          </a:p>
          <a:p>
            <a:pPr lvl="1" defTabSz="671513">
              <a:buFont typeface="Arial" panose="020B0604020202020204" pitchFamily="34" charset="0"/>
              <a:buChar char="–"/>
              <a:defRPr/>
            </a:pPr>
            <a:r>
              <a:rPr lang="en-US" sz="1400" dirty="0" smtClean="0"/>
              <a:t>4K </a:t>
            </a:r>
            <a:r>
              <a:rPr lang="en-US" sz="1400" dirty="0"/>
              <a:t>QAM, </a:t>
            </a:r>
            <a:endParaRPr lang="en-US" sz="1400" dirty="0" smtClean="0"/>
          </a:p>
          <a:p>
            <a:pPr lvl="1" defTabSz="671513">
              <a:buFont typeface="Arial" panose="020B0604020202020204" pitchFamily="34" charset="0"/>
              <a:buChar char="–"/>
              <a:defRPr/>
            </a:pPr>
            <a:r>
              <a:rPr lang="en-US" sz="1400" dirty="0" smtClean="0"/>
              <a:t>multiple </a:t>
            </a:r>
            <a:r>
              <a:rPr lang="en-US" sz="1400" dirty="0"/>
              <a:t>RUs to a single </a:t>
            </a:r>
            <a:r>
              <a:rPr lang="en-US" sz="1400" dirty="0" smtClean="0"/>
              <a:t>STA, </a:t>
            </a:r>
          </a:p>
          <a:p>
            <a:pPr lvl="1" defTabSz="671513">
              <a:buFont typeface="Arial" panose="020B0604020202020204" pitchFamily="34" charset="0"/>
              <a:buChar char="–"/>
              <a:defRPr/>
            </a:pPr>
            <a:r>
              <a:rPr lang="en-US" sz="1400" dirty="0" smtClean="0"/>
              <a:t>multi-link </a:t>
            </a:r>
            <a:r>
              <a:rPr lang="en-US" sz="1400" dirty="0"/>
              <a:t>operation</a:t>
            </a:r>
          </a:p>
          <a:p>
            <a:pPr marL="342900" lvl="1" indent="-342900">
              <a:buChar char="•"/>
            </a:pPr>
            <a:r>
              <a:rPr lang="en-US" b="1" dirty="0" smtClean="0"/>
              <a:t>In </a:t>
            </a:r>
            <a:r>
              <a:rPr lang="en-US" b="1" dirty="0"/>
              <a:t>this contrition, we would like to show our </a:t>
            </a:r>
            <a:r>
              <a:rPr lang="en-US" altLang="zh-CN" b="1" dirty="0" smtClean="0"/>
              <a:t>view </a:t>
            </a:r>
            <a:r>
              <a:rPr lang="en-US" altLang="zh-CN" b="1" dirty="0"/>
              <a:t>on this </a:t>
            </a:r>
            <a:r>
              <a:rPr lang="en-US" altLang="zh-CN" b="1" dirty="0" smtClean="0"/>
              <a:t>topic</a:t>
            </a:r>
            <a:endParaRPr lang="en-US" b="1" dirty="0"/>
          </a:p>
          <a:p>
            <a:pPr lvl="1" defTabSz="671513">
              <a:buFont typeface="Arial" panose="020B0604020202020204" pitchFamily="34" charset="0"/>
              <a:buChar char="–"/>
              <a:defRPr/>
            </a:pPr>
            <a:r>
              <a:rPr lang="en-US" sz="1400" dirty="0"/>
              <a:t>Drive amendments from technology side, not </a:t>
            </a:r>
            <a:r>
              <a:rPr lang="en-US" sz="1400" dirty="0" smtClean="0"/>
              <a:t>procedure and timeline</a:t>
            </a:r>
          </a:p>
          <a:p>
            <a:pPr marL="342900" lvl="1" indent="-342900" defTabSz="671513">
              <a:buFont typeface="Arial" panose="020B0604020202020204" pitchFamily="34" charset="0"/>
              <a:buChar char="•"/>
              <a:defRPr/>
            </a:pPr>
            <a:r>
              <a:rPr lang="en-US" b="1" dirty="0"/>
              <a:t>We will discuss this topic </a:t>
            </a:r>
            <a:r>
              <a:rPr lang="en-US" b="1" dirty="0" smtClean="0"/>
              <a:t>from the </a:t>
            </a:r>
            <a:r>
              <a:rPr lang="en-US" altLang="zh-CN" b="1" dirty="0" smtClean="0"/>
              <a:t>following aspects</a:t>
            </a:r>
          </a:p>
          <a:p>
            <a:pPr lvl="1" defTabSz="671513">
              <a:buFont typeface="Arial" panose="020B0604020202020204" pitchFamily="34" charset="0"/>
              <a:buChar char="–"/>
              <a:defRPr/>
            </a:pPr>
            <a:r>
              <a:rPr lang="en-US" altLang="zh-CN" sz="1400" dirty="0" smtClean="0"/>
              <a:t>Timeline/</a:t>
            </a:r>
            <a:r>
              <a:rPr lang="en-US" altLang="zh-CN" sz="1400" dirty="0"/>
              <a:t>Time to </a:t>
            </a:r>
            <a:r>
              <a:rPr lang="en-US" altLang="zh-CN" sz="1400" dirty="0" smtClean="0"/>
              <a:t>market</a:t>
            </a:r>
            <a:endParaRPr lang="en-US" altLang="zh-CN" sz="1400" dirty="0"/>
          </a:p>
          <a:p>
            <a:pPr lvl="1" defTabSz="671513">
              <a:buFont typeface="Arial" panose="020B0604020202020204" pitchFamily="34" charset="0"/>
              <a:buChar char="–"/>
              <a:defRPr/>
            </a:pPr>
            <a:r>
              <a:rPr lang="en-US" altLang="zh-CN" sz="1400" dirty="0" smtClean="0"/>
              <a:t>Multi-release </a:t>
            </a:r>
            <a:r>
              <a:rPr lang="en-US" altLang="zh-CN" sz="1400" dirty="0"/>
              <a:t>development</a:t>
            </a:r>
          </a:p>
          <a:p>
            <a:pPr lvl="1" defTabSz="671513">
              <a:buFont typeface="Arial" panose="020B0604020202020204" pitchFamily="34" charset="0"/>
              <a:buChar char="–"/>
              <a:defRPr/>
            </a:pPr>
            <a:r>
              <a:rPr lang="en-US" altLang="zh-CN" sz="1400" dirty="0"/>
              <a:t>M</a:t>
            </a:r>
            <a:r>
              <a:rPr lang="en-US" altLang="zh-CN" sz="1400" dirty="0" smtClean="0"/>
              <a:t>inimum </a:t>
            </a:r>
            <a:r>
              <a:rPr lang="en-US" altLang="zh-CN" sz="1400" dirty="0"/>
              <a:t>requirement of the </a:t>
            </a:r>
            <a:r>
              <a:rPr lang="en-US" altLang="zh-CN" sz="1400" dirty="0" smtClean="0"/>
              <a:t>PAR and FRD</a:t>
            </a:r>
          </a:p>
          <a:p>
            <a:pPr lvl="1" defTabSz="671513">
              <a:buFont typeface="Arial" panose="020B0604020202020204" pitchFamily="34" charset="0"/>
              <a:buChar char="–"/>
              <a:defRPr/>
            </a:pPr>
            <a:r>
              <a:rPr lang="en-US" altLang="zh-CN" sz="1400" dirty="0" smtClean="0"/>
              <a:t>Competitive</a:t>
            </a:r>
            <a:endParaRPr lang="en-US" sz="14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Jan.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0876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1504" y="495300"/>
            <a:ext cx="7772400" cy="1066800"/>
          </a:xfrm>
        </p:spPr>
        <p:txBody>
          <a:bodyPr/>
          <a:lstStyle/>
          <a:p>
            <a:pPr defTabSz="671513">
              <a:defRPr/>
            </a:pPr>
            <a:r>
              <a:rPr lang="en-US" altLang="zh-CN" dirty="0" smtClean="0"/>
              <a:t>Timeline/Time </a:t>
            </a:r>
            <a:r>
              <a:rPr lang="en-US" altLang="zh-CN" dirty="0"/>
              <a:t>to market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72687" y="1407283"/>
            <a:ext cx="8341912" cy="4458111"/>
          </a:xfrm>
        </p:spPr>
        <p:txBody>
          <a:bodyPr/>
          <a:lstStyle/>
          <a:p>
            <a:r>
              <a:rPr lang="en-US" altLang="zh-CN" sz="2000" dirty="0" smtClean="0"/>
              <a:t>The first questions, could </a:t>
            </a:r>
            <a:r>
              <a:rPr lang="en-US" altLang="zh-CN" sz="2000" dirty="0"/>
              <a:t>the time to </a:t>
            </a:r>
            <a:r>
              <a:rPr lang="en-US" altLang="zh-CN" sz="2000" dirty="0" smtClean="0"/>
              <a:t>market/timeline be the </a:t>
            </a:r>
            <a:r>
              <a:rPr lang="en-US" altLang="zh-CN" sz="2000" dirty="0"/>
              <a:t>o</a:t>
            </a:r>
            <a:r>
              <a:rPr lang="en-US" altLang="zh-CN" sz="2000" dirty="0" smtClean="0"/>
              <a:t>nly motivation </a:t>
            </a:r>
            <a:r>
              <a:rPr lang="en-US" altLang="zh-CN" sz="2000" dirty="0"/>
              <a:t>to split the features into different </a:t>
            </a:r>
            <a:r>
              <a:rPr lang="en-US" altLang="zh-CN" sz="2000" dirty="0" smtClean="0"/>
              <a:t>phases</a:t>
            </a:r>
            <a:r>
              <a:rPr lang="en-US" altLang="zh-CN" sz="2000" dirty="0"/>
              <a:t>?</a:t>
            </a:r>
            <a:r>
              <a:rPr lang="en-US" altLang="zh-CN" sz="2000" dirty="0" smtClean="0"/>
              <a:t> </a:t>
            </a:r>
            <a:r>
              <a:rPr lang="en-US" altLang="zh-CN" sz="2000" dirty="0"/>
              <a:t>W</a:t>
            </a:r>
            <a:r>
              <a:rPr lang="en-US" altLang="zh-CN" sz="2000" dirty="0" smtClean="0"/>
              <a:t>as </a:t>
            </a:r>
            <a:r>
              <a:rPr lang="en-US" altLang="zh-CN" sz="2000" dirty="0"/>
              <a:t>there any related </a:t>
            </a:r>
            <a:r>
              <a:rPr lang="en-US" altLang="zh-CN" sz="2000" dirty="0" smtClean="0"/>
              <a:t>discussion before?</a:t>
            </a:r>
            <a:endParaRPr lang="en-US" altLang="zh-CN" sz="2000" dirty="0"/>
          </a:p>
          <a:p>
            <a:r>
              <a:rPr lang="en-US" altLang="zh-CN" sz="2000" dirty="0" smtClean="0"/>
              <a:t>Actually, splitting the features was discussed in an early stage of 802.11 ax (see reference [2]), and did not reach an agreement. </a:t>
            </a:r>
          </a:p>
          <a:p>
            <a:pPr lvl="1" defTabSz="671513">
              <a:buFont typeface="Arial" panose="020B0604020202020204" pitchFamily="34" charset="0"/>
              <a:buChar char="–"/>
              <a:defRPr/>
            </a:pPr>
            <a:r>
              <a:rPr lang="en-US" altLang="zh-CN" sz="1400" dirty="0" smtClean="0"/>
              <a:t>The author proposed to split the features into 2 waves to speed up the first wave, and used the same criteria to select the features</a:t>
            </a:r>
          </a:p>
          <a:p>
            <a:pPr lvl="1" defTabSz="671513">
              <a:buFont typeface="Arial" panose="020B0604020202020204" pitchFamily="34" charset="0"/>
              <a:buChar char="–"/>
              <a:defRPr/>
            </a:pPr>
            <a:r>
              <a:rPr lang="en-US" altLang="zh-CN" sz="1400" dirty="0" smtClean="0"/>
              <a:t>The </a:t>
            </a:r>
            <a:r>
              <a:rPr lang="en-US" altLang="zh-CN" sz="1400" dirty="0"/>
              <a:t>author also </a:t>
            </a:r>
            <a:r>
              <a:rPr lang="en-US" altLang="zh-CN" sz="1400" dirty="0" smtClean="0"/>
              <a:t>mentioned that </a:t>
            </a:r>
            <a:r>
              <a:rPr lang="en-US" altLang="zh-CN" sz="1400" dirty="0"/>
              <a:t>draft 1.0 should focus on providing a mature spec for the features targeted at 11ax wave </a:t>
            </a:r>
            <a:r>
              <a:rPr lang="en-US" altLang="zh-CN" sz="1400" dirty="0" smtClean="0"/>
              <a:t>1</a:t>
            </a:r>
          </a:p>
          <a:p>
            <a:pPr lvl="1" defTabSz="671513">
              <a:buFont typeface="Arial" panose="020B0604020202020204" pitchFamily="34" charset="0"/>
              <a:buChar char="–"/>
              <a:defRPr/>
            </a:pPr>
            <a:r>
              <a:rPr lang="en-US" altLang="zh-CN" sz="1400" dirty="0" smtClean="0"/>
              <a:t>The results of straw poll was: Y 39, N 18, A 62</a:t>
            </a:r>
            <a:endParaRPr lang="en-US" altLang="zh-CN" sz="1400" dirty="0"/>
          </a:p>
          <a:p>
            <a:r>
              <a:rPr lang="en-US" altLang="zh-CN" sz="2000" dirty="0" smtClean="0"/>
              <a:t>Today it shows that proposal [1] is not necessary given the success of 802.11ax</a:t>
            </a:r>
          </a:p>
          <a:p>
            <a:pPr lvl="1" defTabSz="671513">
              <a:buFont typeface="Arial" panose="020B0604020202020204" pitchFamily="34" charset="0"/>
              <a:buChar char="–"/>
              <a:defRPr/>
            </a:pPr>
            <a:r>
              <a:rPr lang="en-US" altLang="zh-CN" sz="1400" dirty="0"/>
              <a:t>The timeline </a:t>
            </a:r>
            <a:r>
              <a:rPr lang="en-US" altLang="zh-CN" sz="1400" dirty="0" smtClean="0"/>
              <a:t>in 802.11 ax was </a:t>
            </a:r>
            <a:r>
              <a:rPr lang="en-US" altLang="zh-CN" sz="1400" dirty="0"/>
              <a:t>adjusted again and again </a:t>
            </a:r>
            <a:r>
              <a:rPr lang="en-US" altLang="zh-CN" sz="1400" dirty="0" smtClean="0"/>
              <a:t>to satisfy </a:t>
            </a:r>
            <a:r>
              <a:rPr lang="en-US" altLang="zh-CN" sz="1400" dirty="0"/>
              <a:t>the technology development </a:t>
            </a:r>
            <a:endParaRPr lang="en-US" altLang="zh-CN" sz="1400" dirty="0" smtClean="0"/>
          </a:p>
          <a:p>
            <a:pPr lvl="1" defTabSz="671513">
              <a:buFont typeface="Arial" panose="020B0604020202020204" pitchFamily="34" charset="0"/>
              <a:buChar char="–"/>
              <a:defRPr/>
            </a:pPr>
            <a:r>
              <a:rPr lang="en-US" altLang="zh-CN" sz="1400" dirty="0" smtClean="0"/>
              <a:t>Many features were included in 802.11ax, such as OFDMA, UL MU-MIMO, SR, TWT, 1024QAM  , 6GHz and so on, and  they are finally </a:t>
            </a:r>
            <a:r>
              <a:rPr lang="en-US" altLang="zh-CN" sz="1400" dirty="0"/>
              <a:t>finalized</a:t>
            </a: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Jan. 2020</a:t>
            </a:r>
            <a:endParaRPr lang="en-US" dirty="0"/>
          </a:p>
        </p:txBody>
      </p:sp>
      <p:grpSp>
        <p:nvGrpSpPr>
          <p:cNvPr id="7" name="组合 6"/>
          <p:cNvGrpSpPr/>
          <p:nvPr/>
        </p:nvGrpSpPr>
        <p:grpSpPr>
          <a:xfrm>
            <a:off x="876721" y="5633761"/>
            <a:ext cx="6021387" cy="932933"/>
            <a:chOff x="1144587" y="4419600"/>
            <a:chExt cx="6705600" cy="1807439"/>
          </a:xfrm>
        </p:grpSpPr>
        <p:sp>
          <p:nvSpPr>
            <p:cNvPr id="8" name="Rectangle 83"/>
            <p:cNvSpPr/>
            <p:nvPr/>
          </p:nvSpPr>
          <p:spPr>
            <a:xfrm>
              <a:off x="4495800" y="4419600"/>
              <a:ext cx="2516187" cy="150813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fr-FR" sz="1100" dirty="0"/>
                <a:t>long </a:t>
              </a:r>
              <a:r>
                <a:rPr lang="fr-FR" sz="1100" dirty="0" err="1"/>
                <a:t>track</a:t>
              </a:r>
              <a:endParaRPr lang="fr-FR" sz="1100" dirty="0"/>
            </a:p>
          </p:txBody>
        </p:sp>
        <p:sp>
          <p:nvSpPr>
            <p:cNvPr id="9" name="Rectangle 84"/>
            <p:cNvSpPr/>
            <p:nvPr/>
          </p:nvSpPr>
          <p:spPr>
            <a:xfrm>
              <a:off x="4495800" y="4827588"/>
              <a:ext cx="1346200" cy="125412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fr-FR" sz="1100" dirty="0" err="1"/>
                <a:t>fast</a:t>
              </a:r>
              <a:r>
                <a:rPr lang="fr-FR" sz="1100" dirty="0"/>
                <a:t> </a:t>
              </a:r>
              <a:r>
                <a:rPr lang="fr-FR" sz="1100" dirty="0" err="1"/>
                <a:t>track</a:t>
              </a:r>
              <a:endParaRPr lang="fr-FR" sz="1100" dirty="0"/>
            </a:p>
          </p:txBody>
        </p:sp>
        <p:grpSp>
          <p:nvGrpSpPr>
            <p:cNvPr id="10" name="Groupe 61"/>
            <p:cNvGrpSpPr>
              <a:grpSpLocks/>
            </p:cNvGrpSpPr>
            <p:nvPr/>
          </p:nvGrpSpPr>
          <p:grpSpPr bwMode="auto">
            <a:xfrm>
              <a:off x="1144587" y="4419600"/>
              <a:ext cx="6705600" cy="1777674"/>
              <a:chOff x="1337512" y="4618580"/>
              <a:chExt cx="3783150" cy="1108760"/>
            </a:xfrm>
          </p:grpSpPr>
          <p:cxnSp>
            <p:nvCxnSpPr>
              <p:cNvPr id="11" name="Connecteur droit avec flèche 62"/>
              <p:cNvCxnSpPr/>
              <p:nvPr/>
            </p:nvCxnSpPr>
            <p:spPr>
              <a:xfrm>
                <a:off x="1951916" y="4977013"/>
                <a:ext cx="3168746" cy="0"/>
              </a:xfrm>
              <a:prstGeom prst="straightConnector1">
                <a:avLst/>
              </a:prstGeom>
              <a:ln w="1905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Connecteur droit avec flèche 63"/>
              <p:cNvCxnSpPr/>
              <p:nvPr/>
            </p:nvCxnSpPr>
            <p:spPr>
              <a:xfrm>
                <a:off x="1951916" y="5503770"/>
                <a:ext cx="3168746" cy="0"/>
              </a:xfrm>
              <a:prstGeom prst="straightConnector1">
                <a:avLst/>
              </a:prstGeom>
              <a:ln w="19050"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ZoneTexte 64"/>
              <p:cNvSpPr txBox="1">
                <a:spLocks noChangeArrowheads="1"/>
              </p:cNvSpPr>
              <p:nvPr/>
            </p:nvSpPr>
            <p:spPr bwMode="auto">
              <a:xfrm>
                <a:off x="1337512" y="4759622"/>
                <a:ext cx="588817" cy="25414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r>
                  <a:rPr lang="fr-FR" altLang="en-US"/>
                  <a:t>IEEE802.11</a:t>
                </a:r>
              </a:p>
            </p:txBody>
          </p:sp>
          <p:sp>
            <p:nvSpPr>
              <p:cNvPr id="14" name="ZoneTexte 65"/>
              <p:cNvSpPr txBox="1">
                <a:spLocks noChangeArrowheads="1"/>
              </p:cNvSpPr>
              <p:nvPr/>
            </p:nvSpPr>
            <p:spPr bwMode="auto">
              <a:xfrm>
                <a:off x="1408572" y="5278560"/>
                <a:ext cx="313423" cy="24002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1pPr>
                <a:lvl2pPr marL="742950" indent="-28575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2pPr>
                <a:lvl3pPr marL="1143000" indent="-22860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3pPr>
                <a:lvl4pPr marL="1600200" indent="-22860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4pPr>
                <a:lvl5pPr marL="2057400" indent="-228600"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1200">
                    <a:solidFill>
                      <a:schemeClr val="tx1"/>
                    </a:solidFill>
                    <a:latin typeface="Times New Roman" panose="02020603050405020304" pitchFamily="18" charset="0"/>
                    <a:ea typeface="MS PGothic" panose="020B0600070205080204" pitchFamily="34" charset="-128"/>
                  </a:defRPr>
                </a:lvl9pPr>
              </a:lstStyle>
              <a:p>
                <a:r>
                  <a:rPr lang="fr-FR" altLang="en-US" sz="1100"/>
                  <a:t>WFA</a:t>
                </a:r>
              </a:p>
            </p:txBody>
          </p:sp>
          <p:sp>
            <p:nvSpPr>
              <p:cNvPr id="15" name="Rectangle 66"/>
              <p:cNvSpPr/>
              <p:nvPr/>
            </p:nvSpPr>
            <p:spPr>
              <a:xfrm>
                <a:off x="2285987" y="4618580"/>
                <a:ext cx="942205" cy="332689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fr-FR" sz="1100" dirty="0"/>
                  <a:t>11ax</a:t>
                </a:r>
              </a:p>
            </p:txBody>
          </p:sp>
          <p:sp>
            <p:nvSpPr>
              <p:cNvPr id="16" name="Rectangle 67"/>
              <p:cNvSpPr/>
              <p:nvPr/>
            </p:nvSpPr>
            <p:spPr>
              <a:xfrm>
                <a:off x="3394779" y="5179003"/>
                <a:ext cx="608134" cy="323778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r>
                  <a:rPr lang="fr-FR" sz="1050" dirty="0"/>
                  <a:t>11ax/HEW </a:t>
                </a:r>
                <a:r>
                  <a:rPr lang="fr-FR" sz="1050" dirty="0" err="1"/>
                  <a:t>Wave</a:t>
                </a:r>
                <a:r>
                  <a:rPr lang="fr-FR" sz="1050" dirty="0"/>
                  <a:t> 1</a:t>
                </a:r>
              </a:p>
            </p:txBody>
          </p:sp>
          <p:sp>
            <p:nvSpPr>
              <p:cNvPr id="17" name="ZoneTexte 68"/>
              <p:cNvSpPr txBox="1"/>
              <p:nvPr/>
            </p:nvSpPr>
            <p:spPr>
              <a:xfrm>
                <a:off x="1896434" y="5501437"/>
                <a:ext cx="277166" cy="225903"/>
              </a:xfrm>
              <a:prstGeom prst="rect">
                <a:avLst/>
              </a:prstGeom>
              <a:noFill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fr-FR" sz="1000" dirty="0"/>
                  <a:t>2014</a:t>
                </a:r>
              </a:p>
            </p:txBody>
          </p:sp>
          <p:cxnSp>
            <p:nvCxnSpPr>
              <p:cNvPr id="18" name="Connecteur droit 69"/>
              <p:cNvCxnSpPr/>
              <p:nvPr/>
            </p:nvCxnSpPr>
            <p:spPr>
              <a:xfrm>
                <a:off x="2096113" y="4904732"/>
                <a:ext cx="0" cy="648545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Connecteur droit avec flèche 71"/>
              <p:cNvCxnSpPr/>
              <p:nvPr/>
            </p:nvCxnSpPr>
            <p:spPr>
              <a:xfrm>
                <a:off x="3530019" y="4977013"/>
                <a:ext cx="0" cy="215852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accent6"/>
              </a:lnRef>
              <a:fillRef idx="0">
                <a:schemeClr val="accent6"/>
              </a:fillRef>
              <a:effectRef idx="1">
                <a:schemeClr val="accent6"/>
              </a:effectRef>
              <a:fontRef idx="minor">
                <a:schemeClr val="tx1"/>
              </a:fontRef>
            </p:style>
          </p:cxnSp>
        </p:grpSp>
        <p:sp>
          <p:nvSpPr>
            <p:cNvPr id="20" name="Rectangle 72"/>
            <p:cNvSpPr/>
            <p:nvPr/>
          </p:nvSpPr>
          <p:spPr>
            <a:xfrm>
              <a:off x="6772275" y="5318125"/>
              <a:ext cx="1077912" cy="519113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fr-FR" sz="1050" dirty="0"/>
                <a:t>11ax/HEW </a:t>
              </a:r>
              <a:r>
                <a:rPr lang="fr-FR" sz="1050" dirty="0" err="1"/>
                <a:t>Wave</a:t>
              </a:r>
              <a:r>
                <a:rPr lang="fr-FR" sz="1050" dirty="0"/>
                <a:t> 2</a:t>
              </a:r>
            </a:p>
          </p:txBody>
        </p:sp>
        <p:sp>
          <p:nvSpPr>
            <p:cNvPr id="21" name="ZoneTexte 73"/>
            <p:cNvSpPr txBox="1"/>
            <p:nvPr/>
          </p:nvSpPr>
          <p:spPr>
            <a:xfrm>
              <a:off x="3187608" y="5838704"/>
              <a:ext cx="491274" cy="362191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fr-FR" sz="1000" dirty="0"/>
                <a:t>2015</a:t>
              </a:r>
            </a:p>
          </p:txBody>
        </p:sp>
        <p:cxnSp>
          <p:nvCxnSpPr>
            <p:cNvPr id="22" name="Connecteur droit 74"/>
            <p:cNvCxnSpPr/>
            <p:nvPr/>
          </p:nvCxnSpPr>
          <p:spPr>
            <a:xfrm>
              <a:off x="3541712" y="4938713"/>
              <a:ext cx="0" cy="103981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ZoneTexte 75"/>
            <p:cNvSpPr txBox="1"/>
            <p:nvPr/>
          </p:nvSpPr>
          <p:spPr>
            <a:xfrm>
              <a:off x="4298407" y="5864848"/>
              <a:ext cx="491274" cy="362191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fr-FR" sz="1000" dirty="0"/>
                <a:t>2016</a:t>
              </a:r>
            </a:p>
          </p:txBody>
        </p:sp>
        <p:cxnSp>
          <p:nvCxnSpPr>
            <p:cNvPr id="24" name="Connecteur droit 76"/>
            <p:cNvCxnSpPr/>
            <p:nvPr/>
          </p:nvCxnSpPr>
          <p:spPr>
            <a:xfrm>
              <a:off x="4651375" y="4937125"/>
              <a:ext cx="0" cy="103981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ZoneTexte 77"/>
            <p:cNvSpPr txBox="1"/>
            <p:nvPr/>
          </p:nvSpPr>
          <p:spPr>
            <a:xfrm>
              <a:off x="5277875" y="5857745"/>
              <a:ext cx="491274" cy="362191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fr-FR" sz="1000" dirty="0"/>
                <a:t>2017</a:t>
              </a:r>
            </a:p>
          </p:txBody>
        </p:sp>
        <p:cxnSp>
          <p:nvCxnSpPr>
            <p:cNvPr id="26" name="Connecteur droit 78"/>
            <p:cNvCxnSpPr/>
            <p:nvPr/>
          </p:nvCxnSpPr>
          <p:spPr>
            <a:xfrm>
              <a:off x="5641975" y="4903788"/>
              <a:ext cx="0" cy="103981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ZoneTexte 79"/>
            <p:cNvSpPr txBox="1"/>
            <p:nvPr/>
          </p:nvSpPr>
          <p:spPr>
            <a:xfrm>
              <a:off x="6236652" y="5864846"/>
              <a:ext cx="491274" cy="362191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fr-FR" sz="1000" dirty="0"/>
                <a:t>2018</a:t>
              </a:r>
            </a:p>
          </p:txBody>
        </p:sp>
        <p:cxnSp>
          <p:nvCxnSpPr>
            <p:cNvPr id="28" name="Connecteur droit 80"/>
            <p:cNvCxnSpPr/>
            <p:nvPr/>
          </p:nvCxnSpPr>
          <p:spPr>
            <a:xfrm>
              <a:off x="6589712" y="4937125"/>
              <a:ext cx="0" cy="103981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" name="ZoneTexte 81"/>
            <p:cNvSpPr txBox="1"/>
            <p:nvPr/>
          </p:nvSpPr>
          <p:spPr>
            <a:xfrm>
              <a:off x="7256553" y="5835082"/>
              <a:ext cx="491274" cy="362191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fr-FR" sz="1000" dirty="0"/>
                <a:t>2019</a:t>
              </a:r>
            </a:p>
          </p:txBody>
        </p:sp>
        <p:cxnSp>
          <p:nvCxnSpPr>
            <p:cNvPr id="30" name="Connecteur droit 82"/>
            <p:cNvCxnSpPr/>
            <p:nvPr/>
          </p:nvCxnSpPr>
          <p:spPr>
            <a:xfrm>
              <a:off x="7626350" y="4937125"/>
              <a:ext cx="0" cy="103981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Connecteur droit avec flèche 50"/>
            <p:cNvCxnSpPr/>
            <p:nvPr/>
          </p:nvCxnSpPr>
          <p:spPr bwMode="auto">
            <a:xfrm>
              <a:off x="6859587" y="4646613"/>
              <a:ext cx="0" cy="728662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</p:cxnSp>
      </p:grpSp>
      <p:sp>
        <p:nvSpPr>
          <p:cNvPr id="32" name="文本框 31"/>
          <p:cNvSpPr txBox="1"/>
          <p:nvPr/>
        </p:nvSpPr>
        <p:spPr>
          <a:xfrm>
            <a:off x="6108663" y="5641213"/>
            <a:ext cx="2286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From </a:t>
            </a:r>
            <a:r>
              <a:rPr lang="en-US" altLang="zh-CN" dirty="0" smtClean="0">
                <a:solidFill>
                  <a:srgbClr val="FF0000"/>
                </a:solidFill>
              </a:rPr>
              <a:t>reference 2, Laurent </a:t>
            </a:r>
            <a:r>
              <a:rPr lang="en-US" altLang="zh-CN" dirty="0">
                <a:solidFill>
                  <a:srgbClr val="FF0000"/>
                </a:solidFill>
              </a:rPr>
              <a:t>C</a:t>
            </a:r>
            <a:r>
              <a:rPr lang="en-US" dirty="0" smtClean="0">
                <a:solidFill>
                  <a:srgbClr val="FF0000"/>
                </a:solidFill>
              </a:rPr>
              <a:t>ariou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8550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Timeline/Time to market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000" dirty="0" smtClean="0"/>
              <a:t>Beside reference [2], reference [3] also </a:t>
            </a:r>
            <a:r>
              <a:rPr lang="en-US" altLang="zh-CN" sz="2000" dirty="0" err="1" smtClean="0"/>
              <a:t>raisd</a:t>
            </a:r>
            <a:r>
              <a:rPr lang="en-US" altLang="zh-CN" sz="2000" dirty="0" smtClean="0"/>
              <a:t> some discussion on timeline, the conclusion is that the </a:t>
            </a:r>
            <a:r>
              <a:rPr lang="en-US" altLang="zh-CN" sz="2000" dirty="0"/>
              <a:t>timeline </a:t>
            </a:r>
            <a:r>
              <a:rPr lang="en-US" altLang="zh-CN" sz="2000" dirty="0" smtClean="0"/>
              <a:t>should be </a:t>
            </a:r>
            <a:r>
              <a:rPr lang="en-US" altLang="zh-CN" sz="2000" dirty="0"/>
              <a:t>driven by what the technology will require, not imposed </a:t>
            </a:r>
            <a:r>
              <a:rPr lang="en-US" altLang="zh-CN" sz="2000" dirty="0" smtClean="0"/>
              <a:t>by an </a:t>
            </a:r>
            <a:r>
              <a:rPr lang="en-US" altLang="zh-CN" sz="2000" dirty="0"/>
              <a:t>official </a:t>
            </a:r>
            <a:r>
              <a:rPr lang="en-US" altLang="zh-CN" sz="2000" dirty="0" smtClean="0"/>
              <a:t>order</a:t>
            </a:r>
          </a:p>
          <a:p>
            <a:pPr lvl="1" defTabSz="671513">
              <a:buFont typeface="Arial" panose="020B0604020202020204" pitchFamily="34" charset="0"/>
              <a:buChar char="–"/>
              <a:defRPr/>
            </a:pPr>
            <a:r>
              <a:rPr lang="en-US" altLang="zh-CN" sz="1400" dirty="0" smtClean="0"/>
              <a:t>It points out that </a:t>
            </a:r>
            <a:r>
              <a:rPr lang="en-US" altLang="zh-CN" sz="1400" dirty="0"/>
              <a:t>p</a:t>
            </a:r>
            <a:r>
              <a:rPr lang="en-US" altLang="zh-CN" sz="1400" dirty="0" smtClean="0"/>
              <a:t>redicting </a:t>
            </a:r>
            <a:r>
              <a:rPr lang="en-US" altLang="zh-CN" sz="1400" dirty="0"/>
              <a:t>timelines </a:t>
            </a:r>
            <a:r>
              <a:rPr lang="en-US" altLang="zh-CN" sz="1400" dirty="0" smtClean="0"/>
              <a:t>is almost </a:t>
            </a:r>
            <a:r>
              <a:rPr lang="en-US" altLang="zh-CN" sz="1400" dirty="0"/>
              <a:t>always </a:t>
            </a:r>
            <a:r>
              <a:rPr lang="en-US" altLang="zh-CN" sz="1400" dirty="0" smtClean="0"/>
              <a:t>in error </a:t>
            </a:r>
            <a:r>
              <a:rPr lang="en-US" altLang="zh-CN" sz="1400" dirty="0"/>
              <a:t>on the very optimistic side</a:t>
            </a:r>
            <a:r>
              <a:rPr lang="en-US" altLang="zh-CN" sz="1400" dirty="0" smtClean="0"/>
              <a:t>.</a:t>
            </a:r>
          </a:p>
          <a:p>
            <a:pPr lvl="1" defTabSz="671513">
              <a:buFont typeface="Arial" panose="020B0604020202020204" pitchFamily="34" charset="0"/>
              <a:buChar char="–"/>
              <a:defRPr/>
            </a:pPr>
            <a:r>
              <a:rPr lang="en-US" altLang="zh-CN" sz="1400" dirty="0"/>
              <a:t>Taking 11ax </a:t>
            </a:r>
            <a:r>
              <a:rPr lang="en-US" sz="1400" dirty="0"/>
              <a:t>D1.0 </a:t>
            </a:r>
            <a:r>
              <a:rPr lang="en-US" altLang="zh-CN" sz="1400" dirty="0"/>
              <a:t>for example, most people predicted the time is Jan or July 2016. However, it was done in Dec 2016 [4]. </a:t>
            </a:r>
          </a:p>
          <a:p>
            <a:r>
              <a:rPr lang="en-US" altLang="zh-CN" sz="2000" dirty="0" smtClean="0"/>
              <a:t>Regarding the market expectation, was that widely built</a:t>
            </a:r>
            <a:r>
              <a:rPr lang="en-US" altLang="zh-CN" sz="2000" dirty="0"/>
              <a:t>?</a:t>
            </a:r>
            <a:endParaRPr lang="en-US" altLang="zh-CN" sz="2000" dirty="0" smtClean="0"/>
          </a:p>
          <a:p>
            <a:pPr lvl="1" defTabSz="671513">
              <a:buFont typeface="Arial" panose="020B0604020202020204" pitchFamily="34" charset="0"/>
              <a:buChar char="–"/>
              <a:defRPr/>
            </a:pPr>
            <a:r>
              <a:rPr lang="en-US" altLang="zh-CN" sz="1400" dirty="0" smtClean="0"/>
              <a:t>First, the </a:t>
            </a:r>
            <a:r>
              <a:rPr lang="en-US" altLang="zh-CN" sz="1400" dirty="0"/>
              <a:t>market is busy </a:t>
            </a:r>
            <a:r>
              <a:rPr lang="en-US" altLang="zh-CN" sz="1400" dirty="0" smtClean="0"/>
              <a:t>deploying </a:t>
            </a:r>
            <a:r>
              <a:rPr lang="en-US" altLang="zh-CN" sz="1400" dirty="0"/>
              <a:t>the </a:t>
            </a:r>
            <a:r>
              <a:rPr lang="en-US" altLang="zh-CN" sz="1400" dirty="0" err="1"/>
              <a:t>WiFi</a:t>
            </a:r>
            <a:r>
              <a:rPr lang="en-US" altLang="zh-CN" sz="1400" dirty="0"/>
              <a:t> 6 products in a large scale, and does not have enough time to </a:t>
            </a:r>
            <a:r>
              <a:rPr lang="en-US" altLang="zh-CN" sz="1400" dirty="0" smtClean="0"/>
              <a:t>consider full-fledged </a:t>
            </a:r>
            <a:r>
              <a:rPr lang="en-US" altLang="zh-CN" sz="1400" dirty="0"/>
              <a:t>Wi-Fi 7 </a:t>
            </a:r>
            <a:r>
              <a:rPr lang="en-US" altLang="zh-CN" sz="1400" dirty="0" smtClean="0"/>
              <a:t>features</a:t>
            </a:r>
          </a:p>
          <a:p>
            <a:pPr lvl="1" defTabSz="671513">
              <a:buFont typeface="Arial" panose="020B0604020202020204" pitchFamily="34" charset="0"/>
              <a:buChar char="–"/>
              <a:defRPr/>
            </a:pPr>
            <a:r>
              <a:rPr lang="en-US" sz="1400" dirty="0" smtClean="0"/>
              <a:t>Second, </a:t>
            </a:r>
            <a:r>
              <a:rPr lang="en-US" sz="1400" dirty="0"/>
              <a:t>there are just some limited number of sources, e.g. [5][6] which mentioned Wi-Fi market </a:t>
            </a:r>
            <a:r>
              <a:rPr lang="en-US" sz="1400" dirty="0" smtClean="0"/>
              <a:t>expectation</a:t>
            </a:r>
          </a:p>
          <a:p>
            <a:pPr marL="342900" lvl="1" indent="-342900" defTabSz="671513">
              <a:buFont typeface="Arial" panose="020B0604020202020204" pitchFamily="34" charset="0"/>
              <a:buChar char="•"/>
              <a:defRPr/>
            </a:pPr>
            <a:r>
              <a:rPr lang="en-US" altLang="zh-CN" b="1" dirty="0">
                <a:ea typeface="+mn-ea"/>
                <a:cs typeface="+mn-cs"/>
              </a:rPr>
              <a:t>If we say some </a:t>
            </a:r>
            <a:r>
              <a:rPr lang="en-US" altLang="zh-CN" b="1" dirty="0" smtClean="0">
                <a:ea typeface="+mn-ea"/>
                <a:cs typeface="+mn-cs"/>
              </a:rPr>
              <a:t>references [5</a:t>
            </a:r>
            <a:r>
              <a:rPr lang="en-US" altLang="zh-CN" b="1" dirty="0">
                <a:ea typeface="+mn-ea"/>
                <a:cs typeface="+mn-cs"/>
              </a:rPr>
              <a:t>] [6] already built market expectation for timeline, then they also built market expectation for the five competitive features in the PAR[7]  </a:t>
            </a:r>
          </a:p>
          <a:p>
            <a:pPr lvl="1" defTabSz="671513">
              <a:buFont typeface="Arial" panose="020B0604020202020204" pitchFamily="34" charset="0"/>
              <a:buChar char="–"/>
              <a:defRPr/>
            </a:pPr>
            <a:r>
              <a:rPr lang="en-US" altLang="zh-CN" sz="1400" dirty="0" smtClean="0"/>
              <a:t>Because they also mentioned the features in the PAR</a:t>
            </a:r>
          </a:p>
          <a:p>
            <a:pPr lvl="1" defTabSz="671513">
              <a:buFont typeface="Arial" panose="020B0604020202020204" pitchFamily="34" charset="0"/>
              <a:buChar char="–"/>
              <a:defRPr/>
            </a:pPr>
            <a:r>
              <a:rPr lang="en-US" altLang="zh-CN" sz="1400" dirty="0" smtClean="0"/>
              <a:t>Some chip vendors or OEM may also benefit from the predictable features </a:t>
            </a: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Jan.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3254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</a:t>
            </a:r>
            <a:r>
              <a:rPr lang="en-US" altLang="zh-CN" dirty="0" smtClean="0"/>
              <a:t>release</a:t>
            </a:r>
            <a:r>
              <a:rPr lang="en-US" dirty="0" smtClean="0"/>
              <a:t> development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00856" y="1524000"/>
            <a:ext cx="8142287" cy="4114800"/>
          </a:xfrm>
        </p:spPr>
        <p:txBody>
          <a:bodyPr/>
          <a:lstStyle/>
          <a:p>
            <a:r>
              <a:rPr lang="en-US" sz="2000" dirty="0" smtClean="0"/>
              <a:t>At the </a:t>
            </a:r>
            <a:r>
              <a:rPr lang="en-US" altLang="zh-CN" sz="2000" dirty="0" smtClean="0"/>
              <a:t>beginning of 802.11be</a:t>
            </a:r>
            <a:r>
              <a:rPr lang="en-US" altLang="zh-CN" sz="2000" dirty="0"/>
              <a:t>, </a:t>
            </a:r>
            <a:r>
              <a:rPr lang="en-US" altLang="zh-CN" sz="2000" dirty="0" smtClean="0"/>
              <a:t>multi-release development was proposed to reform </a:t>
            </a:r>
            <a:r>
              <a:rPr lang="en-US" altLang="zh-CN" sz="2000" dirty="0"/>
              <a:t>IEEE’s process for developing </a:t>
            </a:r>
            <a:r>
              <a:rPr lang="en-US" altLang="zh-CN" sz="2000" dirty="0" smtClean="0"/>
              <a:t>amendments in [8] [9] </a:t>
            </a:r>
          </a:p>
          <a:p>
            <a:pPr lvl="1" defTabSz="671513">
              <a:buFont typeface="Arial" panose="020B0604020202020204" pitchFamily="34" charset="0"/>
              <a:buChar char="–"/>
              <a:defRPr/>
            </a:pPr>
            <a:r>
              <a:rPr lang="en-US" altLang="zh-CN" sz="1400" dirty="0" smtClean="0"/>
              <a:t>Following the procedure of 3GPP, features </a:t>
            </a:r>
            <a:r>
              <a:rPr lang="en-US" altLang="zh-CN" sz="1400" dirty="0"/>
              <a:t>show up in products based on releases (release 1, release 2, etc.), which are launched a few years apart</a:t>
            </a:r>
          </a:p>
          <a:p>
            <a:pPr lvl="1" defTabSz="671513">
              <a:buFont typeface="Arial" panose="020B0604020202020204" pitchFamily="34" charset="0"/>
              <a:buChar char="–"/>
              <a:defRPr/>
            </a:pPr>
            <a:r>
              <a:rPr lang="en-US" altLang="zh-CN" sz="1400" dirty="0" smtClean="0"/>
              <a:t>Each release has relative short period.</a:t>
            </a:r>
            <a:endParaRPr lang="en-US" altLang="zh-CN" sz="1400" dirty="0"/>
          </a:p>
          <a:p>
            <a:r>
              <a:rPr lang="en-US" sz="2000" dirty="0" smtClean="0"/>
              <a:t>However, it may </a:t>
            </a:r>
            <a:r>
              <a:rPr lang="en-US" altLang="zh-CN" sz="2000" dirty="0" smtClean="0"/>
              <a:t>be premature given </a:t>
            </a:r>
            <a:r>
              <a:rPr lang="en-US" sz="2000" dirty="0" smtClean="0"/>
              <a:t>the </a:t>
            </a:r>
            <a:r>
              <a:rPr lang="en-US" altLang="zh-CN" sz="2000" dirty="0" smtClean="0"/>
              <a:t>following factors when developing amendments</a:t>
            </a:r>
          </a:p>
          <a:p>
            <a:pPr lvl="1" defTabSz="671513">
              <a:buFont typeface="Arial" panose="020B0604020202020204" pitchFamily="34" charset="0"/>
              <a:buChar char="–"/>
              <a:defRPr/>
            </a:pPr>
            <a:r>
              <a:rPr lang="en-US" altLang="zh-CN" sz="1400" dirty="0"/>
              <a:t>R</a:t>
            </a:r>
            <a:r>
              <a:rPr lang="en-US" altLang="zh-CN" sz="1400" dirty="0" smtClean="0"/>
              <a:t>eturn on investment, not only for the chip vendors but also for consumers </a:t>
            </a:r>
          </a:p>
          <a:p>
            <a:pPr lvl="1" defTabSz="671513">
              <a:buFont typeface="Arial" panose="020B0604020202020204" pitchFamily="34" charset="0"/>
              <a:buChar char="–"/>
              <a:defRPr/>
            </a:pPr>
            <a:r>
              <a:rPr lang="en-US" altLang="zh-CN" sz="1400" dirty="0" smtClean="0"/>
              <a:t>The market </a:t>
            </a:r>
            <a:r>
              <a:rPr lang="en-US" altLang="zh-CN" sz="1400" dirty="0"/>
              <a:t>needs more time to build new consumer demand </a:t>
            </a:r>
            <a:endParaRPr lang="en-US" altLang="zh-CN" sz="1400" dirty="0" smtClean="0"/>
          </a:p>
          <a:p>
            <a:r>
              <a:rPr lang="en-US" altLang="zh-CN" sz="2000" dirty="0" smtClean="0"/>
              <a:t>Moreover, the excluded features from release 1 in [1], such as HARQ, 16ss, Multi-AP, </a:t>
            </a:r>
            <a:r>
              <a:rPr lang="en-US" altLang="zh-CN" sz="2000" dirty="0"/>
              <a:t>are expected to have some changes to PHY layer design</a:t>
            </a:r>
            <a:endParaRPr lang="en-US" altLang="zh-CN" sz="2000" dirty="0" smtClean="0"/>
          </a:p>
          <a:p>
            <a:pPr lvl="1" defTabSz="671513">
              <a:buFont typeface="Arial" panose="020B0604020202020204" pitchFamily="34" charset="0"/>
              <a:buChar char="–"/>
              <a:defRPr/>
            </a:pPr>
            <a:r>
              <a:rPr lang="en-US" altLang="zh-CN" sz="1400" dirty="0" smtClean="0"/>
              <a:t>They are totally </a:t>
            </a:r>
            <a:r>
              <a:rPr lang="en-US" altLang="zh-CN" sz="1400" dirty="0"/>
              <a:t>different from 6GHz in </a:t>
            </a:r>
            <a:r>
              <a:rPr lang="en-US" altLang="zh-CN" sz="1400" dirty="0" smtClean="0"/>
              <a:t>802.11ax (a pure MAC feature</a:t>
            </a:r>
            <a:r>
              <a:rPr lang="en-US" altLang="zh-CN" sz="1400" dirty="0"/>
              <a:t>)</a:t>
            </a:r>
            <a:endParaRPr lang="en-US" altLang="zh-CN" sz="1400" dirty="0" smtClean="0"/>
          </a:p>
          <a:p>
            <a:pPr lvl="1" defTabSz="671513">
              <a:buFont typeface="Arial" panose="020B0604020202020204" pitchFamily="34" charset="0"/>
              <a:buChar char="–"/>
              <a:defRPr/>
            </a:pPr>
            <a:r>
              <a:rPr lang="en-US" altLang="zh-CN" sz="1400" dirty="0" smtClean="0"/>
              <a:t>Difficult to have a smart preamble design with </a:t>
            </a:r>
            <a:r>
              <a:rPr lang="en-US" sz="1400" dirty="0"/>
              <a:t>forward </a:t>
            </a:r>
            <a:r>
              <a:rPr lang="en-US" sz="1400" dirty="0" smtClean="0"/>
              <a:t>compatibility</a:t>
            </a:r>
            <a:r>
              <a:rPr lang="en-US" sz="1400" dirty="0"/>
              <a:t> </a:t>
            </a:r>
            <a:r>
              <a:rPr lang="en-US" altLang="zh-CN" sz="1400" dirty="0" smtClean="0"/>
              <a:t>for these features </a:t>
            </a:r>
            <a:endParaRPr lang="en-US" sz="1400" dirty="0"/>
          </a:p>
          <a:p>
            <a:pPr marL="342900" lvl="1" indent="-342900" defTabSz="671513">
              <a:buFont typeface="Arial" panose="020B0604020202020204" pitchFamily="34" charset="0"/>
              <a:buChar char="•"/>
              <a:defRPr/>
            </a:pPr>
            <a:r>
              <a:rPr lang="en-US" altLang="zh-CN" b="1" dirty="0" smtClean="0">
                <a:ea typeface="+mn-ea"/>
                <a:cs typeface="+mn-cs"/>
              </a:rPr>
              <a:t>Hence</a:t>
            </a:r>
            <a:r>
              <a:rPr lang="en-US" b="1" dirty="0" smtClean="0">
                <a:ea typeface="+mn-ea"/>
                <a:cs typeface="+mn-cs"/>
              </a:rPr>
              <a:t>,  </a:t>
            </a:r>
            <a:r>
              <a:rPr lang="en-US" altLang="zh-CN" b="1" dirty="0">
                <a:ea typeface="+mn-ea"/>
                <a:cs typeface="+mn-cs"/>
              </a:rPr>
              <a:t>m</a:t>
            </a:r>
            <a:r>
              <a:rPr lang="en-US" b="1" dirty="0" smtClean="0">
                <a:ea typeface="+mn-ea"/>
                <a:cs typeface="+mn-cs"/>
              </a:rPr>
              <a:t>ulti-</a:t>
            </a:r>
            <a:r>
              <a:rPr lang="en-US" altLang="zh-CN" b="1" dirty="0" smtClean="0">
                <a:ea typeface="+mn-ea"/>
                <a:cs typeface="+mn-cs"/>
              </a:rPr>
              <a:t>release</a:t>
            </a:r>
            <a:r>
              <a:rPr lang="en-US" b="1" dirty="0" smtClean="0">
                <a:ea typeface="+mn-ea"/>
                <a:cs typeface="+mn-cs"/>
              </a:rPr>
              <a:t> development could not work well at this stage</a:t>
            </a:r>
          </a:p>
          <a:p>
            <a:pPr lvl="1" defTabSz="671513">
              <a:buFont typeface="Arial" panose="020B0604020202020204" pitchFamily="34" charset="0"/>
              <a:buChar char="–"/>
              <a:defRPr/>
            </a:pPr>
            <a:r>
              <a:rPr lang="en-US" sz="1400" dirty="0"/>
              <a:t>We already spent much time to limit the scope of feature </a:t>
            </a:r>
            <a:r>
              <a:rPr lang="en-US" altLang="zh-CN" sz="1400" dirty="0" smtClean="0"/>
              <a:t>candidates</a:t>
            </a:r>
          </a:p>
          <a:p>
            <a:pPr lvl="1" defTabSz="671513">
              <a:buFont typeface="Arial" panose="020B0604020202020204" pitchFamily="34" charset="0"/>
              <a:buChar char="–"/>
              <a:defRPr/>
            </a:pPr>
            <a:r>
              <a:rPr lang="en-US" altLang="zh-CN" sz="1400" dirty="0" smtClean="0"/>
              <a:t>It also a</a:t>
            </a:r>
            <a:r>
              <a:rPr lang="en-US" sz="1400" dirty="0" smtClean="0"/>
              <a:t>dd</a:t>
            </a:r>
            <a:r>
              <a:rPr lang="en-US" altLang="zh-CN" sz="1400" dirty="0" smtClean="0"/>
              <a:t>s</a:t>
            </a:r>
            <a:r>
              <a:rPr lang="en-US" sz="1400" dirty="0" smtClean="0"/>
              <a:t> </a:t>
            </a:r>
            <a:r>
              <a:rPr lang="en-US" sz="1400" dirty="0"/>
              <a:t>extra decision steps / more </a:t>
            </a:r>
            <a:r>
              <a:rPr lang="en-US" sz="1400" dirty="0" smtClean="0"/>
              <a:t>votes, </a:t>
            </a:r>
            <a:r>
              <a:rPr lang="en-US" sz="1400" dirty="0"/>
              <a:t>leading </a:t>
            </a:r>
            <a:r>
              <a:rPr lang="en-US" sz="1400" dirty="0" smtClean="0"/>
              <a:t>to </a:t>
            </a:r>
            <a:r>
              <a:rPr lang="en-US" sz="1400" dirty="0"/>
              <a:t>more LBs, longer CR process</a:t>
            </a:r>
          </a:p>
          <a:p>
            <a:pPr marL="342900" lvl="1" indent="-342900" defTabSz="671513">
              <a:buFont typeface="Arial" panose="020B0604020202020204" pitchFamily="34" charset="0"/>
              <a:buChar char="•"/>
              <a:defRPr/>
            </a:pPr>
            <a:endParaRPr lang="en-US" b="1" dirty="0">
              <a:ea typeface="+mn-ea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Jan.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5384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685800"/>
            <a:ext cx="8001000" cy="1066800"/>
          </a:xfrm>
        </p:spPr>
        <p:txBody>
          <a:bodyPr/>
          <a:lstStyle/>
          <a:p>
            <a:r>
              <a:rPr lang="en-US" altLang="zh-CN" dirty="0"/>
              <a:t>M</a:t>
            </a:r>
            <a:r>
              <a:rPr lang="en-US" altLang="zh-CN" dirty="0" smtClean="0"/>
              <a:t>inimum </a:t>
            </a:r>
            <a:r>
              <a:rPr lang="en-US" altLang="zh-CN" dirty="0"/>
              <a:t>requirement of </a:t>
            </a:r>
            <a:r>
              <a:rPr lang="en-US" altLang="zh-CN" dirty="0" smtClean="0"/>
              <a:t>the PAR and FRD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63662" y="1832956"/>
            <a:ext cx="7772400" cy="4114800"/>
          </a:xfrm>
        </p:spPr>
        <p:txBody>
          <a:bodyPr/>
          <a:lstStyle/>
          <a:p>
            <a:r>
              <a:rPr lang="en-US" sz="2000" dirty="0" smtClean="0"/>
              <a:t>If the multi-release </a:t>
            </a:r>
            <a:r>
              <a:rPr lang="en-US" altLang="zh-CN" sz="2000" dirty="0" smtClean="0"/>
              <a:t>development is not feasible, could release 1 (or call it </a:t>
            </a:r>
            <a:r>
              <a:rPr lang="en-US" altLang="zh-CN" sz="2000" dirty="0" err="1" smtClean="0"/>
              <a:t>WiFi</a:t>
            </a:r>
            <a:r>
              <a:rPr lang="en-US" altLang="zh-CN" sz="2000" dirty="0" smtClean="0"/>
              <a:t> 7) meet the </a:t>
            </a:r>
            <a:r>
              <a:rPr lang="en-US" sz="2000" dirty="0" smtClean="0"/>
              <a:t>minimum </a:t>
            </a:r>
            <a:r>
              <a:rPr lang="en-US" sz="2000" dirty="0"/>
              <a:t>requirements of the </a:t>
            </a:r>
            <a:r>
              <a:rPr lang="en-US" sz="2000" dirty="0" smtClean="0"/>
              <a:t>PAR [7] and FRD </a:t>
            </a:r>
            <a:r>
              <a:rPr lang="en-US" sz="2000" smtClean="0"/>
              <a:t>[10]? </a:t>
            </a:r>
            <a:endParaRPr lang="en-US" sz="2000" dirty="0" smtClean="0"/>
          </a:p>
          <a:p>
            <a:pPr lvl="1" defTabSz="671513">
              <a:buFont typeface="Arial" panose="020B0604020202020204" pitchFamily="34" charset="0"/>
              <a:buChar char="–"/>
              <a:defRPr/>
            </a:pPr>
            <a:r>
              <a:rPr lang="en-US" altLang="zh-CN" sz="1400" dirty="0" smtClean="0"/>
              <a:t>Requirement : </a:t>
            </a:r>
            <a:r>
              <a:rPr lang="en-US" sz="1400" dirty="0" smtClean="0"/>
              <a:t>shall </a:t>
            </a:r>
            <a:r>
              <a:rPr lang="en-US" sz="1400" dirty="0"/>
              <a:t>enable at least one mode of operation capable of supporting a maximum throughput of at least 30 </a:t>
            </a:r>
            <a:r>
              <a:rPr lang="en-US" sz="1400" dirty="0" err="1"/>
              <a:t>Gbps</a:t>
            </a:r>
            <a:r>
              <a:rPr lang="en-US" sz="1400" dirty="0"/>
              <a:t>, as measured at the MAC data service access point (SAP). </a:t>
            </a:r>
            <a:endParaRPr lang="en-US" sz="1400" dirty="0" smtClean="0"/>
          </a:p>
          <a:p>
            <a:pPr marL="342900" lvl="1" indent="-342900" defTabSz="671513"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ea typeface="+mn-ea"/>
                <a:cs typeface="+mn-cs"/>
              </a:rPr>
              <a:t>The above minimum requirement may not be </a:t>
            </a:r>
            <a:r>
              <a:rPr lang="en-US" b="1" smtClean="0">
                <a:ea typeface="+mn-ea"/>
                <a:cs typeface="+mn-cs"/>
              </a:rPr>
              <a:t>met </a:t>
            </a:r>
            <a:r>
              <a:rPr lang="en-US" b="1">
                <a:ea typeface="+mn-ea"/>
                <a:cs typeface="+mn-cs"/>
              </a:rPr>
              <a:t>given the </a:t>
            </a:r>
            <a:r>
              <a:rPr lang="en-US" b="1" smtClean="0">
                <a:ea typeface="+mn-ea"/>
                <a:cs typeface="+mn-cs"/>
              </a:rPr>
              <a:t>proposal [</a:t>
            </a:r>
            <a:r>
              <a:rPr lang="en-US" b="1">
                <a:ea typeface="+mn-ea"/>
                <a:cs typeface="+mn-cs"/>
              </a:rPr>
              <a:t>1], due to the </a:t>
            </a:r>
            <a:r>
              <a:rPr lang="en-US" b="1" smtClean="0">
                <a:ea typeface="+mn-ea"/>
                <a:cs typeface="+mn-cs"/>
              </a:rPr>
              <a:t>following factors</a:t>
            </a:r>
          </a:p>
          <a:p>
            <a:pPr lvl="1" defTabSz="671513">
              <a:buFont typeface="Arial" panose="020B0604020202020204" pitchFamily="34" charset="0"/>
              <a:buChar char="–"/>
              <a:defRPr/>
            </a:pPr>
            <a:r>
              <a:rPr lang="en-US" altLang="zh-CN" sz="1400"/>
              <a:t>Twice </a:t>
            </a:r>
            <a:r>
              <a:rPr lang="en-US" altLang="zh-CN" sz="1400" dirty="0"/>
              <a:t>the bandwidth</a:t>
            </a:r>
            <a:r>
              <a:rPr lang="en-US" sz="1400" dirty="0"/>
              <a:t> (320 MHz) </a:t>
            </a:r>
            <a:r>
              <a:rPr lang="en-US" altLang="zh-CN" sz="1400" dirty="0"/>
              <a:t>actually can not double the throughput given the EIRP specified by FCC</a:t>
            </a:r>
          </a:p>
          <a:p>
            <a:pPr lvl="1" defTabSz="671513">
              <a:buFont typeface="Arial" panose="020B0604020202020204" pitchFamily="34" charset="0"/>
              <a:buChar char="–"/>
              <a:defRPr/>
            </a:pPr>
            <a:r>
              <a:rPr lang="en-US" altLang="zh-CN" sz="1400" dirty="0" smtClean="0"/>
              <a:t>Two times or three </a:t>
            </a:r>
            <a:r>
              <a:rPr lang="en-US" altLang="zh-CN" sz="1400" smtClean="0"/>
              <a:t>times the number of the </a:t>
            </a:r>
            <a:r>
              <a:rPr lang="en-US" altLang="zh-CN" sz="1400" dirty="0" smtClean="0"/>
              <a:t>links </a:t>
            </a:r>
            <a:r>
              <a:rPr lang="en-US" altLang="zh-CN" sz="1400" smtClean="0"/>
              <a:t>also can </a:t>
            </a:r>
            <a:r>
              <a:rPr lang="en-US" altLang="zh-CN" sz="1400" dirty="0" smtClean="0"/>
              <a:t>not double the throughput given that it is </a:t>
            </a:r>
            <a:r>
              <a:rPr lang="en-US" altLang="zh-CN" sz="1400" smtClean="0"/>
              <a:t>not easy </a:t>
            </a:r>
            <a:r>
              <a:rPr lang="en-US" altLang="zh-CN" sz="1400" dirty="0" smtClean="0"/>
              <a:t>to implement 8 or more antennas </a:t>
            </a:r>
            <a:r>
              <a:rPr lang="en-US" altLang="zh-CN" sz="1400" smtClean="0"/>
              <a:t>at each STA </a:t>
            </a:r>
            <a:r>
              <a:rPr lang="en-US" altLang="zh-CN" sz="1400" dirty="0" smtClean="0"/>
              <a:t>in MLD with the limited size and obtain clear 320 MHz simultaneously</a:t>
            </a:r>
          </a:p>
          <a:p>
            <a:pPr lvl="1" defTabSz="671513">
              <a:buFont typeface="Arial" panose="020B0604020202020204" pitchFamily="34" charset="0"/>
              <a:buChar char="–"/>
              <a:defRPr/>
            </a:pPr>
            <a:r>
              <a:rPr lang="en-US" altLang="zh-CN" sz="1400" dirty="0" smtClean="0"/>
              <a:t>4K </a:t>
            </a:r>
            <a:r>
              <a:rPr lang="en-US" altLang="zh-CN" sz="1400" smtClean="0"/>
              <a:t>QAM can </a:t>
            </a:r>
            <a:r>
              <a:rPr lang="en-US" altLang="zh-CN" sz="1400" dirty="0" smtClean="0"/>
              <a:t>be ignored because </a:t>
            </a:r>
            <a:r>
              <a:rPr lang="en-US" altLang="zh-CN" sz="1400" smtClean="0"/>
              <a:t>it </a:t>
            </a:r>
            <a:r>
              <a:rPr lang="en-US" altLang="zh-CN" sz="1400"/>
              <a:t>will be rarely used (especially with a large number of streams)  </a:t>
            </a:r>
            <a:r>
              <a:rPr lang="en-US" altLang="zh-CN" sz="1400" smtClean="0"/>
              <a:t>and yields only </a:t>
            </a:r>
            <a:r>
              <a:rPr lang="en-US" altLang="zh-CN" sz="1400" dirty="0" smtClean="0"/>
              <a:t>20% throughput </a:t>
            </a:r>
            <a:r>
              <a:rPr lang="en-US" altLang="zh-CN" sz="1400" smtClean="0"/>
              <a:t>gain </a:t>
            </a:r>
            <a:r>
              <a:rPr lang="en-US" altLang="zh-CN" sz="1400"/>
              <a:t>when employed</a:t>
            </a:r>
            <a:endParaRPr lang="en-US" altLang="zh-CN" sz="1400" dirty="0" smtClean="0"/>
          </a:p>
          <a:p>
            <a:pPr marL="342900" lvl="1" indent="-342900" defTabSz="671513">
              <a:buChar char="•"/>
              <a:defRPr/>
            </a:pPr>
            <a:endParaRPr lang="en-US" altLang="zh-CN" b="1" dirty="0">
              <a:ea typeface="+mn-ea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Jan.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182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Competitive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 defTabSz="671513">
              <a:buChar char="•"/>
              <a:defRPr/>
            </a:pPr>
            <a:r>
              <a:rPr lang="en-US" altLang="zh-CN" b="1" dirty="0" smtClean="0"/>
              <a:t>Last but not the least, </a:t>
            </a:r>
            <a:r>
              <a:rPr lang="en-US" altLang="zh-CN" b="1" dirty="0"/>
              <a:t>the selected features in release 1 in [1] are much less comparative than </a:t>
            </a:r>
            <a:r>
              <a:rPr lang="en-US" altLang="zh-CN" b="1" dirty="0" smtClean="0"/>
              <a:t>previous main </a:t>
            </a:r>
            <a:r>
              <a:rPr lang="en-US" altLang="zh-CN" b="1" dirty="0"/>
              <a:t>stream </a:t>
            </a:r>
            <a:r>
              <a:rPr lang="en-US" altLang="zh-CN" b="1" dirty="0" err="1" smtClean="0"/>
              <a:t>WiFi</a:t>
            </a:r>
            <a:r>
              <a:rPr lang="en-US" altLang="zh-CN" b="1" dirty="0" smtClean="0"/>
              <a:t> specs</a:t>
            </a:r>
            <a:r>
              <a:rPr lang="en-US" altLang="zh-CN" b="1" dirty="0"/>
              <a:t>, lacking </a:t>
            </a:r>
            <a:r>
              <a:rPr lang="en-US" altLang="zh-CN" b="1" dirty="0" smtClean="0"/>
              <a:t>the </a:t>
            </a:r>
            <a:r>
              <a:rPr lang="en-US" altLang="zh-CN" b="1" dirty="0"/>
              <a:t>distinguished features to support this new generation</a:t>
            </a:r>
          </a:p>
          <a:p>
            <a:pPr lvl="1" defTabSz="671513">
              <a:buFont typeface="Arial" panose="020B0604020202020204" pitchFamily="34" charset="0"/>
              <a:buChar char="–"/>
              <a:defRPr/>
            </a:pPr>
            <a:r>
              <a:rPr lang="en-US" altLang="zh-CN" sz="1400" dirty="0"/>
              <a:t>Previous specs </a:t>
            </a:r>
            <a:r>
              <a:rPr lang="en-US" altLang="zh-CN" sz="1400" dirty="0" smtClean="0"/>
              <a:t>introduced SU-MIMO and LDPC in 11n, DL MU-MIMO and mandatory large bandwidth in 11ac, OFDMA, UL MU-MIMO and SR in 11ax</a:t>
            </a:r>
          </a:p>
          <a:p>
            <a:pPr lvl="1" defTabSz="671513">
              <a:buFont typeface="Arial" panose="020B0604020202020204" pitchFamily="34" charset="0"/>
              <a:buChar char="–"/>
              <a:defRPr/>
            </a:pPr>
            <a:r>
              <a:rPr lang="en-US" altLang="zh-CN" sz="1400" dirty="0" smtClean="0"/>
              <a:t>However, what will we have in 802.11be if we adopt the suggested features as in [1]?  It seems </a:t>
            </a:r>
            <a:r>
              <a:rPr lang="en-US" altLang="zh-CN" sz="1400" dirty="0"/>
              <a:t> a relatively minor improvement.</a:t>
            </a:r>
            <a:endParaRPr lang="en-US" altLang="zh-CN" sz="1400" dirty="0" smtClean="0"/>
          </a:p>
          <a:p>
            <a:pPr lvl="1" defTabSz="671513">
              <a:buFont typeface="Arial" panose="020B0604020202020204" pitchFamily="34" charset="0"/>
              <a:buChar char="–"/>
              <a:defRPr/>
            </a:pPr>
            <a:r>
              <a:rPr lang="en-US" altLang="zh-CN" sz="1400" dirty="0" smtClean="0"/>
              <a:t>All </a:t>
            </a:r>
            <a:r>
              <a:rPr lang="en-US" altLang="zh-CN" sz="1400" dirty="0"/>
              <a:t>the features are just relative simple extension, e.g., multi-RU OFDMA from single RU </a:t>
            </a:r>
            <a:r>
              <a:rPr lang="en-US" altLang="zh-CN" sz="1400" dirty="0" smtClean="0"/>
              <a:t>OFDMA in 802.11ax, multi-link from multi-band in 802.11ad</a:t>
            </a:r>
            <a:endParaRPr lang="en-US" altLang="zh-CN" sz="1400" dirty="0"/>
          </a:p>
          <a:p>
            <a:pPr marL="342900" lvl="1" indent="-342900" defTabSz="671513">
              <a:buChar char="•"/>
              <a:defRPr/>
            </a:pPr>
            <a:r>
              <a:rPr lang="en-US" altLang="zh-CN" b="1" dirty="0"/>
              <a:t>Improvement in both MAC and PHY features for a new generation is </a:t>
            </a:r>
            <a:r>
              <a:rPr lang="en-US" altLang="zh-CN" b="1" dirty="0" smtClean="0"/>
              <a:t>desirable</a:t>
            </a:r>
          </a:p>
          <a:p>
            <a:pPr lvl="1" defTabSz="671513">
              <a:buFont typeface="Arial" panose="020B0604020202020204" pitchFamily="34" charset="0"/>
              <a:buChar char="–"/>
              <a:defRPr/>
            </a:pPr>
            <a:r>
              <a:rPr lang="en-US" altLang="zh-CN" sz="1400" dirty="0"/>
              <a:t>The excluded features from release 1 [1] , such as HARQ 16ss, are PHY features</a:t>
            </a:r>
          </a:p>
          <a:p>
            <a:pPr lvl="1" defTabSz="671513">
              <a:buFont typeface="Arial" panose="020B0604020202020204" pitchFamily="34" charset="0"/>
              <a:buChar char="–"/>
              <a:defRPr/>
            </a:pPr>
            <a:r>
              <a:rPr lang="en-US" sz="1400" dirty="0"/>
              <a:t>We have both PHY and MAC </a:t>
            </a:r>
            <a:r>
              <a:rPr lang="en-US" sz="1400" dirty="0" err="1"/>
              <a:t>adhocs</a:t>
            </a:r>
            <a:r>
              <a:rPr lang="en-US" sz="1400" dirty="0"/>
              <a:t>, but the queue of PHY is </a:t>
            </a:r>
            <a:r>
              <a:rPr lang="en-US" sz="1400" dirty="0" smtClean="0"/>
              <a:t>empty </a:t>
            </a:r>
            <a:r>
              <a:rPr lang="en-US" sz="1400" dirty="0"/>
              <a:t>now </a:t>
            </a:r>
            <a:r>
              <a:rPr lang="en-US" altLang="zh-CN" sz="1400" dirty="0" smtClean="0"/>
              <a:t>while </a:t>
            </a:r>
            <a:r>
              <a:rPr lang="en-US" sz="1400" dirty="0" smtClean="0"/>
              <a:t>the queue </a:t>
            </a:r>
            <a:r>
              <a:rPr lang="en-US" sz="1400" dirty="0"/>
              <a:t>of MAC is still </a:t>
            </a:r>
            <a:r>
              <a:rPr lang="en-US" sz="1400" dirty="0" smtClean="0"/>
              <a:t>long</a:t>
            </a:r>
          </a:p>
          <a:p>
            <a:pPr lvl="1" defTabSz="671513">
              <a:buFont typeface="Arial" panose="020B0604020202020204" pitchFamily="34" charset="0"/>
              <a:buChar char="–"/>
              <a:defRPr/>
            </a:pPr>
            <a:r>
              <a:rPr lang="en-US" sz="1400" dirty="0" smtClean="0"/>
              <a:t>Based on the </a:t>
            </a:r>
            <a:r>
              <a:rPr lang="en-US" altLang="zh-CN" sz="1400" dirty="0" smtClean="0"/>
              <a:t>existing status, adding PHY features will not delay the spec development significantly</a:t>
            </a:r>
            <a:endParaRPr lang="en-US" sz="14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Jan.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496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Conclusion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23900" y="1828800"/>
            <a:ext cx="7772400" cy="4114800"/>
          </a:xfrm>
        </p:spPr>
        <p:txBody>
          <a:bodyPr/>
          <a:lstStyle/>
          <a:p>
            <a:r>
              <a:rPr lang="en-US" altLang="zh-CN" sz="2000" dirty="0"/>
              <a:t>In this </a:t>
            </a:r>
            <a:r>
              <a:rPr lang="en-US" altLang="zh-CN" sz="2000" dirty="0" smtClean="0"/>
              <a:t>contribution, we proposed to drive </a:t>
            </a:r>
            <a:r>
              <a:rPr lang="en-US" altLang="zh-CN" sz="2000" dirty="0"/>
              <a:t>amendments from technology side, not procedure and </a:t>
            </a:r>
            <a:r>
              <a:rPr lang="en-US" altLang="zh-CN" sz="2000" dirty="0" smtClean="0"/>
              <a:t>timeline</a:t>
            </a:r>
          </a:p>
          <a:p>
            <a:r>
              <a:rPr lang="en-US" altLang="zh-CN" sz="2000" dirty="0" smtClean="0"/>
              <a:t>It is not necessary to split the features into different phases</a:t>
            </a:r>
          </a:p>
          <a:p>
            <a:pPr lvl="1" defTabSz="671513">
              <a:buFont typeface="Arial" panose="020B0604020202020204" pitchFamily="34" charset="0"/>
              <a:buChar char="–"/>
              <a:defRPr/>
            </a:pPr>
            <a:r>
              <a:rPr lang="en-US" altLang="zh-CN" sz="1400" dirty="0" smtClean="0"/>
              <a:t>Adding </a:t>
            </a:r>
            <a:r>
              <a:rPr lang="en-US" altLang="zh-CN" sz="1400" dirty="0"/>
              <a:t>extra decision steps / more </a:t>
            </a:r>
            <a:r>
              <a:rPr lang="en-US" altLang="zh-CN" sz="1400" dirty="0" smtClean="0"/>
              <a:t>votes may lead </a:t>
            </a:r>
            <a:r>
              <a:rPr lang="en-US" altLang="zh-CN" sz="1400" dirty="0"/>
              <a:t>to more LBs, longer CR </a:t>
            </a:r>
            <a:r>
              <a:rPr lang="en-US" altLang="zh-CN" sz="1400" dirty="0" smtClean="0"/>
              <a:t>process</a:t>
            </a:r>
          </a:p>
          <a:p>
            <a:pPr lvl="1" defTabSz="671513">
              <a:buFont typeface="Arial" panose="020B0604020202020204" pitchFamily="34" charset="0"/>
              <a:buChar char="–"/>
              <a:defRPr/>
            </a:pPr>
            <a:r>
              <a:rPr lang="en-US" sz="1400" dirty="0" smtClean="0"/>
              <a:t>The </a:t>
            </a:r>
            <a:r>
              <a:rPr lang="en-US" altLang="zh-CN" sz="1400" dirty="0" smtClean="0"/>
              <a:t>time of the discussion for all the features should be guaranteed. </a:t>
            </a:r>
          </a:p>
          <a:p>
            <a:pPr lvl="1" defTabSz="671513">
              <a:buFont typeface="Arial" panose="020B0604020202020204" pitchFamily="34" charset="0"/>
              <a:buChar char="–"/>
              <a:defRPr/>
            </a:pPr>
            <a:r>
              <a:rPr lang="en-US" altLang="zh-CN" sz="1400" dirty="0"/>
              <a:t>All the </a:t>
            </a:r>
            <a:r>
              <a:rPr lang="en-US" altLang="zh-CN" sz="1400" dirty="0" smtClean="0"/>
              <a:t>motions of SFD should be converted to the spec draft</a:t>
            </a:r>
          </a:p>
          <a:p>
            <a:pPr marL="342900" lvl="1" indent="-342900" defTabSz="671513">
              <a:buFont typeface="Arial" panose="020B0604020202020204" pitchFamily="34" charset="0"/>
              <a:buChar char="•"/>
              <a:defRPr/>
            </a:pPr>
            <a:r>
              <a:rPr lang="en-US" b="1" dirty="0" smtClean="0">
                <a:ea typeface="+mn-ea"/>
                <a:cs typeface="+mn-cs"/>
              </a:rPr>
              <a:t>To </a:t>
            </a:r>
            <a:r>
              <a:rPr lang="en-US" b="1" dirty="0">
                <a:ea typeface="+mn-ea"/>
                <a:cs typeface="+mn-cs"/>
              </a:rPr>
              <a:t>guarantee </a:t>
            </a:r>
            <a:r>
              <a:rPr lang="en-US" b="1" dirty="0" smtClean="0">
                <a:ea typeface="+mn-ea"/>
                <a:cs typeface="+mn-cs"/>
              </a:rPr>
              <a:t>the </a:t>
            </a:r>
            <a:r>
              <a:rPr lang="en-US" b="1" dirty="0">
                <a:ea typeface="+mn-ea"/>
                <a:cs typeface="+mn-cs"/>
              </a:rPr>
              <a:t>time of the discussion for all the </a:t>
            </a:r>
            <a:r>
              <a:rPr lang="en-US" b="1" dirty="0" smtClean="0">
                <a:ea typeface="+mn-ea"/>
                <a:cs typeface="+mn-cs"/>
              </a:rPr>
              <a:t>features </a:t>
            </a:r>
            <a:r>
              <a:rPr lang="en-US" altLang="zh-CN" b="1" dirty="0" smtClean="0">
                <a:ea typeface="+mn-ea"/>
                <a:cs typeface="+mn-cs"/>
              </a:rPr>
              <a:t>in the PAR</a:t>
            </a:r>
            <a:r>
              <a:rPr lang="en-US" b="1" dirty="0" smtClean="0">
                <a:ea typeface="+mn-ea"/>
                <a:cs typeface="+mn-cs"/>
              </a:rPr>
              <a:t>, we propose to add </a:t>
            </a:r>
            <a:r>
              <a:rPr lang="en-US" altLang="zh-CN" b="1" dirty="0" smtClean="0">
                <a:ea typeface="+mn-ea"/>
                <a:cs typeface="+mn-cs"/>
              </a:rPr>
              <a:t>regular</a:t>
            </a:r>
            <a:r>
              <a:rPr lang="en-US" b="1" dirty="0" smtClean="0">
                <a:ea typeface="+mn-ea"/>
                <a:cs typeface="+mn-cs"/>
              </a:rPr>
              <a:t> F2F </a:t>
            </a:r>
            <a:r>
              <a:rPr lang="en-US" altLang="zh-CN" b="1" dirty="0" err="1" smtClean="0">
                <a:ea typeface="+mn-ea"/>
                <a:cs typeface="+mn-cs"/>
              </a:rPr>
              <a:t>adhoc</a:t>
            </a:r>
            <a:r>
              <a:rPr lang="en-US" b="1" dirty="0" smtClean="0">
                <a:ea typeface="+mn-ea"/>
                <a:cs typeface="+mn-cs"/>
              </a:rPr>
              <a:t> meeting time</a:t>
            </a:r>
          </a:p>
          <a:p>
            <a:pPr lvl="1" defTabSz="671513">
              <a:buFont typeface="Arial" panose="020B0604020202020204" pitchFamily="34" charset="0"/>
              <a:buChar char="–"/>
              <a:defRPr/>
            </a:pPr>
            <a:r>
              <a:rPr lang="en-US" sz="1400" dirty="0"/>
              <a:t>F2F meeting is much </a:t>
            </a:r>
            <a:r>
              <a:rPr lang="en-US" altLang="zh-CN" sz="1400" dirty="0"/>
              <a:t>more efficient than teleconference </a:t>
            </a:r>
            <a:r>
              <a:rPr lang="en-US" altLang="zh-CN" sz="1400" dirty="0" smtClean="0"/>
              <a:t>call because </a:t>
            </a:r>
          </a:p>
          <a:p>
            <a:pPr lvl="1" indent="285750" defTabSz="671513">
              <a:buFont typeface="Arial" panose="020B0604020202020204" pitchFamily="34" charset="0"/>
              <a:buChar char="–"/>
              <a:defRPr/>
            </a:pPr>
            <a:r>
              <a:rPr lang="en-US" altLang="zh-CN" sz="1400" dirty="0" smtClean="0"/>
              <a:t>Teleconference </a:t>
            </a:r>
            <a:r>
              <a:rPr lang="en-US" altLang="zh-CN" sz="1400" dirty="0"/>
              <a:t>call </a:t>
            </a:r>
            <a:r>
              <a:rPr lang="en-US" altLang="zh-CN" sz="1400" dirty="0" smtClean="0"/>
              <a:t>separates the presentation from </a:t>
            </a:r>
            <a:r>
              <a:rPr lang="en-US" altLang="zh-CN" sz="1400" smtClean="0"/>
              <a:t>straw </a:t>
            </a:r>
            <a:r>
              <a:rPr lang="en-US" altLang="zh-CN" sz="1400" smtClean="0"/>
              <a:t>poll</a:t>
            </a:r>
            <a:endParaRPr lang="en-US" altLang="zh-CN" sz="1400" dirty="0" smtClean="0"/>
          </a:p>
          <a:p>
            <a:pPr lvl="1" indent="285750" defTabSz="671513">
              <a:buFont typeface="Arial" panose="020B0604020202020204" pitchFamily="34" charset="0"/>
              <a:buChar char="–"/>
              <a:defRPr/>
            </a:pPr>
            <a:r>
              <a:rPr lang="en-US" altLang="zh-CN" sz="1400" dirty="0" smtClean="0"/>
              <a:t>The quality of teleconference call is bad, frequent connection lost or noise</a:t>
            </a:r>
          </a:p>
          <a:p>
            <a:pPr lvl="1" indent="285750" defTabSz="671513">
              <a:buFont typeface="Arial" panose="020B0604020202020204" pitchFamily="34" charset="0"/>
              <a:buChar char="–"/>
              <a:defRPr/>
            </a:pPr>
            <a:r>
              <a:rPr lang="en-US" altLang="zh-CN" sz="1400" dirty="0" smtClean="0"/>
              <a:t>The time of teleconference call is not friendly to some place, e.g., a call at 2 AM in some place</a:t>
            </a:r>
            <a:endParaRPr lang="en-US" sz="1400" dirty="0"/>
          </a:p>
          <a:p>
            <a:pPr lvl="1" defTabSz="671513">
              <a:buFont typeface="Arial" panose="020B0604020202020204" pitchFamily="34" charset="0"/>
              <a:buChar char="–"/>
              <a:defRPr/>
            </a:pPr>
            <a:r>
              <a:rPr lang="en-US" sz="1400" dirty="0" smtClean="0"/>
              <a:t>Suggest to reduce the </a:t>
            </a:r>
            <a:r>
              <a:rPr lang="en-US" altLang="zh-CN" sz="1400" dirty="0" smtClean="0"/>
              <a:t>frequency of teleconference call</a:t>
            </a:r>
          </a:p>
          <a:p>
            <a:pPr lvl="1" defTabSz="671513">
              <a:buFont typeface="Arial" panose="020B0604020202020204" pitchFamily="34" charset="0"/>
              <a:buChar char="–"/>
              <a:defRPr/>
            </a:pPr>
            <a:r>
              <a:rPr lang="en-US" altLang="zh-CN" sz="1400" dirty="0" smtClean="0"/>
              <a:t>Suggest </a:t>
            </a:r>
            <a:r>
              <a:rPr lang="en-US" altLang="zh-CN" sz="1400" dirty="0"/>
              <a:t>to hold regular </a:t>
            </a:r>
            <a:r>
              <a:rPr lang="en-US" altLang="zh-CN" sz="1400" dirty="0" err="1"/>
              <a:t>TGbe</a:t>
            </a:r>
            <a:r>
              <a:rPr lang="en-US" altLang="zh-CN" sz="1400" dirty="0"/>
              <a:t> ad hoc face-to-face meetings right before IEEE 802.11 F2F meeting</a:t>
            </a:r>
          </a:p>
          <a:p>
            <a:pPr lvl="1" defTabSz="671513">
              <a:buFont typeface="Arial" panose="020B0604020202020204" pitchFamily="34" charset="0"/>
              <a:buChar char="–"/>
              <a:defRPr/>
            </a:pPr>
            <a:endParaRPr lang="en-US" sz="140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Ming Gan, Huawei</a:t>
            </a:r>
            <a:endParaRPr 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Jan.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8195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</Template>
  <TotalTime>65864</TotalTime>
  <Words>1698</Words>
  <Application>Microsoft Office PowerPoint</Application>
  <PresentationFormat>全屏显示(4:3)</PresentationFormat>
  <Paragraphs>200</Paragraphs>
  <Slides>12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9" baseType="lpstr">
      <vt:lpstr>MS PGothic</vt:lpstr>
      <vt:lpstr>MS PGothic</vt:lpstr>
      <vt:lpstr>宋体</vt:lpstr>
      <vt:lpstr>Arial</vt:lpstr>
      <vt:lpstr>Calibri</vt:lpstr>
      <vt:lpstr>Times New Roman</vt:lpstr>
      <vt:lpstr>802-11-Submission</vt:lpstr>
      <vt:lpstr>Discussion on timeline for 802.11be</vt:lpstr>
      <vt:lpstr>Background</vt:lpstr>
      <vt:lpstr>Background</vt:lpstr>
      <vt:lpstr>Timeline/Time to market</vt:lpstr>
      <vt:lpstr>Timeline/Time to market</vt:lpstr>
      <vt:lpstr>Multi-release development</vt:lpstr>
      <vt:lpstr>Minimum requirement of the PAR and FRD</vt:lpstr>
      <vt:lpstr>Competitive</vt:lpstr>
      <vt:lpstr>Conclusion</vt:lpstr>
      <vt:lpstr>References</vt:lpstr>
      <vt:lpstr>SP 1</vt:lpstr>
      <vt:lpstr>SP 2</vt:lpstr>
    </vt:vector>
  </TitlesOfParts>
  <Company>Stanford University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Full Duplex Wireless</dc:title>
  <dc:creator>MING GAN</dc:creator>
  <cp:lastModifiedBy>Ming Gan</cp:lastModifiedBy>
  <cp:revision>520</cp:revision>
  <cp:lastPrinted>1998-02-10T13:28:06Z</cp:lastPrinted>
  <dcterms:created xsi:type="dcterms:W3CDTF">2013-11-12T18:41:50Z</dcterms:created>
  <dcterms:modified xsi:type="dcterms:W3CDTF">2020-01-16T21:55:59Z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(1)O48q+nWDiKNAVXoAwq58w6onvO4eaK+wzpVW8jJCkaAk5P9kKngByeTmJxmoV2pCi42L9Tdp_x000d_
SdaonAmUIS8vKo/eqcHwCuE1YjVPXt4H6YHsSuVJYzAQCkNZjIaFaF2CAfHMCVDwVEjuHrGa_x000d_
v9XKxleKuDbPp4L/H3+OgJ2liFm+Un0d5QoNNoAKdv3/4Lf3KJItI74i5cTCkBD8XLCg4g==</vt:lpwstr>
  </property>
  <property fmtid="{D5CDD505-2E9C-101B-9397-08002B2CF9AE}" pid="3" name="_2015_ms_pID_725343">
    <vt:lpwstr>(3)urPQxKcryNOfnehhhUH2r9aqXItXxnaptRVBTYttfEXzs/RFo4xWMaRIQ19aSZy+wqLHiymX
hsVWCUw/xu4x5NtqjAaUATedKMmicrU4xhvhwwAkjq0veML+1E6lEF/cRwj0dTsC755NHDO9
3vH6f2x/lkLdb5kMnEn+U5EjIFcGs2kxwix+zh/ylE/MRmcqNGUy0HgSUAcSxdBwoDSYEFo9
mkWzvIeCbFW3cq+j0N</vt:lpwstr>
  </property>
  <property fmtid="{D5CDD505-2E9C-101B-9397-08002B2CF9AE}" pid="4" name="_2015_ms_pID_7253431">
    <vt:lpwstr>L5i5rvRzHUE7VQpSLwmlcUk+SfO+X/UlQuBR8Ggf9oa3mOtJJMhIYq
D+C2SFQ+GZq2gnyH0seffKacsE/V3DwedRj6V0/QsKVhrNVi21v7251tV8Uvt1Ozb2OWUGV+
Bk5fbfNWi1FRXUkfzR3QQEY2twT/5BeTmpIOlXG9OPF5N3Sk4dQZElLv5ds8QyuUXLtto7xG
31dn8J55QT2xMrnDbOT62+vwATrEEIqd8O9k</vt:lpwstr>
  </property>
  <property fmtid="{D5CDD505-2E9C-101B-9397-08002B2CF9AE}" pid="5" name="_2015_ms_pID_7253432">
    <vt:lpwstr>uPLrlD+SYL44pmAgLkiV0f0=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1578889784</vt:lpwstr>
  </property>
</Properties>
</file>