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4"/>
  </p:sldMasterIdLst>
  <p:notesMasterIdLst>
    <p:notesMasterId r:id="rId15"/>
  </p:notesMasterIdLst>
  <p:sldIdLst>
    <p:sldId id="256" r:id="rId5"/>
    <p:sldId id="365" r:id="rId6"/>
    <p:sldId id="352" r:id="rId7"/>
    <p:sldId id="373" r:id="rId8"/>
    <p:sldId id="393" r:id="rId9"/>
    <p:sldId id="379" r:id="rId10"/>
    <p:sldId id="389" r:id="rId11"/>
    <p:sldId id="380" r:id="rId12"/>
    <p:sldId id="400" r:id="rId13"/>
    <p:sldId id="398" r:id="rId14"/>
  </p:sldIdLst>
  <p:sldSz cx="9144000" cy="5143500" type="screen16x9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4" autoAdjust="0"/>
    <p:restoredTop sz="92585" autoAdjust="0"/>
  </p:normalViewPr>
  <p:slideViewPr>
    <p:cSldViewPr snapToGrid="0">
      <p:cViewPr varScale="1">
        <p:scale>
          <a:sx n="159" d="100"/>
          <a:sy n="159" d="100"/>
        </p:scale>
        <p:origin x="378" y="132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52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11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262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10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80 MHz channel BW.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711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02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Best configuration 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52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80 MHz channel BW.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954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CD8B64F-7DFF-4694-991A-E621CC78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AEC53220-1529-4FF7-BDAB-A7DEA69FF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CA9C-FFAE-734D-8488-685557D6D07F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55F9B9F-1A1A-475A-8217-E4144AC3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71BC23-4188-46AA-B47A-9B82EC534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6069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58997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15437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7397"/>
            <a:ext cx="8229600" cy="864000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US" dirty="0"/>
              <a:t>Text Sample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10/17/2017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855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/>
              <a:t>28pt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dirty="0"/>
              <a:t>10/17/2017</a:t>
            </a:r>
          </a:p>
          <a:p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68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184683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2018</a:t>
            </a:r>
            <a:endParaRPr lang="en-GB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0733" y="4856560"/>
            <a:ext cx="423193" cy="276999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00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1/10/2020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0732" y="4856560"/>
            <a:ext cx="423193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2787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0732" y="4856560"/>
            <a:ext cx="423193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9625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1/10/2020</a:t>
            </a:fld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0732" y="4856560"/>
            <a:ext cx="423193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38046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10/17/2017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0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2793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1/10/2020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4212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249451"/>
            <a:ext cx="1005083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1/10/2020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1302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249451"/>
            <a:ext cx="1184683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fld id="{C8B5CA9C-FFAE-734D-8488-685557D6D07F}" type="datetime1">
              <a:rPr lang="en-US" smtClean="0"/>
              <a:pPr/>
              <a:t>1/10/2020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22713" y="4856560"/>
            <a:ext cx="23212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09351" y="4856560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IEEE 802.11-20/0107r0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00271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/>
          <a:p>
            <a:r>
              <a:rPr lang="en-US" dirty="0"/>
              <a:t>Multi-AP coordination for spatial reuse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5F8E35C-D3F4-48C8-8ABF-4E76FAE18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695876"/>
              </p:ext>
            </p:extLst>
          </p:nvPr>
        </p:nvGraphicFramePr>
        <p:xfrm>
          <a:off x="1598320" y="2571750"/>
          <a:ext cx="5543550" cy="1134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Dmitry Akhmetov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Intel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Das Dibakar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Huang, Po-kai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4104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8888F-D3A2-40A6-B9BA-87AF255F1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63215"/>
            <a:ext cx="8229600" cy="558181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91E289-8D2A-4EAA-9C3E-83A5AEC9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24039F-50EA-4276-8A59-990EC8AD3F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you agree to add support of Coordinated Spatial Reuse in 11be multi-AP system?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964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7513"/>
            <a:ext cx="8229600" cy="553884"/>
          </a:xfrm>
        </p:spPr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198800"/>
            <a:ext cx="8442202" cy="3394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see a growing interest in smart medium use with Multi-AP coordination techniques like COFDMA, CBF and JT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goal of this presentation is to explore another one possible mode of Multi-AP coordination. </a:t>
            </a:r>
          </a:p>
          <a:p>
            <a:pPr marL="842963" lvl="1" indent="-285750">
              <a:buFont typeface="Arial" panose="020B0604020202020204" pitchFamily="34" charset="0"/>
              <a:buChar char="•"/>
            </a:pPr>
            <a:r>
              <a:rPr lang="en-US" dirty="0"/>
              <a:t>C-SR or Coordinated spatial reuse where resources allocated to 2 APs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023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5588"/>
            <a:ext cx="8229600" cy="515089"/>
          </a:xfrm>
        </p:spPr>
        <p:txBody>
          <a:bodyPr>
            <a:normAutofit fontScale="90000"/>
          </a:bodyPr>
          <a:lstStyle/>
          <a:p>
            <a:r>
              <a:rPr lang="en-US" dirty="0"/>
              <a:t>Spatial reuse to the rescue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223188" y="1200724"/>
            <a:ext cx="4573881" cy="1905269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 propose to use OTA sync between </a:t>
            </a:r>
            <a:r>
              <a:rPr lang="en-GB" dirty="0"/>
              <a:t>APs to announce upcoming transmission</a:t>
            </a:r>
            <a:endParaRPr lang="en-GB" sz="2000" dirty="0"/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Announce SR-TXOP to transmit together with neighboring APs to SR-capable STAs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For simplicity we use A-SR for Announced Spatial-Reuse frame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altLang="en-US" sz="1600" dirty="0"/>
              <a:t>(we can also use AP-A-SR to underline that it is done between APs)</a:t>
            </a:r>
          </a:p>
        </p:txBody>
      </p:sp>
      <p:sp>
        <p:nvSpPr>
          <p:cNvPr id="196" name="Oval 195"/>
          <p:cNvSpPr/>
          <p:nvPr/>
        </p:nvSpPr>
        <p:spPr>
          <a:xfrm>
            <a:off x="5638932" y="1003154"/>
            <a:ext cx="3411191" cy="3137192"/>
          </a:xfrm>
          <a:prstGeom prst="ellipse">
            <a:avLst/>
          </a:prstGeom>
          <a:noFill/>
          <a:ln w="28575">
            <a:solidFill>
              <a:srgbClr val="00B050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err="1"/>
          </a:p>
        </p:txBody>
      </p:sp>
      <p:sp>
        <p:nvSpPr>
          <p:cNvPr id="193" name="Oval 192"/>
          <p:cNvSpPr/>
          <p:nvPr/>
        </p:nvSpPr>
        <p:spPr>
          <a:xfrm>
            <a:off x="4898536" y="1627358"/>
            <a:ext cx="3246020" cy="3230257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err="1"/>
          </a:p>
        </p:txBody>
      </p:sp>
      <p:sp>
        <p:nvSpPr>
          <p:cNvPr id="12" name="Oval 11"/>
          <p:cNvSpPr/>
          <p:nvPr/>
        </p:nvSpPr>
        <p:spPr>
          <a:xfrm>
            <a:off x="4623024" y="1068051"/>
            <a:ext cx="3313299" cy="3072295"/>
          </a:xfrm>
          <a:prstGeom prst="ellips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lgDashDot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 err="1"/>
          </a:p>
        </p:txBody>
      </p:sp>
      <p:pic>
        <p:nvPicPr>
          <p:cNvPr id="76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6650" y="3319446"/>
            <a:ext cx="145682" cy="216527"/>
          </a:xfrm>
          <a:prstGeom prst="rect">
            <a:avLst/>
          </a:prstGeom>
          <a:noFill/>
        </p:spPr>
      </p:pic>
      <p:pic>
        <p:nvPicPr>
          <p:cNvPr id="78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0341" y="3118038"/>
            <a:ext cx="162956" cy="310738"/>
          </a:xfrm>
          <a:prstGeom prst="rect">
            <a:avLst/>
          </a:prstGeom>
          <a:noFill/>
        </p:spPr>
      </p:pic>
      <p:sp>
        <p:nvSpPr>
          <p:cNvPr id="79" name="TextBox 78"/>
          <p:cNvSpPr txBox="1"/>
          <p:nvPr/>
        </p:nvSpPr>
        <p:spPr>
          <a:xfrm>
            <a:off x="5992237" y="3344641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  <a:cs typeface="Neo Sans Intel"/>
              </a:rPr>
              <a:t>AP2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062248" y="3269688"/>
            <a:ext cx="416858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STA1.1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6642908" y="3408187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  <a:cs typeface="Neo Sans Intel"/>
              </a:rPr>
              <a:t>STA2.1</a:t>
            </a:r>
          </a:p>
        </p:txBody>
      </p:sp>
      <p:grpSp>
        <p:nvGrpSpPr>
          <p:cNvPr id="152" name="Group 151"/>
          <p:cNvGrpSpPr/>
          <p:nvPr/>
        </p:nvGrpSpPr>
        <p:grpSpPr>
          <a:xfrm>
            <a:off x="5970074" y="2658613"/>
            <a:ext cx="276228" cy="188715"/>
            <a:chOff x="2407112" y="1879697"/>
            <a:chExt cx="446036" cy="489064"/>
          </a:xfrm>
        </p:grpSpPr>
        <p:cxnSp>
          <p:nvCxnSpPr>
            <p:cNvPr id="153" name="Straight Connector 152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4" name="Straight Connector 153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55" name="Picture 15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grpSp>
        <p:nvGrpSpPr>
          <p:cNvPr id="156" name="Group 155"/>
          <p:cNvGrpSpPr/>
          <p:nvPr/>
        </p:nvGrpSpPr>
        <p:grpSpPr>
          <a:xfrm>
            <a:off x="6162257" y="3381352"/>
            <a:ext cx="276228" cy="188715"/>
            <a:chOff x="2407112" y="1879697"/>
            <a:chExt cx="446036" cy="489064"/>
          </a:xfrm>
        </p:grpSpPr>
        <p:cxnSp>
          <p:nvCxnSpPr>
            <p:cNvPr id="157" name="Straight Connector 15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8" name="Straight Connector 15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59" name="Picture 15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sp>
        <p:nvSpPr>
          <p:cNvPr id="164" name="TextBox 163"/>
          <p:cNvSpPr txBox="1"/>
          <p:nvPr/>
        </p:nvSpPr>
        <p:spPr>
          <a:xfrm>
            <a:off x="5702182" y="2636793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AP1</a:t>
            </a:r>
          </a:p>
        </p:txBody>
      </p:sp>
      <p:pic>
        <p:nvPicPr>
          <p:cNvPr id="16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1460" y="3900716"/>
            <a:ext cx="145682" cy="216527"/>
          </a:xfrm>
          <a:prstGeom prst="rect">
            <a:avLst/>
          </a:prstGeom>
          <a:noFill/>
        </p:spPr>
      </p:pic>
      <p:sp>
        <p:nvSpPr>
          <p:cNvPr id="166" name="TextBox 165"/>
          <p:cNvSpPr txBox="1"/>
          <p:nvPr/>
        </p:nvSpPr>
        <p:spPr>
          <a:xfrm>
            <a:off x="5412654" y="3997500"/>
            <a:ext cx="46554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  <a:cs typeface="Neo Sans Intel"/>
              </a:rPr>
              <a:t>STA2.2</a:t>
            </a:r>
          </a:p>
        </p:txBody>
      </p:sp>
      <p:pic>
        <p:nvPicPr>
          <p:cNvPr id="167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1726" y="4290729"/>
            <a:ext cx="145682" cy="216527"/>
          </a:xfrm>
          <a:prstGeom prst="rect">
            <a:avLst/>
          </a:prstGeom>
          <a:noFill/>
        </p:spPr>
      </p:pic>
      <p:sp>
        <p:nvSpPr>
          <p:cNvPr id="168" name="TextBox 167"/>
          <p:cNvSpPr txBox="1"/>
          <p:nvPr/>
        </p:nvSpPr>
        <p:spPr>
          <a:xfrm>
            <a:off x="6495005" y="4380200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FF0000"/>
                </a:solidFill>
                <a:cs typeface="Neo Sans Intel"/>
              </a:rPr>
              <a:t>STA2.3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7142900" y="2803562"/>
            <a:ext cx="337543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00B050"/>
                </a:solidFill>
                <a:cs typeface="Neo Sans Intel"/>
              </a:rPr>
              <a:t>AP4</a:t>
            </a:r>
          </a:p>
        </p:txBody>
      </p:sp>
      <p:grpSp>
        <p:nvGrpSpPr>
          <p:cNvPr id="170" name="Group 169"/>
          <p:cNvGrpSpPr/>
          <p:nvPr/>
        </p:nvGrpSpPr>
        <p:grpSpPr>
          <a:xfrm>
            <a:off x="7268518" y="2631053"/>
            <a:ext cx="276228" cy="188715"/>
            <a:chOff x="2407112" y="1879697"/>
            <a:chExt cx="446036" cy="489064"/>
          </a:xfrm>
        </p:grpSpPr>
        <p:cxnSp>
          <p:nvCxnSpPr>
            <p:cNvPr id="171" name="Straight Connector 170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Connector 171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73" name="Picture 17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74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1886" y="2572124"/>
            <a:ext cx="145682" cy="216527"/>
          </a:xfrm>
          <a:prstGeom prst="rect">
            <a:avLst/>
          </a:prstGeom>
          <a:noFill/>
        </p:spPr>
      </p:pic>
      <p:pic>
        <p:nvPicPr>
          <p:cNvPr id="17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2182" y="2186248"/>
            <a:ext cx="145682" cy="216527"/>
          </a:xfrm>
          <a:prstGeom prst="rect">
            <a:avLst/>
          </a:prstGeom>
          <a:noFill/>
        </p:spPr>
      </p:pic>
      <p:sp>
        <p:nvSpPr>
          <p:cNvPr id="176" name="TextBox 175"/>
          <p:cNvSpPr txBox="1"/>
          <p:nvPr/>
        </p:nvSpPr>
        <p:spPr>
          <a:xfrm>
            <a:off x="8368711" y="2840665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00B050"/>
                </a:solidFill>
                <a:cs typeface="Neo Sans Intel"/>
              </a:rPr>
              <a:t>STA 4.2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822907" y="2398990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00B050"/>
                </a:solidFill>
                <a:cs typeface="Neo Sans Intel"/>
              </a:rPr>
              <a:t>STA 4.3</a:t>
            </a:r>
          </a:p>
        </p:txBody>
      </p:sp>
      <p:pic>
        <p:nvPicPr>
          <p:cNvPr id="178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9670" y="1513840"/>
            <a:ext cx="145682" cy="216527"/>
          </a:xfrm>
          <a:prstGeom prst="rect">
            <a:avLst/>
          </a:prstGeom>
          <a:noFill/>
        </p:spPr>
      </p:pic>
      <p:sp>
        <p:nvSpPr>
          <p:cNvPr id="179" name="TextBox 178"/>
          <p:cNvSpPr txBox="1"/>
          <p:nvPr/>
        </p:nvSpPr>
        <p:spPr>
          <a:xfrm>
            <a:off x="7012197" y="1368398"/>
            <a:ext cx="55210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rgbClr val="00B050"/>
                </a:solidFill>
                <a:cs typeface="Neo Sans Intel"/>
              </a:rPr>
              <a:t>STA 4.1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5277248" y="1657757"/>
            <a:ext cx="420886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STA1.2</a:t>
            </a:r>
          </a:p>
        </p:txBody>
      </p:sp>
      <p:pic>
        <p:nvPicPr>
          <p:cNvPr id="181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1294" y="1603348"/>
            <a:ext cx="145682" cy="216527"/>
          </a:xfrm>
          <a:prstGeom prst="rect">
            <a:avLst/>
          </a:prstGeom>
          <a:noFill/>
        </p:spPr>
      </p:pic>
      <p:pic>
        <p:nvPicPr>
          <p:cNvPr id="18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6655" y="2082104"/>
            <a:ext cx="145682" cy="216527"/>
          </a:xfrm>
          <a:prstGeom prst="rect">
            <a:avLst/>
          </a:prstGeom>
          <a:noFill/>
        </p:spPr>
      </p:pic>
      <p:sp>
        <p:nvSpPr>
          <p:cNvPr id="183" name="TextBox 182"/>
          <p:cNvSpPr txBox="1"/>
          <p:nvPr/>
        </p:nvSpPr>
        <p:spPr>
          <a:xfrm>
            <a:off x="6012789" y="2171858"/>
            <a:ext cx="45544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STA1.3</a:t>
            </a:r>
          </a:p>
        </p:txBody>
      </p:sp>
      <p:cxnSp>
        <p:nvCxnSpPr>
          <p:cNvPr id="184" name="直線矢印コネクタ 23"/>
          <p:cNvCxnSpPr>
            <a:cxnSpLocks/>
            <a:stCxn id="167" idx="1"/>
            <a:endCxn id="159" idx="3"/>
          </p:cNvCxnSpPr>
          <p:nvPr/>
        </p:nvCxnSpPr>
        <p:spPr bwMode="auto">
          <a:xfrm flipH="1" flipV="1">
            <a:off x="6438485" y="3497050"/>
            <a:ext cx="443241" cy="901943"/>
          </a:xfrm>
          <a:prstGeom prst="straightConnector1">
            <a:avLst/>
          </a:prstGeom>
          <a:solidFill>
            <a:srgbClr val="00B8FF"/>
          </a:solidFill>
          <a:ln w="12700" cap="flat" cmpd="dbl" algn="ctr">
            <a:solidFill>
              <a:srgbClr val="FF0000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185" name="直線矢印コネクタ 23"/>
          <p:cNvCxnSpPr>
            <a:cxnSpLocks/>
            <a:stCxn id="165" idx="3"/>
            <a:endCxn id="159" idx="1"/>
          </p:cNvCxnSpPr>
          <p:nvPr/>
        </p:nvCxnSpPr>
        <p:spPr bwMode="auto">
          <a:xfrm flipV="1">
            <a:off x="5997142" y="3497050"/>
            <a:ext cx="165115" cy="511930"/>
          </a:xfrm>
          <a:prstGeom prst="straightConnector1">
            <a:avLst/>
          </a:prstGeom>
          <a:solidFill>
            <a:srgbClr val="00B8FF"/>
          </a:solidFill>
          <a:ln w="12700" cap="flat" cmpd="dbl" algn="ctr">
            <a:solidFill>
              <a:srgbClr val="FF0000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187" name="直線矢印コネクタ 23"/>
          <p:cNvCxnSpPr>
            <a:cxnSpLocks/>
            <a:stCxn id="78" idx="3"/>
            <a:endCxn id="155" idx="1"/>
          </p:cNvCxnSpPr>
          <p:nvPr/>
        </p:nvCxnSpPr>
        <p:spPr bwMode="auto">
          <a:xfrm flipV="1">
            <a:off x="5073297" y="2774311"/>
            <a:ext cx="896777" cy="49909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188" name="直線矢印コネクタ 23"/>
          <p:cNvCxnSpPr>
            <a:cxnSpLocks/>
            <a:stCxn id="174" idx="1"/>
            <a:endCxn id="173" idx="3"/>
          </p:cNvCxnSpPr>
          <p:nvPr/>
        </p:nvCxnSpPr>
        <p:spPr bwMode="auto">
          <a:xfrm flipH="1">
            <a:off x="7544746" y="2680388"/>
            <a:ext cx="897140" cy="66363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rgbClr val="00B050"/>
            </a:solidFill>
            <a:prstDash val="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60" name="直線矢印コネクタ 23">
            <a:extLst>
              <a:ext uri="{FF2B5EF4-FFF2-40B4-BE49-F238E27FC236}">
                <a16:creationId xmlns:a16="http://schemas.microsoft.com/office/drawing/2014/main" id="{195F11D4-FC86-4F7B-9549-69BCA9330EBF}"/>
              </a:ext>
            </a:extLst>
          </p:cNvPr>
          <p:cNvCxnSpPr>
            <a:cxnSpLocks/>
            <a:endCxn id="155" idx="3"/>
          </p:cNvCxnSpPr>
          <p:nvPr/>
        </p:nvCxnSpPr>
        <p:spPr bwMode="auto">
          <a:xfrm flipH="1">
            <a:off x="6246302" y="2753860"/>
            <a:ext cx="922796" cy="2045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36254007-AF37-45F6-AC13-496132F1A133}"/>
              </a:ext>
            </a:extLst>
          </p:cNvPr>
          <p:cNvSpPr txBox="1"/>
          <p:nvPr/>
        </p:nvSpPr>
        <p:spPr>
          <a:xfrm rot="21438849">
            <a:off x="6455536" y="2759731"/>
            <a:ext cx="445017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cs typeface="Neo Sans Intel"/>
              </a:rPr>
              <a:t>A-SR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D6F3187-B5B6-4480-8CD1-1218D9685592}"/>
              </a:ext>
            </a:extLst>
          </p:cNvPr>
          <p:cNvSpPr txBox="1"/>
          <p:nvPr/>
        </p:nvSpPr>
        <p:spPr>
          <a:xfrm rot="21438849">
            <a:off x="7953177" y="2716925"/>
            <a:ext cx="44501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data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CB325B6-27D6-4688-AE03-9C237B0DD0E6}"/>
              </a:ext>
            </a:extLst>
          </p:cNvPr>
          <p:cNvSpPr txBox="1"/>
          <p:nvPr/>
        </p:nvSpPr>
        <p:spPr>
          <a:xfrm rot="4180698">
            <a:off x="6605938" y="4101749"/>
            <a:ext cx="49498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data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E0988750-ED17-47EC-B843-3B191D6D726F}"/>
              </a:ext>
            </a:extLst>
          </p:cNvPr>
          <p:cNvSpPr txBox="1"/>
          <p:nvPr/>
        </p:nvSpPr>
        <p:spPr>
          <a:xfrm rot="4412493">
            <a:off x="5845822" y="3834736"/>
            <a:ext cx="458071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data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94C07B5-7B91-473E-A2E1-B08BE15DEE46}"/>
              </a:ext>
            </a:extLst>
          </p:cNvPr>
          <p:cNvSpPr txBox="1"/>
          <p:nvPr/>
        </p:nvSpPr>
        <p:spPr>
          <a:xfrm rot="19912829">
            <a:off x="5109010" y="2959001"/>
            <a:ext cx="44501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b="1" dirty="0">
                <a:solidFill>
                  <a:schemeClr val="tx2"/>
                </a:solidFill>
                <a:cs typeface="Neo Sans Intel"/>
              </a:rPr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939126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709" y="454671"/>
            <a:ext cx="8229600" cy="488376"/>
          </a:xfrm>
        </p:spPr>
        <p:txBody>
          <a:bodyPr/>
          <a:lstStyle/>
          <a:p>
            <a:r>
              <a:rPr lang="en-US" dirty="0">
                <a:latin typeface="+mj-lt"/>
              </a:rPr>
              <a:t>Detailed Flow of Operation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222" y="3201511"/>
            <a:ext cx="8229600" cy="1669094"/>
          </a:xfrm>
        </p:spPr>
        <p:txBody>
          <a:bodyPr>
            <a:normAutofit/>
          </a:bodyPr>
          <a:lstStyle/>
          <a:p>
            <a:r>
              <a:rPr lang="en-US" sz="1050" dirty="0">
                <a:latin typeface="+mn-lt"/>
              </a:rPr>
              <a:t>Step 1: AP1 A-SR frame contains description of an upcoming transmission, for example</a:t>
            </a:r>
          </a:p>
          <a:p>
            <a:pPr lvl="1"/>
            <a:r>
              <a:rPr lang="en-US" sz="1050" dirty="0">
                <a:latin typeface="+mn-lt"/>
                <a:ea typeface="+mn-ea"/>
                <a:cs typeface="+mn-cs"/>
              </a:rPr>
              <a:t>TX power constraints/acceptable RSSI</a:t>
            </a:r>
          </a:p>
          <a:p>
            <a:pPr lvl="1"/>
            <a:r>
              <a:rPr lang="en-US" sz="1050" dirty="0">
                <a:latin typeface="+mn-lt"/>
                <a:ea typeface="+mn-ea"/>
                <a:cs typeface="+mn-cs"/>
              </a:rPr>
              <a:t>Planned TXOP/DL/UL duration</a:t>
            </a:r>
          </a:p>
          <a:p>
            <a:pPr lvl="1"/>
            <a:r>
              <a:rPr lang="en-US" sz="1050" dirty="0">
                <a:latin typeface="+mn-lt"/>
                <a:ea typeface="+mn-ea"/>
                <a:cs typeface="+mn-cs"/>
              </a:rPr>
              <a:t>TX type (DL or UL)</a:t>
            </a:r>
          </a:p>
          <a:p>
            <a:r>
              <a:rPr lang="en-US" sz="1050" dirty="0">
                <a:latin typeface="+mn-lt"/>
              </a:rPr>
              <a:t>Step 2: AP1 and AP2 transmit to their selected STAs</a:t>
            </a:r>
          </a:p>
          <a:p>
            <a:r>
              <a:rPr lang="en-US" sz="1050" dirty="0">
                <a:latin typeface="+mn-lt"/>
              </a:rPr>
              <a:t>Step 3: STAs respond with Acknowledgement</a:t>
            </a:r>
          </a:p>
          <a:p>
            <a:pPr lvl="1"/>
            <a:r>
              <a:rPr lang="en-US" sz="750" b="0" dirty="0">
                <a:latin typeface="+mn-lt"/>
              </a:rPr>
              <a:t>Note: AP2 shall not exceed announced TX duration but may end their TX earlier.</a:t>
            </a:r>
          </a:p>
          <a:p>
            <a:pPr lvl="1"/>
            <a:r>
              <a:rPr lang="en-US" sz="750" b="0" dirty="0">
                <a:latin typeface="+mn-lt"/>
              </a:rPr>
              <a:t>Note: AP2 may start its transmission later than AP1, but shall align TX end time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46787" y="1703310"/>
            <a:ext cx="8341444" cy="37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346787" y="2060486"/>
            <a:ext cx="8341444" cy="87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6787" y="2425113"/>
            <a:ext cx="8341444" cy="6380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46787" y="2789235"/>
            <a:ext cx="8341444" cy="5709"/>
          </a:xfrm>
          <a:prstGeom prst="line">
            <a:avLst/>
          </a:prstGeom>
          <a:ln w="952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2752" y="1339896"/>
            <a:ext cx="854901" cy="144933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 dirty="0"/>
              <a:t>AP1 A-SR (TX power limitations, RSSI, duration, type)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34062" y="1338742"/>
            <a:ext cx="690957" cy="145049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" dirty="0"/>
              <a:t>Preamble from AP1 AP2 AP4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047723" y="1339982"/>
            <a:ext cx="4616619" cy="14520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AP1 to STA1.1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AP2 to STA2.2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82753" y="2873777"/>
            <a:ext cx="643738" cy="0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4813" y="2912380"/>
            <a:ext cx="57474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cs typeface="Neo Sans Intel"/>
              </a:rPr>
              <a:t>Step 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526070" y="1335624"/>
            <a:ext cx="1519153" cy="143872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/>
              <a:t>STA1.1 to AP1 </a:t>
            </a:r>
          </a:p>
          <a:p>
            <a:pPr algn="ctr"/>
            <a:r>
              <a:rPr lang="en-US" sz="800" dirty="0"/>
              <a:t>STA2.2 to AP2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915437" y="1319042"/>
            <a:ext cx="4660" cy="1489891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 rot="16200000" flipH="1">
            <a:off x="6565657" y="2007543"/>
            <a:ext cx="55436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Spatial reuse 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1414728" y="2873778"/>
            <a:ext cx="5690548" cy="10788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444674" y="2917233"/>
            <a:ext cx="183269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dirty="0">
                <a:solidFill>
                  <a:schemeClr val="tx2"/>
                </a:solidFill>
                <a:cs typeface="Neo Sans Intel"/>
              </a:rPr>
              <a:t>Step 2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7807803" y="2873777"/>
            <a:ext cx="1237419" cy="3156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8325667" y="2904836"/>
            <a:ext cx="4744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Step 3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36265" y="1335820"/>
            <a:ext cx="12526" cy="1492813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5400000">
            <a:off x="-485495" y="2196051"/>
            <a:ext cx="121721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  <a:cs typeface="Neo Sans Intel"/>
              </a:rPr>
              <a:t>80 MHz</a:t>
            </a:r>
          </a:p>
        </p:txBody>
      </p:sp>
      <p:grpSp>
        <p:nvGrpSpPr>
          <p:cNvPr id="176" name="Group 175"/>
          <p:cNvGrpSpPr/>
          <p:nvPr/>
        </p:nvGrpSpPr>
        <p:grpSpPr>
          <a:xfrm>
            <a:off x="8372010" y="975734"/>
            <a:ext cx="160882" cy="109652"/>
            <a:chOff x="2407112" y="1879697"/>
            <a:chExt cx="446036" cy="489064"/>
          </a:xfrm>
        </p:grpSpPr>
        <p:cxnSp>
          <p:nvCxnSpPr>
            <p:cNvPr id="177" name="Straight Connector 17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8" name="Straight Connector 17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79" name="Picture 17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sp>
        <p:nvSpPr>
          <p:cNvPr id="155" name="Oval 154"/>
          <p:cNvSpPr/>
          <p:nvPr/>
        </p:nvSpPr>
        <p:spPr>
          <a:xfrm rot="897385">
            <a:off x="5765455" y="3767517"/>
            <a:ext cx="1472081" cy="34207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 err="1">
              <a:solidFill>
                <a:schemeClr val="tx1"/>
              </a:solidFill>
            </a:endParaRPr>
          </a:p>
        </p:txBody>
      </p:sp>
      <p:sp>
        <p:nvSpPr>
          <p:cNvPr id="181" name="Oval 180"/>
          <p:cNvSpPr/>
          <p:nvPr/>
        </p:nvSpPr>
        <p:spPr>
          <a:xfrm rot="19516198">
            <a:off x="7052706" y="3273370"/>
            <a:ext cx="1342551" cy="25491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 err="1"/>
          </a:p>
        </p:txBody>
      </p:sp>
      <p:pic>
        <p:nvPicPr>
          <p:cNvPr id="184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3969" y="4354550"/>
            <a:ext cx="111033" cy="160513"/>
          </a:xfrm>
          <a:prstGeom prst="rect">
            <a:avLst/>
          </a:prstGeom>
          <a:noFill/>
        </p:spPr>
      </p:pic>
      <p:pic>
        <p:nvPicPr>
          <p:cNvPr id="18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70705" y="3148087"/>
            <a:ext cx="111033" cy="160513"/>
          </a:xfrm>
          <a:prstGeom prst="rect">
            <a:avLst/>
          </a:prstGeom>
          <a:noFill/>
        </p:spPr>
      </p:pic>
      <p:sp>
        <p:nvSpPr>
          <p:cNvPr id="186" name="TextBox 185"/>
          <p:cNvSpPr txBox="1"/>
          <p:nvPr/>
        </p:nvSpPr>
        <p:spPr>
          <a:xfrm>
            <a:off x="6906958" y="3991477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AP2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521084" y="4219082"/>
            <a:ext cx="22138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AP3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8011343" y="3157131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STA1.1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7105276" y="4498252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STA3.1</a:t>
            </a:r>
          </a:p>
        </p:txBody>
      </p:sp>
      <p:grpSp>
        <p:nvGrpSpPr>
          <p:cNvPr id="191" name="Group 190"/>
          <p:cNvGrpSpPr/>
          <p:nvPr/>
        </p:nvGrpSpPr>
        <p:grpSpPr>
          <a:xfrm>
            <a:off x="7339412" y="3528411"/>
            <a:ext cx="216706" cy="139896"/>
            <a:chOff x="2407112" y="1879697"/>
            <a:chExt cx="446036" cy="489064"/>
          </a:xfrm>
        </p:grpSpPr>
        <p:cxnSp>
          <p:nvCxnSpPr>
            <p:cNvPr id="214" name="Straight Connector 213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5" name="Straight Connector 214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6" name="Picture 2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grpSp>
        <p:nvGrpSpPr>
          <p:cNvPr id="192" name="Group 191"/>
          <p:cNvGrpSpPr/>
          <p:nvPr/>
        </p:nvGrpSpPr>
        <p:grpSpPr>
          <a:xfrm>
            <a:off x="6688472" y="3949871"/>
            <a:ext cx="216706" cy="139896"/>
            <a:chOff x="2407112" y="1879697"/>
            <a:chExt cx="446036" cy="489064"/>
          </a:xfrm>
        </p:grpSpPr>
        <p:cxnSp>
          <p:nvCxnSpPr>
            <p:cNvPr id="211" name="Straight Connector 210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2" name="Straight Connector 211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3" name="Picture 2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grpSp>
        <p:nvGrpSpPr>
          <p:cNvPr id="193" name="Group 192"/>
          <p:cNvGrpSpPr/>
          <p:nvPr/>
        </p:nvGrpSpPr>
        <p:grpSpPr>
          <a:xfrm>
            <a:off x="7428339" y="4016225"/>
            <a:ext cx="216705" cy="155974"/>
            <a:chOff x="2436341" y="1879697"/>
            <a:chExt cx="446034" cy="545268"/>
          </a:xfrm>
        </p:grpSpPr>
        <p:cxnSp>
          <p:nvCxnSpPr>
            <p:cNvPr id="208" name="Straight Connector 207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10" name="Picture 20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36341" y="2046510"/>
              <a:ext cx="446034" cy="378455"/>
            </a:xfrm>
            <a:prstGeom prst="rect">
              <a:avLst/>
            </a:prstGeom>
          </p:spPr>
        </p:pic>
      </p:grpSp>
      <p:sp>
        <p:nvSpPr>
          <p:cNvPr id="194" name="TextBox 193"/>
          <p:cNvSpPr txBox="1"/>
          <p:nvPr/>
        </p:nvSpPr>
        <p:spPr>
          <a:xfrm>
            <a:off x="7147919" y="3532681"/>
            <a:ext cx="202187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AP1</a:t>
            </a:r>
          </a:p>
        </p:txBody>
      </p:sp>
      <p:pic>
        <p:nvPicPr>
          <p:cNvPr id="195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90810" y="3814408"/>
            <a:ext cx="111033" cy="160513"/>
          </a:xfrm>
          <a:prstGeom prst="rect">
            <a:avLst/>
          </a:prstGeom>
          <a:noFill/>
        </p:spPr>
      </p:pic>
      <p:sp>
        <p:nvSpPr>
          <p:cNvPr id="196" name="TextBox 195"/>
          <p:cNvSpPr txBox="1"/>
          <p:nvPr/>
        </p:nvSpPr>
        <p:spPr>
          <a:xfrm>
            <a:off x="5947735" y="3826061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STA2.2</a:t>
            </a:r>
          </a:p>
        </p:txBody>
      </p:sp>
      <p:pic>
        <p:nvPicPr>
          <p:cNvPr id="197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63133" y="3428724"/>
            <a:ext cx="111033" cy="160513"/>
          </a:xfrm>
          <a:prstGeom prst="rect">
            <a:avLst/>
          </a:prstGeom>
          <a:noFill/>
        </p:spPr>
      </p:pic>
      <p:sp>
        <p:nvSpPr>
          <p:cNvPr id="198" name="TextBox 197"/>
          <p:cNvSpPr txBox="1"/>
          <p:nvPr/>
        </p:nvSpPr>
        <p:spPr>
          <a:xfrm>
            <a:off x="6660374" y="3302263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STA2.3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8F2508-438F-414E-8557-98E9049B1110}"/>
              </a:ext>
            </a:extLst>
          </p:cNvPr>
          <p:cNvGrpSpPr/>
          <p:nvPr/>
        </p:nvGrpSpPr>
        <p:grpSpPr>
          <a:xfrm>
            <a:off x="8064308" y="4036058"/>
            <a:ext cx="276355" cy="240857"/>
            <a:chOff x="7779730" y="3900924"/>
            <a:chExt cx="276355" cy="240857"/>
          </a:xfrm>
        </p:grpSpPr>
        <p:sp>
          <p:nvSpPr>
            <p:cNvPr id="199" name="TextBox 198"/>
            <p:cNvSpPr txBox="1"/>
            <p:nvPr/>
          </p:nvSpPr>
          <p:spPr>
            <a:xfrm>
              <a:off x="7779730" y="4018670"/>
              <a:ext cx="216706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AP4</a:t>
              </a:r>
            </a:p>
          </p:txBody>
        </p:sp>
        <p:grpSp>
          <p:nvGrpSpPr>
            <p:cNvPr id="200" name="Group 199"/>
            <p:cNvGrpSpPr/>
            <p:nvPr/>
          </p:nvGrpSpPr>
          <p:grpSpPr>
            <a:xfrm>
              <a:off x="7839379" y="3900924"/>
              <a:ext cx="216706" cy="145204"/>
              <a:chOff x="2395285" y="1879697"/>
              <a:chExt cx="446035" cy="507620"/>
            </a:xfrm>
          </p:grpSpPr>
          <p:cxnSp>
            <p:nvCxnSpPr>
              <p:cNvPr id="205" name="Straight Connector 204"/>
              <p:cNvCxnSpPr/>
              <p:nvPr/>
            </p:nvCxnSpPr>
            <p:spPr bwMode="auto">
              <a:xfrm>
                <a:off x="2581787" y="1879697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2778412" y="1990308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207" name="Picture 20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95285" y="2008864"/>
                <a:ext cx="446035" cy="378453"/>
              </a:xfrm>
              <a:prstGeom prst="rect">
                <a:avLst/>
              </a:prstGeom>
            </p:spPr>
          </p:pic>
        </p:grpSp>
      </p:grpSp>
      <p:pic>
        <p:nvPicPr>
          <p:cNvPr id="201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3482" y="4461661"/>
            <a:ext cx="111033" cy="160513"/>
          </a:xfrm>
          <a:prstGeom prst="rect">
            <a:avLst/>
          </a:prstGeom>
          <a:noFill/>
        </p:spPr>
      </p:pic>
      <p:pic>
        <p:nvPicPr>
          <p:cNvPr id="202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9053" y="3791248"/>
            <a:ext cx="111033" cy="160513"/>
          </a:xfrm>
          <a:prstGeom prst="rect">
            <a:avLst/>
          </a:prstGeom>
          <a:noFill/>
        </p:spPr>
      </p:pic>
      <p:sp>
        <p:nvSpPr>
          <p:cNvPr id="203" name="TextBox 202"/>
          <p:cNvSpPr txBox="1"/>
          <p:nvPr/>
        </p:nvSpPr>
        <p:spPr>
          <a:xfrm>
            <a:off x="8348280" y="4480819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 4.2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7638787" y="3631540"/>
            <a:ext cx="433134" cy="1667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 4.3</a:t>
            </a:r>
          </a:p>
        </p:txBody>
      </p:sp>
      <p:pic>
        <p:nvPicPr>
          <p:cNvPr id="217" name="Picture 3" descr="C:\Users\S026115\AppData\Local\Microsoft\Windows\Temporary Internet Files\Content.IE5\FNGC0Q1N\MC900433869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66172" y="3643432"/>
            <a:ext cx="111033" cy="162377"/>
          </a:xfrm>
          <a:prstGeom prst="rect">
            <a:avLst/>
          </a:prstGeom>
          <a:noFill/>
        </p:spPr>
      </p:pic>
      <p:sp>
        <p:nvSpPr>
          <p:cNvPr id="218" name="TextBox 217"/>
          <p:cNvSpPr txBox="1"/>
          <p:nvPr/>
        </p:nvSpPr>
        <p:spPr>
          <a:xfrm>
            <a:off x="8379164" y="3652677"/>
            <a:ext cx="433134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STA 4.1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39E6E0-140E-480F-A088-F7280EB0D2F7}"/>
              </a:ext>
            </a:extLst>
          </p:cNvPr>
          <p:cNvSpPr txBox="1"/>
          <p:nvPr/>
        </p:nvSpPr>
        <p:spPr>
          <a:xfrm>
            <a:off x="1404413" y="1893735"/>
            <a:ext cx="545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sifs</a:t>
            </a:r>
            <a:endParaRPr lang="en-US" sz="1400" dirty="0"/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CF84C280-203D-4CDB-91B8-F314194277FB}"/>
              </a:ext>
            </a:extLst>
          </p:cNvPr>
          <p:cNvSpPr txBox="1"/>
          <p:nvPr/>
        </p:nvSpPr>
        <p:spPr>
          <a:xfrm>
            <a:off x="6970489" y="1907895"/>
            <a:ext cx="545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sifs</a:t>
            </a:r>
            <a:endParaRPr lang="en-US" sz="1400" dirty="0"/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09F81914-DAF9-4204-8DCC-7F72434D18C4}"/>
              </a:ext>
            </a:extLst>
          </p:cNvPr>
          <p:cNvCxnSpPr/>
          <p:nvPr/>
        </p:nvCxnSpPr>
        <p:spPr>
          <a:xfrm flipH="1">
            <a:off x="1945067" y="1315540"/>
            <a:ext cx="4660" cy="1489891"/>
          </a:xfrm>
          <a:prstGeom prst="straightConnector1">
            <a:avLst/>
          </a:prstGeom>
          <a:ln w="9525">
            <a:solidFill>
              <a:schemeClr val="tx2"/>
            </a:solidFill>
            <a:headEnd type="triangl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B8967E43-27DD-4703-A085-0FC09B6B0101}"/>
              </a:ext>
            </a:extLst>
          </p:cNvPr>
          <p:cNvSpPr txBox="1"/>
          <p:nvPr/>
        </p:nvSpPr>
        <p:spPr>
          <a:xfrm rot="16200000" flipH="1">
            <a:off x="1595287" y="2004041"/>
            <a:ext cx="554361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Spatial reuse </a:t>
            </a:r>
          </a:p>
        </p:txBody>
      </p:sp>
    </p:spTree>
    <p:extLst>
      <p:ext uri="{BB962C8B-B14F-4D97-AF65-F5344CB8AC3E}">
        <p14:creationId xmlns:p14="http://schemas.microsoft.com/office/powerpoint/2010/main" val="1426978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7297"/>
            <a:ext cx="8229600" cy="584100"/>
          </a:xfrm>
        </p:spPr>
        <p:txBody>
          <a:bodyPr/>
          <a:lstStyle/>
          <a:p>
            <a:r>
              <a:rPr lang="en-US" dirty="0"/>
              <a:t>Identification of SR-enabled STAs and 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872352" y="4621493"/>
            <a:ext cx="2133600" cy="273844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01" name="Content Placeholder 3"/>
          <p:cNvSpPr>
            <a:spLocks noGrp="1"/>
          </p:cNvSpPr>
          <p:nvPr>
            <p:ph sz="quarter" idx="13"/>
          </p:nvPr>
        </p:nvSpPr>
        <p:spPr>
          <a:xfrm>
            <a:off x="84210" y="1021397"/>
            <a:ext cx="5804476" cy="3714324"/>
          </a:xfrm>
        </p:spPr>
        <p:txBody>
          <a:bodyPr>
            <a:normAutofit/>
          </a:bodyPr>
          <a:lstStyle/>
          <a:p>
            <a:pPr marL="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 Learning phase (LP) (ongoing):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 APs learn from/survey its STAs for RSSI levels from surrounding </a:t>
            </a:r>
            <a:r>
              <a:rPr lang="en-US" sz="1000" dirty="0" err="1"/>
              <a:t>BSSes</a:t>
            </a:r>
            <a:r>
              <a:rPr lang="en-US" sz="1000" dirty="0"/>
              <a:t> (Aps) 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 APs analyze/record RSSI from other APs</a:t>
            </a:r>
          </a:p>
          <a:p>
            <a:pPr marL="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 Use/Announcement phase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AP1 choose STA1 for Tx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800" dirty="0"/>
              <a:t>AP1 calculate how much interference STA1 can accept when using own TX power, MCS and  STA1/AP1 PHY capabilities 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800" dirty="0"/>
              <a:t>derive which AP (AP2)can be selected for SR announcement as well as TX restrictions  for other AP  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Contention winner (AP1) construct A-SR frame which include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50" dirty="0"/>
              <a:t>TX power restrictions for AP2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50" dirty="0"/>
              <a:t>Acceptable level of interference for AP1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Duration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Direction\transmission type</a:t>
            </a:r>
          </a:p>
          <a:p>
            <a:pPr marL="728663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50" dirty="0"/>
              <a:t>Upon reception of A-SR frame AP2</a:t>
            </a:r>
          </a:p>
          <a:p>
            <a:pPr marL="985838"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000" dirty="0"/>
              <a:t>Select own STA2 for transmission taking into account a) TX power constraints b) RSSI at STA2 from AP1 to make sure STA2 transmission won’t affect AP1 RX process</a:t>
            </a:r>
            <a:endParaRPr lang="en-US" sz="1050" dirty="0"/>
          </a:p>
        </p:txBody>
      </p:sp>
      <p:grpSp>
        <p:nvGrpSpPr>
          <p:cNvPr id="223" name="Group 222"/>
          <p:cNvGrpSpPr/>
          <p:nvPr/>
        </p:nvGrpSpPr>
        <p:grpSpPr>
          <a:xfrm>
            <a:off x="5482390" y="1124069"/>
            <a:ext cx="3657915" cy="2433490"/>
            <a:chOff x="1087611" y="566926"/>
            <a:chExt cx="6363776" cy="2820802"/>
          </a:xfrm>
        </p:grpSpPr>
        <p:pic>
          <p:nvPicPr>
            <p:cNvPr id="5" name="Picture 3" descr="C:\Users\S026115\AppData\Local\Microsoft\Windows\Temporary Internet Files\Content.IE5\FNGC0Q1N\MC900433869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89577" y="613280"/>
              <a:ext cx="361810" cy="537758"/>
            </a:xfrm>
            <a:prstGeom prst="rect">
              <a:avLst/>
            </a:prstGeom>
            <a:noFill/>
          </p:spPr>
        </p:pic>
        <p:grpSp>
          <p:nvGrpSpPr>
            <p:cNvPr id="7" name="Group 6"/>
            <p:cNvGrpSpPr/>
            <p:nvPr/>
          </p:nvGrpSpPr>
          <p:grpSpPr>
            <a:xfrm>
              <a:off x="5365617" y="2161880"/>
              <a:ext cx="714537" cy="572830"/>
              <a:chOff x="2407112" y="1879697"/>
              <a:chExt cx="446036" cy="489064"/>
            </a:xfrm>
          </p:grpSpPr>
          <p:cxnSp>
            <p:nvCxnSpPr>
              <p:cNvPr id="8" name="Straight Connector 7"/>
              <p:cNvCxnSpPr/>
              <p:nvPr/>
            </p:nvCxnSpPr>
            <p:spPr bwMode="auto">
              <a:xfrm>
                <a:off x="2581787" y="1879697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" name="Straight Connector 8"/>
              <p:cNvCxnSpPr/>
              <p:nvPr/>
            </p:nvCxnSpPr>
            <p:spPr bwMode="auto">
              <a:xfrm>
                <a:off x="2778412" y="1990308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7112" y="1990308"/>
                <a:ext cx="446036" cy="378453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>
              <a:off x="2474934" y="2159652"/>
              <a:ext cx="714537" cy="572830"/>
              <a:chOff x="2407112" y="1879697"/>
              <a:chExt cx="446036" cy="489064"/>
            </a:xfrm>
          </p:grpSpPr>
          <p:cxnSp>
            <p:nvCxnSpPr>
              <p:cNvPr id="16" name="Straight Connector 15"/>
              <p:cNvCxnSpPr/>
              <p:nvPr/>
            </p:nvCxnSpPr>
            <p:spPr bwMode="auto">
              <a:xfrm>
                <a:off x="2581787" y="1879697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" name="Straight Connector 16"/>
              <p:cNvCxnSpPr/>
              <p:nvPr/>
            </p:nvCxnSpPr>
            <p:spPr bwMode="auto">
              <a:xfrm>
                <a:off x="2778412" y="1990308"/>
                <a:ext cx="0" cy="166815"/>
              </a:xfrm>
              <a:prstGeom prst="line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7112" y="1990308"/>
                <a:ext cx="446036" cy="378453"/>
              </a:xfrm>
              <a:prstGeom prst="rect">
                <a:avLst/>
              </a:prstGeom>
            </p:spPr>
          </p:pic>
        </p:grpSp>
        <p:pic>
          <p:nvPicPr>
            <p:cNvPr id="19" name="Picture 3" descr="C:\Users\S026115\AppData\Local\Microsoft\Windows\Temporary Internet Files\Content.IE5\FNGC0Q1N\MC900433869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87611" y="762658"/>
              <a:ext cx="361810" cy="537758"/>
            </a:xfrm>
            <a:prstGeom prst="rect">
              <a:avLst/>
            </a:prstGeom>
            <a:noFill/>
          </p:spPr>
        </p:pic>
        <p:sp>
          <p:nvSpPr>
            <p:cNvPr id="20" name="TextBox 19"/>
            <p:cNvSpPr txBox="1"/>
            <p:nvPr/>
          </p:nvSpPr>
          <p:spPr>
            <a:xfrm>
              <a:off x="5933264" y="2692786"/>
              <a:ext cx="619766" cy="1743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AP2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173173" y="585853"/>
              <a:ext cx="668108" cy="1962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STA1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49916" y="566926"/>
              <a:ext cx="762053" cy="1962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STA 3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270772" y="2673934"/>
              <a:ext cx="619766" cy="1743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AP1</a:t>
              </a:r>
            </a:p>
          </p:txBody>
        </p:sp>
        <p:cxnSp>
          <p:nvCxnSpPr>
            <p:cNvPr id="25" name="Straight Arrow Connector 24"/>
            <p:cNvCxnSpPr>
              <a:stCxn id="18" idx="3"/>
              <a:endCxn id="10" idx="1"/>
            </p:cNvCxnSpPr>
            <p:nvPr/>
          </p:nvCxnSpPr>
          <p:spPr>
            <a:xfrm>
              <a:off x="3189471" y="2510845"/>
              <a:ext cx="2176146" cy="2228"/>
            </a:xfrm>
            <a:prstGeom prst="straightConnector1">
              <a:avLst/>
            </a:prstGeom>
            <a:ln w="9525">
              <a:solidFill>
                <a:schemeClr val="tx2"/>
              </a:solidFill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3665788" y="2323588"/>
              <a:ext cx="1457834" cy="1427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AP1 to AP2 RSSI</a:t>
              </a:r>
            </a:p>
          </p:txBody>
        </p:sp>
        <p:cxnSp>
          <p:nvCxnSpPr>
            <p:cNvPr id="29" name="Straight Arrow Connector 28"/>
            <p:cNvCxnSpPr>
              <a:stCxn id="10" idx="3"/>
              <a:endCxn id="5" idx="2"/>
            </p:cNvCxnSpPr>
            <p:nvPr/>
          </p:nvCxnSpPr>
          <p:spPr>
            <a:xfrm flipV="1">
              <a:off x="6080154" y="1151038"/>
              <a:ext cx="1190328" cy="1362035"/>
            </a:xfrm>
            <a:prstGeom prst="straightConnector1">
              <a:avLst/>
            </a:prstGeom>
            <a:ln w="19050">
              <a:solidFill>
                <a:srgbClr val="00B050"/>
              </a:solidFill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 rot="18077387">
              <a:off x="5987327" y="1587859"/>
              <a:ext cx="1204032" cy="14725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AP2 to STA2 RSSI</a:t>
              </a:r>
            </a:p>
          </p:txBody>
        </p:sp>
        <p:cxnSp>
          <p:nvCxnSpPr>
            <p:cNvPr id="34" name="Straight Arrow Connector 33"/>
            <p:cNvCxnSpPr>
              <a:stCxn id="18" idx="1"/>
              <a:endCxn id="19" idx="2"/>
            </p:cNvCxnSpPr>
            <p:nvPr/>
          </p:nvCxnSpPr>
          <p:spPr>
            <a:xfrm flipH="1" flipV="1">
              <a:off x="1268516" y="1300416"/>
              <a:ext cx="1206418" cy="1210429"/>
            </a:xfrm>
            <a:prstGeom prst="straightConnector1">
              <a:avLst/>
            </a:prstGeom>
            <a:ln w="12700">
              <a:solidFill>
                <a:srgbClr val="00B050"/>
              </a:solidFill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 rot="3491989">
              <a:off x="1158382" y="1941093"/>
              <a:ext cx="1204032" cy="14725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AP2 to STA2 RSSI</a:t>
              </a:r>
            </a:p>
          </p:txBody>
        </p:sp>
        <p:cxnSp>
          <p:nvCxnSpPr>
            <p:cNvPr id="39" name="Straight Arrow Connector 38"/>
            <p:cNvCxnSpPr>
              <a:cxnSpLocks/>
            </p:cNvCxnSpPr>
            <p:nvPr/>
          </p:nvCxnSpPr>
          <p:spPr>
            <a:xfrm>
              <a:off x="1496243" y="1055939"/>
              <a:ext cx="3915776" cy="1277821"/>
            </a:xfrm>
            <a:prstGeom prst="straightConnector1">
              <a:avLst/>
            </a:prstGeom>
            <a:ln w="12700">
              <a:solidFill>
                <a:srgbClr val="00B05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8" idx="0"/>
              <a:endCxn id="5" idx="1"/>
            </p:cNvCxnSpPr>
            <p:nvPr/>
          </p:nvCxnSpPr>
          <p:spPr>
            <a:xfrm flipV="1">
              <a:off x="2832203" y="882159"/>
              <a:ext cx="4257374" cy="1407049"/>
            </a:xfrm>
            <a:prstGeom prst="straightConnector1">
              <a:avLst/>
            </a:prstGeom>
            <a:ln w="19050">
              <a:solidFill>
                <a:srgbClr val="00B05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 rot="1502339">
              <a:off x="1997845" y="1206787"/>
              <a:ext cx="1399952" cy="1427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AP2 to STA1 RSSI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 rot="20033708">
              <a:off x="4953180" y="1129872"/>
              <a:ext cx="1497521" cy="14270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cs typeface="Neo Sans Intel"/>
                </a:rPr>
                <a:t>AP1 to STA2 RSSI</a:t>
              </a:r>
            </a:p>
          </p:txBody>
        </p:sp>
        <p:pic>
          <p:nvPicPr>
            <p:cNvPr id="57" name="Picture 3" descr="C:\Users\S026115\AppData\Local\Microsoft\Windows\Temporary Internet Files\Content.IE5\FNGC0Q1N\MC900433869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67079" y="879931"/>
              <a:ext cx="361810" cy="537758"/>
            </a:xfrm>
            <a:prstGeom prst="rect">
              <a:avLst/>
            </a:prstGeom>
            <a:noFill/>
          </p:spPr>
        </p:pic>
        <p:pic>
          <p:nvPicPr>
            <p:cNvPr id="58" name="Picture 3" descr="C:\Users\S026115\AppData\Local\Microsoft\Windows\Temporary Internet Files\Content.IE5\FNGC0Q1N\MC900433869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26276" y="2845498"/>
              <a:ext cx="361810" cy="537758"/>
            </a:xfrm>
            <a:prstGeom prst="rect">
              <a:avLst/>
            </a:prstGeom>
            <a:noFill/>
          </p:spPr>
        </p:pic>
        <p:sp>
          <p:nvSpPr>
            <p:cNvPr id="59" name="TextBox 58"/>
            <p:cNvSpPr txBox="1"/>
            <p:nvPr/>
          </p:nvSpPr>
          <p:spPr>
            <a:xfrm>
              <a:off x="3838100" y="706845"/>
              <a:ext cx="619766" cy="19621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STA2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488086" y="3213329"/>
              <a:ext cx="619765" cy="1743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100" dirty="0">
                  <a:solidFill>
                    <a:schemeClr val="tx2"/>
                  </a:solidFill>
                  <a:cs typeface="Neo Sans Intel"/>
                </a:rPr>
                <a:t>STA 4</a:t>
              </a:r>
            </a:p>
          </p:txBody>
        </p:sp>
        <p:cxnSp>
          <p:nvCxnSpPr>
            <p:cNvPr id="61" name="Straight Arrow Connector 60"/>
            <p:cNvCxnSpPr>
              <a:cxnSpLocks/>
              <a:stCxn id="57" idx="2"/>
            </p:cNvCxnSpPr>
            <p:nvPr/>
          </p:nvCxnSpPr>
          <p:spPr>
            <a:xfrm>
              <a:off x="4147985" y="1417690"/>
              <a:ext cx="1261433" cy="836840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18" idx="3"/>
              <a:endCxn id="58" idx="1"/>
            </p:cNvCxnSpPr>
            <p:nvPr/>
          </p:nvCxnSpPr>
          <p:spPr>
            <a:xfrm>
              <a:off x="3189471" y="2510845"/>
              <a:ext cx="936805" cy="603532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7" idx="2"/>
              <a:endCxn id="18" idx="0"/>
            </p:cNvCxnSpPr>
            <p:nvPr/>
          </p:nvCxnSpPr>
          <p:spPr>
            <a:xfrm flipH="1">
              <a:off x="2832203" y="1417689"/>
              <a:ext cx="1315781" cy="871519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58" idx="3"/>
              <a:endCxn id="10" idx="1"/>
            </p:cNvCxnSpPr>
            <p:nvPr/>
          </p:nvCxnSpPr>
          <p:spPr>
            <a:xfrm flipV="1">
              <a:off x="4488086" y="2513073"/>
              <a:ext cx="877531" cy="601304"/>
            </a:xfrm>
            <a:prstGeom prst="straightConnector1">
              <a:avLst/>
            </a:prstGeom>
            <a:ln w="12700">
              <a:solidFill>
                <a:srgbClr val="FF0000"/>
              </a:solidFill>
              <a:prstDash val="dash"/>
              <a:headEnd type="stealth"/>
              <a:tailEnd type="stealt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257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572989" y="1000139"/>
            <a:ext cx="5891739" cy="23431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1-4 APs considered with following topologies: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5903"/>
            <a:ext cx="7772400" cy="530421"/>
          </a:xfrm>
        </p:spPr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54881" y="2707640"/>
            <a:ext cx="4822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 AP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786238" y="2657130"/>
            <a:ext cx="13508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2  AP </a:t>
            </a:r>
            <a:r>
              <a:rPr lang="en-US" sz="900" dirty="0" err="1"/>
              <a:t>Config</a:t>
            </a:r>
            <a:r>
              <a:rPr lang="en-US" sz="900" dirty="0"/>
              <a:t> 1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5030960" y="2663227"/>
            <a:ext cx="12610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2  AP </a:t>
            </a:r>
            <a:r>
              <a:rPr lang="en-US" sz="900" dirty="0" err="1"/>
              <a:t>Config</a:t>
            </a:r>
            <a:r>
              <a:rPr lang="en-US" sz="900" dirty="0"/>
              <a:t> 2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575585" y="2651349"/>
            <a:ext cx="9972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3  AP 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202882" y="4587352"/>
            <a:ext cx="9972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4  AP 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2959895" y="3060681"/>
            <a:ext cx="23543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We study three cases 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1400" dirty="0"/>
              <a:t>Complete control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1400" dirty="0"/>
              <a:t>C-SR</a:t>
            </a:r>
          </a:p>
          <a:p>
            <a:pPr marL="714375" lvl="1" indent="-257175">
              <a:buFont typeface="Arial" panose="020B0604020202020204" pitchFamily="34" charset="0"/>
              <a:buChar char="•"/>
            </a:pPr>
            <a:r>
              <a:rPr lang="en-US" sz="1400" dirty="0"/>
              <a:t>EDCA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10" y="1513957"/>
            <a:ext cx="1950975" cy="10838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16487" y="1513956"/>
            <a:ext cx="1965455" cy="10919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5380" y="1570624"/>
            <a:ext cx="1846972" cy="10260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42500" y="1561468"/>
            <a:ext cx="1863452" cy="10352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666" y="3276853"/>
            <a:ext cx="2144446" cy="119135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D6F17BA-8D3E-4913-97B6-43F9D8AB28ED}"/>
              </a:ext>
            </a:extLst>
          </p:cNvPr>
          <p:cNvSpPr txBox="1"/>
          <p:nvPr/>
        </p:nvSpPr>
        <p:spPr>
          <a:xfrm>
            <a:off x="5507026" y="3167204"/>
            <a:ext cx="34375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STAs randomly dropped in a building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4 STAs per AP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Building with 2 floors , 6 rooms per </a:t>
            </a:r>
            <a:r>
              <a:rPr lang="en-US" sz="1400" dirty="0" err="1"/>
              <a:t>florr</a:t>
            </a:r>
            <a:r>
              <a:rPr lang="en-US" sz="1400" dirty="0"/>
              <a:t>, room size 5x5x3 meters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400" dirty="0"/>
              <a:t>Results averaged over multiple topologies</a:t>
            </a:r>
          </a:p>
        </p:txBody>
      </p:sp>
    </p:spTree>
    <p:extLst>
      <p:ext uri="{BB962C8B-B14F-4D97-AF65-F5344CB8AC3E}">
        <p14:creationId xmlns:p14="http://schemas.microsoft.com/office/powerpoint/2010/main" val="1208082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4156"/>
            <a:ext cx="8229600" cy="3762952"/>
          </a:xfrm>
        </p:spPr>
        <p:txBody>
          <a:bodyPr>
            <a:normAutofit/>
          </a:bodyPr>
          <a:lstStyle/>
          <a:p>
            <a:r>
              <a:rPr lang="en-US" dirty="0"/>
              <a:t>Scheduling algorithm for </a:t>
            </a:r>
            <a:r>
              <a:rPr lang="en-US" b="1" dirty="0">
                <a:solidFill>
                  <a:schemeClr val="accent2"/>
                </a:solidFill>
              </a:rPr>
              <a:t>Complete Coordination</a:t>
            </a:r>
            <a:r>
              <a:rPr lang="en-US" b="1" dirty="0"/>
              <a:t> </a:t>
            </a:r>
            <a:r>
              <a:rPr lang="en-US" dirty="0"/>
              <a:t>scheme:</a:t>
            </a:r>
          </a:p>
          <a:p>
            <a:pPr lvl="1"/>
            <a:r>
              <a:rPr lang="en-US" sz="1400" dirty="0"/>
              <a:t>Select an AP for transmission with equal probability among all APs</a:t>
            </a:r>
          </a:p>
          <a:p>
            <a:pPr lvl="1"/>
            <a:r>
              <a:rPr lang="en-US" sz="1400" dirty="0"/>
              <a:t>Inside the selected AP, use RR to select a STA the first active link.</a:t>
            </a:r>
          </a:p>
          <a:p>
            <a:pPr lvl="1"/>
            <a:r>
              <a:rPr lang="en-US" sz="1400" dirty="0"/>
              <a:t>Select a second active link (that achieves &lt;= 10% PER) for concurrent transmission (if any) such that doing so still allows 1</a:t>
            </a:r>
            <a:r>
              <a:rPr lang="en-US" sz="1400" baseline="30000" dirty="0"/>
              <a:t>st</a:t>
            </a:r>
            <a:r>
              <a:rPr lang="en-US" sz="1400" dirty="0"/>
              <a:t> active link to achieve &lt;= 10% PER. </a:t>
            </a:r>
            <a:endParaRPr lang="en-US" sz="1400" dirty="0">
              <a:solidFill>
                <a:srgbClr val="FF0000"/>
              </a:solidFill>
            </a:endParaRPr>
          </a:p>
          <a:p>
            <a:pPr lvl="2"/>
            <a:r>
              <a:rPr lang="en-US" sz="1100" dirty="0"/>
              <a:t>Consider both sharing the entire 80 MHz channel and sharing separate 40 MHz channel modes.</a:t>
            </a:r>
          </a:p>
          <a:p>
            <a:pPr lvl="2"/>
            <a:r>
              <a:rPr lang="en-US" sz="1100" dirty="0"/>
              <a:t>Second active link allowed to reduce </a:t>
            </a:r>
            <a:r>
              <a:rPr lang="en-US" sz="1100" dirty="0" err="1"/>
              <a:t>Tx</a:t>
            </a:r>
            <a:r>
              <a:rPr lang="en-US" sz="1100" dirty="0"/>
              <a:t> power from 15dBm to 0 </a:t>
            </a:r>
            <a:r>
              <a:rPr lang="en-US" sz="1100" dirty="0" err="1"/>
              <a:t>dBm</a:t>
            </a:r>
            <a:r>
              <a:rPr lang="en-US" sz="1100" dirty="0"/>
              <a:t> in steps of 1 </a:t>
            </a:r>
            <a:r>
              <a:rPr lang="en-US" sz="1100" dirty="0" err="1"/>
              <a:t>dB.</a:t>
            </a:r>
            <a:r>
              <a:rPr lang="en-US" sz="1100" dirty="0"/>
              <a:t> </a:t>
            </a:r>
          </a:p>
          <a:p>
            <a:pPr lvl="2"/>
            <a:r>
              <a:rPr lang="en-US" sz="1100" dirty="0"/>
              <a:t>By analyzing all links from other Aps to their STAs pick one that has highest </a:t>
            </a:r>
            <a:r>
              <a:rPr lang="en-US" sz="1100" b="1" dirty="0"/>
              <a:t>total</a:t>
            </a:r>
            <a:r>
              <a:rPr lang="en-US" sz="1100" dirty="0"/>
              <a:t> (over first and second links) throughput.</a:t>
            </a:r>
          </a:p>
          <a:p>
            <a:r>
              <a:rPr lang="en-US" dirty="0"/>
              <a:t>Scheduling algorithm for </a:t>
            </a:r>
            <a:r>
              <a:rPr lang="en-US" dirty="0">
                <a:solidFill>
                  <a:schemeClr val="accent2"/>
                </a:solidFill>
              </a:rPr>
              <a:t>Announced Spatial Reuse</a:t>
            </a:r>
            <a:r>
              <a:rPr lang="en-US" dirty="0"/>
              <a:t> scheme: </a:t>
            </a:r>
          </a:p>
          <a:p>
            <a:pPr lvl="1"/>
            <a:r>
              <a:rPr lang="en-US" sz="1400" dirty="0"/>
              <a:t>use RR to select first active link from an AP that wins contention</a:t>
            </a:r>
          </a:p>
          <a:p>
            <a:pPr lvl="1"/>
            <a:r>
              <a:rPr lang="en-US" sz="1400" dirty="0"/>
              <a:t>Identify SR-enable AP </a:t>
            </a:r>
          </a:p>
          <a:p>
            <a:pPr lvl="1"/>
            <a:r>
              <a:rPr lang="en-US" sz="1400" dirty="0"/>
              <a:t>Identify SR-enabled link within SR-enabled AP.</a:t>
            </a:r>
          </a:p>
          <a:p>
            <a:r>
              <a:rPr lang="en-US" dirty="0"/>
              <a:t> Scheduling algorithm for baseline (EDCA): </a:t>
            </a:r>
          </a:p>
          <a:p>
            <a:pPr lvl="1"/>
            <a:r>
              <a:rPr lang="en-US" sz="1400" dirty="0"/>
              <a:t>Use RR to select a downlink STA.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91026"/>
          </a:xfrm>
        </p:spPr>
        <p:txBody>
          <a:bodyPr/>
          <a:lstStyle/>
          <a:p>
            <a:r>
              <a:rPr lang="en-US" dirty="0"/>
              <a:t>Simulation setup</a:t>
            </a:r>
          </a:p>
        </p:txBody>
      </p:sp>
    </p:spTree>
    <p:extLst>
      <p:ext uri="{BB962C8B-B14F-4D97-AF65-F5344CB8AC3E}">
        <p14:creationId xmlns:p14="http://schemas.microsoft.com/office/powerpoint/2010/main" val="164060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222"/>
            <a:ext cx="8548752" cy="864000"/>
          </a:xfrm>
        </p:spPr>
        <p:txBody>
          <a:bodyPr/>
          <a:lstStyle/>
          <a:p>
            <a:r>
              <a:rPr lang="en-US" dirty="0"/>
              <a:t>Simulation result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79" y="878277"/>
            <a:ext cx="3825789" cy="286934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4163589"/>
            <a:ext cx="40210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C-SR provides comparable performance as Complete  Control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9B2ED32-3994-4FF1-BB87-811721BE4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389" y="878277"/>
            <a:ext cx="4329632" cy="286934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4DF8577-54AA-416B-A056-706BC9E891E6}"/>
              </a:ext>
            </a:extLst>
          </p:cNvPr>
          <p:cNvSpPr/>
          <p:nvPr/>
        </p:nvSpPr>
        <p:spPr>
          <a:xfrm>
            <a:off x="4665781" y="4163589"/>
            <a:ext cx="38502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Higher spatial reuse opportunity as number of APs increase</a:t>
            </a:r>
          </a:p>
        </p:txBody>
      </p:sp>
    </p:spTree>
    <p:extLst>
      <p:ext uri="{BB962C8B-B14F-4D97-AF65-F5344CB8AC3E}">
        <p14:creationId xmlns:p14="http://schemas.microsoft.com/office/powerpoint/2010/main" val="1091992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Picture 57">
            <a:extLst>
              <a:ext uri="{FF2B5EF4-FFF2-40B4-BE49-F238E27FC236}">
                <a16:creationId xmlns:a16="http://schemas.microsoft.com/office/drawing/2014/main" id="{D7355705-2613-4739-ACD3-AE0277432B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0096" y="1334922"/>
            <a:ext cx="5692650" cy="313394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572989" y="1000139"/>
            <a:ext cx="5891739" cy="23431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 floor residential complex. All APs in ground floor.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5903"/>
            <a:ext cx="7772400" cy="530421"/>
          </a:xfrm>
        </p:spPr>
        <p:txBody>
          <a:bodyPr/>
          <a:lstStyle/>
          <a:p>
            <a:r>
              <a:rPr lang="en-US" dirty="0"/>
              <a:t>Comparison with 11ax SR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96610" y="3691190"/>
            <a:ext cx="1267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399460F-7995-4BCE-B346-B8770D88BBFD}"/>
              </a:ext>
            </a:extLst>
          </p:cNvPr>
          <p:cNvCxnSpPr>
            <a:cxnSpLocks/>
          </p:cNvCxnSpPr>
          <p:nvPr/>
        </p:nvCxnSpPr>
        <p:spPr bwMode="auto">
          <a:xfrm>
            <a:off x="1584288" y="1500084"/>
            <a:ext cx="0" cy="2729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FF891B7-D4DB-49A5-97B7-833DEF0FE7B5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5722" y="1500084"/>
            <a:ext cx="4689" cy="2729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88A6B29-BD10-43CA-8EC7-B69CC8BFD3E9}"/>
              </a:ext>
            </a:extLst>
          </p:cNvPr>
          <p:cNvCxnSpPr>
            <a:cxnSpLocks/>
          </p:cNvCxnSpPr>
          <p:nvPr/>
        </p:nvCxnSpPr>
        <p:spPr bwMode="auto">
          <a:xfrm>
            <a:off x="3422967" y="1500084"/>
            <a:ext cx="0" cy="272976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F254286-433C-4637-8B77-25B0062DDBA3}"/>
              </a:ext>
            </a:extLst>
          </p:cNvPr>
          <p:cNvCxnSpPr>
            <a:cxnSpLocks/>
          </p:cNvCxnSpPr>
          <p:nvPr/>
        </p:nvCxnSpPr>
        <p:spPr bwMode="auto">
          <a:xfrm>
            <a:off x="674577" y="1500084"/>
            <a:ext cx="0" cy="27535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EC9B2B5-2778-4D3D-8192-A57A17492F35}"/>
              </a:ext>
            </a:extLst>
          </p:cNvPr>
          <p:cNvCxnSpPr/>
          <p:nvPr/>
        </p:nvCxnSpPr>
        <p:spPr bwMode="auto">
          <a:xfrm>
            <a:off x="674577" y="1500084"/>
            <a:ext cx="275961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E422864-8B31-4D7F-AD22-9EC0D1F96ACA}"/>
              </a:ext>
            </a:extLst>
          </p:cNvPr>
          <p:cNvCxnSpPr/>
          <p:nvPr/>
        </p:nvCxnSpPr>
        <p:spPr bwMode="auto">
          <a:xfrm>
            <a:off x="674577" y="4253660"/>
            <a:ext cx="27483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320C024-1E36-44A3-A25F-481349231F5A}"/>
              </a:ext>
            </a:extLst>
          </p:cNvPr>
          <p:cNvCxnSpPr/>
          <p:nvPr/>
        </p:nvCxnSpPr>
        <p:spPr bwMode="auto">
          <a:xfrm>
            <a:off x="685800" y="2864964"/>
            <a:ext cx="274839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A4DD97FA-1D78-4F53-9D92-A4692501261D}"/>
              </a:ext>
            </a:extLst>
          </p:cNvPr>
          <p:cNvSpPr/>
          <p:nvPr/>
        </p:nvSpPr>
        <p:spPr bwMode="auto">
          <a:xfrm>
            <a:off x="1022099" y="3446569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5E2E958C-DE75-4364-873A-C5078DB496E7}"/>
              </a:ext>
            </a:extLst>
          </p:cNvPr>
          <p:cNvSpPr/>
          <p:nvPr/>
        </p:nvSpPr>
        <p:spPr bwMode="auto">
          <a:xfrm>
            <a:off x="2965627" y="3446569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1EF43EFB-9537-4517-BA7B-F86E33E69B28}"/>
              </a:ext>
            </a:extLst>
          </p:cNvPr>
          <p:cNvSpPr/>
          <p:nvPr/>
        </p:nvSpPr>
        <p:spPr bwMode="auto">
          <a:xfrm>
            <a:off x="1012345" y="1909385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45D288D4-8928-4FD2-AFE8-6F7B6B6A101F}"/>
              </a:ext>
            </a:extLst>
          </p:cNvPr>
          <p:cNvSpPr/>
          <p:nvPr/>
        </p:nvSpPr>
        <p:spPr bwMode="auto">
          <a:xfrm>
            <a:off x="2961059" y="1803845"/>
            <a:ext cx="231331" cy="234894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32EBAB6-50BA-4830-8844-6863BCFAF36E}"/>
              </a:ext>
            </a:extLst>
          </p:cNvPr>
          <p:cNvCxnSpPr>
            <a:cxnSpLocks/>
          </p:cNvCxnSpPr>
          <p:nvPr/>
        </p:nvCxnSpPr>
        <p:spPr bwMode="auto">
          <a:xfrm>
            <a:off x="466828" y="1500084"/>
            <a:ext cx="0" cy="1376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70C66DF0-4112-4910-99F0-20CC73602DDB}"/>
              </a:ext>
            </a:extLst>
          </p:cNvPr>
          <p:cNvSpPr txBox="1"/>
          <p:nvPr/>
        </p:nvSpPr>
        <p:spPr>
          <a:xfrm>
            <a:off x="43876" y="2280840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15m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8A246F3-6818-490D-BF68-2871FACBDBB9}"/>
              </a:ext>
            </a:extLst>
          </p:cNvPr>
          <p:cNvCxnSpPr/>
          <p:nvPr/>
        </p:nvCxnSpPr>
        <p:spPr bwMode="auto">
          <a:xfrm>
            <a:off x="662855" y="4530659"/>
            <a:ext cx="9173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05CBF64B-8C17-421B-847E-8F435C6B71AB}"/>
              </a:ext>
            </a:extLst>
          </p:cNvPr>
          <p:cNvSpPr txBox="1"/>
          <p:nvPr/>
        </p:nvSpPr>
        <p:spPr>
          <a:xfrm>
            <a:off x="881218" y="4282098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3E46721-871D-43A1-80BC-D8A1CC006AEF}"/>
              </a:ext>
            </a:extLst>
          </p:cNvPr>
          <p:cNvSpPr txBox="1"/>
          <p:nvPr/>
        </p:nvSpPr>
        <p:spPr>
          <a:xfrm>
            <a:off x="4519510" y="4559097"/>
            <a:ext cx="4246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Compared to 11ax SR, about 40% gain in 90-tile throughput</a:t>
            </a:r>
          </a:p>
        </p:txBody>
      </p:sp>
    </p:spTree>
    <p:extLst>
      <p:ext uri="{BB962C8B-B14F-4D97-AF65-F5344CB8AC3E}">
        <p14:creationId xmlns:p14="http://schemas.microsoft.com/office/powerpoint/2010/main" val="212173073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2479DE-E745-40A4-B85A-2F7933CD79A3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3e05245e-0532-4e83-b7fc-5d37e8c447e4"/>
    <ds:schemaRef ds:uri="http://schemas.microsoft.com/office/2006/metadata/properties"/>
    <ds:schemaRef ds:uri="http://purl.org/dc/elements/1.1/"/>
    <ds:schemaRef ds:uri="http://schemas.microsoft.com/sharepoint/v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11-19-template</Template>
  <TotalTime>48803</TotalTime>
  <Words>848</Words>
  <Application>Microsoft Office PowerPoint</Application>
  <PresentationFormat>On-screen Show (16:9)</PresentationFormat>
  <Paragraphs>169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Intel Clear</vt:lpstr>
      <vt:lpstr>Intel Clear Light</vt:lpstr>
      <vt:lpstr>Times New Roman</vt:lpstr>
      <vt:lpstr>802-11-Submission</vt:lpstr>
      <vt:lpstr>Multi-AP coordination for spatial reuse </vt:lpstr>
      <vt:lpstr>Problem Statement</vt:lpstr>
      <vt:lpstr>Spatial reuse to the rescue</vt:lpstr>
      <vt:lpstr>Detailed Flow of Operation</vt:lpstr>
      <vt:lpstr>Identification of SR-enabled STAs and APs</vt:lpstr>
      <vt:lpstr>Simulation setup</vt:lpstr>
      <vt:lpstr>Simulation setup</vt:lpstr>
      <vt:lpstr>Simulation result</vt:lpstr>
      <vt:lpstr>Comparison with 11ax SR</vt:lpstr>
      <vt:lpstr>Straw poll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Opportunistic FFR</dc:title>
  <dc:creator>Dmitry.Akhmetov@intel.com</dc:creator>
  <cp:keywords>CTPClassification=CTP_IC:VisualMarkings=, CTPClassification=CTP_IC</cp:keywords>
  <cp:lastModifiedBy>Akhmetov, Dmitry</cp:lastModifiedBy>
  <cp:revision>928</cp:revision>
  <dcterms:created xsi:type="dcterms:W3CDTF">2015-04-26T08:45:29Z</dcterms:created>
  <dcterms:modified xsi:type="dcterms:W3CDTF">2020-01-11T01:28:06Z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62ab2456-d0f4-47fe-a78b-18876942b29d</vt:lpwstr>
  </property>
  <property fmtid="{D5CDD505-2E9C-101B-9397-08002B2CF9AE}" pid="4" name="CTP_BU">
    <vt:lpwstr>NEXT GEN &amp; STANDARDS GROUP</vt:lpwstr>
  </property>
  <property fmtid="{D5CDD505-2E9C-101B-9397-08002B2CF9AE}" pid="5" name="CTP_TimeStamp">
    <vt:lpwstr>2020-01-11 01:28:06Z</vt:lpwstr>
  </property>
  <property fmtid="{D5CDD505-2E9C-101B-9397-08002B2CF9AE}" pid="6" name="CTPClassification">
    <vt:lpwstr>CTP_IC</vt:lpwstr>
  </property>
</Properties>
</file>