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32"/>
  </p:notesMasterIdLst>
  <p:handoutMasterIdLst>
    <p:handoutMasterId r:id="rId33"/>
  </p:handoutMasterIdLst>
  <p:sldIdLst>
    <p:sldId id="453" r:id="rId5"/>
    <p:sldId id="484" r:id="rId6"/>
    <p:sldId id="488" r:id="rId7"/>
    <p:sldId id="491" r:id="rId8"/>
    <p:sldId id="511" r:id="rId9"/>
    <p:sldId id="521" r:id="rId10"/>
    <p:sldId id="522" r:id="rId11"/>
    <p:sldId id="315" r:id="rId12"/>
    <p:sldId id="314" r:id="rId13"/>
    <p:sldId id="313" r:id="rId14"/>
    <p:sldId id="307" r:id="rId15"/>
    <p:sldId id="528" r:id="rId16"/>
    <p:sldId id="529" r:id="rId17"/>
    <p:sldId id="530" r:id="rId18"/>
    <p:sldId id="303" r:id="rId19"/>
    <p:sldId id="524" r:id="rId20"/>
    <p:sldId id="526" r:id="rId21"/>
    <p:sldId id="311" r:id="rId22"/>
    <p:sldId id="519" r:id="rId23"/>
    <p:sldId id="501" r:id="rId24"/>
    <p:sldId id="531" r:id="rId25"/>
    <p:sldId id="490" r:id="rId26"/>
    <p:sldId id="527" r:id="rId27"/>
    <p:sldId id="308" r:id="rId28"/>
    <p:sldId id="319" r:id="rId29"/>
    <p:sldId id="320" r:id="rId30"/>
    <p:sldId id="523"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A3A3"/>
    <a:srgbClr val="FFCC00"/>
    <a:srgbClr val="66FF66"/>
    <a:srgbClr val="CB39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0293" autoAdjust="0"/>
  </p:normalViewPr>
  <p:slideViewPr>
    <p:cSldViewPr snapToGrid="0">
      <p:cViewPr varScale="1">
        <p:scale>
          <a:sx n="150" d="100"/>
          <a:sy n="150" d="100"/>
        </p:scale>
        <p:origin x="780" y="10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3/26/2020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3/26/2020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483700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3</a:t>
            </a:fld>
            <a:endParaRPr lang="en-US"/>
          </a:p>
        </p:txBody>
      </p:sp>
    </p:spTree>
    <p:extLst>
      <p:ext uri="{BB962C8B-B14F-4D97-AF65-F5344CB8AC3E}">
        <p14:creationId xmlns:p14="http://schemas.microsoft.com/office/powerpoint/2010/main" val="2282776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4</a:t>
            </a:fld>
            <a:endParaRPr lang="en-US"/>
          </a:p>
        </p:txBody>
      </p:sp>
    </p:spTree>
    <p:extLst>
      <p:ext uri="{BB962C8B-B14F-4D97-AF65-F5344CB8AC3E}">
        <p14:creationId xmlns:p14="http://schemas.microsoft.com/office/powerpoint/2010/main" val="3140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Alternatively, a softer AP behavior will be that the STA is requesting the AP to do RTS-CTS prior to every DL Data frame transmission.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013615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040952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fld id="{C8B5CA9C-FFAE-734D-8488-685557D6D07F}" type="datetime1">
              <a:rPr lang="en-US" smtClean="0"/>
              <a:pPr/>
              <a:t>3/26/2020</a:t>
            </a:fld>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dirty="0"/>
              <a:t>Dmitry Akhmetov,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dirty="0"/>
              <a:t>10/17/2017</a:t>
            </a:r>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dirty="0"/>
              <a:t>Dmitry Akhmetov, Intel</a:t>
            </a:r>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fld id="{C8B5CA9C-FFAE-734D-8488-685557D6D07F}" type="datetime1">
              <a:rPr lang="en-US" smtClean="0"/>
              <a:pPr/>
              <a:t>3/26/2020</a:t>
            </a:fld>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dirty="0"/>
              <a:t>Dmitry Akhmetov,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
        <p:nvSpPr>
          <p:cNvPr id="6" name="Rectangle 4">
            <a:extLst>
              <a:ext uri="{FF2B5EF4-FFF2-40B4-BE49-F238E27FC236}">
                <a16:creationId xmlns:a16="http://schemas.microsoft.com/office/drawing/2014/main" id="{501BF99C-85E5-49AA-930B-D685C9AD08B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731837" y="192302"/>
            <a:ext cx="8865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fld id="{C8B5CA9C-FFAE-734D-8488-685557D6D07F}" type="datetime1">
              <a:rPr lang="en-US" smtClean="0"/>
              <a:pPr/>
              <a:t>3/26/2020</a:t>
            </a:fld>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181373" y="4856560"/>
            <a:ext cx="136255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dirty="0"/>
              <a:t>Dmitry Akhmetov,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20334" y="4856560"/>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fld id="{EE2556C5-CE8C-6547-B838-EA80C61A4AF7}" type="slidenum">
              <a:rPr lang="en-US" smtClean="0"/>
              <a:pPr/>
              <a:t>‹#›</a:t>
            </a:fld>
            <a:endParaRPr 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802.11-20/0106r3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ftr="0" dt="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Follow up of discussion on multi-link operation </a:t>
            </a:r>
            <a:br>
              <a:rPr lang="en-US" dirty="0"/>
            </a:br>
            <a:r>
              <a:rPr lang="en-US" dirty="0"/>
              <a:t>with leakage on non-AP MLD</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721644" y="1379021"/>
            <a:ext cx="5829300" cy="285750"/>
          </a:xfrm>
          <a:noFill/>
        </p:spPr>
        <p:txBody>
          <a:bodyPr/>
          <a:lstStyle/>
          <a:p>
            <a:pPr algn="ctr">
              <a:buFontTx/>
              <a:buNone/>
            </a:pPr>
            <a:r>
              <a:rPr lang="en-GB" altLang="en-US" sz="1500" dirty="0"/>
              <a:t>Date:</a:t>
            </a:r>
            <a:r>
              <a:rPr lang="en-GB" altLang="en-US" sz="1500" b="0" dirty="0"/>
              <a:t> 2020-03-11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514475" y="1764277"/>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089575135"/>
              </p:ext>
            </p:extLst>
          </p:nvPr>
        </p:nvGraphicFramePr>
        <p:xfrm>
          <a:off x="2007394" y="2249040"/>
          <a:ext cx="5543550" cy="1134369"/>
        </p:xfrm>
        <a:graphic>
          <a:graphicData uri="http://schemas.openxmlformats.org/drawingml/2006/table">
            <a:tbl>
              <a:tblPr firstRow="1" bandRow="1">
                <a:tableStyleId>{21E4AEA4-8DFA-4A89-87EB-49C32662AFE0}</a:tableStyleId>
              </a:tblPr>
              <a:tblGrid>
                <a:gridCol w="1085850">
                  <a:extLst>
                    <a:ext uri="{9D8B030D-6E8A-4147-A177-3AD203B41FA5}">
                      <a16:colId xmlns:a16="http://schemas.microsoft.com/office/drawing/2014/main" val="20000"/>
                    </a:ext>
                  </a:extLst>
                </a:gridCol>
                <a:gridCol w="742950">
                  <a:extLst>
                    <a:ext uri="{9D8B030D-6E8A-4147-A177-3AD203B41FA5}">
                      <a16:colId xmlns:a16="http://schemas.microsoft.com/office/drawing/2014/main" val="20001"/>
                    </a:ext>
                  </a:extLst>
                </a:gridCol>
                <a:gridCol w="15430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gridCol w="1657350">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800" kern="1200" dirty="0">
                          <a:solidFill>
                            <a:schemeClr val="dk1"/>
                          </a:solidFill>
                          <a:latin typeface="+mn-lt"/>
                          <a:ea typeface="+mn-ea"/>
                          <a:cs typeface="+mn-cs"/>
                        </a:rPr>
                        <a:t>Dmitry Akhmetov</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800" dirty="0"/>
                    </a:p>
                    <a:p>
                      <a:pPr algn="ctr"/>
                      <a:endParaRPr lang="en-US" sz="800" dirty="0"/>
                    </a:p>
                    <a:p>
                      <a:pPr algn="ctr"/>
                      <a:endParaRPr lang="en-US" sz="800" dirty="0"/>
                    </a:p>
                    <a:p>
                      <a:pPr algn="ctr"/>
                      <a:r>
                        <a:rPr lang="en-US" sz="800" dirty="0"/>
                        <a:t>Intel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latin typeface="+mn-lt"/>
                          <a:ea typeface="+mn-ea"/>
                          <a:cs typeface="+mn-cs"/>
                        </a:rPr>
                        <a:t>Laurent Cariou</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algn="ctr"/>
                      <a:r>
                        <a:rPr lang="en-US" sz="800" kern="1200" dirty="0">
                          <a:solidFill>
                            <a:schemeClr val="dk1"/>
                          </a:solidFill>
                          <a:latin typeface="+mn-lt"/>
                          <a:ea typeface="+mn-ea"/>
                          <a:cs typeface="+mn-cs"/>
                        </a:rPr>
                        <a:t>Das Dibakar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0224" y="1079456"/>
            <a:ext cx="7861610" cy="901994"/>
          </a:xfrm>
        </p:spPr>
        <p:txBody>
          <a:bodyPr/>
          <a:lstStyle/>
          <a:p>
            <a:r>
              <a:rPr lang="en-US" sz="1500" dirty="0"/>
              <a:t>Issue occurs only at the end of PPDU, where one solution is to have alignment (end roughly at the same time)</a:t>
            </a:r>
          </a:p>
          <a:p>
            <a:pPr lvl="1">
              <a:buFont typeface="Arial" panose="020B0604020202020204" pitchFamily="34" charset="0"/>
              <a:buChar char="•"/>
            </a:pPr>
            <a:r>
              <a:rPr lang="en-US" sz="1350" dirty="0"/>
              <a:t>As it’s alignment at the end of the PPDU, achieving this is much easier</a:t>
            </a: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10</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1657350" y="465077"/>
            <a:ext cx="5829300" cy="614379"/>
          </a:xfrm>
        </p:spPr>
        <p:txBody>
          <a:bodyPr/>
          <a:lstStyle/>
          <a:p>
            <a:r>
              <a:rPr lang="en-US" sz="2100" dirty="0"/>
              <a:t>Do </a:t>
            </a:r>
            <a:r>
              <a:rPr lang="en-US" dirty="0"/>
              <a:t>something, DL case</a:t>
            </a:r>
            <a:r>
              <a:rPr lang="en-US" sz="2100" dirty="0"/>
              <a:t>: </a:t>
            </a:r>
          </a:p>
        </p:txBody>
      </p:sp>
      <p:sp>
        <p:nvSpPr>
          <p:cNvPr id="7" name="Content Placeholder 2">
            <a:extLst>
              <a:ext uri="{FF2B5EF4-FFF2-40B4-BE49-F238E27FC236}">
                <a16:creationId xmlns:a16="http://schemas.microsoft.com/office/drawing/2014/main" id="{94212C01-1495-457C-896A-4230EB0EFFD1}"/>
              </a:ext>
            </a:extLst>
          </p:cNvPr>
          <p:cNvSpPr txBox="1">
            <a:spLocks/>
          </p:cNvSpPr>
          <p:nvPr/>
        </p:nvSpPr>
        <p:spPr bwMode="auto">
          <a:xfrm>
            <a:off x="719254" y="2196894"/>
            <a:ext cx="4615947" cy="2659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buFont typeface="Arial" panose="020B0604020202020204" pitchFamily="34" charset="0"/>
              <a:buChar char="•"/>
            </a:pPr>
            <a:r>
              <a:rPr lang="en-US" sz="1500" kern="0" dirty="0"/>
              <a:t>Option 1: </a:t>
            </a:r>
          </a:p>
          <a:p>
            <a:pPr lvl="1" defTabSz="685800">
              <a:buFont typeface="Arial" panose="020B0604020202020204" pitchFamily="34" charset="0"/>
              <a:buChar char="•"/>
            </a:pPr>
            <a:r>
              <a:rPr lang="en-US" sz="1200" kern="0" dirty="0"/>
              <a:t>AP MLD is capable of signaling “end of PPDU time” between links</a:t>
            </a:r>
          </a:p>
          <a:p>
            <a:pPr marL="0" indent="0" defTabSz="685800"/>
            <a:endParaRPr lang="en-US" sz="1500" kern="0" dirty="0"/>
          </a:p>
          <a:p>
            <a:pPr marL="0" indent="0" defTabSz="685800"/>
            <a:endParaRPr lang="en-US" sz="1500" kern="0" dirty="0"/>
          </a:p>
          <a:p>
            <a:pPr marL="0" indent="0" defTabSz="685800"/>
            <a:endParaRPr lang="en-US" sz="1500" kern="0" dirty="0"/>
          </a:p>
          <a:p>
            <a:pPr defTabSz="685800">
              <a:buFont typeface="Arial" panose="020B0604020202020204" pitchFamily="34" charset="0"/>
              <a:buChar char="•"/>
            </a:pPr>
            <a:r>
              <a:rPr lang="en-US" sz="1500" kern="0" dirty="0"/>
              <a:t>Option 2: </a:t>
            </a:r>
          </a:p>
          <a:p>
            <a:pPr lvl="1" defTabSz="685800">
              <a:buFont typeface="Arial" panose="020B0604020202020204" pitchFamily="34" charset="0"/>
              <a:buChar char="•"/>
            </a:pPr>
            <a:r>
              <a:rPr lang="en-US" sz="1200" kern="0" dirty="0"/>
              <a:t>end of PPDUs can be forced be on boundaries that are known to both APs (on every </a:t>
            </a:r>
            <a:r>
              <a:rPr lang="en-US" sz="1200" kern="0" dirty="0" err="1"/>
              <a:t>ms</a:t>
            </a:r>
            <a:r>
              <a:rPr lang="en-US" sz="1200" kern="0" dirty="0"/>
              <a:t> boundary for instance )</a:t>
            </a:r>
          </a:p>
        </p:txBody>
      </p:sp>
      <p:pic>
        <p:nvPicPr>
          <p:cNvPr id="9" name="Picture 8">
            <a:extLst>
              <a:ext uri="{FF2B5EF4-FFF2-40B4-BE49-F238E27FC236}">
                <a16:creationId xmlns:a16="http://schemas.microsoft.com/office/drawing/2014/main" id="{017720AE-D119-4A1A-A71D-9D222EF90180}"/>
              </a:ext>
            </a:extLst>
          </p:cNvPr>
          <p:cNvPicPr>
            <a:picLocks noChangeAspect="1"/>
          </p:cNvPicPr>
          <p:nvPr/>
        </p:nvPicPr>
        <p:blipFill>
          <a:blip r:embed="rId2"/>
          <a:stretch>
            <a:fillRect/>
          </a:stretch>
        </p:blipFill>
        <p:spPr>
          <a:xfrm>
            <a:off x="4910021" y="2049296"/>
            <a:ext cx="3871314" cy="1044908"/>
          </a:xfrm>
          <a:prstGeom prst="rect">
            <a:avLst/>
          </a:prstGeom>
        </p:spPr>
      </p:pic>
      <p:pic>
        <p:nvPicPr>
          <p:cNvPr id="11" name="Picture 10">
            <a:extLst>
              <a:ext uri="{FF2B5EF4-FFF2-40B4-BE49-F238E27FC236}">
                <a16:creationId xmlns:a16="http://schemas.microsoft.com/office/drawing/2014/main" id="{B37F950E-A752-4975-A555-4FC063F2C181}"/>
              </a:ext>
            </a:extLst>
          </p:cNvPr>
          <p:cNvPicPr>
            <a:picLocks noChangeAspect="1"/>
          </p:cNvPicPr>
          <p:nvPr/>
        </p:nvPicPr>
        <p:blipFill>
          <a:blip r:embed="rId3"/>
          <a:stretch>
            <a:fillRect/>
          </a:stretch>
        </p:blipFill>
        <p:spPr>
          <a:xfrm>
            <a:off x="5151612" y="3646871"/>
            <a:ext cx="3629723" cy="1081014"/>
          </a:xfrm>
          <a:prstGeom prst="rect">
            <a:avLst/>
          </a:prstGeom>
        </p:spPr>
      </p:pic>
    </p:spTree>
    <p:extLst>
      <p:ext uri="{BB962C8B-B14F-4D97-AF65-F5344CB8AC3E}">
        <p14:creationId xmlns:p14="http://schemas.microsoft.com/office/powerpoint/2010/main" val="3591222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735980" y="1052379"/>
            <a:ext cx="7805854" cy="3084910"/>
          </a:xfrm>
        </p:spPr>
        <p:txBody>
          <a:bodyPr/>
          <a:lstStyle/>
          <a:p>
            <a:r>
              <a:rPr lang="en-US" dirty="0"/>
              <a:t>Option 3:</a:t>
            </a:r>
          </a:p>
          <a:p>
            <a:pPr lvl="1"/>
            <a:r>
              <a:rPr lang="en-US" sz="1350" dirty="0"/>
              <a:t>If APs have no other ways to quickly indicate end of PPDU, while STA has synch abilities, we could also just have an RTS/CTS on second link, where the CTS gives back the PPDU end time on the other link if there is an ongoing reception</a:t>
            </a:r>
          </a:p>
          <a:p>
            <a:pPr lvl="2"/>
            <a:r>
              <a:rPr lang="en-US" sz="1200" dirty="0"/>
              <a:t>Require new frame format</a:t>
            </a:r>
          </a:p>
          <a:p>
            <a:pPr lvl="2"/>
            <a:endParaRPr lang="en-US" sz="1200" b="1" dirty="0"/>
          </a:p>
          <a:p>
            <a:pPr lvl="2"/>
            <a:endParaRPr lang="en-US" sz="1200" b="1" dirty="0"/>
          </a:p>
          <a:p>
            <a:pPr lvl="2"/>
            <a:endParaRPr lang="en-US" sz="1200" b="1" dirty="0"/>
          </a:p>
          <a:p>
            <a:endParaRPr lang="en-US" dirty="0"/>
          </a:p>
          <a:p>
            <a:endParaRPr lang="en-US" dirty="0"/>
          </a:p>
          <a:p>
            <a:endParaRPr lang="en-US" dirty="0"/>
          </a:p>
          <a:p>
            <a:r>
              <a:rPr lang="en-US" dirty="0"/>
              <a:t>Option 4:</a:t>
            </a:r>
          </a:p>
          <a:p>
            <a:pPr lvl="1"/>
            <a:r>
              <a:rPr lang="en-US" sz="1350" dirty="0"/>
              <a:t> Clever use of delayed BA</a:t>
            </a:r>
            <a:endParaRPr lang="en-US" sz="1050"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marL="685800" lvl="2" indent="0"/>
            <a:endParaRPr lang="en-US" dirty="0"/>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3668" y="4856560"/>
            <a:ext cx="172868" cy="215444"/>
          </a:xfrm>
        </p:spPr>
        <p:txBody>
          <a:bodyPr/>
          <a:lstStyle/>
          <a:p>
            <a:fld id="{440F5867-744E-4AA6-B0ED-4C44D2DFBB7B}" type="slidenum">
              <a:rPr lang="en-GB" smtClean="0"/>
              <a:pPr/>
              <a:t>11</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1657350" y="514350"/>
            <a:ext cx="5829300" cy="457200"/>
          </a:xfrm>
        </p:spPr>
        <p:txBody>
          <a:bodyPr/>
          <a:lstStyle/>
          <a:p>
            <a:r>
              <a:rPr lang="en-US" dirty="0"/>
              <a:t>Do something, DL case:</a:t>
            </a:r>
          </a:p>
        </p:txBody>
      </p:sp>
      <p:pic>
        <p:nvPicPr>
          <p:cNvPr id="9" name="Picture 8">
            <a:extLst>
              <a:ext uri="{FF2B5EF4-FFF2-40B4-BE49-F238E27FC236}">
                <a16:creationId xmlns:a16="http://schemas.microsoft.com/office/drawing/2014/main" id="{93C41B39-CC14-47BE-9EA9-D31F9CA797DD}"/>
              </a:ext>
            </a:extLst>
          </p:cNvPr>
          <p:cNvPicPr>
            <a:picLocks noChangeAspect="1"/>
          </p:cNvPicPr>
          <p:nvPr/>
        </p:nvPicPr>
        <p:blipFill>
          <a:blip r:embed="rId2"/>
          <a:stretch>
            <a:fillRect/>
          </a:stretch>
        </p:blipFill>
        <p:spPr>
          <a:xfrm>
            <a:off x="1945887" y="2362984"/>
            <a:ext cx="5715227" cy="1627829"/>
          </a:xfrm>
          <a:prstGeom prst="rect">
            <a:avLst/>
          </a:prstGeom>
        </p:spPr>
      </p:pic>
    </p:spTree>
    <p:extLst>
      <p:ext uri="{BB962C8B-B14F-4D97-AF65-F5344CB8AC3E}">
        <p14:creationId xmlns:p14="http://schemas.microsoft.com/office/powerpoint/2010/main" val="132262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12</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PPDU alignment analysis, DL case</a:t>
            </a:r>
          </a:p>
        </p:txBody>
      </p:sp>
      <p:pic>
        <p:nvPicPr>
          <p:cNvPr id="6" name="Picture 5">
            <a:extLst>
              <a:ext uri="{FF2B5EF4-FFF2-40B4-BE49-F238E27FC236}">
                <a16:creationId xmlns:a16="http://schemas.microsoft.com/office/drawing/2014/main" id="{88028119-566E-490A-8D7B-EC4570C50BA8}"/>
              </a:ext>
            </a:extLst>
          </p:cNvPr>
          <p:cNvPicPr>
            <a:picLocks noChangeAspect="1"/>
          </p:cNvPicPr>
          <p:nvPr/>
        </p:nvPicPr>
        <p:blipFill>
          <a:blip r:embed="rId2"/>
          <a:stretch>
            <a:fillRect/>
          </a:stretch>
        </p:blipFill>
        <p:spPr>
          <a:xfrm>
            <a:off x="825500" y="1005388"/>
            <a:ext cx="7493000" cy="2786536"/>
          </a:xfrm>
          <a:prstGeom prst="rect">
            <a:avLst/>
          </a:prstGeom>
        </p:spPr>
      </p:pic>
      <p:sp>
        <p:nvSpPr>
          <p:cNvPr id="9" name="TextBox 8">
            <a:extLst>
              <a:ext uri="{FF2B5EF4-FFF2-40B4-BE49-F238E27FC236}">
                <a16:creationId xmlns:a16="http://schemas.microsoft.com/office/drawing/2014/main" id="{F1405FE6-C799-42D1-A66C-85F042CBE4BB}"/>
              </a:ext>
            </a:extLst>
          </p:cNvPr>
          <p:cNvSpPr txBox="1"/>
          <p:nvPr/>
        </p:nvSpPr>
        <p:spPr>
          <a:xfrm>
            <a:off x="812800" y="3987800"/>
            <a:ext cx="3759200" cy="577081"/>
          </a:xfrm>
          <a:prstGeom prst="rect">
            <a:avLst/>
          </a:prstGeom>
          <a:noFill/>
        </p:spPr>
        <p:txBody>
          <a:bodyPr wrap="square" rtlCol="0">
            <a:spAutoFit/>
          </a:bodyPr>
          <a:lstStyle/>
          <a:p>
            <a:pPr marL="285750" indent="-285750">
              <a:buFont typeface="Arial" panose="020B0604020202020204" pitchFamily="34" charset="0"/>
              <a:buChar char="•"/>
            </a:pPr>
            <a:r>
              <a:rPr lang="en-US" sz="1050" dirty="0"/>
              <a:t>1 STA, 1 AP, 2x2x80, MCS11</a:t>
            </a:r>
          </a:p>
          <a:p>
            <a:pPr marL="285750" indent="-285750">
              <a:buFont typeface="Arial" panose="020B0604020202020204" pitchFamily="34" charset="0"/>
              <a:buChar char="•"/>
            </a:pPr>
            <a:r>
              <a:rPr lang="en-US" sz="1050" dirty="0"/>
              <a:t>BA/AMPDU size : 64, 256, 512, 1024</a:t>
            </a:r>
          </a:p>
          <a:p>
            <a:pPr marL="285750" indent="-285750">
              <a:buFont typeface="Arial" panose="020B0604020202020204" pitchFamily="34" charset="0"/>
              <a:buChar char="•"/>
            </a:pPr>
            <a:endParaRPr lang="en-US" sz="1050" dirty="0"/>
          </a:p>
        </p:txBody>
      </p:sp>
      <p:sp>
        <p:nvSpPr>
          <p:cNvPr id="10" name="TextBox 9">
            <a:extLst>
              <a:ext uri="{FF2B5EF4-FFF2-40B4-BE49-F238E27FC236}">
                <a16:creationId xmlns:a16="http://schemas.microsoft.com/office/drawing/2014/main" id="{C25882F7-96DA-4A38-9AA4-85C573C0FE45}"/>
              </a:ext>
            </a:extLst>
          </p:cNvPr>
          <p:cNvSpPr txBox="1"/>
          <p:nvPr/>
        </p:nvSpPr>
        <p:spPr>
          <a:xfrm>
            <a:off x="3702050" y="3902453"/>
            <a:ext cx="5276850" cy="1015663"/>
          </a:xfrm>
          <a:prstGeom prst="rect">
            <a:avLst/>
          </a:prstGeom>
          <a:noFill/>
        </p:spPr>
        <p:txBody>
          <a:bodyPr wrap="square" rtlCol="0">
            <a:spAutoFit/>
          </a:bodyPr>
          <a:lstStyle/>
          <a:p>
            <a:r>
              <a:rPr lang="en-US" sz="1000" dirty="0"/>
              <a:t>For each transmission PPDU size is:</a:t>
            </a:r>
          </a:p>
          <a:p>
            <a:pPr marL="285750" indent="-285750">
              <a:buFont typeface="Arial" panose="020B0604020202020204" pitchFamily="34" charset="0"/>
              <a:buChar char="•"/>
            </a:pPr>
            <a:r>
              <a:rPr lang="en-US" sz="1000" dirty="0"/>
              <a:t>Random case: PPDU size randomly selected between 2 and MAX PPDU size (64/256/512/1024) and MAX PPDU duration</a:t>
            </a:r>
          </a:p>
          <a:p>
            <a:pPr marL="285750" indent="-285750">
              <a:buFont typeface="Arial" panose="020B0604020202020204" pitchFamily="34" charset="0"/>
              <a:buChar char="•"/>
            </a:pPr>
            <a:r>
              <a:rPr lang="en-US" sz="1000" dirty="0"/>
              <a:t>Constant case: PPDU limited by </a:t>
            </a:r>
            <a:r>
              <a:rPr lang="en-US" sz="1000" dirty="0" err="1"/>
              <a:t>MaxPPDU</a:t>
            </a:r>
            <a:r>
              <a:rPr lang="en-US" sz="1000" dirty="0"/>
              <a:t> size and Max PPDU duration</a:t>
            </a:r>
          </a:p>
          <a:p>
            <a:pPr marL="742950" lvl="1" indent="-285750">
              <a:buFont typeface="Arial" panose="020B0604020202020204" pitchFamily="34" charset="0"/>
              <a:buChar char="•"/>
            </a:pPr>
            <a:r>
              <a:rPr lang="en-US" sz="1000" dirty="0"/>
              <a:t>64, 256, 512 and 512</a:t>
            </a:r>
          </a:p>
          <a:p>
            <a:pPr marL="285750" indent="-285750">
              <a:buFont typeface="Arial" panose="020B0604020202020204" pitchFamily="34" charset="0"/>
              <a:buChar char="•"/>
            </a:pPr>
            <a:endParaRPr lang="en-US" sz="1000" dirty="0"/>
          </a:p>
        </p:txBody>
      </p:sp>
    </p:spTree>
    <p:extLst>
      <p:ext uri="{BB962C8B-B14F-4D97-AF65-F5344CB8AC3E}">
        <p14:creationId xmlns:p14="http://schemas.microsoft.com/office/powerpoint/2010/main" val="1766812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13</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PPDU alignment analysis, DL case</a:t>
            </a:r>
          </a:p>
        </p:txBody>
      </p:sp>
      <p:sp>
        <p:nvSpPr>
          <p:cNvPr id="7" name="TextBox 6">
            <a:extLst>
              <a:ext uri="{FF2B5EF4-FFF2-40B4-BE49-F238E27FC236}">
                <a16:creationId xmlns:a16="http://schemas.microsoft.com/office/drawing/2014/main" id="{9945487A-5B00-45AE-B3F2-F7E3FDAF787C}"/>
              </a:ext>
            </a:extLst>
          </p:cNvPr>
          <p:cNvSpPr txBox="1"/>
          <p:nvPr/>
        </p:nvSpPr>
        <p:spPr>
          <a:xfrm>
            <a:off x="517883" y="3791387"/>
            <a:ext cx="8374934" cy="890115"/>
          </a:xfrm>
          <a:prstGeom prst="rect">
            <a:avLst/>
          </a:prstGeom>
          <a:noFill/>
        </p:spPr>
        <p:txBody>
          <a:bodyPr wrap="square" rtlCol="0">
            <a:spAutoFit/>
          </a:bodyPr>
          <a:lstStyle/>
          <a:p>
            <a:pPr>
              <a:lnSpc>
                <a:spcPct val="150000"/>
              </a:lnSpc>
            </a:pPr>
            <a:r>
              <a:rPr lang="en-US" sz="1200" dirty="0"/>
              <a:t>Overall gain over single link varies between 1.4x and 1.9x for the case with RTS OFF and between 1.1x and 1.8x when RTS is ON</a:t>
            </a:r>
          </a:p>
          <a:p>
            <a:pPr>
              <a:lnSpc>
                <a:spcPct val="150000"/>
              </a:lnSpc>
            </a:pPr>
            <a:r>
              <a:rPr lang="en-US" sz="1200" dirty="0"/>
              <a:t>PPDU alignment works better than “Do Nothing” option with fixed PPDU size, but difference is insignificant when RTS is OFF</a:t>
            </a:r>
          </a:p>
          <a:p>
            <a:pPr>
              <a:lnSpc>
                <a:spcPct val="150000"/>
              </a:lnSpc>
            </a:pPr>
            <a:r>
              <a:rPr lang="en-US" sz="1200" dirty="0"/>
              <a:t>PPDU alignment does not provide benefits over “Do nothing” option when RTS is ON</a:t>
            </a:r>
          </a:p>
        </p:txBody>
      </p:sp>
      <p:pic>
        <p:nvPicPr>
          <p:cNvPr id="8" name="Picture 7">
            <a:extLst>
              <a:ext uri="{FF2B5EF4-FFF2-40B4-BE49-F238E27FC236}">
                <a16:creationId xmlns:a16="http://schemas.microsoft.com/office/drawing/2014/main" id="{7ABA9462-BBC1-4718-A426-B13B7C70D604}"/>
              </a:ext>
            </a:extLst>
          </p:cNvPr>
          <p:cNvPicPr>
            <a:picLocks noChangeAspect="1"/>
          </p:cNvPicPr>
          <p:nvPr/>
        </p:nvPicPr>
        <p:blipFill>
          <a:blip r:embed="rId2"/>
          <a:stretch>
            <a:fillRect/>
          </a:stretch>
        </p:blipFill>
        <p:spPr>
          <a:xfrm>
            <a:off x="517883" y="921226"/>
            <a:ext cx="8374934" cy="2824799"/>
          </a:xfrm>
          <a:prstGeom prst="rect">
            <a:avLst/>
          </a:prstGeom>
        </p:spPr>
      </p:pic>
    </p:spTree>
    <p:extLst>
      <p:ext uri="{BB962C8B-B14F-4D97-AF65-F5344CB8AC3E}">
        <p14:creationId xmlns:p14="http://schemas.microsoft.com/office/powerpoint/2010/main" val="2220600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54937-FACF-40BF-856F-D9866069CCBC}"/>
              </a:ext>
            </a:extLst>
          </p:cNvPr>
          <p:cNvSpPr>
            <a:spLocks noGrp="1"/>
          </p:cNvSpPr>
          <p:nvPr>
            <p:ph idx="1"/>
          </p:nvPr>
        </p:nvSpPr>
        <p:spPr>
          <a:xfrm>
            <a:off x="684212" y="1085088"/>
            <a:ext cx="7898955" cy="3492866"/>
          </a:xfrm>
        </p:spPr>
        <p:txBody>
          <a:bodyPr/>
          <a:lstStyle/>
          <a:p>
            <a:pPr>
              <a:spcBef>
                <a:spcPts val="600"/>
              </a:spcBef>
            </a:pPr>
            <a:r>
              <a:rPr lang="en-US" dirty="0"/>
              <a:t>For DL only use case in a frame exchange between STR AP MLD and non-STR STA the “Do Nothing” option provide similar performance to PPDU alignment option</a:t>
            </a:r>
          </a:p>
          <a:p>
            <a:pPr>
              <a:spcBef>
                <a:spcPts val="600"/>
              </a:spcBef>
            </a:pPr>
            <a:r>
              <a:rPr lang="en-US" sz="1600" dirty="0"/>
              <a:t>In case if MLD AP is able to perform end of PPDU alignment it can be done in proprietary way</a:t>
            </a:r>
          </a:p>
          <a:p>
            <a:pPr>
              <a:spcBef>
                <a:spcPts val="600"/>
              </a:spcBef>
            </a:pPr>
            <a:r>
              <a:rPr lang="en-US" sz="1600" dirty="0"/>
              <a:t>End of PPDU alignment is not a universal solution and specific to scenario/use case</a:t>
            </a:r>
          </a:p>
          <a:p>
            <a:pPr>
              <a:spcBef>
                <a:spcPts val="600"/>
              </a:spcBef>
            </a:pPr>
            <a:r>
              <a:rPr lang="en-US" sz="1600" dirty="0"/>
              <a:t>If TX sequence involve anything more than A-MPDU/BA exchange (i.e. RTS/CTS) the gain of alignment disappears.</a:t>
            </a:r>
          </a:p>
        </p:txBody>
      </p:sp>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358430" y="4856560"/>
            <a:ext cx="503344" cy="215444"/>
          </a:xfrm>
        </p:spPr>
        <p:txBody>
          <a:bodyPr/>
          <a:lstStyle/>
          <a:p>
            <a:r>
              <a:rPr lang="en-GB"/>
              <a:t>Slide </a:t>
            </a:r>
            <a:fld id="{440F5867-744E-4AA6-B0ED-4C44D2DFBB7B}" type="slidenum">
              <a:rPr lang="en-GB" smtClean="0"/>
              <a:pPr/>
              <a:t>14</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459486"/>
            <a:ext cx="7772400" cy="552450"/>
          </a:xfrm>
        </p:spPr>
        <p:txBody>
          <a:bodyPr/>
          <a:lstStyle/>
          <a:p>
            <a:r>
              <a:rPr lang="en-US" dirty="0"/>
              <a:t>Intermediate conclusion</a:t>
            </a:r>
          </a:p>
        </p:txBody>
      </p:sp>
    </p:spTree>
    <p:extLst>
      <p:ext uri="{BB962C8B-B14F-4D97-AF65-F5344CB8AC3E}">
        <p14:creationId xmlns:p14="http://schemas.microsoft.com/office/powerpoint/2010/main" val="3063281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54937-FACF-40BF-856F-D9866069CCBC}"/>
              </a:ext>
            </a:extLst>
          </p:cNvPr>
          <p:cNvSpPr>
            <a:spLocks noGrp="1"/>
          </p:cNvSpPr>
          <p:nvPr>
            <p:ph idx="1"/>
          </p:nvPr>
        </p:nvSpPr>
        <p:spPr>
          <a:xfrm>
            <a:off x="684212" y="1085088"/>
            <a:ext cx="7898955" cy="3492866"/>
          </a:xfrm>
        </p:spPr>
        <p:txBody>
          <a:bodyPr/>
          <a:lstStyle/>
          <a:p>
            <a:pPr>
              <a:spcBef>
                <a:spcPts val="600"/>
              </a:spcBef>
            </a:pPr>
            <a:r>
              <a:rPr lang="en-US" sz="1600" dirty="0"/>
              <a:t>DL traffic :</a:t>
            </a:r>
          </a:p>
          <a:p>
            <a:pPr lvl="1">
              <a:spcBef>
                <a:spcPts val="600"/>
              </a:spcBef>
            </a:pPr>
            <a:r>
              <a:rPr lang="en-US" sz="1200" dirty="0"/>
              <a:t>DL traffic prevail in a network, so addressing DL aggregation would be logically the first thing to do</a:t>
            </a:r>
          </a:p>
          <a:p>
            <a:pPr lvl="1">
              <a:spcBef>
                <a:spcPts val="600"/>
              </a:spcBef>
            </a:pPr>
            <a:r>
              <a:rPr lang="en-US" sz="1200" dirty="0"/>
              <a:t>We assume AP MLD side does not suffer from leakages so DL might be easier to handle</a:t>
            </a:r>
          </a:p>
          <a:p>
            <a:pPr lvl="1">
              <a:spcBef>
                <a:spcPts val="600"/>
              </a:spcBef>
            </a:pPr>
            <a:r>
              <a:rPr lang="en-US" sz="1200" dirty="0"/>
              <a:t>Simulation results shows that in DL only case w/o applying any special techniques we get decent performance</a:t>
            </a:r>
          </a:p>
          <a:p>
            <a:pPr lvl="1">
              <a:spcBef>
                <a:spcPts val="600"/>
              </a:spcBef>
            </a:pPr>
            <a:r>
              <a:rPr lang="en-US" sz="1200" dirty="0"/>
              <a:t>No need to develop complex schemes or mandate certain behavior to handle DL</a:t>
            </a:r>
          </a:p>
          <a:p>
            <a:pPr>
              <a:spcBef>
                <a:spcPts val="600"/>
              </a:spcBef>
            </a:pPr>
            <a:r>
              <a:rPr lang="en-US" sz="1600" dirty="0"/>
              <a:t>UL traffic</a:t>
            </a:r>
          </a:p>
          <a:p>
            <a:pPr lvl="1">
              <a:spcBef>
                <a:spcPts val="600"/>
              </a:spcBef>
            </a:pPr>
            <a:r>
              <a:rPr lang="en-US" sz="1200" dirty="0"/>
              <a:t>is important, but much smaller comparing to DL traffic</a:t>
            </a:r>
          </a:p>
          <a:p>
            <a:pPr lvl="1">
              <a:spcBef>
                <a:spcPts val="600"/>
              </a:spcBef>
            </a:pPr>
            <a:r>
              <a:rPr lang="en-US" sz="1200" dirty="0"/>
              <a:t>non-STR device is self aware about  constraints and in most cases will be self-synchronized between links</a:t>
            </a:r>
          </a:p>
          <a:p>
            <a:pPr lvl="1">
              <a:spcBef>
                <a:spcPts val="600"/>
              </a:spcBef>
            </a:pPr>
            <a:r>
              <a:rPr lang="en-US" sz="1200" dirty="0"/>
              <a:t>TX on one link stop/pause the other link – so device is naturally should does not hurt self RX operations</a:t>
            </a:r>
          </a:p>
          <a:p>
            <a:pPr lvl="1">
              <a:spcBef>
                <a:spcPts val="600"/>
              </a:spcBef>
            </a:pPr>
            <a:endParaRPr lang="en-US" sz="1200" dirty="0"/>
          </a:p>
          <a:p>
            <a:pPr>
              <a:spcBef>
                <a:spcPts val="600"/>
              </a:spcBef>
            </a:pPr>
            <a:r>
              <a:rPr lang="en-US" sz="1500" dirty="0"/>
              <a:t>So, separately DL and UL traffic are not a concern to each other in a communication between STR AP and non-STR STA</a:t>
            </a:r>
          </a:p>
        </p:txBody>
      </p:sp>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358430" y="4856560"/>
            <a:ext cx="503344" cy="215444"/>
          </a:xfrm>
        </p:spPr>
        <p:txBody>
          <a:bodyPr/>
          <a:lstStyle/>
          <a:p>
            <a:r>
              <a:rPr lang="en-GB"/>
              <a:t>Slide </a:t>
            </a:r>
            <a:fld id="{440F5867-744E-4AA6-B0ED-4C44D2DFBB7B}" type="slidenum">
              <a:rPr lang="en-GB" smtClean="0"/>
              <a:pPr/>
              <a:t>15</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459486"/>
            <a:ext cx="7772400" cy="552450"/>
          </a:xfrm>
        </p:spPr>
        <p:txBody>
          <a:bodyPr/>
          <a:lstStyle/>
          <a:p>
            <a:r>
              <a:rPr lang="en-US" dirty="0"/>
              <a:t>Notes on DL and UL traffic coexistence</a:t>
            </a:r>
          </a:p>
        </p:txBody>
      </p:sp>
    </p:spTree>
    <p:extLst>
      <p:ext uri="{BB962C8B-B14F-4D97-AF65-F5344CB8AC3E}">
        <p14:creationId xmlns:p14="http://schemas.microsoft.com/office/powerpoint/2010/main" val="1230771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B538D-6CAF-4862-98DD-2BF3038F49A2}"/>
              </a:ext>
            </a:extLst>
          </p:cNvPr>
          <p:cNvSpPr>
            <a:spLocks noGrp="1"/>
          </p:cNvSpPr>
          <p:nvPr>
            <p:ph idx="1"/>
          </p:nvPr>
        </p:nvSpPr>
        <p:spPr>
          <a:xfrm>
            <a:off x="685800" y="1092820"/>
            <a:ext cx="7833732" cy="3713356"/>
          </a:xfrm>
        </p:spPr>
        <p:txBody>
          <a:bodyPr/>
          <a:lstStyle/>
          <a:p>
            <a:pPr>
              <a:buFont typeface="Arial" panose="020B0604020202020204" pitchFamily="34" charset="0"/>
              <a:buChar char="•"/>
            </a:pPr>
            <a:r>
              <a:rPr lang="en-US" sz="1500" dirty="0">
                <a:solidFill>
                  <a:srgbClr val="FF0000"/>
                </a:solidFill>
              </a:rPr>
              <a:t>Is to have a separation of DL and UL traffic in time</a:t>
            </a:r>
          </a:p>
          <a:p>
            <a:pPr lvl="1">
              <a:buFont typeface="Arial" panose="020B0604020202020204" pitchFamily="34" charset="0"/>
              <a:buChar char="•"/>
            </a:pPr>
            <a:r>
              <a:rPr lang="en-US" sz="1200" dirty="0"/>
              <a:t>To avoid uncontrolled DL/UL mix but to have only UL or DL over a period of time,</a:t>
            </a:r>
          </a:p>
          <a:p>
            <a:pPr lvl="2">
              <a:buFont typeface="Arial" panose="020B0604020202020204" pitchFamily="34" charset="0"/>
              <a:buChar char="•"/>
            </a:pPr>
            <a:r>
              <a:rPr lang="en-US" sz="1100" dirty="0"/>
              <a:t>As we have shown before,  DL case perform well for STR AP – non-STR STA combination</a:t>
            </a:r>
          </a:p>
          <a:p>
            <a:pPr lvl="2">
              <a:buFont typeface="Arial" panose="020B0604020202020204" pitchFamily="34" charset="0"/>
              <a:buChar char="•"/>
            </a:pPr>
            <a:r>
              <a:rPr lang="en-US" sz="1100" dirty="0"/>
              <a:t>It turn, UL is “self-controlled” at non-STR STA (one link block the other preventing a mix of TX and RX ops) </a:t>
            </a:r>
          </a:p>
          <a:p>
            <a:pPr lvl="3">
              <a:buFont typeface="Arial" panose="020B0604020202020204" pitchFamily="34" charset="0"/>
              <a:buChar char="•"/>
            </a:pPr>
            <a:r>
              <a:rPr lang="en-US" sz="900" dirty="0"/>
              <a:t>It is a general understanding that STA, unlike AP, will have better/tighter link integration/interaction, so quick state signaling or operation management is possible</a:t>
            </a:r>
          </a:p>
          <a:p>
            <a:pPr lvl="1">
              <a:buFont typeface="Arial" panose="020B0604020202020204" pitchFamily="34" charset="0"/>
              <a:buChar char="•"/>
            </a:pPr>
            <a:r>
              <a:rPr lang="en-US" sz="1200" dirty="0"/>
              <a:t>A separation of DL and UL traffic would solve UL/DL mix use case</a:t>
            </a:r>
            <a:endParaRPr lang="en-US" sz="1350" dirty="0"/>
          </a:p>
          <a:p>
            <a:pPr>
              <a:buFont typeface="Arial" panose="020B0604020202020204" pitchFamily="34" charset="0"/>
              <a:buChar char="•"/>
            </a:pPr>
            <a:r>
              <a:rPr lang="en-US" sz="1500" dirty="0"/>
              <a:t>Few possible options to organize that:</a:t>
            </a:r>
          </a:p>
          <a:p>
            <a:pPr lvl="1">
              <a:buFont typeface="Arial" panose="020B0604020202020204" pitchFamily="34" charset="0"/>
              <a:buChar char="•"/>
            </a:pPr>
            <a:r>
              <a:rPr lang="en-US" sz="1200" dirty="0"/>
              <a:t>TWT negotiation to say only DL/Triggered UL or only EDCA based UL during the SP, </a:t>
            </a:r>
          </a:p>
          <a:p>
            <a:pPr lvl="1" fontAlgn="ctr">
              <a:buFont typeface="Arial" panose="020B0604020202020204" pitchFamily="34" charset="0"/>
              <a:buChar char="•"/>
            </a:pPr>
            <a:r>
              <a:rPr lang="en-US" sz="1200" dirty="0"/>
              <a:t>Or a signaling so that STA controls when DL can start or not , e.g.,</a:t>
            </a:r>
          </a:p>
          <a:p>
            <a:pPr marL="900113" lvl="2" indent="-257175" fontAlgn="ctr">
              <a:buFont typeface="Arial" panose="020B0604020202020204" pitchFamily="34" charset="0"/>
              <a:buChar char="•"/>
            </a:pPr>
            <a:r>
              <a:rPr lang="en-US" sz="1100" dirty="0"/>
              <a:t>STA stays in “DL Rx unavailable” state in both links during EDCA based UL transmission so that AP does not transmit DL frames during that state. </a:t>
            </a:r>
          </a:p>
          <a:p>
            <a:pPr marL="900113" lvl="2" indent="-257175" fontAlgn="ctr">
              <a:buFont typeface="Arial" panose="020B0604020202020204" pitchFamily="34" charset="0"/>
              <a:buChar char="•"/>
            </a:pPr>
            <a:r>
              <a:rPr lang="en-US" sz="1100" dirty="0"/>
              <a:t>STA comes out of that state to be able to receive DL packets on both links. </a:t>
            </a:r>
          </a:p>
          <a:p>
            <a:pPr marL="900113" lvl="2" indent="-257175" fontAlgn="ctr">
              <a:buFont typeface="Arial" panose="020B0604020202020204" pitchFamily="34" charset="0"/>
              <a:buChar char="•"/>
            </a:pPr>
            <a:r>
              <a:rPr lang="en-US" sz="1100" dirty="0"/>
              <a:t> </a:t>
            </a:r>
            <a:r>
              <a:rPr lang="en-US" sz="1100" b="1" dirty="0"/>
              <a:t>May require changes to existing PSM signaling to cover some cases (e.g., U-APSD). </a:t>
            </a:r>
            <a:endParaRPr lang="en-US" sz="1200" b="1" dirty="0"/>
          </a:p>
          <a:p>
            <a:pPr lvl="1" fontAlgn="ctr">
              <a:buFont typeface="Arial" panose="020B0604020202020204" pitchFamily="34" charset="0"/>
              <a:buChar char="•"/>
            </a:pPr>
            <a:r>
              <a:rPr lang="en-US" sz="1200" dirty="0"/>
              <a:t>Or may be have special rules to disallow certain operation on links per TXOP basis</a:t>
            </a:r>
          </a:p>
          <a:p>
            <a:pPr lvl="2" fontAlgn="ctr">
              <a:buFont typeface="Arial" panose="020B0604020202020204" pitchFamily="34" charset="0"/>
              <a:buChar char="•"/>
            </a:pPr>
            <a:r>
              <a:rPr lang="en-US" sz="1100" dirty="0"/>
              <a:t>For instance, mandate RTS/CTS exchange when talk to/from non-STR device and have special rules for CTS response to indicate STA unavailability for operation on a certain link during TXOP</a:t>
            </a:r>
            <a:endParaRPr lang="en-US" sz="1500" dirty="0"/>
          </a:p>
        </p:txBody>
      </p:sp>
      <p:sp>
        <p:nvSpPr>
          <p:cNvPr id="4" name="Slide Number Placeholder 3">
            <a:extLst>
              <a:ext uri="{FF2B5EF4-FFF2-40B4-BE49-F238E27FC236}">
                <a16:creationId xmlns:a16="http://schemas.microsoft.com/office/drawing/2014/main" id="{65725B0F-D706-42B0-A515-DF17486E3EB8}"/>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16</a:t>
            </a:fld>
            <a:endParaRPr lang="en-GB" dirty="0"/>
          </a:p>
        </p:txBody>
      </p:sp>
      <p:sp>
        <p:nvSpPr>
          <p:cNvPr id="2" name="Title 1">
            <a:extLst>
              <a:ext uri="{FF2B5EF4-FFF2-40B4-BE49-F238E27FC236}">
                <a16:creationId xmlns:a16="http://schemas.microsoft.com/office/drawing/2014/main" id="{4ECC96A5-422D-415A-BD20-BB1032696C9A}"/>
              </a:ext>
            </a:extLst>
          </p:cNvPr>
          <p:cNvSpPr>
            <a:spLocks noGrp="1"/>
          </p:cNvSpPr>
          <p:nvPr>
            <p:ph type="title"/>
          </p:nvPr>
        </p:nvSpPr>
        <p:spPr>
          <a:xfrm>
            <a:off x="685800" y="475321"/>
            <a:ext cx="7772400" cy="466957"/>
          </a:xfrm>
        </p:spPr>
        <p:txBody>
          <a:bodyPr/>
          <a:lstStyle/>
          <a:p>
            <a:r>
              <a:rPr lang="en-US" dirty="0"/>
              <a:t>What seems more important for constrained devices</a:t>
            </a:r>
          </a:p>
        </p:txBody>
      </p:sp>
    </p:spTree>
    <p:extLst>
      <p:ext uri="{BB962C8B-B14F-4D97-AF65-F5344CB8AC3E}">
        <p14:creationId xmlns:p14="http://schemas.microsoft.com/office/powerpoint/2010/main" val="2351856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A2081-2975-49A3-8186-8E10321E4BCC}"/>
              </a:ext>
            </a:extLst>
          </p:cNvPr>
          <p:cNvSpPr>
            <a:spLocks noGrp="1"/>
          </p:cNvSpPr>
          <p:nvPr>
            <p:ph idx="1"/>
          </p:nvPr>
        </p:nvSpPr>
        <p:spPr>
          <a:xfrm>
            <a:off x="685800" y="1219265"/>
            <a:ext cx="7772400" cy="1306916"/>
          </a:xfrm>
        </p:spPr>
        <p:txBody>
          <a:bodyPr/>
          <a:lstStyle/>
          <a:p>
            <a:r>
              <a:rPr lang="en-US" sz="1350" dirty="0"/>
              <a:t>The STA can signal when it is unable to receive DL frames by a one bit signaling in UL frames (incl. Data or BA frames). </a:t>
            </a:r>
          </a:p>
          <a:p>
            <a:r>
              <a:rPr lang="en-US" sz="1350" dirty="0"/>
              <a:t>On reception of this frame and after </a:t>
            </a:r>
            <a:r>
              <a:rPr lang="en-US" sz="1350" dirty="0" err="1"/>
              <a:t>ACKing</a:t>
            </a:r>
            <a:r>
              <a:rPr lang="en-US" sz="1350" dirty="0"/>
              <a:t>, the AP does not transmit any DL Data frames to this STA regardless of the power state and modes of that STA starting the end of current TXOP</a:t>
            </a:r>
          </a:p>
          <a:p>
            <a:r>
              <a:rPr lang="en-US" sz="1400" dirty="0"/>
              <a:t>By default the signaling is done independently on all links. </a:t>
            </a:r>
          </a:p>
          <a:p>
            <a:endParaRPr lang="en-US" sz="1350" dirty="0"/>
          </a:p>
          <a:p>
            <a:pPr marL="0" indent="0">
              <a:buNone/>
            </a:pPr>
            <a:r>
              <a:rPr lang="en-US" sz="1400" dirty="0"/>
              <a:t> </a:t>
            </a:r>
          </a:p>
        </p:txBody>
      </p:sp>
      <p:sp>
        <p:nvSpPr>
          <p:cNvPr id="5" name="Slide Number Placeholder 4">
            <a:extLst>
              <a:ext uri="{FF2B5EF4-FFF2-40B4-BE49-F238E27FC236}">
                <a16:creationId xmlns:a16="http://schemas.microsoft.com/office/drawing/2014/main" id="{38EF4370-BBDC-427D-BDD4-96CA9570528A}"/>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17</a:t>
            </a:fld>
            <a:endParaRPr lang="en-GB" dirty="0"/>
          </a:p>
        </p:txBody>
      </p:sp>
      <p:sp>
        <p:nvSpPr>
          <p:cNvPr id="6" name="Title 5">
            <a:extLst>
              <a:ext uri="{FF2B5EF4-FFF2-40B4-BE49-F238E27FC236}">
                <a16:creationId xmlns:a16="http://schemas.microsoft.com/office/drawing/2014/main" id="{28EC280A-2CF3-460E-8527-B63F4BB8A8D2}"/>
              </a:ext>
            </a:extLst>
          </p:cNvPr>
          <p:cNvSpPr>
            <a:spLocks noGrp="1"/>
          </p:cNvSpPr>
          <p:nvPr>
            <p:ph type="title"/>
          </p:nvPr>
        </p:nvSpPr>
        <p:spPr>
          <a:xfrm>
            <a:off x="685800" y="514350"/>
            <a:ext cx="7772400" cy="547474"/>
          </a:xfrm>
        </p:spPr>
        <p:txBody>
          <a:bodyPr/>
          <a:lstStyle/>
          <a:p>
            <a:r>
              <a:rPr lang="en-US" dirty="0"/>
              <a:t>DL-Rx unavailable state</a:t>
            </a:r>
          </a:p>
        </p:txBody>
      </p:sp>
      <p:sp>
        <p:nvSpPr>
          <p:cNvPr id="7" name="Rectangle 6">
            <a:extLst>
              <a:ext uri="{FF2B5EF4-FFF2-40B4-BE49-F238E27FC236}">
                <a16:creationId xmlns:a16="http://schemas.microsoft.com/office/drawing/2014/main" id="{90BA6AE9-9B26-4D7F-92B7-3177767F4F0C}"/>
              </a:ext>
            </a:extLst>
          </p:cNvPr>
          <p:cNvSpPr/>
          <p:nvPr/>
        </p:nvSpPr>
        <p:spPr bwMode="auto">
          <a:xfrm>
            <a:off x="2572456" y="3283825"/>
            <a:ext cx="259872" cy="146621"/>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grpSp>
        <p:nvGrpSpPr>
          <p:cNvPr id="8" name="Group 7">
            <a:extLst>
              <a:ext uri="{FF2B5EF4-FFF2-40B4-BE49-F238E27FC236}">
                <a16:creationId xmlns:a16="http://schemas.microsoft.com/office/drawing/2014/main" id="{6CE10F2F-0DDE-4637-93B5-B32696E60654}"/>
              </a:ext>
            </a:extLst>
          </p:cNvPr>
          <p:cNvGrpSpPr/>
          <p:nvPr/>
        </p:nvGrpSpPr>
        <p:grpSpPr>
          <a:xfrm>
            <a:off x="1371600" y="2627710"/>
            <a:ext cx="6664318" cy="2177790"/>
            <a:chOff x="657703" y="3868834"/>
            <a:chExt cx="8885757" cy="2903719"/>
          </a:xfrm>
        </p:grpSpPr>
        <p:sp>
          <p:nvSpPr>
            <p:cNvPr id="9" name="Rectangle 8">
              <a:extLst>
                <a:ext uri="{FF2B5EF4-FFF2-40B4-BE49-F238E27FC236}">
                  <a16:creationId xmlns:a16="http://schemas.microsoft.com/office/drawing/2014/main" id="{07A75E9F-E155-45AC-AF43-93FEB0321456}"/>
                </a:ext>
              </a:extLst>
            </p:cNvPr>
            <p:cNvSpPr/>
            <p:nvPr/>
          </p:nvSpPr>
          <p:spPr bwMode="auto">
            <a:xfrm>
              <a:off x="5289391" y="5457210"/>
              <a:ext cx="1944770" cy="178519"/>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0" name="Rectangle 9">
              <a:extLst>
                <a:ext uri="{FF2B5EF4-FFF2-40B4-BE49-F238E27FC236}">
                  <a16:creationId xmlns:a16="http://schemas.microsoft.com/office/drawing/2014/main" id="{CD0C97A2-233B-43BD-AA3F-946F9F8D8DA6}"/>
                </a:ext>
              </a:extLst>
            </p:cNvPr>
            <p:cNvSpPr/>
            <p:nvPr/>
          </p:nvSpPr>
          <p:spPr bwMode="auto">
            <a:xfrm>
              <a:off x="5289391" y="4746976"/>
              <a:ext cx="1944769" cy="195495"/>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1" name="Rectangle 10">
              <a:extLst>
                <a:ext uri="{FF2B5EF4-FFF2-40B4-BE49-F238E27FC236}">
                  <a16:creationId xmlns:a16="http://schemas.microsoft.com/office/drawing/2014/main" id="{0B86D756-931E-490B-B12B-583669FA698F}"/>
                </a:ext>
              </a:extLst>
            </p:cNvPr>
            <p:cNvSpPr/>
            <p:nvPr/>
          </p:nvSpPr>
          <p:spPr bwMode="auto">
            <a:xfrm>
              <a:off x="2612003" y="4750241"/>
              <a:ext cx="2664063"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2" name="TextBox 11">
              <a:extLst>
                <a:ext uri="{FF2B5EF4-FFF2-40B4-BE49-F238E27FC236}">
                  <a16:creationId xmlns:a16="http://schemas.microsoft.com/office/drawing/2014/main" id="{5DB7E991-AD87-4A52-B6D9-30CF3CFE932F}"/>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9DA6B722-7CAF-4928-8204-C192B8D7970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24487085-B2E2-4616-B696-DC1BC22027C5}"/>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F9AA20A3-2F7D-41EE-95B6-35873A710F27}"/>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8B98C7B2-6777-49C0-A792-044F41F17475}"/>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8D45C514-0A91-46A6-B695-AED9DF80AF4C}"/>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4BA3C052-0800-4A61-BD9C-242D9273E892}"/>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A7B87C48-3B74-40B1-9B99-2438C1313D5D}"/>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F72553A6-4F2D-41C1-BDD7-8EB86C0D07D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2C2ECDB5-CD94-48F1-8579-5DC112DB03E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3D05CBFE-37B7-4E63-8B1A-EE8D09193107}"/>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5982AB8-A4A9-475C-8B80-BE3DFF7E9992}"/>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55052321-328B-4FCD-B3D0-1F4197C4A62A}"/>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9A6F9BBF-2E47-4ADA-A808-24D3843F3E24}"/>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A55E3932-E820-499F-8173-9F87A45BC674}"/>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4B817C0-70F6-443D-9810-B1B329654D18}"/>
                </a:ext>
              </a:extLst>
            </p:cNvPr>
            <p:cNvSpPr txBox="1"/>
            <p:nvPr/>
          </p:nvSpPr>
          <p:spPr>
            <a:xfrm>
              <a:off x="8359909" y="6464777"/>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579CDE8B-B6A1-42B7-B613-11A0516DD6E9}"/>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48CC4B7-66E6-4E71-994B-5ED918179C8E}"/>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CD07236C-4F3A-441F-BC16-6CE76C418211}"/>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763D47D3-5980-4C9F-9805-215701121DD9}"/>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2786616D-A162-49F7-A941-3ADA91C2A21D}"/>
                </a:ext>
              </a:extLst>
            </p:cNvPr>
            <p:cNvSpPr/>
            <p:nvPr/>
          </p:nvSpPr>
          <p:spPr bwMode="auto">
            <a:xfrm>
              <a:off x="3341751" y="5871374"/>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DF9E69C9-A575-44BC-83F5-678E24846F79}"/>
                </a:ext>
              </a:extLst>
            </p:cNvPr>
            <p:cNvSpPr/>
            <p:nvPr/>
          </p:nvSpPr>
          <p:spPr bwMode="auto">
            <a:xfrm rot="5400000">
              <a:off x="3886555" y="5388718"/>
              <a:ext cx="167063" cy="896586"/>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8EAC2748-1276-4A4A-8A34-25B49A31130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1B961310-6FD0-4835-85BE-09361E46017D}"/>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9957E6FF-6B78-4545-B7B6-60E5E6F6E103}"/>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753E192F-5537-4B0E-A99D-786067763AF1}"/>
              </a:ext>
            </a:extLst>
          </p:cNvPr>
          <p:cNvSpPr/>
          <p:nvPr/>
        </p:nvSpPr>
        <p:spPr bwMode="auto">
          <a:xfrm>
            <a:off x="2890783" y="32198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8" name="Rectangle 37">
            <a:extLst>
              <a:ext uri="{FF2B5EF4-FFF2-40B4-BE49-F238E27FC236}">
                <a16:creationId xmlns:a16="http://schemas.microsoft.com/office/drawing/2014/main" id="{574CE155-7FCD-4587-ACF2-53BD7DD09540}"/>
              </a:ext>
            </a:extLst>
          </p:cNvPr>
          <p:cNvSpPr/>
          <p:nvPr/>
        </p:nvSpPr>
        <p:spPr bwMode="auto">
          <a:xfrm>
            <a:off x="3088933" y="3818678"/>
            <a:ext cx="1756433" cy="12927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9" name="Rectangle 38">
            <a:extLst>
              <a:ext uri="{FF2B5EF4-FFF2-40B4-BE49-F238E27FC236}">
                <a16:creationId xmlns:a16="http://schemas.microsoft.com/office/drawing/2014/main" id="{38B6D5EB-B4E6-4D5E-8B06-0FD50009E9E8}"/>
              </a:ext>
            </a:extLst>
          </p:cNvPr>
          <p:cNvSpPr/>
          <p:nvPr/>
        </p:nvSpPr>
        <p:spPr bwMode="auto">
          <a:xfrm>
            <a:off x="2636512" y="3226547"/>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0" name="Rectangle 39">
            <a:extLst>
              <a:ext uri="{FF2B5EF4-FFF2-40B4-BE49-F238E27FC236}">
                <a16:creationId xmlns:a16="http://schemas.microsoft.com/office/drawing/2014/main" id="{F51B1B51-1AF4-4224-86C0-514A6BCA99B6}"/>
              </a:ext>
            </a:extLst>
          </p:cNvPr>
          <p:cNvSpPr/>
          <p:nvPr/>
        </p:nvSpPr>
        <p:spPr bwMode="auto">
          <a:xfrm>
            <a:off x="2562463" y="3821793"/>
            <a:ext cx="518975" cy="123163"/>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1" name="Rectangle 40">
            <a:extLst>
              <a:ext uri="{FF2B5EF4-FFF2-40B4-BE49-F238E27FC236}">
                <a16:creationId xmlns:a16="http://schemas.microsoft.com/office/drawing/2014/main" id="{69D484F4-2256-486D-A456-922D979B0FE6}"/>
              </a:ext>
            </a:extLst>
          </p:cNvPr>
          <p:cNvSpPr/>
          <p:nvPr/>
        </p:nvSpPr>
        <p:spPr bwMode="auto">
          <a:xfrm>
            <a:off x="2863165" y="3736238"/>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C58A024F-2F8C-4DC9-AABC-1C7FF85FE20D}"/>
              </a:ext>
            </a:extLst>
          </p:cNvPr>
          <p:cNvSpPr/>
          <p:nvPr/>
        </p:nvSpPr>
        <p:spPr bwMode="auto">
          <a:xfrm>
            <a:off x="3032302" y="3229391"/>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850B30A8-25B1-4A3C-AC7B-4409683267F1}"/>
              </a:ext>
            </a:extLst>
          </p:cNvPr>
          <p:cNvSpPr/>
          <p:nvPr/>
        </p:nvSpPr>
        <p:spPr bwMode="auto">
          <a:xfrm>
            <a:off x="3185290" y="3223283"/>
            <a:ext cx="100457" cy="203703"/>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5567DEF6-AC9E-4F56-B876-3FB53E29257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AA0FEE9A-70DA-4B2F-99F1-E2F39E4EA6FE}"/>
              </a:ext>
            </a:extLst>
          </p:cNvPr>
          <p:cNvSpPr/>
          <p:nvPr/>
        </p:nvSpPr>
        <p:spPr bwMode="auto">
          <a:xfrm>
            <a:off x="3175861" y="374604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D54D3938-78F0-4D2D-A996-D6255C99518E}"/>
              </a:ext>
            </a:extLst>
          </p:cNvPr>
          <p:cNvSpPr/>
          <p:nvPr/>
        </p:nvSpPr>
        <p:spPr bwMode="auto">
          <a:xfrm>
            <a:off x="3317380" y="3743858"/>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DA7840A-EAD1-4170-9E96-C9E532C2E07A}"/>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11A8FD6-1621-467D-AEF7-D0654E155203}"/>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48A4BB25-05BD-4151-B8D0-954BC7ABF166}"/>
              </a:ext>
            </a:extLst>
          </p:cNvPr>
          <p:cNvSpPr/>
          <p:nvPr/>
        </p:nvSpPr>
        <p:spPr>
          <a:xfrm>
            <a:off x="3188508" y="2493822"/>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t>
            </a:r>
          </a:p>
        </p:txBody>
      </p:sp>
      <p:sp>
        <p:nvSpPr>
          <p:cNvPr id="50" name="Rectangle 49">
            <a:extLst>
              <a:ext uri="{FF2B5EF4-FFF2-40B4-BE49-F238E27FC236}">
                <a16:creationId xmlns:a16="http://schemas.microsoft.com/office/drawing/2014/main" id="{12A6ED87-E42F-4BDD-A4B1-1C67B28CA429}"/>
              </a:ext>
            </a:extLst>
          </p:cNvPr>
          <p:cNvSpPr/>
          <p:nvPr/>
        </p:nvSpPr>
        <p:spPr bwMode="auto">
          <a:xfrm>
            <a:off x="3582472" y="322946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1" name="Rectangle 50">
            <a:extLst>
              <a:ext uri="{FF2B5EF4-FFF2-40B4-BE49-F238E27FC236}">
                <a16:creationId xmlns:a16="http://schemas.microsoft.com/office/drawing/2014/main" id="{27D155B9-8277-4BEB-B72C-146BDFC4EB36}"/>
              </a:ext>
            </a:extLst>
          </p:cNvPr>
          <p:cNvSpPr/>
          <p:nvPr/>
        </p:nvSpPr>
        <p:spPr bwMode="auto">
          <a:xfrm>
            <a:off x="3744695" y="32292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2" name="Rectangle 51">
            <a:extLst>
              <a:ext uri="{FF2B5EF4-FFF2-40B4-BE49-F238E27FC236}">
                <a16:creationId xmlns:a16="http://schemas.microsoft.com/office/drawing/2014/main" id="{9E8B278D-125F-4D47-8C02-481D90EF1933}"/>
              </a:ext>
            </a:extLst>
          </p:cNvPr>
          <p:cNvSpPr/>
          <p:nvPr/>
        </p:nvSpPr>
        <p:spPr bwMode="auto">
          <a:xfrm>
            <a:off x="3929429" y="3233131"/>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B2D8C007-2944-4369-B15D-C23C7A8A54C6}"/>
              </a:ext>
            </a:extLst>
          </p:cNvPr>
          <p:cNvSpPr/>
          <p:nvPr/>
        </p:nvSpPr>
        <p:spPr bwMode="auto">
          <a:xfrm>
            <a:off x="4091652" y="323289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4" name="Rectangle 53">
            <a:extLst>
              <a:ext uri="{FF2B5EF4-FFF2-40B4-BE49-F238E27FC236}">
                <a16:creationId xmlns:a16="http://schemas.microsoft.com/office/drawing/2014/main" id="{EB40C469-27BE-4CBD-BF2F-55836C0173F7}"/>
              </a:ext>
            </a:extLst>
          </p:cNvPr>
          <p:cNvSpPr/>
          <p:nvPr/>
        </p:nvSpPr>
        <p:spPr bwMode="auto">
          <a:xfrm>
            <a:off x="3476033" y="374492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5" name="Rectangle 54">
            <a:extLst>
              <a:ext uri="{FF2B5EF4-FFF2-40B4-BE49-F238E27FC236}">
                <a16:creationId xmlns:a16="http://schemas.microsoft.com/office/drawing/2014/main" id="{BD076B22-1109-4335-83E6-76F9B71C0D2B}"/>
              </a:ext>
            </a:extLst>
          </p:cNvPr>
          <p:cNvSpPr/>
          <p:nvPr/>
        </p:nvSpPr>
        <p:spPr bwMode="auto">
          <a:xfrm>
            <a:off x="3638256" y="374468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25FAA094-6077-4843-9B8D-3587153A52C4}"/>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97F72D24-8D0C-4FF1-958F-BA100C5AC80F}"/>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19064E59-D967-43A9-AFF0-08BE3CDB5B81}"/>
              </a:ext>
            </a:extLst>
          </p:cNvPr>
          <p:cNvCxnSpPr>
            <a:cxnSpLocks/>
          </p:cNvCxnSpPr>
          <p:nvPr/>
        </p:nvCxnSpPr>
        <p:spPr>
          <a:xfrm flipV="1">
            <a:off x="3916575" y="2829592"/>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95F4540-A467-4CD7-A4EE-879838DF5B0D}"/>
              </a:ext>
            </a:extLst>
          </p:cNvPr>
          <p:cNvCxnSpPr>
            <a:cxnSpLocks/>
          </p:cNvCxnSpPr>
          <p:nvPr/>
        </p:nvCxnSpPr>
        <p:spPr>
          <a:xfrm flipV="1">
            <a:off x="4034105" y="2808830"/>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B2D253F3-C987-4EF3-98AA-6B929F19949D}"/>
              </a:ext>
            </a:extLst>
          </p:cNvPr>
          <p:cNvSpPr/>
          <p:nvPr/>
        </p:nvSpPr>
        <p:spPr>
          <a:xfrm>
            <a:off x="3936653" y="2502413"/>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t>
            </a:r>
          </a:p>
        </p:txBody>
      </p:sp>
      <p:sp>
        <p:nvSpPr>
          <p:cNvPr id="61" name="Rectangle 60">
            <a:extLst>
              <a:ext uri="{FF2B5EF4-FFF2-40B4-BE49-F238E27FC236}">
                <a16:creationId xmlns:a16="http://schemas.microsoft.com/office/drawing/2014/main" id="{AA1B74DC-6F69-4274-9FE3-09477590DAB7}"/>
              </a:ext>
            </a:extLst>
          </p:cNvPr>
          <p:cNvSpPr/>
          <p:nvPr/>
        </p:nvSpPr>
        <p:spPr bwMode="auto">
          <a:xfrm>
            <a:off x="4257369" y="322724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50FEF3C4-0B5C-4100-AEDB-FA445C238A4D}"/>
              </a:ext>
            </a:extLst>
          </p:cNvPr>
          <p:cNvSpPr/>
          <p:nvPr/>
        </p:nvSpPr>
        <p:spPr bwMode="auto">
          <a:xfrm>
            <a:off x="4403962" y="3224522"/>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6F240F72-86BB-4283-943B-A69352C4C199}"/>
              </a:ext>
            </a:extLst>
          </p:cNvPr>
          <p:cNvSpPr/>
          <p:nvPr/>
        </p:nvSpPr>
        <p:spPr bwMode="auto">
          <a:xfrm>
            <a:off x="4318894" y="374258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3DBEFA8E-871F-405B-8D4A-B6036E50A08D}"/>
              </a:ext>
            </a:extLst>
          </p:cNvPr>
          <p:cNvSpPr/>
          <p:nvPr/>
        </p:nvSpPr>
        <p:spPr bwMode="auto">
          <a:xfrm>
            <a:off x="4465487" y="373986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C446CD43-6910-47FE-9278-46DEE7B05223}"/>
              </a:ext>
            </a:extLst>
          </p:cNvPr>
          <p:cNvSpPr/>
          <p:nvPr/>
        </p:nvSpPr>
        <p:spPr bwMode="auto">
          <a:xfrm>
            <a:off x="4541122" y="323289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4A5124F1-1B33-405F-87AA-A6866BC5795A}"/>
              </a:ext>
            </a:extLst>
          </p:cNvPr>
          <p:cNvSpPr/>
          <p:nvPr/>
        </p:nvSpPr>
        <p:spPr bwMode="auto">
          <a:xfrm>
            <a:off x="4682007" y="323017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4C770B9C-2EAE-43C5-9249-8638DCD252A5}"/>
              </a:ext>
            </a:extLst>
          </p:cNvPr>
          <p:cNvSpPr/>
          <p:nvPr/>
        </p:nvSpPr>
        <p:spPr bwMode="auto">
          <a:xfrm>
            <a:off x="4609480" y="37362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AFC87AE8-D1C1-4DA1-B16F-E51408485C48}"/>
              </a:ext>
            </a:extLst>
          </p:cNvPr>
          <p:cNvSpPr/>
          <p:nvPr/>
        </p:nvSpPr>
        <p:spPr bwMode="auto">
          <a:xfrm>
            <a:off x="4756073" y="373352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812809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5799" y="1257300"/>
            <a:ext cx="7858125" cy="3084910"/>
          </a:xfrm>
        </p:spPr>
        <p:txBody>
          <a:bodyPr/>
          <a:lstStyle/>
          <a:p>
            <a:r>
              <a:rPr lang="en-US" sz="1600" dirty="0"/>
              <a:t>Agree on capability indication and let AP and STA to handle indicated restrictions in proprietary way as much as possible</a:t>
            </a:r>
          </a:p>
          <a:p>
            <a:pPr lvl="1"/>
            <a:endParaRPr lang="en-US" sz="1300" dirty="0"/>
          </a:p>
          <a:p>
            <a:r>
              <a:rPr lang="en-US" sz="1600" dirty="0"/>
              <a:t>Treat each STA of an MLD as a device with independent channel access mechanism and avoid defining methods for artificial synchronous channel access modes</a:t>
            </a:r>
          </a:p>
          <a:p>
            <a:pPr lvl="1"/>
            <a:r>
              <a:rPr lang="en-US" sz="1600" dirty="0"/>
              <a:t>Together this open a door for any proprietary mechanism to address TX/RX operations with leakage as long as they follow basic channel access rules of each individual device</a:t>
            </a:r>
          </a:p>
          <a:p>
            <a:r>
              <a:rPr lang="en-US" sz="1600" dirty="0"/>
              <a:t>Use existing mechanisms to enable TX/TX and RX/Rx operations through traffic separation</a:t>
            </a:r>
          </a:p>
          <a:p>
            <a:pPr lvl="1"/>
            <a:r>
              <a:rPr lang="en-US" sz="1300" dirty="0"/>
              <a:t>Update/provide extra tools for quick signaling of STA unavailability for certain type of operation</a:t>
            </a:r>
          </a:p>
          <a:p>
            <a:pPr lvl="1"/>
            <a:r>
              <a:rPr lang="en-US" sz="1300" dirty="0"/>
              <a:t>Refer to 0455r0 submission for more details</a:t>
            </a:r>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18</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514350"/>
            <a:ext cx="7772400" cy="695557"/>
          </a:xfrm>
        </p:spPr>
        <p:txBody>
          <a:bodyPr/>
          <a:lstStyle/>
          <a:p>
            <a:r>
              <a:rPr lang="en-US" dirty="0"/>
              <a:t>Desirable direction of development</a:t>
            </a:r>
          </a:p>
        </p:txBody>
      </p:sp>
    </p:spTree>
    <p:extLst>
      <p:ext uri="{BB962C8B-B14F-4D97-AF65-F5344CB8AC3E}">
        <p14:creationId xmlns:p14="http://schemas.microsoft.com/office/powerpoint/2010/main" val="2031431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pPr lvl="0"/>
            <a:r>
              <a:rPr lang="en-US" dirty="0"/>
              <a:t>Do you agree for R1 spec version to reuse existing channel access mechanism as a mechanism to initiate TXOP operations on any link of MLD device?</a:t>
            </a:r>
          </a:p>
          <a:p>
            <a:pPr lvl="1"/>
            <a:endParaRPr lang="en-US" dirty="0"/>
          </a:p>
          <a:p>
            <a:pPr marL="0" indent="0" algn="ctr">
              <a:buNone/>
            </a:pPr>
            <a:endParaRPr lang="en-US" sz="1500" dirty="0"/>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19</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1	</a:t>
            </a:r>
          </a:p>
        </p:txBody>
      </p:sp>
    </p:spTree>
    <p:extLst>
      <p:ext uri="{BB962C8B-B14F-4D97-AF65-F5344CB8AC3E}">
        <p14:creationId xmlns:p14="http://schemas.microsoft.com/office/powerpoint/2010/main" val="451586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[1]:</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2" y="1247622"/>
            <a:ext cx="6592063" cy="3382537"/>
          </a:xfrm>
        </p:spPr>
        <p:txBody>
          <a:bodyPr>
            <a:normAutofit/>
          </a:bodyPr>
          <a:lstStyle/>
          <a:p>
            <a:r>
              <a:rPr lang="en-US" sz="1400" dirty="0">
                <a:latin typeface="+mn-lt"/>
              </a:rPr>
              <a:t>In [1] we proposed classification of multi-link device operations based on channel access capabilities</a:t>
            </a:r>
          </a:p>
          <a:p>
            <a:pPr lvl="1"/>
            <a:r>
              <a:rPr lang="en-US" sz="1100" dirty="0">
                <a:latin typeface="+mn-lt"/>
              </a:rPr>
              <a:t>SPC – single primary channel operation </a:t>
            </a:r>
          </a:p>
          <a:p>
            <a:pPr lvl="1"/>
            <a:r>
              <a:rPr lang="en-US" sz="1100" dirty="0">
                <a:latin typeface="+mn-lt"/>
              </a:rPr>
              <a:t>MPC – multiple primary channel operation</a:t>
            </a:r>
          </a:p>
          <a:p>
            <a:pPr lvl="1"/>
            <a:r>
              <a:rPr lang="en-US" sz="1100" dirty="0">
                <a:latin typeface="+mn-lt"/>
              </a:rPr>
              <a:t>JMPC – join multiple primary channel operation</a:t>
            </a:r>
          </a:p>
          <a:p>
            <a:r>
              <a:rPr lang="en-US" sz="1400" dirty="0">
                <a:latin typeface="+mn-lt"/>
              </a:rPr>
              <a:t>We discussed performance of such modes in comparison with a single link operation</a:t>
            </a:r>
          </a:p>
          <a:p>
            <a:pPr lvl="1"/>
            <a:r>
              <a:rPr lang="en-US" sz="1100" dirty="0">
                <a:latin typeface="+mn-lt"/>
              </a:rPr>
              <a:t>~1.27x gain for SPC mode of operation</a:t>
            </a:r>
          </a:p>
          <a:p>
            <a:pPr lvl="1"/>
            <a:r>
              <a:rPr lang="en-US" sz="1100" dirty="0">
                <a:latin typeface="+mn-lt"/>
              </a:rPr>
              <a:t>~</a:t>
            </a:r>
            <a:r>
              <a:rPr lang="ru-RU" sz="1100" dirty="0">
                <a:latin typeface="+mn-lt"/>
              </a:rPr>
              <a:t>2</a:t>
            </a:r>
            <a:r>
              <a:rPr lang="en-US" sz="1100" dirty="0">
                <a:latin typeface="+mn-lt"/>
              </a:rPr>
              <a:t>.09x gain for MPC mode of operation</a:t>
            </a:r>
          </a:p>
          <a:p>
            <a:pPr lvl="1"/>
            <a:r>
              <a:rPr lang="en-US" sz="1100" dirty="0">
                <a:latin typeface="+mn-lt"/>
              </a:rPr>
              <a:t>~2.22x  gain for JMPC mode of operation</a:t>
            </a:r>
          </a:p>
          <a:p>
            <a:r>
              <a:rPr lang="en-US" sz="1400" dirty="0">
                <a:latin typeface="+mn-lt"/>
              </a:rPr>
              <a:t>We concluded that MPC seems to be preferable mode of operation over other modes because </a:t>
            </a:r>
          </a:p>
          <a:p>
            <a:pPr lvl="1"/>
            <a:r>
              <a:rPr lang="en-US" sz="1100" dirty="0">
                <a:latin typeface="+mn-lt"/>
              </a:rPr>
              <a:t>Other modes of operation brings fairness issues</a:t>
            </a:r>
          </a:p>
          <a:p>
            <a:pPr lvl="1"/>
            <a:r>
              <a:rPr lang="en-US" sz="1100" dirty="0">
                <a:latin typeface="+mn-lt"/>
              </a:rPr>
              <a:t>Other modes overcomplicate standard development while MPC is a naturally reuse existing access mode</a:t>
            </a:r>
          </a:p>
          <a:p>
            <a:pPr lvl="1"/>
            <a:r>
              <a:rPr lang="en-US" sz="1100" dirty="0">
                <a:latin typeface="+mn-lt"/>
              </a:rPr>
              <a:t>Chances of achieving synchronous operations are small</a:t>
            </a:r>
          </a:p>
        </p:txBody>
      </p:sp>
      <p:grpSp>
        <p:nvGrpSpPr>
          <p:cNvPr id="11" name="Group 10"/>
          <p:cNvGrpSpPr/>
          <p:nvPr/>
        </p:nvGrpSpPr>
        <p:grpSpPr>
          <a:xfrm>
            <a:off x="7270602" y="1191669"/>
            <a:ext cx="1688740" cy="3438490"/>
            <a:chOff x="6947260" y="750849"/>
            <a:chExt cx="1688740" cy="3438490"/>
          </a:xfrm>
        </p:grpSpPr>
        <p:sp>
          <p:nvSpPr>
            <p:cNvPr id="5" name="Flowchart: Alternate Process 4"/>
            <p:cNvSpPr/>
            <p:nvPr/>
          </p:nvSpPr>
          <p:spPr>
            <a:xfrm>
              <a:off x="6959600" y="750849"/>
              <a:ext cx="1676400" cy="788019"/>
            </a:xfrm>
            <a:prstGeom prst="flowChartAlternateProcess">
              <a:avLst/>
            </a:prstGeom>
            <a:solidFill>
              <a:schemeClr val="tx2">
                <a:lumMod val="20000"/>
                <a:lumOff val="8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dirty="0">
                  <a:solidFill>
                    <a:schemeClr val="tx1"/>
                  </a:solidFill>
                  <a:latin typeface="+mj-lt"/>
                </a:rPr>
                <a:t>EHT MLLE 1</a:t>
              </a:r>
            </a:p>
          </p:txBody>
        </p:sp>
        <p:sp>
          <p:nvSpPr>
            <p:cNvPr id="8" name="Up-Down Arrow 7"/>
            <p:cNvSpPr/>
            <p:nvPr/>
          </p:nvSpPr>
          <p:spPr>
            <a:xfrm>
              <a:off x="7315904" y="1519892"/>
              <a:ext cx="215591" cy="1869688"/>
            </a:xfrm>
            <a:prstGeom prst="up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err="1">
                <a:latin typeface="+mj-lt"/>
              </a:endParaRPr>
            </a:p>
          </p:txBody>
        </p:sp>
        <p:sp>
          <p:nvSpPr>
            <p:cNvPr id="10" name="Up-Down Arrow 9"/>
            <p:cNvSpPr/>
            <p:nvPr/>
          </p:nvSpPr>
          <p:spPr>
            <a:xfrm>
              <a:off x="8071210" y="1531632"/>
              <a:ext cx="215591" cy="1869688"/>
            </a:xfrm>
            <a:prstGeom prst="up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err="1">
                <a:latin typeface="+mj-lt"/>
              </a:endParaRPr>
            </a:p>
          </p:txBody>
        </p:sp>
        <p:sp>
          <p:nvSpPr>
            <p:cNvPr id="9" name="TextBox 8"/>
            <p:cNvSpPr txBox="1"/>
            <p:nvPr/>
          </p:nvSpPr>
          <p:spPr>
            <a:xfrm>
              <a:off x="7079526" y="1903489"/>
              <a:ext cx="246221" cy="854926"/>
            </a:xfrm>
            <a:prstGeom prst="rect">
              <a:avLst/>
            </a:prstGeom>
            <a:noFill/>
          </p:spPr>
          <p:txBody>
            <a:bodyPr vert="vert270" wrap="square" lIns="0" tIns="0" rIns="0" bIns="0" rtlCol="0">
              <a:spAutoFit/>
            </a:bodyPr>
            <a:lstStyle/>
            <a:p>
              <a:r>
                <a:rPr lang="en-US" sz="1600" dirty="0">
                  <a:solidFill>
                    <a:schemeClr val="tx2"/>
                  </a:solidFill>
                  <a:latin typeface="+mj-lt"/>
                  <a:cs typeface="Neo Sans Intel"/>
                </a:rPr>
                <a:t>Link 1</a:t>
              </a:r>
            </a:p>
          </p:txBody>
        </p:sp>
        <p:sp>
          <p:nvSpPr>
            <p:cNvPr id="12" name="TextBox 11"/>
            <p:cNvSpPr txBox="1"/>
            <p:nvPr/>
          </p:nvSpPr>
          <p:spPr>
            <a:xfrm>
              <a:off x="8286801" y="2214911"/>
              <a:ext cx="246221" cy="854926"/>
            </a:xfrm>
            <a:prstGeom prst="rect">
              <a:avLst/>
            </a:prstGeom>
            <a:noFill/>
          </p:spPr>
          <p:txBody>
            <a:bodyPr vert="vert" wrap="square" lIns="0" tIns="0" rIns="0" bIns="0" rtlCol="0">
              <a:spAutoFit/>
            </a:bodyPr>
            <a:lstStyle/>
            <a:p>
              <a:r>
                <a:rPr lang="en-US" sz="1600">
                  <a:solidFill>
                    <a:schemeClr val="tx2"/>
                  </a:solidFill>
                  <a:latin typeface="+mj-lt"/>
                  <a:cs typeface="Neo Sans Intel"/>
                </a:rPr>
                <a:t>Link 2</a:t>
              </a:r>
              <a:endParaRPr lang="en-US" sz="1600" dirty="0" err="1">
                <a:solidFill>
                  <a:schemeClr val="tx2"/>
                </a:solidFill>
                <a:latin typeface="+mj-lt"/>
                <a:cs typeface="Neo Sans Intel"/>
              </a:endParaRPr>
            </a:p>
          </p:txBody>
        </p:sp>
        <p:sp>
          <p:nvSpPr>
            <p:cNvPr id="6" name="Rectangle 5"/>
            <p:cNvSpPr/>
            <p:nvPr/>
          </p:nvSpPr>
          <p:spPr bwMode="auto">
            <a:xfrm>
              <a:off x="7886390" y="1175592"/>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3" name="Rectangle 12"/>
            <p:cNvSpPr/>
            <p:nvPr/>
          </p:nvSpPr>
          <p:spPr bwMode="auto">
            <a:xfrm>
              <a:off x="7136780" y="1175171"/>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6" name="Flowchart: Alternate Process 15"/>
            <p:cNvSpPr/>
            <p:nvPr/>
          </p:nvSpPr>
          <p:spPr>
            <a:xfrm>
              <a:off x="6947260" y="3401320"/>
              <a:ext cx="1676400" cy="788019"/>
            </a:xfrm>
            <a:prstGeom prst="flowChartAlternateProcess">
              <a:avLst/>
            </a:prstGeom>
            <a:solidFill>
              <a:schemeClr val="tx2">
                <a:lumMod val="20000"/>
                <a:lumOff val="8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600" dirty="0">
                  <a:solidFill>
                    <a:schemeClr val="tx1"/>
                  </a:solidFill>
                  <a:latin typeface="+mj-lt"/>
                </a:rPr>
                <a:t>EHT MLLE 2</a:t>
              </a:r>
            </a:p>
          </p:txBody>
        </p:sp>
        <p:sp>
          <p:nvSpPr>
            <p:cNvPr id="17" name="Rectangle 16"/>
            <p:cNvSpPr/>
            <p:nvPr/>
          </p:nvSpPr>
          <p:spPr bwMode="auto">
            <a:xfrm>
              <a:off x="7876217" y="3549605"/>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8" name="Rectangle 17"/>
            <p:cNvSpPr/>
            <p:nvPr/>
          </p:nvSpPr>
          <p:spPr bwMode="auto">
            <a:xfrm>
              <a:off x="7166155" y="3549605"/>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grpSp>
    </p:spTree>
    <p:extLst>
      <p:ext uri="{BB962C8B-B14F-4D97-AF65-F5344CB8AC3E}">
        <p14:creationId xmlns:p14="http://schemas.microsoft.com/office/powerpoint/2010/main" val="1846722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r>
              <a:rPr lang="en-US" dirty="0"/>
              <a:t>Do you agree as a part of R1 spec for an AP to advertise whether it is capable of aligning end of PPDU alignment in DL to a non-STR non-AP MLD.</a:t>
            </a:r>
          </a:p>
          <a:p>
            <a:pPr lvl="1"/>
            <a:r>
              <a:rPr lang="en-US" dirty="0"/>
              <a:t>The alignment procedure is implementation-specific</a:t>
            </a:r>
            <a:endParaRPr lang="en-US" sz="1300" dirty="0"/>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20</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2	</a:t>
            </a:r>
          </a:p>
        </p:txBody>
      </p:sp>
    </p:spTree>
    <p:extLst>
      <p:ext uri="{BB962C8B-B14F-4D97-AF65-F5344CB8AC3E}">
        <p14:creationId xmlns:p14="http://schemas.microsoft.com/office/powerpoint/2010/main" val="1554992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r>
              <a:rPr lang="en-US" dirty="0"/>
              <a:t>Do you agree as a part of R1  to define a way for the for non-AP STA to indicate its unavailability to receive DL frames at that time</a:t>
            </a:r>
          </a:p>
          <a:p>
            <a:pPr lvl="2"/>
            <a:r>
              <a:rPr lang="en-US" dirty="0"/>
              <a:t>Note: Following that indication and acknowledgement, the AP should not transmit to the STA data frames in DL, while the STA will be able to transmit data frames in UL</a:t>
            </a:r>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21</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3	</a:t>
            </a:r>
          </a:p>
        </p:txBody>
      </p:sp>
    </p:spTree>
    <p:extLst>
      <p:ext uri="{BB962C8B-B14F-4D97-AF65-F5344CB8AC3E}">
        <p14:creationId xmlns:p14="http://schemas.microsoft.com/office/powerpoint/2010/main" val="2275350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D5C19E-453C-4B70-8885-EDF61DB7283D}"/>
              </a:ext>
            </a:extLst>
          </p:cNvPr>
          <p:cNvSpPr>
            <a:spLocks noGrp="1"/>
          </p:cNvSpPr>
          <p:nvPr>
            <p:ph idx="1"/>
          </p:nvPr>
        </p:nvSpPr>
        <p:spPr/>
        <p:txBody>
          <a:bodyPr/>
          <a:lstStyle/>
          <a:p>
            <a:r>
              <a:rPr lang="en-US" sz="1400" b="0" dirty="0"/>
              <a:t>[1] 11-19-1291-03-00be-some-aspects-of-multi-link-op-performance, Intel</a:t>
            </a:r>
          </a:p>
          <a:p>
            <a:r>
              <a:rPr lang="en-US" sz="1400" b="0" dirty="0"/>
              <a:t>[2] 11-19-1541-01-00be-performance-aspects-of-multi-link-op-with constraints, Intel</a:t>
            </a:r>
          </a:p>
          <a:p>
            <a:r>
              <a:rPr lang="en-US" sz="1400" b="0" dirty="0"/>
              <a:t>[3] 11-20-0081-00-00be-mlo-synch-transmission, </a:t>
            </a:r>
            <a:r>
              <a:rPr lang="en-US" sz="1400" b="0" dirty="0" err="1"/>
              <a:t>Broadcomm</a:t>
            </a:r>
            <a:endParaRPr lang="en-US" sz="1400" b="0" dirty="0"/>
          </a:p>
          <a:p>
            <a:r>
              <a:rPr lang="en-US" sz="1400" b="0" dirty="0"/>
              <a:t>[4] 11-20-0455-00-00be-async-mlo-for-non-str-sta, Intel</a:t>
            </a:r>
          </a:p>
        </p:txBody>
      </p:sp>
      <p:sp>
        <p:nvSpPr>
          <p:cNvPr id="3" name="Title 2">
            <a:extLst>
              <a:ext uri="{FF2B5EF4-FFF2-40B4-BE49-F238E27FC236}">
                <a16:creationId xmlns:a16="http://schemas.microsoft.com/office/drawing/2014/main" id="{DB4C8868-C331-4E92-BE36-5BC08A8DA9BA}"/>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B618B012-E6E7-4801-8F8A-1C76E8A1A8B8}"/>
              </a:ext>
            </a:extLst>
          </p:cNvPr>
          <p:cNvSpPr>
            <a:spLocks noGrp="1"/>
          </p:cNvSpPr>
          <p:nvPr>
            <p:ph type="sldNum" sz="quarter" idx="12"/>
          </p:nvPr>
        </p:nvSpPr>
        <p:spPr/>
        <p:txBody>
          <a:bodyPr/>
          <a:lstStyle/>
          <a:p>
            <a:fld id="{EE2556C5-CE8C-6547-B838-EA80C61A4AF7}" type="slidenum">
              <a:rPr lang="en-US" smtClean="0"/>
              <a:pPr/>
              <a:t>22</a:t>
            </a:fld>
            <a:endParaRPr lang="en-US" dirty="0"/>
          </a:p>
        </p:txBody>
      </p:sp>
    </p:spTree>
    <p:extLst>
      <p:ext uri="{BB962C8B-B14F-4D97-AF65-F5344CB8AC3E}">
        <p14:creationId xmlns:p14="http://schemas.microsoft.com/office/powerpoint/2010/main" val="3391296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B45D14-AA13-404A-B724-17DEB44C552D}"/>
              </a:ext>
            </a:extLst>
          </p:cNvPr>
          <p:cNvSpPr>
            <a:spLocks noGrp="1"/>
          </p:cNvSpPr>
          <p:nvPr>
            <p:ph idx="1"/>
          </p:nvPr>
        </p:nvSpPr>
        <p:spPr/>
        <p:txBody>
          <a:bodyPr/>
          <a:lstStyle/>
          <a:p>
            <a:endParaRPr lang="en-US" dirty="0"/>
          </a:p>
        </p:txBody>
      </p:sp>
      <p:sp>
        <p:nvSpPr>
          <p:cNvPr id="3" name="Title 2">
            <a:extLst>
              <a:ext uri="{FF2B5EF4-FFF2-40B4-BE49-F238E27FC236}">
                <a16:creationId xmlns:a16="http://schemas.microsoft.com/office/drawing/2014/main" id="{0A36AB6F-FBD5-4C60-828E-A5732C45A7F7}"/>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7372B964-1F40-4671-9A4D-301DD94430A8}"/>
              </a:ext>
            </a:extLst>
          </p:cNvPr>
          <p:cNvSpPr>
            <a:spLocks noGrp="1"/>
          </p:cNvSpPr>
          <p:nvPr>
            <p:ph type="sldNum" sz="quarter" idx="12"/>
          </p:nvPr>
        </p:nvSpPr>
        <p:spPr/>
        <p:txBody>
          <a:bodyPr/>
          <a:lstStyle/>
          <a:p>
            <a:fld id="{EE2556C5-CE8C-6547-B838-EA80C61A4AF7}" type="slidenum">
              <a:rPr lang="en-US" smtClean="0"/>
              <a:pPr/>
              <a:t>23</a:t>
            </a:fld>
            <a:endParaRPr lang="en-US" dirty="0"/>
          </a:p>
        </p:txBody>
      </p:sp>
    </p:spTree>
    <p:extLst>
      <p:ext uri="{BB962C8B-B14F-4D97-AF65-F5344CB8AC3E}">
        <p14:creationId xmlns:p14="http://schemas.microsoft.com/office/powerpoint/2010/main" val="3514576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EA4DC-3770-416D-9622-70ED58550E2C}"/>
              </a:ext>
            </a:extLst>
          </p:cNvPr>
          <p:cNvSpPr>
            <a:spLocks noGrp="1"/>
          </p:cNvSpPr>
          <p:nvPr>
            <p:ph idx="1"/>
          </p:nvPr>
        </p:nvSpPr>
        <p:spPr>
          <a:xfrm>
            <a:off x="685800" y="1200150"/>
            <a:ext cx="7772400" cy="3086100"/>
          </a:xfrm>
        </p:spPr>
        <p:txBody>
          <a:bodyPr/>
          <a:lstStyle/>
          <a:p>
            <a:r>
              <a:rPr lang="en-US" sz="1200" dirty="0"/>
              <a:t>We don't want to break </a:t>
            </a:r>
            <a:r>
              <a:rPr lang="en-US" sz="1200" dirty="0" err="1"/>
              <a:t>backoff</a:t>
            </a:r>
            <a:r>
              <a:rPr lang="en-US" sz="1200" dirty="0"/>
              <a:t> rules and allow an AP that is in synch on a channel with other contending STAs to be able to ignore </a:t>
            </a:r>
            <a:r>
              <a:rPr lang="en-US" sz="1200" dirty="0" err="1"/>
              <a:t>backoff</a:t>
            </a:r>
            <a:r>
              <a:rPr lang="en-US" sz="1200" dirty="0"/>
              <a:t> and just follow NAV + CCA </a:t>
            </a:r>
          </a:p>
          <a:p>
            <a:pPr lvl="1"/>
            <a:r>
              <a:rPr lang="en-US" sz="1050" dirty="0"/>
              <a:t>This is different from secondary channel access, as the STA accessing secondary channel is not in synch with the other contending STAs (does not know when the CP occurs). The “other” link is an independent link with independent channel access aligned with other devices operating on that link</a:t>
            </a:r>
          </a:p>
          <a:p>
            <a:pPr lvl="1"/>
            <a:r>
              <a:rPr lang="en-US" sz="1050" dirty="0"/>
              <a:t>There are regulatory restrictions to do PIFS access on independent channel/link</a:t>
            </a:r>
            <a:endParaRPr lang="en-US" sz="1350" dirty="0"/>
          </a:p>
          <a:p>
            <a:r>
              <a:rPr lang="en-US" sz="1200" dirty="0"/>
              <a:t>Risks of unfairness if we go full-sync direction:</a:t>
            </a:r>
          </a:p>
          <a:p>
            <a:pPr lvl="1"/>
            <a:r>
              <a:rPr lang="en-US" sz="1050" dirty="0"/>
              <a:t> A sync AP MLD with an AP1 alone on link 1 and with an AP2 sharing medium with other AP(s) on link2. </a:t>
            </a:r>
          </a:p>
          <a:p>
            <a:pPr lvl="1"/>
            <a:r>
              <a:rPr lang="en-US" sz="1050" dirty="0"/>
              <a:t> If that AP1 carefully chooses </a:t>
            </a:r>
            <a:r>
              <a:rPr lang="en-US" sz="1050" dirty="0" err="1"/>
              <a:t>TxOP</a:t>
            </a:r>
            <a:r>
              <a:rPr lang="en-US" sz="1050" dirty="0"/>
              <a:t> duration on link 1 to always end (</a:t>
            </a:r>
            <a:r>
              <a:rPr lang="en-US" sz="1050" dirty="0" err="1"/>
              <a:t>Backoff</a:t>
            </a:r>
            <a:r>
              <a:rPr lang="en-US" sz="1050" dirty="0"/>
              <a:t> time) before </a:t>
            </a:r>
            <a:r>
              <a:rPr lang="en-US" sz="1050" dirty="0" err="1"/>
              <a:t>TxOP</a:t>
            </a:r>
            <a:r>
              <a:rPr lang="en-US" sz="1050" dirty="0"/>
              <a:t> on link2, so that AP1 ends </a:t>
            </a:r>
            <a:r>
              <a:rPr lang="en-US" sz="1050" dirty="0" err="1"/>
              <a:t>backoff</a:t>
            </a:r>
            <a:r>
              <a:rPr lang="en-US" sz="1050" dirty="0"/>
              <a:t> right at the start of the CP on link 2: this way, link2 is always gained by the AP2.</a:t>
            </a:r>
          </a:p>
          <a:p>
            <a:pPr lvl="1"/>
            <a:r>
              <a:rPr lang="en-US" sz="1050" dirty="0"/>
              <a:t> Basically if we allow this mode, there is a clear potential abuse</a:t>
            </a:r>
            <a:r>
              <a:rPr lang="en-US" sz="900" dirty="0"/>
              <a:t>.</a:t>
            </a:r>
          </a:p>
          <a:p>
            <a:endParaRPr lang="en-US" sz="1200" dirty="0"/>
          </a:p>
        </p:txBody>
      </p:sp>
      <p:sp>
        <p:nvSpPr>
          <p:cNvPr id="6" name="Date Placeholder 5">
            <a:extLst>
              <a:ext uri="{FF2B5EF4-FFF2-40B4-BE49-F238E27FC236}">
                <a16:creationId xmlns:a16="http://schemas.microsoft.com/office/drawing/2014/main" id="{4C5B1593-5A53-4603-B35A-D732B572B774}"/>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4" name="Slide Number Placeholder 3">
            <a:extLst>
              <a:ext uri="{FF2B5EF4-FFF2-40B4-BE49-F238E27FC236}">
                <a16:creationId xmlns:a16="http://schemas.microsoft.com/office/drawing/2014/main" id="{43BF8DDE-1E11-4A5A-B21C-A6B1042852F2}"/>
              </a:ext>
            </a:extLst>
          </p:cNvPr>
          <p:cNvSpPr>
            <a:spLocks noGrp="1"/>
          </p:cNvSpPr>
          <p:nvPr>
            <p:ph type="sldNum" sz="quarter" idx="12"/>
          </p:nvPr>
        </p:nvSpPr>
        <p:spPr>
          <a:xfrm>
            <a:off x="4313546" y="4856560"/>
            <a:ext cx="593112" cy="215444"/>
          </a:xfrm>
        </p:spPr>
        <p:txBody>
          <a:bodyPr/>
          <a:lstStyle/>
          <a:p>
            <a:r>
              <a:rPr lang="en-GB"/>
              <a:t>Slide </a:t>
            </a:r>
            <a:fld id="{440F5867-744E-4AA6-B0ED-4C44D2DFBB7B}" type="slidenum">
              <a:rPr lang="en-GB" smtClean="0"/>
              <a:pPr/>
              <a:t>24</a:t>
            </a:fld>
            <a:endParaRPr lang="en-GB" dirty="0"/>
          </a:p>
        </p:txBody>
      </p:sp>
      <p:sp>
        <p:nvSpPr>
          <p:cNvPr id="2" name="Title 1">
            <a:extLst>
              <a:ext uri="{FF2B5EF4-FFF2-40B4-BE49-F238E27FC236}">
                <a16:creationId xmlns:a16="http://schemas.microsoft.com/office/drawing/2014/main" id="{4DD93CD0-EFDB-4293-A142-5E1BE3583A86}"/>
              </a:ext>
            </a:extLst>
          </p:cNvPr>
          <p:cNvSpPr>
            <a:spLocks noGrp="1"/>
          </p:cNvSpPr>
          <p:nvPr>
            <p:ph type="title"/>
          </p:nvPr>
        </p:nvSpPr>
        <p:spPr/>
        <p:txBody>
          <a:bodyPr/>
          <a:lstStyle/>
          <a:p>
            <a:r>
              <a:rPr lang="en-US" dirty="0"/>
              <a:t>Risks with a sync mode</a:t>
            </a:r>
          </a:p>
        </p:txBody>
      </p:sp>
      <p:pic>
        <p:nvPicPr>
          <p:cNvPr id="7" name="Content Placeholder 6">
            <a:extLst>
              <a:ext uri="{FF2B5EF4-FFF2-40B4-BE49-F238E27FC236}">
                <a16:creationId xmlns:a16="http://schemas.microsoft.com/office/drawing/2014/main" id="{5A19C067-D834-4601-BD69-9D074C41C1DB}"/>
              </a:ext>
            </a:extLst>
          </p:cNvPr>
          <p:cNvPicPr>
            <a:picLocks noChangeAspect="1"/>
          </p:cNvPicPr>
          <p:nvPr/>
        </p:nvPicPr>
        <p:blipFill>
          <a:blip r:embed="rId2"/>
          <a:stretch>
            <a:fillRect/>
          </a:stretch>
        </p:blipFill>
        <p:spPr bwMode="auto">
          <a:xfrm>
            <a:off x="1546521" y="3549910"/>
            <a:ext cx="5828110" cy="920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132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274094-E91A-407C-A4E4-985966ECC0FF}"/>
              </a:ext>
            </a:extLst>
          </p:cNvPr>
          <p:cNvSpPr>
            <a:spLocks noGrp="1"/>
          </p:cNvSpPr>
          <p:nvPr>
            <p:ph idx="1"/>
          </p:nvPr>
        </p:nvSpPr>
        <p:spPr>
          <a:xfrm>
            <a:off x="699442" y="1252192"/>
            <a:ext cx="7772400" cy="736997"/>
          </a:xfrm>
        </p:spPr>
        <p:txBody>
          <a:bodyPr/>
          <a:lstStyle/>
          <a:p>
            <a:r>
              <a:rPr lang="en-US" sz="1350" dirty="0"/>
              <a:t>The signaling may also include the time at or after which it is valid. A default value signals its valid right after transmission of this frame. </a:t>
            </a:r>
          </a:p>
          <a:p>
            <a:r>
              <a:rPr lang="en-US" sz="1350" dirty="0"/>
              <a:t>By default the signaling is done independently on all links. </a:t>
            </a:r>
          </a:p>
          <a:p>
            <a:endParaRPr lang="en-US" dirty="0"/>
          </a:p>
          <a:p>
            <a:endParaRPr lang="en-US" dirty="0"/>
          </a:p>
        </p:txBody>
      </p:sp>
      <p:sp>
        <p:nvSpPr>
          <p:cNvPr id="5" name="Slide Number Placeholder 4">
            <a:extLst>
              <a:ext uri="{FF2B5EF4-FFF2-40B4-BE49-F238E27FC236}">
                <a16:creationId xmlns:a16="http://schemas.microsoft.com/office/drawing/2014/main" id="{65211E85-5036-428D-AA9F-5BED95131AC2}"/>
              </a:ext>
            </a:extLst>
          </p:cNvPr>
          <p:cNvSpPr>
            <a:spLocks noGrp="1"/>
          </p:cNvSpPr>
          <p:nvPr>
            <p:ph type="sldNum" sz="quarter" idx="12"/>
          </p:nvPr>
        </p:nvSpPr>
        <p:spPr>
          <a:xfrm>
            <a:off x="4520332" y="4856560"/>
            <a:ext cx="179536" cy="215444"/>
          </a:xfrm>
        </p:spPr>
        <p:txBody>
          <a:bodyPr/>
          <a:lstStyle/>
          <a:p>
            <a:r>
              <a:rPr lang="en-GB" dirty="0"/>
              <a:t>15</a:t>
            </a:r>
          </a:p>
        </p:txBody>
      </p:sp>
      <p:sp>
        <p:nvSpPr>
          <p:cNvPr id="6" name="Title 5">
            <a:extLst>
              <a:ext uri="{FF2B5EF4-FFF2-40B4-BE49-F238E27FC236}">
                <a16:creationId xmlns:a16="http://schemas.microsoft.com/office/drawing/2014/main" id="{958F204D-721A-4FF7-A04D-A3C8924D8EF5}"/>
              </a:ext>
            </a:extLst>
          </p:cNvPr>
          <p:cNvSpPr>
            <a:spLocks noGrp="1"/>
          </p:cNvSpPr>
          <p:nvPr>
            <p:ph type="title"/>
          </p:nvPr>
        </p:nvSpPr>
        <p:spPr>
          <a:xfrm>
            <a:off x="685800" y="514350"/>
            <a:ext cx="7772400" cy="621093"/>
          </a:xfrm>
        </p:spPr>
        <p:txBody>
          <a:bodyPr/>
          <a:lstStyle/>
          <a:p>
            <a:r>
              <a:rPr lang="en-US" dirty="0"/>
              <a:t>Further details</a:t>
            </a:r>
          </a:p>
        </p:txBody>
      </p:sp>
      <p:grpSp>
        <p:nvGrpSpPr>
          <p:cNvPr id="8" name="Group 7">
            <a:extLst>
              <a:ext uri="{FF2B5EF4-FFF2-40B4-BE49-F238E27FC236}">
                <a16:creationId xmlns:a16="http://schemas.microsoft.com/office/drawing/2014/main" id="{7FF8174C-86BC-4B83-9A1B-7E55BFA95786}"/>
              </a:ext>
            </a:extLst>
          </p:cNvPr>
          <p:cNvGrpSpPr/>
          <p:nvPr/>
        </p:nvGrpSpPr>
        <p:grpSpPr>
          <a:xfrm>
            <a:off x="1371600" y="2627710"/>
            <a:ext cx="6729761" cy="2177790"/>
            <a:chOff x="657703" y="3868834"/>
            <a:chExt cx="8973014" cy="2903719"/>
          </a:xfrm>
        </p:grpSpPr>
        <p:sp>
          <p:nvSpPr>
            <p:cNvPr id="12" name="TextBox 11">
              <a:extLst>
                <a:ext uri="{FF2B5EF4-FFF2-40B4-BE49-F238E27FC236}">
                  <a16:creationId xmlns:a16="http://schemas.microsoft.com/office/drawing/2014/main" id="{E37D34E5-4557-4F2D-BA85-574A46497301}"/>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BE3C32E9-8823-4547-887D-DD59BA0FE15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C50F01AA-3F53-47EA-AD91-D6016B78265A}"/>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37BF2E8C-F838-4DD8-B8A2-D4E61EB9E82C}"/>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06E60BE8-EB04-45C5-B742-02089FCF0D09}"/>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A70405AD-636D-49A4-A5CF-88C30872CC56}"/>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048F9958-550E-4A96-9565-17552AF924FE}"/>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57E02621-75B5-4F18-BE3C-FE86C3C75FCE}"/>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C1FDD8F1-F1D4-4063-A574-DFF88300782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15FFAEDD-6970-43B4-8B5A-5097FFB03AFE}"/>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9C30DD0C-BEE5-49A1-9FC2-54AE146E2573}"/>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CC758C4-D4F5-4080-B417-D9D2A6A46C6F}"/>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6871E37E-1D75-4E37-B2E6-C85E5E7D4857}"/>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5FBEE140-7305-4DCC-9DF7-8896B04F4A5A}"/>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88DB1D73-7C78-4276-BD82-E9FE7FA3996B}"/>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B85CF07-1F87-48A9-B8FC-1A000FFB8FE2}"/>
                </a:ext>
              </a:extLst>
            </p:cNvPr>
            <p:cNvSpPr txBox="1"/>
            <p:nvPr/>
          </p:nvSpPr>
          <p:spPr>
            <a:xfrm>
              <a:off x="8359909" y="6464777"/>
              <a:ext cx="1270808"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1A194803-F7C5-4542-A033-1797FF646DEB}"/>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DE82857-7949-4FF9-94BA-33D40E1D535F}"/>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1DC3BA30-750C-43B9-9B32-FE66AD56C74E}"/>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211D3762-61A6-4E9A-9487-5E10564B192D}"/>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1AAF1D54-5441-4745-8C53-15F929B6F0B4}"/>
                </a:ext>
              </a:extLst>
            </p:cNvPr>
            <p:cNvSpPr/>
            <p:nvPr/>
          </p:nvSpPr>
          <p:spPr bwMode="auto">
            <a:xfrm>
              <a:off x="3621262" y="5842386"/>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30E3C43C-4DA2-4255-8A97-1FC2EA184742}"/>
                </a:ext>
              </a:extLst>
            </p:cNvPr>
            <p:cNvSpPr/>
            <p:nvPr/>
          </p:nvSpPr>
          <p:spPr bwMode="auto">
            <a:xfrm rot="5400000">
              <a:off x="4208473" y="5367773"/>
              <a:ext cx="116614" cy="93095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904B7E87-715F-4443-9923-781494553F63}"/>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C192737B-C413-4FBE-9D54-0AC7135C62E9}"/>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17716A0B-E403-4562-A6F9-AC47C0AF7BAD}"/>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BC5CA04F-85F4-4526-A56C-EBD9EE25842B}"/>
              </a:ext>
            </a:extLst>
          </p:cNvPr>
          <p:cNvSpPr/>
          <p:nvPr/>
        </p:nvSpPr>
        <p:spPr bwMode="auto">
          <a:xfrm>
            <a:off x="2581672" y="322363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F25C2220-F6A6-4B7A-8B5A-8A75CA1A0410}"/>
              </a:ext>
            </a:extLst>
          </p:cNvPr>
          <p:cNvSpPr/>
          <p:nvPr/>
        </p:nvSpPr>
        <p:spPr bwMode="auto">
          <a:xfrm>
            <a:off x="2734077" y="32267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CFD29D56-93C2-44C6-9A27-A604520F1CC5}"/>
              </a:ext>
            </a:extLst>
          </p:cNvPr>
          <p:cNvSpPr/>
          <p:nvPr/>
        </p:nvSpPr>
        <p:spPr bwMode="auto">
          <a:xfrm>
            <a:off x="3185290" y="3223283"/>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CF9FB040-0CE5-4C6C-8A26-4B3F1EB18CE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9B417865-7694-4B29-A2EC-719B3617A7C2}"/>
              </a:ext>
            </a:extLst>
          </p:cNvPr>
          <p:cNvSpPr/>
          <p:nvPr/>
        </p:nvSpPr>
        <p:spPr bwMode="auto">
          <a:xfrm>
            <a:off x="2576685" y="373239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00D435BD-106B-423D-A25C-636B855C4557}"/>
              </a:ext>
            </a:extLst>
          </p:cNvPr>
          <p:cNvSpPr/>
          <p:nvPr/>
        </p:nvSpPr>
        <p:spPr bwMode="auto">
          <a:xfrm>
            <a:off x="2728140" y="373577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9A9972E-1AD5-4355-BEA8-4491051D2699}"/>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BFEF5F9-C591-4577-B9BE-81C399326A94}"/>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CFB0763B-CB71-40D3-9F38-EF9C1FFBA3FE}"/>
              </a:ext>
            </a:extLst>
          </p:cNvPr>
          <p:cNvSpPr/>
          <p:nvPr/>
        </p:nvSpPr>
        <p:spPr>
          <a:xfrm>
            <a:off x="3121186" y="2493822"/>
            <a:ext cx="596156"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after T us</a:t>
            </a:r>
          </a:p>
        </p:txBody>
      </p:sp>
      <p:sp>
        <p:nvSpPr>
          <p:cNvPr id="52" name="Rectangle 51">
            <a:extLst>
              <a:ext uri="{FF2B5EF4-FFF2-40B4-BE49-F238E27FC236}">
                <a16:creationId xmlns:a16="http://schemas.microsoft.com/office/drawing/2014/main" id="{FBF3CDE6-B65D-4F66-B9B8-4707C972B1DB}"/>
              </a:ext>
            </a:extLst>
          </p:cNvPr>
          <p:cNvSpPr/>
          <p:nvPr/>
        </p:nvSpPr>
        <p:spPr bwMode="auto">
          <a:xfrm>
            <a:off x="3725464" y="3221095"/>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F79DB6A6-1099-495B-B3AD-3E3BCFC4FD91}"/>
              </a:ext>
            </a:extLst>
          </p:cNvPr>
          <p:cNvSpPr/>
          <p:nvPr/>
        </p:nvSpPr>
        <p:spPr bwMode="auto">
          <a:xfrm>
            <a:off x="3887686" y="322086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808F2E8A-9ADD-4B31-8F12-9C7B5EE2CBA6}"/>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3F25BDB1-D7EA-4526-90B2-637B0B524C6C}"/>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CF2FDF81-85C8-4C00-8247-CAE8115778A4}"/>
              </a:ext>
            </a:extLst>
          </p:cNvPr>
          <p:cNvCxnSpPr>
            <a:cxnSpLocks/>
          </p:cNvCxnSpPr>
          <p:nvPr/>
        </p:nvCxnSpPr>
        <p:spPr>
          <a:xfrm flipH="1" flipV="1">
            <a:off x="3955116" y="2830821"/>
            <a:ext cx="182490" cy="3923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D0B66E3-2C62-448C-B132-B69F403453A6}"/>
              </a:ext>
            </a:extLst>
          </p:cNvPr>
          <p:cNvCxnSpPr>
            <a:cxnSpLocks/>
          </p:cNvCxnSpPr>
          <p:nvPr/>
        </p:nvCxnSpPr>
        <p:spPr>
          <a:xfrm flipV="1">
            <a:off x="4265637" y="2808831"/>
            <a:ext cx="181783" cy="364426"/>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D816E9D6-07BD-4B43-86C5-8F9825495312}"/>
              </a:ext>
            </a:extLst>
          </p:cNvPr>
          <p:cNvSpPr/>
          <p:nvPr/>
        </p:nvSpPr>
        <p:spPr>
          <a:xfrm>
            <a:off x="3936652" y="2502413"/>
            <a:ext cx="635347"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after 0 us</a:t>
            </a:r>
          </a:p>
        </p:txBody>
      </p:sp>
      <p:sp>
        <p:nvSpPr>
          <p:cNvPr id="61" name="Rectangle 60">
            <a:extLst>
              <a:ext uri="{FF2B5EF4-FFF2-40B4-BE49-F238E27FC236}">
                <a16:creationId xmlns:a16="http://schemas.microsoft.com/office/drawing/2014/main" id="{8365CC6B-6EC4-4A39-B312-D55054DBFE15}"/>
              </a:ext>
            </a:extLst>
          </p:cNvPr>
          <p:cNvSpPr/>
          <p:nvPr/>
        </p:nvSpPr>
        <p:spPr bwMode="auto">
          <a:xfrm>
            <a:off x="4810173" y="3222319"/>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7CF2FF99-A342-4541-8BF4-6CDAFF894F03}"/>
              </a:ext>
            </a:extLst>
          </p:cNvPr>
          <p:cNvSpPr/>
          <p:nvPr/>
        </p:nvSpPr>
        <p:spPr bwMode="auto">
          <a:xfrm>
            <a:off x="4956766" y="321960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50CCF66E-52D9-44A5-99B5-D650EEC8C894}"/>
              </a:ext>
            </a:extLst>
          </p:cNvPr>
          <p:cNvSpPr/>
          <p:nvPr/>
        </p:nvSpPr>
        <p:spPr bwMode="auto">
          <a:xfrm>
            <a:off x="4871698" y="37376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F22936C6-E5CB-454D-BB66-02A23AF0FC4D}"/>
              </a:ext>
            </a:extLst>
          </p:cNvPr>
          <p:cNvSpPr/>
          <p:nvPr/>
        </p:nvSpPr>
        <p:spPr bwMode="auto">
          <a:xfrm>
            <a:off x="5023339" y="3747364"/>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811EDD6C-E426-434F-9BBE-1FAF47FBAC84}"/>
              </a:ext>
            </a:extLst>
          </p:cNvPr>
          <p:cNvSpPr/>
          <p:nvPr/>
        </p:nvSpPr>
        <p:spPr bwMode="auto">
          <a:xfrm>
            <a:off x="5093926" y="3227975"/>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3EF52544-28AA-431F-AA80-E62B35047AEB}"/>
              </a:ext>
            </a:extLst>
          </p:cNvPr>
          <p:cNvSpPr/>
          <p:nvPr/>
        </p:nvSpPr>
        <p:spPr bwMode="auto">
          <a:xfrm>
            <a:off x="5234811" y="3225256"/>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F1422D46-FF2B-4866-917F-4EAF421F6560}"/>
              </a:ext>
            </a:extLst>
          </p:cNvPr>
          <p:cNvSpPr/>
          <p:nvPr/>
        </p:nvSpPr>
        <p:spPr bwMode="auto">
          <a:xfrm>
            <a:off x="5157025" y="374237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68929EAD-3B6C-4042-990F-ED32A51619E4}"/>
              </a:ext>
            </a:extLst>
          </p:cNvPr>
          <p:cNvSpPr/>
          <p:nvPr/>
        </p:nvSpPr>
        <p:spPr bwMode="auto">
          <a:xfrm>
            <a:off x="5313247" y="3741467"/>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9" name="Rectangle 68">
            <a:extLst>
              <a:ext uri="{FF2B5EF4-FFF2-40B4-BE49-F238E27FC236}">
                <a16:creationId xmlns:a16="http://schemas.microsoft.com/office/drawing/2014/main" id="{051507BB-BB8A-43D6-ABDC-69EC112AAB80}"/>
              </a:ext>
            </a:extLst>
          </p:cNvPr>
          <p:cNvSpPr/>
          <p:nvPr/>
        </p:nvSpPr>
        <p:spPr bwMode="auto">
          <a:xfrm>
            <a:off x="2872356" y="37416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0" name="Rectangle 69">
            <a:extLst>
              <a:ext uri="{FF2B5EF4-FFF2-40B4-BE49-F238E27FC236}">
                <a16:creationId xmlns:a16="http://schemas.microsoft.com/office/drawing/2014/main" id="{5A9AC5FA-A08B-4731-9BB1-0418CE7B2C8A}"/>
              </a:ext>
            </a:extLst>
          </p:cNvPr>
          <p:cNvSpPr/>
          <p:nvPr/>
        </p:nvSpPr>
        <p:spPr bwMode="auto">
          <a:xfrm>
            <a:off x="3023811" y="3745019"/>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2" name="Rectangle 71">
            <a:extLst>
              <a:ext uri="{FF2B5EF4-FFF2-40B4-BE49-F238E27FC236}">
                <a16:creationId xmlns:a16="http://schemas.microsoft.com/office/drawing/2014/main" id="{4C673D61-E5BD-465C-BAAB-5CCFCE6E75CD}"/>
              </a:ext>
            </a:extLst>
          </p:cNvPr>
          <p:cNvSpPr/>
          <p:nvPr/>
        </p:nvSpPr>
        <p:spPr bwMode="auto">
          <a:xfrm>
            <a:off x="2905944" y="323185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3" name="Rectangle 72">
            <a:extLst>
              <a:ext uri="{FF2B5EF4-FFF2-40B4-BE49-F238E27FC236}">
                <a16:creationId xmlns:a16="http://schemas.microsoft.com/office/drawing/2014/main" id="{6B630771-CDD3-4334-8995-1C68FC52312B}"/>
              </a:ext>
            </a:extLst>
          </p:cNvPr>
          <p:cNvSpPr/>
          <p:nvPr/>
        </p:nvSpPr>
        <p:spPr bwMode="auto">
          <a:xfrm>
            <a:off x="3052537" y="322913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4" name="Rectangle 73">
            <a:extLst>
              <a:ext uri="{FF2B5EF4-FFF2-40B4-BE49-F238E27FC236}">
                <a16:creationId xmlns:a16="http://schemas.microsoft.com/office/drawing/2014/main" id="{FC07F8E6-CE96-42F9-9306-3A980000A492}"/>
              </a:ext>
            </a:extLst>
          </p:cNvPr>
          <p:cNvSpPr/>
          <p:nvPr/>
        </p:nvSpPr>
        <p:spPr bwMode="auto">
          <a:xfrm>
            <a:off x="3409833" y="3735514"/>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5" name="Rectangle 74">
            <a:extLst>
              <a:ext uri="{FF2B5EF4-FFF2-40B4-BE49-F238E27FC236}">
                <a16:creationId xmlns:a16="http://schemas.microsoft.com/office/drawing/2014/main" id="{882CD7FF-A561-485B-B593-312D533E3EF2}"/>
              </a:ext>
            </a:extLst>
          </p:cNvPr>
          <p:cNvSpPr/>
          <p:nvPr/>
        </p:nvSpPr>
        <p:spPr bwMode="auto">
          <a:xfrm>
            <a:off x="3556426" y="37327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6" name="Rectangle 75">
            <a:extLst>
              <a:ext uri="{FF2B5EF4-FFF2-40B4-BE49-F238E27FC236}">
                <a16:creationId xmlns:a16="http://schemas.microsoft.com/office/drawing/2014/main" id="{033DDE36-F357-4F0E-A2FC-3D74B58B0324}"/>
              </a:ext>
            </a:extLst>
          </p:cNvPr>
          <p:cNvSpPr/>
          <p:nvPr/>
        </p:nvSpPr>
        <p:spPr bwMode="auto">
          <a:xfrm>
            <a:off x="4156094" y="321960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7" name="Rectangle 76">
            <a:extLst>
              <a:ext uri="{FF2B5EF4-FFF2-40B4-BE49-F238E27FC236}">
                <a16:creationId xmlns:a16="http://schemas.microsoft.com/office/drawing/2014/main" id="{AF3611F2-0F59-44D1-880A-C13B6CE10A6F}"/>
              </a:ext>
            </a:extLst>
          </p:cNvPr>
          <p:cNvSpPr/>
          <p:nvPr/>
        </p:nvSpPr>
        <p:spPr bwMode="auto">
          <a:xfrm>
            <a:off x="4318317" y="321936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81" name="Straight Arrow Connector 80">
            <a:extLst>
              <a:ext uri="{FF2B5EF4-FFF2-40B4-BE49-F238E27FC236}">
                <a16:creationId xmlns:a16="http://schemas.microsoft.com/office/drawing/2014/main" id="{4D93F142-4AFB-40B9-9D98-5DAA6A3B0ED0}"/>
              </a:ext>
            </a:extLst>
          </p:cNvPr>
          <p:cNvCxnSpPr/>
          <p:nvPr/>
        </p:nvCxnSpPr>
        <p:spPr bwMode="auto">
          <a:xfrm>
            <a:off x="3180367" y="3522429"/>
            <a:ext cx="522893"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2" name="TextBox 81">
            <a:extLst>
              <a:ext uri="{FF2B5EF4-FFF2-40B4-BE49-F238E27FC236}">
                <a16:creationId xmlns:a16="http://schemas.microsoft.com/office/drawing/2014/main" id="{D8506131-32E7-4B1E-9621-474C44369CC0}"/>
              </a:ext>
            </a:extLst>
          </p:cNvPr>
          <p:cNvSpPr txBox="1"/>
          <p:nvPr/>
        </p:nvSpPr>
        <p:spPr>
          <a:xfrm>
            <a:off x="3317387" y="3470649"/>
            <a:ext cx="290464" cy="300082"/>
          </a:xfrm>
          <a:prstGeom prst="rect">
            <a:avLst/>
          </a:prstGeom>
          <a:noFill/>
        </p:spPr>
        <p:txBody>
          <a:bodyPr wrap="none" rtlCol="0">
            <a:spAutoFit/>
          </a:bodyPr>
          <a:lstStyle/>
          <a:p>
            <a:r>
              <a:rPr lang="en-US" sz="1350" dirty="0"/>
              <a:t>T</a:t>
            </a:r>
          </a:p>
        </p:txBody>
      </p:sp>
      <p:sp>
        <p:nvSpPr>
          <p:cNvPr id="83" name="Rectangle 82">
            <a:extLst>
              <a:ext uri="{FF2B5EF4-FFF2-40B4-BE49-F238E27FC236}">
                <a16:creationId xmlns:a16="http://schemas.microsoft.com/office/drawing/2014/main" id="{8671639E-2C57-4B35-A556-EAFD449C6EAE}"/>
              </a:ext>
            </a:extLst>
          </p:cNvPr>
          <p:cNvSpPr/>
          <p:nvPr/>
        </p:nvSpPr>
        <p:spPr bwMode="auto">
          <a:xfrm>
            <a:off x="5523761" y="323202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4" name="Rectangle 83">
            <a:extLst>
              <a:ext uri="{FF2B5EF4-FFF2-40B4-BE49-F238E27FC236}">
                <a16:creationId xmlns:a16="http://schemas.microsoft.com/office/drawing/2014/main" id="{34458191-2CEE-454F-8EFB-10311ED6B38C}"/>
              </a:ext>
            </a:extLst>
          </p:cNvPr>
          <p:cNvSpPr/>
          <p:nvPr/>
        </p:nvSpPr>
        <p:spPr bwMode="auto">
          <a:xfrm>
            <a:off x="5664647" y="322930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5" name="Rectangle 84">
            <a:extLst>
              <a:ext uri="{FF2B5EF4-FFF2-40B4-BE49-F238E27FC236}">
                <a16:creationId xmlns:a16="http://schemas.microsoft.com/office/drawing/2014/main" id="{7FCE6B76-E850-4653-9CBB-EF2077FA6339}"/>
              </a:ext>
            </a:extLst>
          </p:cNvPr>
          <p:cNvSpPr/>
          <p:nvPr/>
        </p:nvSpPr>
        <p:spPr bwMode="auto">
          <a:xfrm>
            <a:off x="5535848" y="3738683"/>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6" name="Rectangle 85">
            <a:extLst>
              <a:ext uri="{FF2B5EF4-FFF2-40B4-BE49-F238E27FC236}">
                <a16:creationId xmlns:a16="http://schemas.microsoft.com/office/drawing/2014/main" id="{F01A5397-334C-4160-BDE3-5243A3E7C758}"/>
              </a:ext>
            </a:extLst>
          </p:cNvPr>
          <p:cNvSpPr/>
          <p:nvPr/>
        </p:nvSpPr>
        <p:spPr bwMode="auto">
          <a:xfrm>
            <a:off x="5692069" y="3752319"/>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7" name="Rectangle 86">
            <a:extLst>
              <a:ext uri="{FF2B5EF4-FFF2-40B4-BE49-F238E27FC236}">
                <a16:creationId xmlns:a16="http://schemas.microsoft.com/office/drawing/2014/main" id="{7C6F3DBF-C181-4607-8E9F-8BC2DBA5D5EC}"/>
              </a:ext>
            </a:extLst>
          </p:cNvPr>
          <p:cNvSpPr/>
          <p:nvPr/>
        </p:nvSpPr>
        <p:spPr bwMode="auto">
          <a:xfrm>
            <a:off x="4188915" y="374218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8" name="Rectangle 87">
            <a:extLst>
              <a:ext uri="{FF2B5EF4-FFF2-40B4-BE49-F238E27FC236}">
                <a16:creationId xmlns:a16="http://schemas.microsoft.com/office/drawing/2014/main" id="{974CA868-E905-4BF2-917F-A9DC757332F6}"/>
              </a:ext>
            </a:extLst>
          </p:cNvPr>
          <p:cNvSpPr/>
          <p:nvPr/>
        </p:nvSpPr>
        <p:spPr bwMode="auto">
          <a:xfrm>
            <a:off x="4351138" y="374194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1282418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D0D1CC-752A-4108-936D-A11AEB3C0060}"/>
              </a:ext>
            </a:extLst>
          </p:cNvPr>
          <p:cNvSpPr>
            <a:spLocks noGrp="1"/>
          </p:cNvSpPr>
          <p:nvPr>
            <p:ph idx="1"/>
          </p:nvPr>
        </p:nvSpPr>
        <p:spPr>
          <a:xfrm>
            <a:off x="1656160" y="1491853"/>
            <a:ext cx="5829300" cy="679847"/>
          </a:xfrm>
        </p:spPr>
        <p:txBody>
          <a:bodyPr/>
          <a:lstStyle/>
          <a:p>
            <a:r>
              <a:rPr lang="en-US" dirty="0"/>
              <a:t>For faster indication the signaling could be included in UL BA frames. We can use few Reserved bits in BA to signal the same. </a:t>
            </a:r>
          </a:p>
        </p:txBody>
      </p:sp>
      <p:sp>
        <p:nvSpPr>
          <p:cNvPr id="5" name="Slide Number Placeholder 4">
            <a:extLst>
              <a:ext uri="{FF2B5EF4-FFF2-40B4-BE49-F238E27FC236}">
                <a16:creationId xmlns:a16="http://schemas.microsoft.com/office/drawing/2014/main" id="{3802A369-4877-4F28-BDB4-B5D9C16A519C}"/>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26</a:t>
            </a:fld>
            <a:endParaRPr lang="en-GB" dirty="0"/>
          </a:p>
        </p:txBody>
      </p:sp>
      <p:sp>
        <p:nvSpPr>
          <p:cNvPr id="6" name="Title 5">
            <a:extLst>
              <a:ext uri="{FF2B5EF4-FFF2-40B4-BE49-F238E27FC236}">
                <a16:creationId xmlns:a16="http://schemas.microsoft.com/office/drawing/2014/main" id="{8749D3B7-D813-495C-9CD8-7360DD470237}"/>
              </a:ext>
            </a:extLst>
          </p:cNvPr>
          <p:cNvSpPr>
            <a:spLocks noGrp="1"/>
          </p:cNvSpPr>
          <p:nvPr>
            <p:ph type="title"/>
          </p:nvPr>
        </p:nvSpPr>
        <p:spPr/>
        <p:txBody>
          <a:bodyPr/>
          <a:lstStyle/>
          <a:p>
            <a:r>
              <a:rPr lang="en-US" dirty="0"/>
              <a:t>Signaling in BA</a:t>
            </a:r>
          </a:p>
        </p:txBody>
      </p:sp>
      <p:sp>
        <p:nvSpPr>
          <p:cNvPr id="7" name="Rectangle 6">
            <a:extLst>
              <a:ext uri="{FF2B5EF4-FFF2-40B4-BE49-F238E27FC236}">
                <a16:creationId xmlns:a16="http://schemas.microsoft.com/office/drawing/2014/main" id="{D37C5AB5-08B2-4F88-A2EA-902DD4B1005A}"/>
              </a:ext>
            </a:extLst>
          </p:cNvPr>
          <p:cNvSpPr/>
          <p:nvPr/>
        </p:nvSpPr>
        <p:spPr>
          <a:xfrm>
            <a:off x="1566298" y="2766933"/>
            <a:ext cx="842720"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 Ack Policy</a:t>
            </a:r>
          </a:p>
        </p:txBody>
      </p:sp>
      <p:sp>
        <p:nvSpPr>
          <p:cNvPr id="8" name="Rectangle 7">
            <a:extLst>
              <a:ext uri="{FF2B5EF4-FFF2-40B4-BE49-F238E27FC236}">
                <a16:creationId xmlns:a16="http://schemas.microsoft.com/office/drawing/2014/main" id="{2AFB6816-7486-4EE8-924E-8FC1BE1A995E}"/>
              </a:ext>
            </a:extLst>
          </p:cNvPr>
          <p:cNvSpPr/>
          <p:nvPr/>
        </p:nvSpPr>
        <p:spPr>
          <a:xfrm>
            <a:off x="2409019" y="2766933"/>
            <a:ext cx="842720"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 Type</a:t>
            </a:r>
          </a:p>
        </p:txBody>
      </p:sp>
      <p:sp>
        <p:nvSpPr>
          <p:cNvPr id="9" name="Rectangle 8">
            <a:extLst>
              <a:ext uri="{FF2B5EF4-FFF2-40B4-BE49-F238E27FC236}">
                <a16:creationId xmlns:a16="http://schemas.microsoft.com/office/drawing/2014/main" id="{FE66574C-8838-414E-80D1-4BFC9D5F14A1}"/>
              </a:ext>
            </a:extLst>
          </p:cNvPr>
          <p:cNvSpPr/>
          <p:nvPr/>
        </p:nvSpPr>
        <p:spPr>
          <a:xfrm>
            <a:off x="3257550" y="2766933"/>
            <a:ext cx="2237568"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trike="sngStrike" dirty="0">
                <a:solidFill>
                  <a:schemeClr val="tx1"/>
                </a:solidFill>
              </a:rPr>
              <a:t>Reserved  </a:t>
            </a:r>
            <a:r>
              <a:rPr lang="en-US" sz="1050" b="1" dirty="0">
                <a:solidFill>
                  <a:srgbClr val="FF0000"/>
                </a:solidFill>
              </a:rPr>
              <a:t>DL-Rx Unavailable</a:t>
            </a:r>
          </a:p>
        </p:txBody>
      </p:sp>
      <p:sp>
        <p:nvSpPr>
          <p:cNvPr id="10" name="Rectangle 9">
            <a:extLst>
              <a:ext uri="{FF2B5EF4-FFF2-40B4-BE49-F238E27FC236}">
                <a16:creationId xmlns:a16="http://schemas.microsoft.com/office/drawing/2014/main" id="{A4BFC5E9-B758-4279-81E6-48C8559F1BF5}"/>
              </a:ext>
            </a:extLst>
          </p:cNvPr>
          <p:cNvSpPr/>
          <p:nvPr/>
        </p:nvSpPr>
        <p:spPr>
          <a:xfrm>
            <a:off x="5500930" y="2766932"/>
            <a:ext cx="1216619"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Reserved</a:t>
            </a:r>
          </a:p>
        </p:txBody>
      </p:sp>
      <p:sp>
        <p:nvSpPr>
          <p:cNvPr id="11" name="Rectangle 10">
            <a:extLst>
              <a:ext uri="{FF2B5EF4-FFF2-40B4-BE49-F238E27FC236}">
                <a16:creationId xmlns:a16="http://schemas.microsoft.com/office/drawing/2014/main" id="{CDAAD96B-3BE2-4598-9776-9FF5E37B7140}"/>
              </a:ext>
            </a:extLst>
          </p:cNvPr>
          <p:cNvSpPr/>
          <p:nvPr/>
        </p:nvSpPr>
        <p:spPr>
          <a:xfrm>
            <a:off x="6723361" y="2766932"/>
            <a:ext cx="1216619"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err="1">
                <a:solidFill>
                  <a:schemeClr val="tx1"/>
                </a:solidFill>
              </a:rPr>
              <a:t>TID_Info</a:t>
            </a:r>
            <a:endParaRPr lang="en-US" sz="1050" dirty="0">
              <a:solidFill>
                <a:schemeClr val="tx1"/>
              </a:solidFill>
            </a:endParaRPr>
          </a:p>
        </p:txBody>
      </p:sp>
      <p:sp>
        <p:nvSpPr>
          <p:cNvPr id="12" name="TextBox 11">
            <a:extLst>
              <a:ext uri="{FF2B5EF4-FFF2-40B4-BE49-F238E27FC236}">
                <a16:creationId xmlns:a16="http://schemas.microsoft.com/office/drawing/2014/main" id="{4A20FDDF-8B8E-44E5-9AC7-91CC8EDB4103}"/>
              </a:ext>
            </a:extLst>
          </p:cNvPr>
          <p:cNvSpPr txBox="1"/>
          <p:nvPr/>
        </p:nvSpPr>
        <p:spPr>
          <a:xfrm>
            <a:off x="1566298" y="2424034"/>
            <a:ext cx="6039538" cy="276999"/>
          </a:xfrm>
          <a:prstGeom prst="rect">
            <a:avLst/>
          </a:prstGeom>
          <a:noFill/>
        </p:spPr>
        <p:txBody>
          <a:bodyPr wrap="none" rtlCol="0">
            <a:spAutoFit/>
          </a:bodyPr>
          <a:lstStyle/>
          <a:p>
            <a:r>
              <a:rPr lang="en-US" sz="1200" dirty="0"/>
              <a:t>B0                 B1-B4                          B5                                         B6-B11                     B12-B15</a:t>
            </a:r>
          </a:p>
        </p:txBody>
      </p:sp>
      <p:sp>
        <p:nvSpPr>
          <p:cNvPr id="13" name="TextBox 12">
            <a:extLst>
              <a:ext uri="{FF2B5EF4-FFF2-40B4-BE49-F238E27FC236}">
                <a16:creationId xmlns:a16="http://schemas.microsoft.com/office/drawing/2014/main" id="{761978C4-3A72-4F93-BBEB-E105C3CEE5E4}"/>
              </a:ext>
            </a:extLst>
          </p:cNvPr>
          <p:cNvSpPr txBox="1"/>
          <p:nvPr/>
        </p:nvSpPr>
        <p:spPr>
          <a:xfrm>
            <a:off x="2628900" y="3249059"/>
            <a:ext cx="3841116" cy="253916"/>
          </a:xfrm>
          <a:prstGeom prst="rect">
            <a:avLst/>
          </a:prstGeom>
          <a:noFill/>
        </p:spPr>
        <p:txBody>
          <a:bodyPr wrap="none" rtlCol="0">
            <a:spAutoFit/>
          </a:bodyPr>
          <a:lstStyle/>
          <a:p>
            <a:r>
              <a:rPr lang="en-US" sz="1050" dirty="0"/>
              <a:t>Modified BA Control field to signal STA unavailability for DL Rx. </a:t>
            </a:r>
          </a:p>
        </p:txBody>
      </p:sp>
    </p:spTree>
    <p:extLst>
      <p:ext uri="{BB962C8B-B14F-4D97-AF65-F5344CB8AC3E}">
        <p14:creationId xmlns:p14="http://schemas.microsoft.com/office/powerpoint/2010/main" val="3834970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27</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PPDU alignment, DL case</a:t>
            </a:r>
          </a:p>
        </p:txBody>
      </p:sp>
      <p:sp>
        <p:nvSpPr>
          <p:cNvPr id="3" name="Rectangle 2">
            <a:extLst>
              <a:ext uri="{FF2B5EF4-FFF2-40B4-BE49-F238E27FC236}">
                <a16:creationId xmlns:a16="http://schemas.microsoft.com/office/drawing/2014/main" id="{DA9002AB-CE29-4CF1-A9A4-89A40D7D2939}"/>
              </a:ext>
            </a:extLst>
          </p:cNvPr>
          <p:cNvSpPr/>
          <p:nvPr/>
        </p:nvSpPr>
        <p:spPr>
          <a:xfrm>
            <a:off x="605425" y="4620340"/>
            <a:ext cx="8132300" cy="276999"/>
          </a:xfrm>
          <a:prstGeom prst="rect">
            <a:avLst/>
          </a:prstGeom>
        </p:spPr>
        <p:txBody>
          <a:bodyPr wrap="square">
            <a:spAutoFit/>
          </a:bodyPr>
          <a:lstStyle/>
          <a:p>
            <a:pPr defTabSz="685800"/>
            <a:r>
              <a:rPr lang="en-US" sz="1200" kern="0" dirty="0">
                <a:solidFill>
                  <a:srgbClr val="FF0000"/>
                </a:solidFill>
              </a:rPr>
              <a:t>Note: Provided results include effect of loss of entire PPDU if response BA happens during preamble reception</a:t>
            </a:r>
          </a:p>
        </p:txBody>
      </p:sp>
      <p:pic>
        <p:nvPicPr>
          <p:cNvPr id="7" name="Picture 6" descr="A close up of a map&#10;&#10;Description automatically generated">
            <a:extLst>
              <a:ext uri="{FF2B5EF4-FFF2-40B4-BE49-F238E27FC236}">
                <a16:creationId xmlns:a16="http://schemas.microsoft.com/office/drawing/2014/main" id="{949374FD-1FB9-46A5-A8DB-AF115725B3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545" y="1130467"/>
            <a:ext cx="4466673" cy="3350005"/>
          </a:xfrm>
          <a:prstGeom prst="rect">
            <a:avLst/>
          </a:prstGeom>
        </p:spPr>
      </p:pic>
      <p:sp>
        <p:nvSpPr>
          <p:cNvPr id="5" name="TextBox 4">
            <a:extLst>
              <a:ext uri="{FF2B5EF4-FFF2-40B4-BE49-F238E27FC236}">
                <a16:creationId xmlns:a16="http://schemas.microsoft.com/office/drawing/2014/main" id="{37C044CC-F4ED-4134-AE1A-BF9F5EBCE782}"/>
              </a:ext>
            </a:extLst>
          </p:cNvPr>
          <p:cNvSpPr txBox="1"/>
          <p:nvPr/>
        </p:nvSpPr>
        <p:spPr>
          <a:xfrm>
            <a:off x="838200" y="1371421"/>
            <a:ext cx="25400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1 AP, 1 STA</a:t>
            </a:r>
          </a:p>
          <a:p>
            <a:pPr marL="285750" indent="-285750">
              <a:buFont typeface="Arial" panose="020B0604020202020204" pitchFamily="34" charset="0"/>
              <a:buChar char="•"/>
            </a:pPr>
            <a:r>
              <a:rPr lang="en-US" dirty="0"/>
              <a:t>2x2x80, MCS7</a:t>
            </a:r>
          </a:p>
          <a:p>
            <a:pPr marL="285750" indent="-285750">
              <a:buFont typeface="Arial" panose="020B0604020202020204" pitchFamily="34" charset="0"/>
              <a:buChar char="•"/>
            </a:pPr>
            <a:r>
              <a:rPr lang="en-US" dirty="0"/>
              <a:t>AMSDU ON</a:t>
            </a:r>
          </a:p>
          <a:p>
            <a:pPr marL="285750" indent="-285750">
              <a:buFont typeface="Arial" panose="020B0604020202020204" pitchFamily="34" charset="0"/>
              <a:buChar char="•"/>
            </a:pPr>
            <a:r>
              <a:rPr lang="en-US" dirty="0"/>
              <a:t>64 A-MPDU size</a:t>
            </a:r>
          </a:p>
        </p:txBody>
      </p:sp>
    </p:spTree>
    <p:extLst>
      <p:ext uri="{BB962C8B-B14F-4D97-AF65-F5344CB8AC3E}">
        <p14:creationId xmlns:p14="http://schemas.microsoft.com/office/powerpoint/2010/main" val="3507228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694944" y="981644"/>
            <a:ext cx="7772856" cy="3492820"/>
          </a:xfrm>
        </p:spPr>
        <p:txBody>
          <a:bodyPr>
            <a:normAutofit/>
          </a:bodyPr>
          <a:lstStyle/>
          <a:p>
            <a:r>
              <a:rPr lang="en-US" sz="1400" dirty="0">
                <a:latin typeface="+mn-lt"/>
              </a:rPr>
              <a:t>In [2] we discussed limitations raised by radio coexistence issues of co-located radios</a:t>
            </a: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r>
              <a:rPr lang="en-US" sz="1400" dirty="0">
                <a:latin typeface="+mn-lt"/>
              </a:rPr>
              <a:t>We introduced two modes of operation to address operations with constraints:</a:t>
            </a:r>
          </a:p>
          <a:p>
            <a:pPr lvl="1"/>
            <a:r>
              <a:rPr lang="en-US" sz="1100" dirty="0">
                <a:latin typeface="+mn-lt"/>
              </a:rPr>
              <a:t>Isolated RMPC</a:t>
            </a:r>
          </a:p>
          <a:p>
            <a:pPr lvl="2"/>
            <a:r>
              <a:rPr lang="en-US" sz="900" dirty="0">
                <a:latin typeface="+mn-lt"/>
              </a:rPr>
              <a:t>Leakage/interference from TX on link1 is not sufficient to cross ED threshold on link2</a:t>
            </a:r>
          </a:p>
          <a:p>
            <a:pPr lvl="2"/>
            <a:r>
              <a:rPr lang="en-US" sz="900" dirty="0">
                <a:latin typeface="+mn-lt"/>
              </a:rPr>
              <a:t>Leakage sufficient to harm data frame receptions on a high </a:t>
            </a:r>
            <a:r>
              <a:rPr lang="en-US" sz="900" dirty="0" err="1">
                <a:latin typeface="+mn-lt"/>
              </a:rPr>
              <a:t>MCSes</a:t>
            </a:r>
            <a:r>
              <a:rPr lang="en-US" sz="900" dirty="0">
                <a:latin typeface="+mn-lt"/>
              </a:rPr>
              <a:t> but not enough to damage RX of control frames reception</a:t>
            </a:r>
          </a:p>
          <a:p>
            <a:pPr lvl="1"/>
            <a:r>
              <a:rPr lang="en-US" sz="1100" dirty="0">
                <a:latin typeface="+mn-lt"/>
              </a:rPr>
              <a:t>Non-isolated RMPC</a:t>
            </a:r>
          </a:p>
          <a:p>
            <a:pPr lvl="2"/>
            <a:r>
              <a:rPr lang="en-US" sz="900" dirty="0">
                <a:latin typeface="+mn-lt"/>
              </a:rPr>
              <a:t>Leakage from TX on link1 is sufficient to cross ED threshold on link2</a:t>
            </a:r>
          </a:p>
          <a:p>
            <a:pPr lvl="2"/>
            <a:r>
              <a:rPr lang="en-US" sz="900" dirty="0">
                <a:latin typeface="+mn-lt"/>
              </a:rPr>
              <a:t>Leaking power rise CCA Busy signal on link 2 stopping it from contention and destroying all ongoing RX events/processes </a:t>
            </a:r>
          </a:p>
        </p:txBody>
      </p:sp>
      <p:grpSp>
        <p:nvGrpSpPr>
          <p:cNvPr id="71" name="Group 70">
            <a:extLst>
              <a:ext uri="{FF2B5EF4-FFF2-40B4-BE49-F238E27FC236}">
                <a16:creationId xmlns:a16="http://schemas.microsoft.com/office/drawing/2014/main" id="{ABDBBF28-D2A2-4157-92DF-EEAD2BDB4744}"/>
              </a:ext>
            </a:extLst>
          </p:cNvPr>
          <p:cNvGrpSpPr/>
          <p:nvPr/>
        </p:nvGrpSpPr>
        <p:grpSpPr>
          <a:xfrm>
            <a:off x="676200" y="1398132"/>
            <a:ext cx="7754112" cy="1112493"/>
            <a:chOff x="326636" y="2313459"/>
            <a:chExt cx="8549200" cy="1293341"/>
          </a:xfrm>
        </p:grpSpPr>
        <p:sp>
          <p:nvSpPr>
            <p:cNvPr id="72" name="Rectangle 13">
              <a:extLst>
                <a:ext uri="{FF2B5EF4-FFF2-40B4-BE49-F238E27FC236}">
                  <a16:creationId xmlns:a16="http://schemas.microsoft.com/office/drawing/2014/main" id="{09C0C2A1-05DA-4BEB-9622-75F84CF50F1C}"/>
                </a:ext>
              </a:extLst>
            </p:cNvPr>
            <p:cNvSpPr>
              <a:spLocks noChangeArrowheads="1"/>
            </p:cNvSpPr>
            <p:nvPr/>
          </p:nvSpPr>
          <p:spPr bwMode="auto">
            <a:xfrm>
              <a:off x="381020" y="2389643"/>
              <a:ext cx="932656" cy="1217157"/>
            </a:xfrm>
            <a:prstGeom prst="rect">
              <a:avLst/>
            </a:pr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sz="1400"/>
            </a:p>
          </p:txBody>
        </p:sp>
        <p:sp>
          <p:nvSpPr>
            <p:cNvPr id="73" name="Line 9">
              <a:extLst>
                <a:ext uri="{FF2B5EF4-FFF2-40B4-BE49-F238E27FC236}">
                  <a16:creationId xmlns:a16="http://schemas.microsoft.com/office/drawing/2014/main" id="{CBA2DFF7-7D3E-4E82-BA00-835E6E94BBC0}"/>
                </a:ext>
              </a:extLst>
            </p:cNvPr>
            <p:cNvSpPr>
              <a:spLocks noChangeShapeType="1"/>
            </p:cNvSpPr>
            <p:nvPr/>
          </p:nvSpPr>
          <p:spPr bwMode="auto">
            <a:xfrm>
              <a:off x="1150360" y="2825368"/>
              <a:ext cx="7697787" cy="0"/>
            </a:xfrm>
            <a:prstGeom prst="line">
              <a:avLst/>
            </a:prstGeom>
            <a:noFill/>
            <a:ln w="12700"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74" name="Line 10">
              <a:extLst>
                <a:ext uri="{FF2B5EF4-FFF2-40B4-BE49-F238E27FC236}">
                  <a16:creationId xmlns:a16="http://schemas.microsoft.com/office/drawing/2014/main" id="{87D1EB0C-3D47-4CC2-B6EA-3DA318A635F9}"/>
                </a:ext>
              </a:extLst>
            </p:cNvPr>
            <p:cNvSpPr>
              <a:spLocks noChangeShapeType="1"/>
            </p:cNvSpPr>
            <p:nvPr/>
          </p:nvSpPr>
          <p:spPr bwMode="auto">
            <a:xfrm>
              <a:off x="1178049" y="3434743"/>
              <a:ext cx="7697787" cy="0"/>
            </a:xfrm>
            <a:prstGeom prst="line">
              <a:avLst/>
            </a:prstGeom>
            <a:noFill/>
            <a:ln w="12700"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75" name="TextBox 74">
              <a:extLst>
                <a:ext uri="{FF2B5EF4-FFF2-40B4-BE49-F238E27FC236}">
                  <a16:creationId xmlns:a16="http://schemas.microsoft.com/office/drawing/2014/main" id="{90780A8D-32FE-4EE7-B959-D8E8923AA61F}"/>
                </a:ext>
              </a:extLst>
            </p:cNvPr>
            <p:cNvSpPr txBox="1"/>
            <p:nvPr/>
          </p:nvSpPr>
          <p:spPr>
            <a:xfrm>
              <a:off x="1324862" y="2632949"/>
              <a:ext cx="585052" cy="187850"/>
            </a:xfrm>
            <a:prstGeom prst="rect">
              <a:avLst/>
            </a:prstGeom>
            <a:noFill/>
          </p:spPr>
          <p:txBody>
            <a:bodyPr wrap="square" lIns="0" tIns="0" rIns="0" bIns="0" rtlCol="0">
              <a:spAutoFit/>
            </a:bodyPr>
            <a:lstStyle/>
            <a:p>
              <a:r>
                <a:rPr lang="en-US" sz="1050" dirty="0">
                  <a:solidFill>
                    <a:schemeClr val="tx2"/>
                  </a:solidFill>
                  <a:cs typeface="Neo Sans Intel"/>
                </a:rPr>
                <a:t>band 1</a:t>
              </a:r>
            </a:p>
          </p:txBody>
        </p:sp>
        <p:sp>
          <p:nvSpPr>
            <p:cNvPr id="76" name="TextBox 75">
              <a:extLst>
                <a:ext uri="{FF2B5EF4-FFF2-40B4-BE49-F238E27FC236}">
                  <a16:creationId xmlns:a16="http://schemas.microsoft.com/office/drawing/2014/main" id="{1BA61489-B064-4135-BB5F-AEC22F361FE1}"/>
                </a:ext>
              </a:extLst>
            </p:cNvPr>
            <p:cNvSpPr txBox="1"/>
            <p:nvPr/>
          </p:nvSpPr>
          <p:spPr>
            <a:xfrm>
              <a:off x="1352550" y="3220416"/>
              <a:ext cx="590743" cy="187850"/>
            </a:xfrm>
            <a:prstGeom prst="rect">
              <a:avLst/>
            </a:prstGeom>
            <a:noFill/>
          </p:spPr>
          <p:txBody>
            <a:bodyPr wrap="square" lIns="0" tIns="0" rIns="0" bIns="0" rtlCol="0">
              <a:spAutoFit/>
            </a:bodyPr>
            <a:lstStyle/>
            <a:p>
              <a:r>
                <a:rPr lang="en-US" sz="1050" dirty="0">
                  <a:solidFill>
                    <a:schemeClr val="tx2"/>
                  </a:solidFill>
                  <a:cs typeface="Neo Sans Intel"/>
                </a:rPr>
                <a:t>band 2</a:t>
              </a:r>
            </a:p>
          </p:txBody>
        </p:sp>
        <p:sp>
          <p:nvSpPr>
            <p:cNvPr id="77" name="Flowchart: Alternate Process 76">
              <a:extLst>
                <a:ext uri="{FF2B5EF4-FFF2-40B4-BE49-F238E27FC236}">
                  <a16:creationId xmlns:a16="http://schemas.microsoft.com/office/drawing/2014/main" id="{5CB7DA3F-2FC8-4090-AE2E-745C42A03822}"/>
                </a:ext>
              </a:extLst>
            </p:cNvPr>
            <p:cNvSpPr/>
            <p:nvPr/>
          </p:nvSpPr>
          <p:spPr>
            <a:xfrm>
              <a:off x="652533" y="2558131"/>
              <a:ext cx="510285" cy="300813"/>
            </a:xfrm>
            <a:prstGeom prst="flowChartAlternateProcess">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t>STA1</a:t>
              </a:r>
            </a:p>
          </p:txBody>
        </p:sp>
        <p:sp>
          <p:nvSpPr>
            <p:cNvPr id="78" name="Flowchart: Alternate Process 77">
              <a:extLst>
                <a:ext uri="{FF2B5EF4-FFF2-40B4-BE49-F238E27FC236}">
                  <a16:creationId xmlns:a16="http://schemas.microsoft.com/office/drawing/2014/main" id="{DCD57B08-E422-4096-B7C7-3506C1D098DB}"/>
                </a:ext>
              </a:extLst>
            </p:cNvPr>
            <p:cNvSpPr/>
            <p:nvPr/>
          </p:nvSpPr>
          <p:spPr>
            <a:xfrm>
              <a:off x="679522" y="3152927"/>
              <a:ext cx="510285" cy="300813"/>
            </a:xfrm>
            <a:prstGeom prst="flowChartAlternateProcess">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t>STA 2</a:t>
              </a:r>
            </a:p>
          </p:txBody>
        </p:sp>
        <p:sp>
          <p:nvSpPr>
            <p:cNvPr id="79" name="Rectangle 78">
              <a:extLst>
                <a:ext uri="{FF2B5EF4-FFF2-40B4-BE49-F238E27FC236}">
                  <a16:creationId xmlns:a16="http://schemas.microsoft.com/office/drawing/2014/main" id="{35B735DC-76E2-4BF9-BFF7-D1C05B94F307}"/>
                </a:ext>
              </a:extLst>
            </p:cNvPr>
            <p:cNvSpPr/>
            <p:nvPr/>
          </p:nvSpPr>
          <p:spPr>
            <a:xfrm>
              <a:off x="2167018" y="2670834"/>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3</a:t>
              </a:r>
            </a:p>
          </p:txBody>
        </p:sp>
        <p:sp>
          <p:nvSpPr>
            <p:cNvPr id="80" name="Rectangle 79">
              <a:extLst>
                <a:ext uri="{FF2B5EF4-FFF2-40B4-BE49-F238E27FC236}">
                  <a16:creationId xmlns:a16="http://schemas.microsoft.com/office/drawing/2014/main" id="{D500E7F0-EA35-46B1-AF00-D5EC7CE8BC9C}"/>
                </a:ext>
              </a:extLst>
            </p:cNvPr>
            <p:cNvSpPr/>
            <p:nvPr/>
          </p:nvSpPr>
          <p:spPr>
            <a:xfrm>
              <a:off x="2363075"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2</a:t>
              </a:r>
            </a:p>
          </p:txBody>
        </p:sp>
        <p:sp>
          <p:nvSpPr>
            <p:cNvPr id="81" name="Rectangle 13">
              <a:extLst>
                <a:ext uri="{FF2B5EF4-FFF2-40B4-BE49-F238E27FC236}">
                  <a16:creationId xmlns:a16="http://schemas.microsoft.com/office/drawing/2014/main" id="{19B80C8E-9C16-48C2-BDB0-9A7BA8EA3AF8}"/>
                </a:ext>
              </a:extLst>
            </p:cNvPr>
            <p:cNvSpPr>
              <a:spLocks noChangeArrowheads="1"/>
            </p:cNvSpPr>
            <p:nvPr/>
          </p:nvSpPr>
          <p:spPr bwMode="auto">
            <a:xfrm>
              <a:off x="2959183" y="2313459"/>
              <a:ext cx="1445115" cy="503055"/>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82" name="Rectangle 81">
              <a:extLst>
                <a:ext uri="{FF2B5EF4-FFF2-40B4-BE49-F238E27FC236}">
                  <a16:creationId xmlns:a16="http://schemas.microsoft.com/office/drawing/2014/main" id="{52B4AA40-6D36-4E4F-8C39-686E0ACF2B47}"/>
                </a:ext>
              </a:extLst>
            </p:cNvPr>
            <p:cNvSpPr/>
            <p:nvPr/>
          </p:nvSpPr>
          <p:spPr>
            <a:xfrm>
              <a:off x="2560353"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83" name="Rectangle 82">
              <a:extLst>
                <a:ext uri="{FF2B5EF4-FFF2-40B4-BE49-F238E27FC236}">
                  <a16:creationId xmlns:a16="http://schemas.microsoft.com/office/drawing/2014/main" id="{BD8436C3-1383-48E9-A372-2C73A1BA58F8}"/>
                </a:ext>
              </a:extLst>
            </p:cNvPr>
            <p:cNvSpPr/>
            <p:nvPr/>
          </p:nvSpPr>
          <p:spPr>
            <a:xfrm>
              <a:off x="2757631"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84" name="Rectangle 83">
              <a:extLst>
                <a:ext uri="{FF2B5EF4-FFF2-40B4-BE49-F238E27FC236}">
                  <a16:creationId xmlns:a16="http://schemas.microsoft.com/office/drawing/2014/main" id="{4EBB4D49-3010-407C-BE48-1B8350D39A36}"/>
                </a:ext>
              </a:extLst>
            </p:cNvPr>
            <p:cNvSpPr/>
            <p:nvPr/>
          </p:nvSpPr>
          <p:spPr>
            <a:xfrm>
              <a:off x="4807430" y="2674978"/>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3</a:t>
              </a:r>
            </a:p>
          </p:txBody>
        </p:sp>
        <p:sp>
          <p:nvSpPr>
            <p:cNvPr id="85" name="Rectangle 84">
              <a:extLst>
                <a:ext uri="{FF2B5EF4-FFF2-40B4-BE49-F238E27FC236}">
                  <a16:creationId xmlns:a16="http://schemas.microsoft.com/office/drawing/2014/main" id="{7CC8D3AA-9740-41A8-9252-5DF4D6B85A02}"/>
                </a:ext>
              </a:extLst>
            </p:cNvPr>
            <p:cNvSpPr/>
            <p:nvPr/>
          </p:nvSpPr>
          <p:spPr>
            <a:xfrm>
              <a:off x="5003487"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2</a:t>
              </a:r>
            </a:p>
          </p:txBody>
        </p:sp>
        <p:sp>
          <p:nvSpPr>
            <p:cNvPr id="86" name="Rectangle 85">
              <a:extLst>
                <a:ext uri="{FF2B5EF4-FFF2-40B4-BE49-F238E27FC236}">
                  <a16:creationId xmlns:a16="http://schemas.microsoft.com/office/drawing/2014/main" id="{4A28884D-7368-421E-9946-52695E0EE3DA}"/>
                </a:ext>
              </a:extLst>
            </p:cNvPr>
            <p:cNvSpPr/>
            <p:nvPr/>
          </p:nvSpPr>
          <p:spPr>
            <a:xfrm>
              <a:off x="5200765"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87" name="Rectangle 86">
              <a:extLst>
                <a:ext uri="{FF2B5EF4-FFF2-40B4-BE49-F238E27FC236}">
                  <a16:creationId xmlns:a16="http://schemas.microsoft.com/office/drawing/2014/main" id="{BF617FCC-80BF-4BEB-A72F-27CA8A9D1301}"/>
                </a:ext>
              </a:extLst>
            </p:cNvPr>
            <p:cNvSpPr/>
            <p:nvPr/>
          </p:nvSpPr>
          <p:spPr>
            <a:xfrm>
              <a:off x="5398043"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88" name="Rectangle 87">
              <a:extLst>
                <a:ext uri="{FF2B5EF4-FFF2-40B4-BE49-F238E27FC236}">
                  <a16:creationId xmlns:a16="http://schemas.microsoft.com/office/drawing/2014/main" id="{A618EB62-49F6-46D4-9D2E-D255BFB865A9}"/>
                </a:ext>
              </a:extLst>
            </p:cNvPr>
            <p:cNvSpPr/>
            <p:nvPr/>
          </p:nvSpPr>
          <p:spPr>
            <a:xfrm>
              <a:off x="2960343" y="2558131"/>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89" name="Rectangle 88">
              <a:extLst>
                <a:ext uri="{FF2B5EF4-FFF2-40B4-BE49-F238E27FC236}">
                  <a16:creationId xmlns:a16="http://schemas.microsoft.com/office/drawing/2014/main" id="{D46A063F-F076-4335-8E9C-0FF746B798D6}"/>
                </a:ext>
              </a:extLst>
            </p:cNvPr>
            <p:cNvSpPr/>
            <p:nvPr/>
          </p:nvSpPr>
          <p:spPr>
            <a:xfrm>
              <a:off x="3842695" y="2559514"/>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90" name="Rectangle 13">
              <a:extLst>
                <a:ext uri="{FF2B5EF4-FFF2-40B4-BE49-F238E27FC236}">
                  <a16:creationId xmlns:a16="http://schemas.microsoft.com/office/drawing/2014/main" id="{6A1ADF3D-AB4F-43ED-B8E7-4F74C4ADDF55}"/>
                </a:ext>
              </a:extLst>
            </p:cNvPr>
            <p:cNvSpPr>
              <a:spLocks noChangeArrowheads="1"/>
            </p:cNvSpPr>
            <p:nvPr/>
          </p:nvSpPr>
          <p:spPr bwMode="auto">
            <a:xfrm>
              <a:off x="1954480" y="2959886"/>
              <a:ext cx="3246285" cy="467884"/>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91" name="Rectangle 90">
              <a:extLst>
                <a:ext uri="{FF2B5EF4-FFF2-40B4-BE49-F238E27FC236}">
                  <a16:creationId xmlns:a16="http://schemas.microsoft.com/office/drawing/2014/main" id="{6E6A2338-8571-44E7-AFED-883A65312E6B}"/>
                </a:ext>
              </a:extLst>
            </p:cNvPr>
            <p:cNvSpPr/>
            <p:nvPr/>
          </p:nvSpPr>
          <p:spPr>
            <a:xfrm>
              <a:off x="3264580" y="3171983"/>
              <a:ext cx="735069"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Rx data</a:t>
              </a:r>
            </a:p>
          </p:txBody>
        </p:sp>
        <p:cxnSp>
          <p:nvCxnSpPr>
            <p:cNvPr id="92" name="Straight Connector 91">
              <a:extLst>
                <a:ext uri="{FF2B5EF4-FFF2-40B4-BE49-F238E27FC236}">
                  <a16:creationId xmlns:a16="http://schemas.microsoft.com/office/drawing/2014/main" id="{F249DB93-6AC9-406A-9944-8D77CBDDB03C}"/>
                </a:ext>
              </a:extLst>
            </p:cNvPr>
            <p:cNvCxnSpPr/>
            <p:nvPr/>
          </p:nvCxnSpPr>
          <p:spPr>
            <a:xfrm>
              <a:off x="3652067" y="2389644"/>
              <a:ext cx="6838" cy="1123430"/>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sp>
          <p:nvSpPr>
            <p:cNvPr id="93" name="TextBox 92">
              <a:extLst>
                <a:ext uri="{FF2B5EF4-FFF2-40B4-BE49-F238E27FC236}">
                  <a16:creationId xmlns:a16="http://schemas.microsoft.com/office/drawing/2014/main" id="{A30A23F2-A00F-446A-B84F-291E1C697319}"/>
                </a:ext>
              </a:extLst>
            </p:cNvPr>
            <p:cNvSpPr txBox="1"/>
            <p:nvPr/>
          </p:nvSpPr>
          <p:spPr>
            <a:xfrm>
              <a:off x="3012907" y="2325734"/>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94" name="TextBox 93">
              <a:extLst>
                <a:ext uri="{FF2B5EF4-FFF2-40B4-BE49-F238E27FC236}">
                  <a16:creationId xmlns:a16="http://schemas.microsoft.com/office/drawing/2014/main" id="{419D0A35-969A-4CCB-93D5-B6DA286EB2BE}"/>
                </a:ext>
              </a:extLst>
            </p:cNvPr>
            <p:cNvSpPr txBox="1"/>
            <p:nvPr/>
          </p:nvSpPr>
          <p:spPr>
            <a:xfrm>
              <a:off x="2064703" y="2970339"/>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95" name="Rectangle 94">
              <a:extLst>
                <a:ext uri="{FF2B5EF4-FFF2-40B4-BE49-F238E27FC236}">
                  <a16:creationId xmlns:a16="http://schemas.microsoft.com/office/drawing/2014/main" id="{D6F08410-F006-4B9C-87C5-4762FE0DC0CF}"/>
                </a:ext>
              </a:extLst>
            </p:cNvPr>
            <p:cNvSpPr/>
            <p:nvPr/>
          </p:nvSpPr>
          <p:spPr>
            <a:xfrm>
              <a:off x="5204476" y="3277210"/>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96" name="Rectangle 95">
              <a:extLst>
                <a:ext uri="{FF2B5EF4-FFF2-40B4-BE49-F238E27FC236}">
                  <a16:creationId xmlns:a16="http://schemas.microsoft.com/office/drawing/2014/main" id="{D4F3D908-6E7E-4CAB-9FBB-A4C08AF5AB36}"/>
                </a:ext>
              </a:extLst>
            </p:cNvPr>
            <p:cNvSpPr/>
            <p:nvPr/>
          </p:nvSpPr>
          <p:spPr>
            <a:xfrm>
              <a:off x="5400533" y="3277209"/>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97" name="Rectangle 96">
              <a:extLst>
                <a:ext uri="{FF2B5EF4-FFF2-40B4-BE49-F238E27FC236}">
                  <a16:creationId xmlns:a16="http://schemas.microsoft.com/office/drawing/2014/main" id="{FA4FCCE9-FAC6-41E9-87F5-9EB2F7A5ED46}"/>
                </a:ext>
              </a:extLst>
            </p:cNvPr>
            <p:cNvSpPr/>
            <p:nvPr/>
          </p:nvSpPr>
          <p:spPr>
            <a:xfrm>
              <a:off x="4898484" y="3178781"/>
              <a:ext cx="29606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a:t>
              </a:r>
            </a:p>
          </p:txBody>
        </p:sp>
        <p:sp>
          <p:nvSpPr>
            <p:cNvPr id="98" name="Rectangle 97">
              <a:extLst>
                <a:ext uri="{FF2B5EF4-FFF2-40B4-BE49-F238E27FC236}">
                  <a16:creationId xmlns:a16="http://schemas.microsoft.com/office/drawing/2014/main" id="{BAD4D2BA-89D0-4013-B3A9-BB9978BCBEFF}"/>
                </a:ext>
              </a:extLst>
            </p:cNvPr>
            <p:cNvSpPr/>
            <p:nvPr/>
          </p:nvSpPr>
          <p:spPr>
            <a:xfrm>
              <a:off x="4608205"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4</a:t>
              </a:r>
            </a:p>
          </p:txBody>
        </p:sp>
        <p:sp>
          <p:nvSpPr>
            <p:cNvPr id="99" name="Rectangle 13">
              <a:extLst>
                <a:ext uri="{FF2B5EF4-FFF2-40B4-BE49-F238E27FC236}">
                  <a16:creationId xmlns:a16="http://schemas.microsoft.com/office/drawing/2014/main" id="{2ADC4E91-8EE3-46B0-BCE4-E45A2D5844AC}"/>
                </a:ext>
              </a:extLst>
            </p:cNvPr>
            <p:cNvSpPr>
              <a:spLocks noChangeArrowheads="1"/>
            </p:cNvSpPr>
            <p:nvPr/>
          </p:nvSpPr>
          <p:spPr bwMode="auto">
            <a:xfrm>
              <a:off x="5603592" y="2313459"/>
              <a:ext cx="3244555" cy="507220"/>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100" name="Rectangle 13">
              <a:extLst>
                <a:ext uri="{FF2B5EF4-FFF2-40B4-BE49-F238E27FC236}">
                  <a16:creationId xmlns:a16="http://schemas.microsoft.com/office/drawing/2014/main" id="{8F6461A8-A08D-4119-9772-276F490D0762}"/>
                </a:ext>
              </a:extLst>
            </p:cNvPr>
            <p:cNvSpPr>
              <a:spLocks noChangeArrowheads="1"/>
            </p:cNvSpPr>
            <p:nvPr/>
          </p:nvSpPr>
          <p:spPr bwMode="auto">
            <a:xfrm>
              <a:off x="5598971" y="2970810"/>
              <a:ext cx="3276865" cy="456900"/>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101" name="Rectangle 100">
              <a:extLst>
                <a:ext uri="{FF2B5EF4-FFF2-40B4-BE49-F238E27FC236}">
                  <a16:creationId xmlns:a16="http://schemas.microsoft.com/office/drawing/2014/main" id="{C00D725F-8A22-4EB2-BE53-38F41334152B}"/>
                </a:ext>
              </a:extLst>
            </p:cNvPr>
            <p:cNvSpPr/>
            <p:nvPr/>
          </p:nvSpPr>
          <p:spPr>
            <a:xfrm>
              <a:off x="4408095" y="267670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5</a:t>
              </a:r>
            </a:p>
          </p:txBody>
        </p:sp>
        <p:sp>
          <p:nvSpPr>
            <p:cNvPr id="102" name="Rectangle 101">
              <a:extLst>
                <a:ext uri="{FF2B5EF4-FFF2-40B4-BE49-F238E27FC236}">
                  <a16:creationId xmlns:a16="http://schemas.microsoft.com/office/drawing/2014/main" id="{9A8D000D-3AEF-40B4-843A-17421E704C68}"/>
                </a:ext>
              </a:extLst>
            </p:cNvPr>
            <p:cNvSpPr/>
            <p:nvPr/>
          </p:nvSpPr>
          <p:spPr>
            <a:xfrm>
              <a:off x="5598971" y="3172431"/>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3" name="Rectangle 102">
              <a:extLst>
                <a:ext uri="{FF2B5EF4-FFF2-40B4-BE49-F238E27FC236}">
                  <a16:creationId xmlns:a16="http://schemas.microsoft.com/office/drawing/2014/main" id="{58BCFBC8-A529-4AEA-91CA-4157BE3A89CC}"/>
                </a:ext>
              </a:extLst>
            </p:cNvPr>
            <p:cNvSpPr/>
            <p:nvPr/>
          </p:nvSpPr>
          <p:spPr>
            <a:xfrm>
              <a:off x="6369813" y="3173814"/>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4" name="Rectangle 103">
              <a:extLst>
                <a:ext uri="{FF2B5EF4-FFF2-40B4-BE49-F238E27FC236}">
                  <a16:creationId xmlns:a16="http://schemas.microsoft.com/office/drawing/2014/main" id="{EF0F8584-7F53-45EE-92D3-55C5E7977268}"/>
                </a:ext>
              </a:extLst>
            </p:cNvPr>
            <p:cNvSpPr/>
            <p:nvPr/>
          </p:nvSpPr>
          <p:spPr>
            <a:xfrm>
              <a:off x="7095641" y="3177398"/>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5" name="Rectangle 104">
              <a:extLst>
                <a:ext uri="{FF2B5EF4-FFF2-40B4-BE49-F238E27FC236}">
                  <a16:creationId xmlns:a16="http://schemas.microsoft.com/office/drawing/2014/main" id="{F9E5DA8B-9FFA-4FAB-B46B-00E0D89BCE12}"/>
                </a:ext>
              </a:extLst>
            </p:cNvPr>
            <p:cNvSpPr/>
            <p:nvPr/>
          </p:nvSpPr>
          <p:spPr>
            <a:xfrm>
              <a:off x="7859049" y="3178781"/>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6" name="Rectangle 105">
              <a:extLst>
                <a:ext uri="{FF2B5EF4-FFF2-40B4-BE49-F238E27FC236}">
                  <a16:creationId xmlns:a16="http://schemas.microsoft.com/office/drawing/2014/main" id="{394B52E8-2B2A-4EA9-808C-ABFEE837230C}"/>
                </a:ext>
              </a:extLst>
            </p:cNvPr>
            <p:cNvSpPr/>
            <p:nvPr/>
          </p:nvSpPr>
          <p:spPr>
            <a:xfrm>
              <a:off x="5609280" y="2545050"/>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7" name="Rectangle 106">
              <a:extLst>
                <a:ext uri="{FF2B5EF4-FFF2-40B4-BE49-F238E27FC236}">
                  <a16:creationId xmlns:a16="http://schemas.microsoft.com/office/drawing/2014/main" id="{36F3CB2B-7969-426F-B27E-EEA72A7D2572}"/>
                </a:ext>
              </a:extLst>
            </p:cNvPr>
            <p:cNvSpPr/>
            <p:nvPr/>
          </p:nvSpPr>
          <p:spPr>
            <a:xfrm>
              <a:off x="6380122" y="2546433"/>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8" name="Rectangle 107">
              <a:extLst>
                <a:ext uri="{FF2B5EF4-FFF2-40B4-BE49-F238E27FC236}">
                  <a16:creationId xmlns:a16="http://schemas.microsoft.com/office/drawing/2014/main" id="{BCC4B3F2-BCA2-415E-88E5-C96C3F38A682}"/>
                </a:ext>
              </a:extLst>
            </p:cNvPr>
            <p:cNvSpPr/>
            <p:nvPr/>
          </p:nvSpPr>
          <p:spPr>
            <a:xfrm>
              <a:off x="7105950" y="2550017"/>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9" name="Rectangle 108">
              <a:extLst>
                <a:ext uri="{FF2B5EF4-FFF2-40B4-BE49-F238E27FC236}">
                  <a16:creationId xmlns:a16="http://schemas.microsoft.com/office/drawing/2014/main" id="{2774DB7F-F731-49E5-856F-C588786DA6A4}"/>
                </a:ext>
              </a:extLst>
            </p:cNvPr>
            <p:cNvSpPr/>
            <p:nvPr/>
          </p:nvSpPr>
          <p:spPr>
            <a:xfrm>
              <a:off x="7869358" y="2551400"/>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10" name="TextBox 109">
              <a:extLst>
                <a:ext uri="{FF2B5EF4-FFF2-40B4-BE49-F238E27FC236}">
                  <a16:creationId xmlns:a16="http://schemas.microsoft.com/office/drawing/2014/main" id="{69C6E9BE-52F3-471C-8F2B-A6B654A8FB29}"/>
                </a:ext>
              </a:extLst>
            </p:cNvPr>
            <p:cNvSpPr txBox="1"/>
            <p:nvPr/>
          </p:nvSpPr>
          <p:spPr>
            <a:xfrm>
              <a:off x="5684791" y="2332056"/>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111" name="TextBox 110">
              <a:extLst>
                <a:ext uri="{FF2B5EF4-FFF2-40B4-BE49-F238E27FC236}">
                  <a16:creationId xmlns:a16="http://schemas.microsoft.com/office/drawing/2014/main" id="{816C7E8B-42DA-4CFD-A80B-1CDB378FE2CC}"/>
                </a:ext>
              </a:extLst>
            </p:cNvPr>
            <p:cNvSpPr txBox="1"/>
            <p:nvPr/>
          </p:nvSpPr>
          <p:spPr>
            <a:xfrm>
              <a:off x="5666739" y="2970811"/>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112" name="Rectangle 111">
              <a:extLst>
                <a:ext uri="{FF2B5EF4-FFF2-40B4-BE49-F238E27FC236}">
                  <a16:creationId xmlns:a16="http://schemas.microsoft.com/office/drawing/2014/main" id="{DCCF5B79-EE5A-4CEF-BA18-DDCEFD2F2AC9}"/>
                </a:ext>
              </a:extLst>
            </p:cNvPr>
            <p:cNvSpPr/>
            <p:nvPr/>
          </p:nvSpPr>
          <p:spPr>
            <a:xfrm>
              <a:off x="1954557" y="3165457"/>
              <a:ext cx="751728"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13" name="Rectangle 112">
              <a:extLst>
                <a:ext uri="{FF2B5EF4-FFF2-40B4-BE49-F238E27FC236}">
                  <a16:creationId xmlns:a16="http://schemas.microsoft.com/office/drawing/2014/main" id="{2EA99D51-AFCD-4344-BCD5-9D56B1D71A13}"/>
                </a:ext>
              </a:extLst>
            </p:cNvPr>
            <p:cNvSpPr/>
            <p:nvPr/>
          </p:nvSpPr>
          <p:spPr>
            <a:xfrm>
              <a:off x="2768791" y="3171983"/>
              <a:ext cx="402869"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14" name="Rectangle 113">
              <a:extLst>
                <a:ext uri="{FF2B5EF4-FFF2-40B4-BE49-F238E27FC236}">
                  <a16:creationId xmlns:a16="http://schemas.microsoft.com/office/drawing/2014/main" id="{C5480AB9-FE9F-4A35-B75A-4178EFA35979}"/>
                </a:ext>
              </a:extLst>
            </p:cNvPr>
            <p:cNvSpPr/>
            <p:nvPr/>
          </p:nvSpPr>
          <p:spPr>
            <a:xfrm>
              <a:off x="4064496" y="3171983"/>
              <a:ext cx="357658"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err="1">
                  <a:solidFill>
                    <a:schemeClr val="tx1"/>
                  </a:solidFill>
                </a:rPr>
                <a:t>Tx</a:t>
              </a:r>
              <a:r>
                <a:rPr lang="en-US" sz="600" dirty="0">
                  <a:solidFill>
                    <a:schemeClr val="tx1"/>
                  </a:solidFill>
                </a:rPr>
                <a:t> </a:t>
              </a:r>
              <a:r>
                <a:rPr lang="en-US" sz="600" dirty="0" err="1">
                  <a:solidFill>
                    <a:schemeClr val="tx1"/>
                  </a:solidFill>
                </a:rPr>
                <a:t>ack</a:t>
              </a:r>
              <a:endParaRPr lang="en-US" sz="600" dirty="0">
                <a:solidFill>
                  <a:schemeClr val="tx1"/>
                </a:solidFill>
              </a:endParaRPr>
            </a:p>
          </p:txBody>
        </p:sp>
        <p:cxnSp>
          <p:nvCxnSpPr>
            <p:cNvPr id="115" name="Straight Connector 114">
              <a:extLst>
                <a:ext uri="{FF2B5EF4-FFF2-40B4-BE49-F238E27FC236}">
                  <a16:creationId xmlns:a16="http://schemas.microsoft.com/office/drawing/2014/main" id="{B1A81BB9-FFB9-4F36-B6D3-86136D234196}"/>
                </a:ext>
              </a:extLst>
            </p:cNvPr>
            <p:cNvCxnSpPr/>
            <p:nvPr/>
          </p:nvCxnSpPr>
          <p:spPr>
            <a:xfrm flipH="1">
              <a:off x="4063329" y="2398170"/>
              <a:ext cx="4811" cy="1123431"/>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CA9E40E6-1294-44B3-B7A2-14032B3A63C8}"/>
                </a:ext>
              </a:extLst>
            </p:cNvPr>
            <p:cNvCxnSpPr/>
            <p:nvPr/>
          </p:nvCxnSpPr>
          <p:spPr>
            <a:xfrm>
              <a:off x="4411829" y="2389643"/>
              <a:ext cx="14985" cy="1123431"/>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4CA37528-ABB2-4A04-AE25-FEB64AA9E2A9}"/>
                </a:ext>
              </a:extLst>
            </p:cNvPr>
            <p:cNvCxnSpPr>
              <a:stCxn id="113" idx="0"/>
              <a:endCxn id="91" idx="2"/>
            </p:cNvCxnSpPr>
            <p:nvPr/>
          </p:nvCxnSpPr>
          <p:spPr>
            <a:xfrm>
              <a:off x="2970226" y="3171983"/>
              <a:ext cx="661889" cy="257345"/>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117AD594-35A0-4B37-90E2-8228AF424EDC}"/>
                </a:ext>
              </a:extLst>
            </p:cNvPr>
            <p:cNvCxnSpPr/>
            <p:nvPr/>
          </p:nvCxnSpPr>
          <p:spPr>
            <a:xfrm flipV="1">
              <a:off x="2981194" y="3180759"/>
              <a:ext cx="695998" cy="250372"/>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BE6B3B34-F628-47F3-BD6C-8C215B39976D}"/>
                </a:ext>
              </a:extLst>
            </p:cNvPr>
            <p:cNvCxnSpPr/>
            <p:nvPr/>
          </p:nvCxnSpPr>
          <p:spPr>
            <a:xfrm flipH="1">
              <a:off x="2956069" y="2376196"/>
              <a:ext cx="4872" cy="1136878"/>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312F1661-3B31-44FF-AE1B-1E130007D661}"/>
                </a:ext>
              </a:extLst>
            </p:cNvPr>
            <p:cNvCxnSpPr>
              <a:stCxn id="89" idx="0"/>
            </p:cNvCxnSpPr>
            <p:nvPr/>
          </p:nvCxnSpPr>
          <p:spPr>
            <a:xfrm>
              <a:off x="4123497" y="2559514"/>
              <a:ext cx="259969" cy="255962"/>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05E51751-35A3-4FEA-88B9-901E33AF3EC4}"/>
                </a:ext>
              </a:extLst>
            </p:cNvPr>
            <p:cNvCxnSpPr>
              <a:stCxn id="89" idx="2"/>
            </p:cNvCxnSpPr>
            <p:nvPr/>
          </p:nvCxnSpPr>
          <p:spPr>
            <a:xfrm flipV="1">
              <a:off x="4123497" y="2551401"/>
              <a:ext cx="260756" cy="265458"/>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22" name="Rectangle 121">
              <a:extLst>
                <a:ext uri="{FF2B5EF4-FFF2-40B4-BE49-F238E27FC236}">
                  <a16:creationId xmlns:a16="http://schemas.microsoft.com/office/drawing/2014/main" id="{84786CAD-8D3A-447D-935D-8FCEC96BBEFD}"/>
                </a:ext>
              </a:extLst>
            </p:cNvPr>
            <p:cNvSpPr/>
            <p:nvPr/>
          </p:nvSpPr>
          <p:spPr>
            <a:xfrm>
              <a:off x="4544351" y="3171982"/>
              <a:ext cx="308107"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err="1">
                  <a:solidFill>
                    <a:schemeClr val="tx1"/>
                  </a:solidFill>
                </a:rPr>
                <a:t>Tx</a:t>
              </a:r>
              <a:endParaRPr lang="en-US" sz="600" dirty="0">
                <a:solidFill>
                  <a:schemeClr val="tx1"/>
                </a:solidFill>
              </a:endParaRPr>
            </a:p>
          </p:txBody>
        </p:sp>
        <p:sp>
          <p:nvSpPr>
            <p:cNvPr id="123" name="TextBox 122">
              <a:extLst>
                <a:ext uri="{FF2B5EF4-FFF2-40B4-BE49-F238E27FC236}">
                  <a16:creationId xmlns:a16="http://schemas.microsoft.com/office/drawing/2014/main" id="{7E2B15F1-CEA4-43C8-97D7-4142D3DF40C2}"/>
                </a:ext>
              </a:extLst>
            </p:cNvPr>
            <p:cNvSpPr txBox="1"/>
            <p:nvPr/>
          </p:nvSpPr>
          <p:spPr>
            <a:xfrm>
              <a:off x="326636" y="2510400"/>
              <a:ext cx="350448" cy="850899"/>
            </a:xfrm>
            <a:prstGeom prst="rect">
              <a:avLst/>
            </a:prstGeom>
            <a:noFill/>
          </p:spPr>
          <p:txBody>
            <a:bodyPr vert="vert270" wrap="square" rtlCol="0" anchor="ctr">
              <a:spAutoFit/>
            </a:bodyPr>
            <a:lstStyle/>
            <a:p>
              <a:r>
                <a:rPr lang="en-US" sz="1000" dirty="0"/>
                <a:t>MLLE STA</a:t>
              </a:r>
            </a:p>
          </p:txBody>
        </p:sp>
      </p:grpSp>
    </p:spTree>
    <p:extLst>
      <p:ext uri="{BB962C8B-B14F-4D97-AF65-F5344CB8AC3E}">
        <p14:creationId xmlns:p14="http://schemas.microsoft.com/office/powerpoint/2010/main" val="3646654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694944" y="981644"/>
            <a:ext cx="7772856" cy="3492820"/>
          </a:xfrm>
        </p:spPr>
        <p:txBody>
          <a:bodyPr>
            <a:normAutofit fontScale="85000" lnSpcReduction="20000"/>
          </a:bodyPr>
          <a:lstStyle/>
          <a:p>
            <a:r>
              <a:rPr lang="en-US" sz="1400" dirty="0">
                <a:latin typeface="+mn-lt"/>
              </a:rPr>
              <a:t>For both modes of operation we discussed a number of proprietary rules to mitigate cross link interference, e.g. </a:t>
            </a:r>
          </a:p>
          <a:p>
            <a:pPr lvl="1">
              <a:spcBef>
                <a:spcPts val="0"/>
              </a:spcBef>
            </a:pPr>
            <a:endParaRPr lang="en-US" sz="1100" dirty="0">
              <a:latin typeface="+mn-lt"/>
            </a:endParaRPr>
          </a:p>
          <a:p>
            <a:pPr lvl="1">
              <a:spcBef>
                <a:spcPts val="0"/>
              </a:spcBef>
            </a:pPr>
            <a:r>
              <a:rPr lang="en-US" sz="1100" dirty="0">
                <a:latin typeface="+mn-lt"/>
              </a:rPr>
              <a:t>do not initiate TX operation if other link/radio is in RX state unless STA is not an intended receiver of that transmission</a:t>
            </a:r>
          </a:p>
          <a:p>
            <a:pPr lvl="1">
              <a:spcBef>
                <a:spcPts val="0"/>
              </a:spcBef>
            </a:pPr>
            <a:r>
              <a:rPr lang="en-US" sz="1100" dirty="0">
                <a:latin typeface="+mn-lt"/>
              </a:rPr>
              <a:t>do not initiate TXOP if a response is expected on link 2</a:t>
            </a:r>
          </a:p>
          <a:p>
            <a:pPr lvl="1">
              <a:spcBef>
                <a:spcPts val="0"/>
              </a:spcBef>
            </a:pPr>
            <a:r>
              <a:rPr lang="en-US" sz="1100" dirty="0">
                <a:latin typeface="+mn-lt"/>
              </a:rPr>
              <a:t>do not initiate TXOP if STA on link 2 is going to send a response frame on link 2</a:t>
            </a:r>
          </a:p>
          <a:p>
            <a:pPr lvl="1">
              <a:spcBef>
                <a:spcPts val="0"/>
              </a:spcBef>
            </a:pPr>
            <a:r>
              <a:rPr lang="en-US" sz="1100" dirty="0">
                <a:latin typeface="+mn-lt"/>
              </a:rPr>
              <a:t>if the other link/radio is in TX state, limit own TX duration to match end of the other transmission</a:t>
            </a:r>
          </a:p>
          <a:p>
            <a:pPr lvl="1">
              <a:spcBef>
                <a:spcPts val="0"/>
              </a:spcBef>
            </a:pPr>
            <a:r>
              <a:rPr lang="en-US" sz="1100" dirty="0">
                <a:latin typeface="+mn-lt"/>
              </a:rPr>
              <a:t>If status of link 2 does not allow MLLE STA to initiate TXOP, restart </a:t>
            </a:r>
            <a:r>
              <a:rPr lang="en-US" sz="1100" dirty="0" err="1">
                <a:latin typeface="+mn-lt"/>
              </a:rPr>
              <a:t>backoff</a:t>
            </a:r>
            <a:r>
              <a:rPr lang="en-US" sz="1100" dirty="0">
                <a:latin typeface="+mn-lt"/>
              </a:rPr>
              <a:t> counter on link 1</a:t>
            </a:r>
          </a:p>
          <a:p>
            <a:endParaRPr lang="en-US" sz="1400" dirty="0">
              <a:latin typeface="+mn-lt"/>
            </a:endParaRPr>
          </a:p>
          <a:p>
            <a:r>
              <a:rPr lang="en-US" sz="1400" dirty="0">
                <a:latin typeface="+mn-lt"/>
              </a:rPr>
              <a:t>We showed that for STAs that have Tx/Rx constraints, in both isolated and non isolated RMPC mode of operations preform much better than fully synchronized access</a:t>
            </a:r>
          </a:p>
          <a:p>
            <a:pPr lvl="1"/>
            <a:r>
              <a:rPr lang="en-US" sz="1100" dirty="0">
                <a:latin typeface="+mn-lt"/>
              </a:rPr>
              <a:t>MPC mode of operation: 		DL case: 2.07x;</a:t>
            </a:r>
          </a:p>
          <a:p>
            <a:pPr lvl="1"/>
            <a:r>
              <a:rPr lang="en-US" sz="1100" dirty="0">
                <a:latin typeface="+mn-lt"/>
              </a:rPr>
              <a:t>isolated RMPC mode of operation: 	DL case: 1.91x;</a:t>
            </a:r>
          </a:p>
          <a:p>
            <a:pPr lvl="1"/>
            <a:r>
              <a:rPr lang="en-US" sz="1100" dirty="0">
                <a:latin typeface="+mn-lt"/>
              </a:rPr>
              <a:t>non-isolated RMPC:		DL case: 1.6x</a:t>
            </a:r>
            <a:r>
              <a:rPr lang="en-US" sz="1100" dirty="0">
                <a:solidFill>
                  <a:srgbClr val="FF0000"/>
                </a:solidFill>
                <a:latin typeface="+mn-lt"/>
              </a:rPr>
              <a:t>*</a:t>
            </a:r>
            <a:r>
              <a:rPr lang="en-US" sz="1100" dirty="0">
                <a:latin typeface="+mn-lt"/>
              </a:rPr>
              <a:t> ; 	</a:t>
            </a:r>
          </a:p>
          <a:p>
            <a:pPr lvl="1"/>
            <a:r>
              <a:rPr lang="en-US" sz="1100" dirty="0">
                <a:latin typeface="+mn-lt"/>
              </a:rPr>
              <a:t>SPC mode of operation:		DL case: 1.27x;</a:t>
            </a:r>
          </a:p>
          <a:p>
            <a:endParaRPr lang="en-US" sz="800" baseline="30000" dirty="0">
              <a:solidFill>
                <a:srgbClr val="FF0000"/>
              </a:solidFill>
            </a:endParaRPr>
          </a:p>
          <a:p>
            <a:r>
              <a:rPr lang="en-US" sz="800" b="0" baseline="30000" dirty="0">
                <a:solidFill>
                  <a:srgbClr val="FF0000"/>
                </a:solidFill>
              </a:rPr>
              <a:t>* </a:t>
            </a:r>
            <a:r>
              <a:rPr lang="en-US" sz="800" b="0" dirty="0">
                <a:solidFill>
                  <a:srgbClr val="FF0000"/>
                </a:solidFill>
              </a:rPr>
              <a:t>Note: performance gain varies a lot depending on a BSS load from 1.16 with 25% BSS load to 1.77 with 100% BSS load and OBSS loads of 10% to 40% </a:t>
            </a:r>
          </a:p>
          <a:p>
            <a:pPr marL="0" indent="0">
              <a:buNone/>
            </a:pPr>
            <a:endParaRPr lang="en-US" sz="1400" dirty="0">
              <a:latin typeface="+mn-lt"/>
            </a:endParaRPr>
          </a:p>
          <a:p>
            <a:r>
              <a:rPr lang="en-US" sz="1400" dirty="0">
                <a:latin typeface="+mn-lt"/>
              </a:rPr>
              <a:t>Even with Tx/Rx constraints, RMPC still can provide benefits in terms of reduced latency for UL traffic</a:t>
            </a:r>
          </a:p>
          <a:p>
            <a:pPr lvl="1"/>
            <a:r>
              <a:rPr lang="en-US" sz="1100" dirty="0">
                <a:latin typeface="+mn-lt"/>
              </a:rPr>
              <a:t>Both for RTA-like traffic and heavy </a:t>
            </a:r>
            <a:r>
              <a:rPr lang="en-US" sz="1100" dirty="0" err="1">
                <a:latin typeface="+mn-lt"/>
              </a:rPr>
              <a:t>bursty</a:t>
            </a:r>
            <a:r>
              <a:rPr lang="en-US" sz="1100" dirty="0">
                <a:latin typeface="+mn-lt"/>
              </a:rPr>
              <a:t> traffic </a:t>
            </a:r>
          </a:p>
          <a:p>
            <a:pPr lvl="1"/>
            <a:r>
              <a:rPr lang="en-US" sz="1100" dirty="0">
                <a:latin typeface="+mn-lt"/>
              </a:rPr>
              <a:t>30% and more improvement observed for congested networks</a:t>
            </a:r>
          </a:p>
          <a:p>
            <a:pPr lvl="1"/>
            <a:r>
              <a:rPr lang="en-US" sz="1100" dirty="0">
                <a:latin typeface="+mn-lt"/>
              </a:rPr>
              <a:t>MLLE performance is better the sooner it can resolve RX activity on a busy link</a:t>
            </a:r>
          </a:p>
          <a:p>
            <a:pPr lvl="1"/>
            <a:endParaRPr lang="en-US" sz="1400" dirty="0">
              <a:latin typeface="+mn-lt"/>
            </a:endParaRPr>
          </a:p>
          <a:p>
            <a:r>
              <a:rPr lang="en-US" sz="1400" dirty="0">
                <a:latin typeface="+mn-lt"/>
              </a:rPr>
              <a:t>Based on [1] and [2] we conclude that preferable in terms of Channel Access mode of operation (or TXOP initiation) is asynchronous mode of operation a.k.a. Multiple Primary Channels mode (MPC)</a:t>
            </a:r>
          </a:p>
        </p:txBody>
      </p:sp>
    </p:spTree>
    <p:extLst>
      <p:ext uri="{BB962C8B-B14F-4D97-AF65-F5344CB8AC3E}">
        <p14:creationId xmlns:p14="http://schemas.microsoft.com/office/powerpoint/2010/main" val="3881628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DA8256-A47E-4BA5-8BD2-278525609699}"/>
              </a:ext>
            </a:extLst>
          </p:cNvPr>
          <p:cNvSpPr>
            <a:spLocks noGrp="1"/>
          </p:cNvSpPr>
          <p:nvPr>
            <p:ph idx="1"/>
          </p:nvPr>
        </p:nvSpPr>
        <p:spPr>
          <a:xfrm>
            <a:off x="685800" y="1248014"/>
            <a:ext cx="8197660" cy="3608546"/>
          </a:xfrm>
        </p:spPr>
        <p:txBody>
          <a:bodyPr/>
          <a:lstStyle/>
          <a:p>
            <a:r>
              <a:rPr lang="en-US" sz="1200" dirty="0"/>
              <a:t>What is it:</a:t>
            </a:r>
          </a:p>
          <a:p>
            <a:pPr lvl="1"/>
            <a:r>
              <a:rPr lang="en-US" sz="1100" dirty="0"/>
              <a:t>Sync, one primary channel and a secondary channel </a:t>
            </a:r>
          </a:p>
          <a:p>
            <a:pPr lvl="2"/>
            <a:r>
              <a:rPr lang="en-US" sz="1000" dirty="0"/>
              <a:t>80+80 type of operation – already exist in a spec</a:t>
            </a:r>
          </a:p>
          <a:p>
            <a:pPr lvl="2"/>
            <a:r>
              <a:rPr lang="en-US" sz="1000" dirty="0"/>
              <a:t>Contend on a dedicated primary channel/link, access to the medium on a “secondary\other\second” link by doing ED for PIFS time</a:t>
            </a:r>
            <a:endParaRPr lang="en-US" sz="1200" dirty="0"/>
          </a:p>
          <a:p>
            <a:pPr lvl="1"/>
            <a:r>
              <a:rPr lang="en-US" sz="1100" dirty="0"/>
              <a:t>JMPC, multiple primary channels with join contention</a:t>
            </a:r>
          </a:p>
          <a:p>
            <a:pPr lvl="2"/>
            <a:r>
              <a:rPr lang="en-US" sz="1000" b="1" i="1" dirty="0">
                <a:solidFill>
                  <a:srgbClr val="FF0000"/>
                </a:solidFill>
              </a:rPr>
              <a:t>New</a:t>
            </a:r>
            <a:r>
              <a:rPr lang="en-US" sz="1000" dirty="0">
                <a:solidFill>
                  <a:srgbClr val="FF0000"/>
                </a:solidFill>
              </a:rPr>
              <a:t> </a:t>
            </a:r>
            <a:r>
              <a:rPr lang="en-US" sz="1000" b="1" i="1" dirty="0">
                <a:solidFill>
                  <a:srgbClr val="FF0000"/>
                </a:solidFill>
              </a:rPr>
              <a:t>mode</a:t>
            </a:r>
            <a:r>
              <a:rPr lang="en-US" sz="1000" dirty="0"/>
              <a:t> that has to be defined in a spec</a:t>
            </a:r>
            <a:endParaRPr lang="en-US" sz="1000" b="1" i="1" dirty="0"/>
          </a:p>
          <a:p>
            <a:pPr lvl="2"/>
            <a:r>
              <a:rPr lang="en-US" sz="1000" dirty="0"/>
              <a:t>All links contend for medium, access to the medium on another link a by doing ED for PIFS time</a:t>
            </a:r>
            <a:endParaRPr lang="en-US" sz="1200" dirty="0"/>
          </a:p>
          <a:p>
            <a:r>
              <a:rPr lang="en-US" sz="1200" dirty="0"/>
              <a:t>Why it is attractive</a:t>
            </a:r>
          </a:p>
          <a:p>
            <a:pPr lvl="1"/>
            <a:r>
              <a:rPr lang="en-US" sz="1100" dirty="0"/>
              <a:t>Allow easy link aggregation in both DL and UL</a:t>
            </a:r>
          </a:p>
          <a:p>
            <a:pPr lvl="1"/>
            <a:r>
              <a:rPr lang="en-US" sz="1100" dirty="0"/>
              <a:t>Seems to be a solution for non-STR operation – synchronous access which naturally align TX/TX and RX/RX operations</a:t>
            </a:r>
          </a:p>
          <a:p>
            <a:r>
              <a:rPr lang="en-US" sz="1200" dirty="0"/>
              <a:t>Why it is not attractive</a:t>
            </a:r>
            <a:endParaRPr lang="ru-RU" sz="1200" dirty="0"/>
          </a:p>
          <a:p>
            <a:pPr lvl="1"/>
            <a:r>
              <a:rPr lang="en-US" sz="1100" dirty="0"/>
              <a:t>Regulatory restriction\prohibition on access to a medium with PIFS access </a:t>
            </a:r>
          </a:p>
          <a:p>
            <a:pPr lvl="1"/>
            <a:r>
              <a:rPr lang="en-US" sz="1100" dirty="0"/>
              <a:t>Limited applicability </a:t>
            </a:r>
          </a:p>
          <a:p>
            <a:pPr lvl="2"/>
            <a:r>
              <a:rPr lang="en-US" sz="1050" dirty="0"/>
              <a:t>Synchronous access only works in clean environment (no OBSS/legacy/hidden nodes around) </a:t>
            </a:r>
          </a:p>
          <a:p>
            <a:pPr lvl="2"/>
            <a:r>
              <a:rPr lang="en-US" sz="1050" dirty="0"/>
              <a:t>JMPC is independent of environment but chances of join medium access are not high</a:t>
            </a:r>
          </a:p>
          <a:p>
            <a:pPr lvl="1"/>
            <a:r>
              <a:rPr lang="en-US" sz="1100" dirty="0"/>
              <a:t>JMPC has fairness issues</a:t>
            </a:r>
          </a:p>
          <a:p>
            <a:pPr lvl="1"/>
            <a:r>
              <a:rPr lang="en-US" sz="1100" dirty="0"/>
              <a:t>If implemented for Multi-Link operations may provide a door for channel access abuse (see backup)</a:t>
            </a:r>
          </a:p>
        </p:txBody>
      </p:sp>
      <p:sp>
        <p:nvSpPr>
          <p:cNvPr id="3" name="Title 2">
            <a:extLst>
              <a:ext uri="{FF2B5EF4-FFF2-40B4-BE49-F238E27FC236}">
                <a16:creationId xmlns:a16="http://schemas.microsoft.com/office/drawing/2014/main" id="{BD167A47-A5D1-4B5F-8BEB-D39FFD7E5917}"/>
              </a:ext>
            </a:extLst>
          </p:cNvPr>
          <p:cNvSpPr>
            <a:spLocks noGrp="1"/>
          </p:cNvSpPr>
          <p:nvPr>
            <p:ph type="title"/>
          </p:nvPr>
        </p:nvSpPr>
        <p:spPr>
          <a:xfrm>
            <a:off x="685800" y="514350"/>
            <a:ext cx="7772400" cy="625602"/>
          </a:xfrm>
        </p:spPr>
        <p:txBody>
          <a:bodyPr/>
          <a:lstStyle/>
          <a:p>
            <a:r>
              <a:rPr lang="en-US" dirty="0"/>
              <a:t>Recap:</a:t>
            </a:r>
            <a:br>
              <a:rPr lang="en-US" dirty="0"/>
            </a:br>
            <a:r>
              <a:rPr lang="en-US" dirty="0"/>
              <a:t>Lowlight/downsides/bright sides of Sync/JMPC access</a:t>
            </a:r>
          </a:p>
        </p:txBody>
      </p:sp>
      <p:sp>
        <p:nvSpPr>
          <p:cNvPr id="4" name="Slide Number Placeholder 3">
            <a:extLst>
              <a:ext uri="{FF2B5EF4-FFF2-40B4-BE49-F238E27FC236}">
                <a16:creationId xmlns:a16="http://schemas.microsoft.com/office/drawing/2014/main" id="{3C922442-363D-408B-832B-6191E109710E}"/>
              </a:ext>
            </a:extLst>
          </p:cNvPr>
          <p:cNvSpPr>
            <a:spLocks noGrp="1"/>
          </p:cNvSpPr>
          <p:nvPr>
            <p:ph type="sldNum" sz="quarter" idx="12"/>
          </p:nvPr>
        </p:nvSpPr>
        <p:spPr/>
        <p:txBody>
          <a:bodyPr/>
          <a:lstStyle/>
          <a:p>
            <a:fld id="{EE2556C5-CE8C-6547-B838-EA80C61A4AF7}" type="slidenum">
              <a:rPr lang="en-US" smtClean="0"/>
              <a:pPr/>
              <a:t>5</a:t>
            </a:fld>
            <a:endParaRPr lang="en-US" dirty="0"/>
          </a:p>
        </p:txBody>
      </p:sp>
    </p:spTree>
    <p:extLst>
      <p:ext uri="{BB962C8B-B14F-4D97-AF65-F5344CB8AC3E}">
        <p14:creationId xmlns:p14="http://schemas.microsoft.com/office/powerpoint/2010/main" val="1724952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7" y="4856560"/>
            <a:ext cx="89768" cy="215444"/>
          </a:xfrm>
        </p:spPr>
        <p:txBody>
          <a:bodyPr/>
          <a:lstStyle/>
          <a:p>
            <a:fld id="{440F5867-744E-4AA6-B0ED-4C44D2DFBB7B}" type="slidenum">
              <a:rPr lang="en-GB" smtClean="0"/>
              <a:pPr/>
              <a:t>6</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514350"/>
            <a:ext cx="7772400" cy="595196"/>
          </a:xfrm>
        </p:spPr>
        <p:txBody>
          <a:bodyPr/>
          <a:lstStyle/>
          <a:p>
            <a:r>
              <a:rPr lang="en-US" dirty="0"/>
              <a:t>Recap conclusion </a:t>
            </a:r>
          </a:p>
        </p:txBody>
      </p:sp>
      <p:sp>
        <p:nvSpPr>
          <p:cNvPr id="8" name="Content Placeholder 2">
            <a:extLst>
              <a:ext uri="{FF2B5EF4-FFF2-40B4-BE49-F238E27FC236}">
                <a16:creationId xmlns:a16="http://schemas.microsoft.com/office/drawing/2014/main" id="{24F4E932-1C88-42CE-BAE2-09335923BC34}"/>
              </a:ext>
            </a:extLst>
          </p:cNvPr>
          <p:cNvSpPr>
            <a:spLocks noGrp="1"/>
          </p:cNvSpPr>
          <p:nvPr>
            <p:ph idx="1"/>
          </p:nvPr>
        </p:nvSpPr>
        <p:spPr>
          <a:xfrm>
            <a:off x="685800" y="1314450"/>
            <a:ext cx="7772400" cy="3486150"/>
          </a:xfrm>
        </p:spPr>
        <p:txBody>
          <a:bodyPr/>
          <a:lstStyle/>
          <a:p>
            <a:pPr>
              <a:spcBef>
                <a:spcPts val="450"/>
              </a:spcBef>
            </a:pPr>
            <a:r>
              <a:rPr lang="en-US" sz="1400" dirty="0"/>
              <a:t>Asynchronous mode offers the best performance when there is no leakage between links at non-AP MLD side</a:t>
            </a:r>
          </a:p>
          <a:p>
            <a:pPr>
              <a:spcBef>
                <a:spcPts val="450"/>
              </a:spcBef>
            </a:pPr>
            <a:r>
              <a:rPr lang="en-US" sz="1400" dirty="0"/>
              <a:t>Asynchronous mode for constrained operations with proprietary TX/TX or Rx/Rx alignment solutions offers </a:t>
            </a:r>
          </a:p>
          <a:p>
            <a:pPr lvl="1">
              <a:spcBef>
                <a:spcPts val="450"/>
              </a:spcBef>
            </a:pPr>
            <a:r>
              <a:rPr lang="en-US" sz="1100" dirty="0"/>
              <a:t>very good performance when the leakage is low (</a:t>
            </a:r>
            <a:r>
              <a:rPr lang="en-US" sz="1100" dirty="0" err="1"/>
              <a:t>backoff</a:t>
            </a:r>
            <a:r>
              <a:rPr lang="en-US" sz="1100" dirty="0"/>
              <a:t> is still possible)</a:t>
            </a:r>
          </a:p>
          <a:p>
            <a:pPr lvl="1">
              <a:spcBef>
                <a:spcPts val="450"/>
              </a:spcBef>
            </a:pPr>
            <a:r>
              <a:rPr lang="en-US" sz="1100" dirty="0"/>
              <a:t>and reasonably well when the leakage is high.</a:t>
            </a:r>
          </a:p>
          <a:p>
            <a:pPr>
              <a:spcBef>
                <a:spcPts val="450"/>
              </a:spcBef>
            </a:pPr>
            <a:r>
              <a:rPr lang="en-US" sz="1400" dirty="0"/>
              <a:t>Fully synch mode shows gains only where there are no OBSSs on one link</a:t>
            </a:r>
          </a:p>
          <a:p>
            <a:pPr lvl="1">
              <a:spcBef>
                <a:spcPts val="450"/>
              </a:spcBef>
            </a:pPr>
            <a:r>
              <a:rPr lang="en-US" sz="1100" dirty="0"/>
              <a:t>but in this situation a proprietary solution on </a:t>
            </a:r>
            <a:r>
              <a:rPr lang="en-US" sz="1100" dirty="0" err="1"/>
              <a:t>asynch</a:t>
            </a:r>
            <a:r>
              <a:rPr lang="en-US" sz="1100" dirty="0"/>
              <a:t> mode will provide similar gains</a:t>
            </a:r>
          </a:p>
          <a:p>
            <a:pPr>
              <a:spcBef>
                <a:spcPts val="450"/>
              </a:spcBef>
            </a:pPr>
            <a:endParaRPr lang="en-US" sz="1400" dirty="0"/>
          </a:p>
          <a:p>
            <a:pPr>
              <a:defRPr/>
            </a:pPr>
            <a:r>
              <a:rPr lang="en-US" sz="1400" dirty="0"/>
              <a:t>So we believe that asynchronous mode of operations (i.e. MPC or </a:t>
            </a:r>
            <a:r>
              <a:rPr lang="en-US" sz="1400" dirty="0" err="1"/>
              <a:t>Multipe</a:t>
            </a:r>
            <a:r>
              <a:rPr lang="en-US" sz="1400" dirty="0"/>
              <a:t> Primary Channels) is well suited unified existing solution for all modes of operation</a:t>
            </a:r>
          </a:p>
          <a:p>
            <a:pPr lvl="1">
              <a:defRPr/>
            </a:pPr>
            <a:r>
              <a:rPr lang="en-US" sz="1100" dirty="0"/>
              <a:t> which only require minor tweaks to manage interference/leakage in some cases </a:t>
            </a:r>
          </a:p>
          <a:p>
            <a:pPr>
              <a:spcBef>
                <a:spcPts val="450"/>
              </a:spcBef>
            </a:pPr>
            <a:endParaRPr lang="en-US" sz="1400" dirty="0"/>
          </a:p>
        </p:txBody>
      </p:sp>
    </p:spTree>
    <p:extLst>
      <p:ext uri="{BB962C8B-B14F-4D97-AF65-F5344CB8AC3E}">
        <p14:creationId xmlns:p14="http://schemas.microsoft.com/office/powerpoint/2010/main" val="3874201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7" y="4856560"/>
            <a:ext cx="89768" cy="215444"/>
          </a:xfrm>
        </p:spPr>
        <p:txBody>
          <a:bodyPr/>
          <a:lstStyle/>
          <a:p>
            <a:fld id="{440F5867-744E-4AA6-B0ED-4C44D2DFBB7B}" type="slidenum">
              <a:rPr lang="en-GB" smtClean="0"/>
              <a:pPr/>
              <a:t>7</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514350"/>
            <a:ext cx="7772400" cy="528289"/>
          </a:xfrm>
        </p:spPr>
        <p:txBody>
          <a:bodyPr/>
          <a:lstStyle/>
          <a:p>
            <a:r>
              <a:rPr lang="en-US" dirty="0"/>
              <a:t>Assumptions</a:t>
            </a:r>
          </a:p>
        </p:txBody>
      </p:sp>
      <p:sp>
        <p:nvSpPr>
          <p:cNvPr id="8" name="Content Placeholder 2">
            <a:extLst>
              <a:ext uri="{FF2B5EF4-FFF2-40B4-BE49-F238E27FC236}">
                <a16:creationId xmlns:a16="http://schemas.microsoft.com/office/drawing/2014/main" id="{24F4E932-1C88-42CE-BAE2-09335923BC34}"/>
              </a:ext>
            </a:extLst>
          </p:cNvPr>
          <p:cNvSpPr>
            <a:spLocks noGrp="1"/>
          </p:cNvSpPr>
          <p:nvPr>
            <p:ph idx="1"/>
          </p:nvPr>
        </p:nvSpPr>
        <p:spPr>
          <a:xfrm>
            <a:off x="685800" y="1314450"/>
            <a:ext cx="7772400" cy="3486150"/>
          </a:xfrm>
        </p:spPr>
        <p:txBody>
          <a:bodyPr/>
          <a:lstStyle/>
          <a:p>
            <a:pPr>
              <a:spcBef>
                <a:spcPts val="450"/>
              </a:spcBef>
            </a:pPr>
            <a:r>
              <a:rPr lang="en-US" sz="1400" dirty="0"/>
              <a:t>We assume STR AP MLD and non-STA STA MLD is more viable combination, at least from R1 spec perspective</a:t>
            </a:r>
            <a:endParaRPr lang="en-US" sz="1100" dirty="0"/>
          </a:p>
          <a:p>
            <a:pPr lvl="1">
              <a:spcBef>
                <a:spcPts val="450"/>
              </a:spcBef>
            </a:pPr>
            <a:r>
              <a:rPr lang="en-US" sz="1100" dirty="0"/>
              <a:t>In order to get most from multi-link opportunities, an AP MLD shall be STR capable</a:t>
            </a:r>
          </a:p>
          <a:p>
            <a:pPr lvl="1">
              <a:spcBef>
                <a:spcPts val="450"/>
              </a:spcBef>
            </a:pPr>
            <a:r>
              <a:rPr lang="en-US" sz="1100" dirty="0"/>
              <a:t>Therefore only focus on scenarios where non-AP MLD side suffers from leakages</a:t>
            </a:r>
          </a:p>
          <a:p>
            <a:pPr>
              <a:spcBef>
                <a:spcPts val="450"/>
              </a:spcBef>
            </a:pPr>
            <a:r>
              <a:rPr lang="en-US" sz="1400" dirty="0"/>
              <a:t>As AP MLD has STR capabilities, DL might be much easier to handle.</a:t>
            </a:r>
          </a:p>
          <a:p>
            <a:pPr lvl="1">
              <a:spcBef>
                <a:spcPts val="450"/>
              </a:spcBef>
            </a:pPr>
            <a:r>
              <a:rPr lang="en-US" sz="1100" dirty="0"/>
              <a:t>In reality, most of the traffic (80%-90%) is downlink</a:t>
            </a:r>
          </a:p>
          <a:p>
            <a:pPr lvl="1">
              <a:spcBef>
                <a:spcPts val="450"/>
              </a:spcBef>
            </a:pPr>
            <a:r>
              <a:rPr lang="en-US" sz="1100" dirty="0"/>
              <a:t>Most likely, a STAs willing to implement multi-link aggregation will be measured based on their DL throughput</a:t>
            </a:r>
          </a:p>
          <a:p>
            <a:pPr lvl="1">
              <a:spcBef>
                <a:spcPts val="450"/>
              </a:spcBef>
            </a:pPr>
            <a:r>
              <a:rPr lang="en-US" sz="1100" dirty="0"/>
              <a:t>UL traffic is smaller, moreover device with constraints  will be self-synchronized on link(s) for UL transmission</a:t>
            </a:r>
          </a:p>
          <a:p>
            <a:pPr lvl="1">
              <a:spcBef>
                <a:spcPts val="450"/>
              </a:spcBef>
            </a:pPr>
            <a:r>
              <a:rPr lang="en-US" sz="1100" dirty="0"/>
              <a:t>As we showed before latency benefits preserved even in presence of leakage on a STA side</a:t>
            </a:r>
          </a:p>
          <a:p>
            <a:pPr>
              <a:spcBef>
                <a:spcPts val="450"/>
              </a:spcBef>
            </a:pPr>
            <a:r>
              <a:rPr lang="en-US" sz="1400" dirty="0"/>
              <a:t>With async channel access start of PPDU can totally be independent.</a:t>
            </a:r>
          </a:p>
          <a:p>
            <a:pPr lvl="1">
              <a:spcBef>
                <a:spcPts val="450"/>
              </a:spcBef>
            </a:pPr>
            <a:r>
              <a:rPr lang="en-US" sz="1100" dirty="0"/>
              <a:t>that’s what will provide much better performance than fully synch mode with start of PPDU alignment</a:t>
            </a:r>
          </a:p>
          <a:p>
            <a:pPr>
              <a:spcBef>
                <a:spcPts val="450"/>
              </a:spcBef>
            </a:pPr>
            <a:endParaRPr lang="en-US" sz="1400" dirty="0"/>
          </a:p>
          <a:p>
            <a:pPr>
              <a:spcBef>
                <a:spcPts val="450"/>
              </a:spcBef>
            </a:pPr>
            <a:r>
              <a:rPr lang="en-US" sz="1400" dirty="0"/>
              <a:t>What happen is we do nothing on handling TX/RX constraints in DL direction?</a:t>
            </a:r>
          </a:p>
        </p:txBody>
      </p:sp>
    </p:spTree>
    <p:extLst>
      <p:ext uri="{BB962C8B-B14F-4D97-AF65-F5344CB8AC3E}">
        <p14:creationId xmlns:p14="http://schemas.microsoft.com/office/powerpoint/2010/main" val="2480057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5801" y="1271240"/>
            <a:ext cx="7817004" cy="2557812"/>
          </a:xfrm>
        </p:spPr>
        <p:txBody>
          <a:bodyPr/>
          <a:lstStyle/>
          <a:p>
            <a:pPr marL="0" indent="0">
              <a:buNone/>
            </a:pPr>
            <a:r>
              <a:rPr lang="en-US" sz="1500" dirty="0"/>
              <a:t>Do nothing at all</a:t>
            </a:r>
          </a:p>
          <a:p>
            <a:pPr lvl="1"/>
            <a:r>
              <a:rPr lang="en-US" sz="1350" dirty="0"/>
              <a:t>issue is only that the transmission of BA on one link will force misdetection of some MPDUs of an A-MPDU on the other link. </a:t>
            </a:r>
          </a:p>
          <a:p>
            <a:pPr lvl="1"/>
            <a:endParaRPr lang="en-US" sz="1350" dirty="0"/>
          </a:p>
          <a:p>
            <a:pPr lvl="1"/>
            <a:endParaRPr lang="en-US" sz="1350" dirty="0"/>
          </a:p>
          <a:p>
            <a:pPr lvl="1"/>
            <a:endParaRPr lang="en-US" sz="1350" dirty="0"/>
          </a:p>
          <a:p>
            <a:pPr lvl="1"/>
            <a:endParaRPr lang="en-US" sz="1350" dirty="0"/>
          </a:p>
          <a:p>
            <a:pPr lvl="1"/>
            <a:endParaRPr lang="en-US" sz="1350" dirty="0"/>
          </a:p>
          <a:p>
            <a:pPr lvl="1"/>
            <a:r>
              <a:rPr lang="en-US" sz="1350" dirty="0"/>
              <a:t>Or loss of the end of A-MPDU due to the losing of sync after interference depending on level of interference/bad/weak implementation of tracking </a:t>
            </a:r>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65218" y="4856560"/>
            <a:ext cx="89768" cy="215444"/>
          </a:xfrm>
        </p:spPr>
        <p:txBody>
          <a:bodyPr/>
          <a:lstStyle/>
          <a:p>
            <a:fld id="{440F5867-744E-4AA6-B0ED-4C44D2DFBB7B}" type="slidenum">
              <a:rPr lang="en-GB" smtClean="0"/>
              <a:pPr/>
              <a:t>8</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57200"/>
            <a:ext cx="7772400" cy="664713"/>
          </a:xfrm>
        </p:spPr>
        <p:txBody>
          <a:bodyPr/>
          <a:lstStyle/>
          <a:p>
            <a:r>
              <a:rPr lang="en-US" dirty="0"/>
              <a:t>Do nothing, DL only case</a:t>
            </a:r>
          </a:p>
        </p:txBody>
      </p:sp>
      <p:pic>
        <p:nvPicPr>
          <p:cNvPr id="8" name="Picture 7">
            <a:extLst>
              <a:ext uri="{FF2B5EF4-FFF2-40B4-BE49-F238E27FC236}">
                <a16:creationId xmlns:a16="http://schemas.microsoft.com/office/drawing/2014/main" id="{896F53B3-05D6-47C6-BB23-DEADEB9AB151}"/>
              </a:ext>
            </a:extLst>
          </p:cNvPr>
          <p:cNvPicPr>
            <a:picLocks noChangeAspect="1"/>
          </p:cNvPicPr>
          <p:nvPr/>
        </p:nvPicPr>
        <p:blipFill>
          <a:blip r:embed="rId2"/>
          <a:stretch>
            <a:fillRect/>
          </a:stretch>
        </p:blipFill>
        <p:spPr>
          <a:xfrm>
            <a:off x="2017267" y="2114550"/>
            <a:ext cx="5109466" cy="1159743"/>
          </a:xfrm>
          <a:prstGeom prst="rect">
            <a:avLst/>
          </a:prstGeom>
        </p:spPr>
      </p:pic>
      <p:pic>
        <p:nvPicPr>
          <p:cNvPr id="9" name="Picture 8">
            <a:extLst>
              <a:ext uri="{FF2B5EF4-FFF2-40B4-BE49-F238E27FC236}">
                <a16:creationId xmlns:a16="http://schemas.microsoft.com/office/drawing/2014/main" id="{2E48B549-9378-431A-9CE6-D1A5093580A5}"/>
              </a:ext>
            </a:extLst>
          </p:cNvPr>
          <p:cNvPicPr>
            <a:picLocks noChangeAspect="1"/>
          </p:cNvPicPr>
          <p:nvPr/>
        </p:nvPicPr>
        <p:blipFill>
          <a:blip r:embed="rId3"/>
          <a:stretch>
            <a:fillRect/>
          </a:stretch>
        </p:blipFill>
        <p:spPr>
          <a:xfrm>
            <a:off x="2017267" y="3762934"/>
            <a:ext cx="5109466" cy="1159743"/>
          </a:xfrm>
          <a:prstGeom prst="rect">
            <a:avLst/>
          </a:prstGeom>
        </p:spPr>
      </p:pic>
    </p:spTree>
    <p:extLst>
      <p:ext uri="{BB962C8B-B14F-4D97-AF65-F5344CB8AC3E}">
        <p14:creationId xmlns:p14="http://schemas.microsoft.com/office/powerpoint/2010/main" val="69458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9</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Do nothing</a:t>
            </a:r>
          </a:p>
        </p:txBody>
      </p:sp>
      <p:sp>
        <p:nvSpPr>
          <p:cNvPr id="8" name="Content Placeholder 2">
            <a:extLst>
              <a:ext uri="{FF2B5EF4-FFF2-40B4-BE49-F238E27FC236}">
                <a16:creationId xmlns:a16="http://schemas.microsoft.com/office/drawing/2014/main" id="{E04A87C1-9609-4AC9-BF01-D3BCA80D3CF7}"/>
              </a:ext>
            </a:extLst>
          </p:cNvPr>
          <p:cNvSpPr txBox="1">
            <a:spLocks/>
          </p:cNvSpPr>
          <p:nvPr/>
        </p:nvSpPr>
        <p:spPr bwMode="auto">
          <a:xfrm>
            <a:off x="621556" y="1083236"/>
            <a:ext cx="3623417" cy="706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r>
              <a:rPr lang="en-US" sz="1400" b="0" kern="0" dirty="0"/>
              <a:t>Corner case: 1 MLD AP + 1 MLD STA</a:t>
            </a:r>
          </a:p>
          <a:p>
            <a:pPr lvl="1" defTabSz="685800"/>
            <a:r>
              <a:rPr lang="en-US" sz="1000" b="0" kern="0" dirty="0"/>
              <a:t>of ~1.5x – 1.8x vs single link</a:t>
            </a:r>
          </a:p>
        </p:txBody>
      </p:sp>
      <p:sp>
        <p:nvSpPr>
          <p:cNvPr id="9" name="Content Placeholder 2">
            <a:extLst>
              <a:ext uri="{FF2B5EF4-FFF2-40B4-BE49-F238E27FC236}">
                <a16:creationId xmlns:a16="http://schemas.microsoft.com/office/drawing/2014/main" id="{201F7602-9F03-4B50-AC4D-1099A0A20B74}"/>
              </a:ext>
            </a:extLst>
          </p:cNvPr>
          <p:cNvSpPr txBox="1">
            <a:spLocks/>
          </p:cNvSpPr>
          <p:nvPr/>
        </p:nvSpPr>
        <p:spPr bwMode="auto">
          <a:xfrm>
            <a:off x="4273550" y="1085129"/>
            <a:ext cx="4705350" cy="908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r>
              <a:rPr lang="en-US" sz="1400" b="0" kern="0" dirty="0"/>
              <a:t>Generic case: 1 AP + multiple STAs</a:t>
            </a:r>
          </a:p>
          <a:p>
            <a:pPr lvl="1" defTabSz="685800"/>
            <a:r>
              <a:rPr lang="en-US" sz="1000" kern="0" dirty="0"/>
              <a:t>~1.9x gain in case of partial AMPDU losses</a:t>
            </a:r>
          </a:p>
          <a:p>
            <a:pPr lvl="1" defTabSz="685800"/>
            <a:r>
              <a:rPr lang="en-US" sz="1000" b="0" kern="0" dirty="0"/>
              <a:t>~1.5</a:t>
            </a:r>
            <a:r>
              <a:rPr lang="en-US" sz="1000" kern="0" dirty="0"/>
              <a:t>x – 1.8x gain in case of lost the end of AMPDU</a:t>
            </a:r>
            <a:endParaRPr lang="en-US" sz="1000" b="0" kern="0" dirty="0"/>
          </a:p>
          <a:p>
            <a:pPr defTabSz="685800"/>
            <a:endParaRPr lang="en-US" sz="1100" b="0" kern="0" dirty="0"/>
          </a:p>
        </p:txBody>
      </p:sp>
      <p:pic>
        <p:nvPicPr>
          <p:cNvPr id="6" name="Picture 5">
            <a:extLst>
              <a:ext uri="{FF2B5EF4-FFF2-40B4-BE49-F238E27FC236}">
                <a16:creationId xmlns:a16="http://schemas.microsoft.com/office/drawing/2014/main" id="{81A86FF2-1D98-4D7F-881E-7258596AA9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1884646"/>
            <a:ext cx="3651993" cy="2738995"/>
          </a:xfrm>
          <a:prstGeom prst="rect">
            <a:avLst/>
          </a:prstGeom>
        </p:spPr>
      </p:pic>
      <p:sp>
        <p:nvSpPr>
          <p:cNvPr id="3" name="Rectangle 2">
            <a:extLst>
              <a:ext uri="{FF2B5EF4-FFF2-40B4-BE49-F238E27FC236}">
                <a16:creationId xmlns:a16="http://schemas.microsoft.com/office/drawing/2014/main" id="{DA9002AB-CE29-4CF1-A9A4-89A40D7D2939}"/>
              </a:ext>
            </a:extLst>
          </p:cNvPr>
          <p:cNvSpPr/>
          <p:nvPr/>
        </p:nvSpPr>
        <p:spPr>
          <a:xfrm>
            <a:off x="605425" y="4620340"/>
            <a:ext cx="8132300" cy="276999"/>
          </a:xfrm>
          <a:prstGeom prst="rect">
            <a:avLst/>
          </a:prstGeom>
        </p:spPr>
        <p:txBody>
          <a:bodyPr wrap="square">
            <a:spAutoFit/>
          </a:bodyPr>
          <a:lstStyle/>
          <a:p>
            <a:pPr defTabSz="685800"/>
            <a:r>
              <a:rPr lang="en-US" sz="1200" kern="0" dirty="0">
                <a:solidFill>
                  <a:srgbClr val="FF0000"/>
                </a:solidFill>
              </a:rPr>
              <a:t>Note: Provided results include effect of loss of entire PPDU if response BA happens during preamble reception</a:t>
            </a:r>
          </a:p>
        </p:txBody>
      </p:sp>
      <p:pic>
        <p:nvPicPr>
          <p:cNvPr id="11" name="Picture 10">
            <a:extLst>
              <a:ext uri="{FF2B5EF4-FFF2-40B4-BE49-F238E27FC236}">
                <a16:creationId xmlns:a16="http://schemas.microsoft.com/office/drawing/2014/main" id="{CFC25C8E-4278-4CE9-945A-EFAC347AE1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006" y="1706679"/>
            <a:ext cx="3651994" cy="2738996"/>
          </a:xfrm>
          <a:prstGeom prst="rect">
            <a:avLst/>
          </a:prstGeom>
        </p:spPr>
      </p:pic>
    </p:spTree>
    <p:extLst>
      <p:ext uri="{BB962C8B-B14F-4D97-AF65-F5344CB8AC3E}">
        <p14:creationId xmlns:p14="http://schemas.microsoft.com/office/powerpoint/2010/main" val="37614852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2479DE-E745-40A4-B85A-2F7933CD79A3}">
  <ds:schemaRefs>
    <ds:schemaRef ds:uri="http://schemas.microsoft.com/office/2006/metadata/propertie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3e05245e-0532-4e83-b7fc-5d37e8c447e4"/>
    <ds:schemaRef ds:uri="http://www.w3.org/XML/1998/namespace"/>
    <ds:schemaRef ds:uri="http://purl.org/dc/dcmitype/"/>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94247</TotalTime>
  <Words>2804</Words>
  <Application>Microsoft Office PowerPoint</Application>
  <PresentationFormat>On-screen Show (16:9)</PresentationFormat>
  <Paragraphs>372</Paragraphs>
  <Slides>27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Intel Clear</vt:lpstr>
      <vt:lpstr>Intel Clear Light</vt:lpstr>
      <vt:lpstr>Times New Roman</vt:lpstr>
      <vt:lpstr>802-11-Submission</vt:lpstr>
      <vt:lpstr>Follow up of discussion on multi-link operation  with leakage on non-AP MLD</vt:lpstr>
      <vt:lpstr>Recap [1]:</vt:lpstr>
      <vt:lpstr>Recap [2]:</vt:lpstr>
      <vt:lpstr>Recap [2]:</vt:lpstr>
      <vt:lpstr>Recap: Lowlight/downsides/bright sides of Sync/JMPC access</vt:lpstr>
      <vt:lpstr>Recap conclusion </vt:lpstr>
      <vt:lpstr>Assumptions</vt:lpstr>
      <vt:lpstr>Do nothing, DL only case</vt:lpstr>
      <vt:lpstr>Do nothing</vt:lpstr>
      <vt:lpstr>Do something, DL case: </vt:lpstr>
      <vt:lpstr>Do something, DL case:</vt:lpstr>
      <vt:lpstr>PPDU alignment analysis, DL case</vt:lpstr>
      <vt:lpstr>PPDU alignment analysis, DL case</vt:lpstr>
      <vt:lpstr>Intermediate conclusion</vt:lpstr>
      <vt:lpstr>Notes on DL and UL traffic coexistence</vt:lpstr>
      <vt:lpstr>What seems more important for constrained devices</vt:lpstr>
      <vt:lpstr>DL-Rx unavailable state</vt:lpstr>
      <vt:lpstr>Desirable direction of development</vt:lpstr>
      <vt:lpstr>Straw poll 1 </vt:lpstr>
      <vt:lpstr>Straw poll 2 </vt:lpstr>
      <vt:lpstr>Straw poll 3 </vt:lpstr>
      <vt:lpstr>References</vt:lpstr>
      <vt:lpstr>Backup</vt:lpstr>
      <vt:lpstr>Risks with a sync mode</vt:lpstr>
      <vt:lpstr>Further details</vt:lpstr>
      <vt:lpstr>Signaling in BA</vt:lpstr>
      <vt:lpstr>PPDU alignment, DL case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 CTPClassification=CTP_NT</cp:keywords>
  <cp:lastModifiedBy>Akhmetov, Dmitry</cp:lastModifiedBy>
  <cp:revision>1473</cp:revision>
  <dcterms:created xsi:type="dcterms:W3CDTF">2015-04-26T08:45:29Z</dcterms:created>
  <dcterms:modified xsi:type="dcterms:W3CDTF">2020-03-26T16:16:55Z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0424cb50-beed-4f49-932d-83f249aed87d</vt:lpwstr>
  </property>
  <property fmtid="{D5CDD505-2E9C-101B-9397-08002B2CF9AE}" pid="4" name="CTP_BU">
    <vt:lpwstr>NA</vt:lpwstr>
  </property>
  <property fmtid="{D5CDD505-2E9C-101B-9397-08002B2CF9AE}" pid="5" name="CTP_TimeStamp">
    <vt:lpwstr>2020-03-26 16:16:55Z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