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7"/>
  </p:notesMasterIdLst>
  <p:handoutMasterIdLst>
    <p:handoutMasterId r:id="rId18"/>
  </p:handoutMasterIdLst>
  <p:sldIdLst>
    <p:sldId id="370" r:id="rId5"/>
    <p:sldId id="276" r:id="rId6"/>
    <p:sldId id="401" r:id="rId7"/>
    <p:sldId id="388" r:id="rId8"/>
    <p:sldId id="394" r:id="rId9"/>
    <p:sldId id="399" r:id="rId10"/>
    <p:sldId id="400" r:id="rId11"/>
    <p:sldId id="393" r:id="rId12"/>
    <p:sldId id="396" r:id="rId13"/>
    <p:sldId id="397" r:id="rId14"/>
    <p:sldId id="391" r:id="rId15"/>
    <p:sldId id="392"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327C1D-C2BF-48B4-B1A1-AC3151899694}" v="64" dt="2020-01-10T16:55:25.2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57" autoAdjust="0"/>
  </p:normalViewPr>
  <p:slideViewPr>
    <p:cSldViewPr>
      <p:cViewPr varScale="1">
        <p:scale>
          <a:sx n="114" d="100"/>
          <a:sy n="114" d="100"/>
        </p:scale>
        <p:origin x="30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lvl="0"/>
            <a:r>
              <a:rPr lang="en-US" sz="1200" kern="1200" dirty="0">
                <a:solidFill>
                  <a:srgbClr val="000000"/>
                </a:solidFill>
                <a:effectLst/>
                <a:latin typeface="Times New Roman" pitchFamily="16" charset="0"/>
                <a:ea typeface="+mn-ea"/>
                <a:cs typeface="+mn-cs"/>
              </a:rPr>
              <a:t>Introduction: </a:t>
            </a:r>
          </a:p>
          <a:p>
            <a:pPr lvl="1"/>
            <a:r>
              <a:rPr lang="en-US" sz="1200" kern="1200" dirty="0">
                <a:solidFill>
                  <a:srgbClr val="000000"/>
                </a:solidFill>
                <a:effectLst/>
                <a:latin typeface="Times New Roman" pitchFamily="16" charset="0"/>
                <a:ea typeface="+mn-ea"/>
                <a:cs typeface="+mn-cs"/>
              </a:rPr>
              <a:t>In motion #19, the </a:t>
            </a:r>
            <a:r>
              <a:rPr lang="en-US" sz="1200" kern="1200" dirty="0" err="1">
                <a:solidFill>
                  <a:srgbClr val="000000"/>
                </a:solidFill>
                <a:effectLst/>
                <a:latin typeface="Times New Roman" pitchFamily="16" charset="0"/>
                <a:ea typeface="+mn-ea"/>
                <a:cs typeface="+mn-cs"/>
              </a:rPr>
              <a:t>TGbd</a:t>
            </a:r>
            <a:r>
              <a:rPr lang="en-US" sz="1200" kern="1200" dirty="0">
                <a:solidFill>
                  <a:srgbClr val="000000"/>
                </a:solidFill>
                <a:effectLst/>
                <a:latin typeface="Times New Roman" pitchFamily="16" charset="0"/>
                <a:ea typeface="+mn-ea"/>
                <a:cs typeface="+mn-cs"/>
              </a:rPr>
              <a:t> has agreed that “ 11bd shall support adaptive repetition of 11p PPDU when operating on OCB broadcast mode in 10MHz bandwidth.   The signaling of the adaptive repetition is TBD.  The time between repeated 11p PPDUs is TBD.”</a:t>
            </a:r>
          </a:p>
          <a:p>
            <a:pPr lvl="1"/>
            <a:r>
              <a:rPr lang="en-US" sz="1200" kern="1200" dirty="0">
                <a:solidFill>
                  <a:srgbClr val="000000"/>
                </a:solidFill>
                <a:effectLst/>
                <a:latin typeface="Times New Roman" pitchFamily="16" charset="0"/>
                <a:ea typeface="+mn-ea"/>
                <a:cs typeface="+mn-cs"/>
              </a:rPr>
              <a:t>In this contribution, we propose a PHY scheme for signaling the repetition</a:t>
            </a:r>
          </a:p>
          <a:p>
            <a:pPr lvl="0"/>
            <a:r>
              <a:rPr lang="en-US" sz="1200" kern="1200" dirty="0">
                <a:solidFill>
                  <a:srgbClr val="000000"/>
                </a:solidFill>
                <a:effectLst/>
                <a:latin typeface="Times New Roman" pitchFamily="16" charset="0"/>
                <a:ea typeface="+mn-ea"/>
                <a:cs typeface="+mn-cs"/>
              </a:rPr>
              <a:t>Motivation</a:t>
            </a:r>
          </a:p>
          <a:p>
            <a:pPr lvl="1"/>
            <a:r>
              <a:rPr lang="en-US" sz="1200" kern="1200" dirty="0">
                <a:solidFill>
                  <a:srgbClr val="000000"/>
                </a:solidFill>
                <a:effectLst/>
                <a:latin typeface="Times New Roman" pitchFamily="16" charset="0"/>
                <a:ea typeface="+mn-ea"/>
                <a:cs typeface="+mn-cs"/>
              </a:rPr>
              <a:t>In 802.11ax, RL-SIG (repeat L-SIG) is introduced</a:t>
            </a:r>
          </a:p>
          <a:p>
            <a:pPr lvl="1"/>
            <a:r>
              <a:rPr lang="en-US" sz="1200" kern="1200" dirty="0">
                <a:solidFill>
                  <a:srgbClr val="000000"/>
                </a:solidFill>
                <a:effectLst/>
                <a:latin typeface="Times New Roman" pitchFamily="16" charset="0"/>
                <a:ea typeface="+mn-ea"/>
                <a:cs typeface="+mn-cs"/>
              </a:rPr>
              <a:t>RL-SIG field is not just simply a repetition of L-SIG field. It has “extra subcarrier insertion” at subcarrier {-28, -27, 27, 28} for channel estimation purpose and the value on these four extra subcarriers are {-1, -1, -1, 1}, respectively. </a:t>
            </a:r>
          </a:p>
          <a:p>
            <a:pPr lvl="1"/>
            <a:r>
              <a:rPr lang="en-US" sz="1200" kern="1200" dirty="0">
                <a:solidFill>
                  <a:srgbClr val="000000"/>
                </a:solidFill>
                <a:effectLst/>
                <a:latin typeface="Times New Roman" pitchFamily="16" charset="0"/>
                <a:ea typeface="+mn-ea"/>
                <a:cs typeface="+mn-cs"/>
              </a:rPr>
              <a:t>802.11ax allows 3 dB power boost to those subcarriers if transmission an HE ER SU PPDU. </a:t>
            </a:r>
          </a:p>
          <a:p>
            <a:r>
              <a:rPr lang="en-US" sz="1200" kern="1200" dirty="0">
                <a:solidFill>
                  <a:srgbClr val="000000"/>
                </a:solidFill>
                <a:effectLst/>
                <a:latin typeface="Times New Roman" pitchFamily="16" charset="0"/>
                <a:ea typeface="+mn-ea"/>
                <a:cs typeface="+mn-cs"/>
              </a:rPr>
              <a:t>(including a picture showing different size in frequency between {L-STF, L-LTF and L-SIG} and RL-SIG</a:t>
            </a:r>
          </a:p>
          <a:p>
            <a:pPr lvl="0"/>
            <a:r>
              <a:rPr lang="en-US" sz="1200" kern="1200" dirty="0">
                <a:solidFill>
                  <a:srgbClr val="000000"/>
                </a:solidFill>
                <a:effectLst/>
                <a:latin typeface="Times New Roman" pitchFamily="16" charset="0"/>
                <a:ea typeface="+mn-ea"/>
                <a:cs typeface="+mn-cs"/>
              </a:rPr>
              <a:t>PHY signaling for repetition Tx</a:t>
            </a:r>
          </a:p>
          <a:p>
            <a:pPr lvl="1"/>
            <a:r>
              <a:rPr lang="en-US" sz="1200" kern="1200" dirty="0">
                <a:solidFill>
                  <a:srgbClr val="000000"/>
                </a:solidFill>
                <a:effectLst/>
                <a:latin typeface="Times New Roman" pitchFamily="16" charset="0"/>
                <a:ea typeface="+mn-ea"/>
                <a:cs typeface="+mn-cs"/>
              </a:rPr>
              <a:t>Methods of using extra tones</a:t>
            </a:r>
          </a:p>
          <a:p>
            <a:pPr lvl="2"/>
            <a:r>
              <a:rPr lang="en-US" sz="1200" kern="1200" dirty="0">
                <a:solidFill>
                  <a:srgbClr val="000000"/>
                </a:solidFill>
                <a:effectLst/>
                <a:latin typeface="Times New Roman" pitchFamily="16" charset="0"/>
                <a:ea typeface="+mn-ea"/>
                <a:cs typeface="+mn-cs"/>
              </a:rPr>
              <a:t>Which fields could have extra tones</a:t>
            </a:r>
          </a:p>
          <a:p>
            <a:pPr lvl="1"/>
            <a:r>
              <a:rPr lang="en-US" sz="1200" kern="1200" dirty="0">
                <a:solidFill>
                  <a:srgbClr val="000000"/>
                </a:solidFill>
                <a:effectLst/>
                <a:latin typeface="Times New Roman" pitchFamily="16" charset="0"/>
                <a:ea typeface="+mn-ea"/>
                <a:cs typeface="+mn-cs"/>
              </a:rPr>
              <a:t>Benefits </a:t>
            </a:r>
          </a:p>
          <a:p>
            <a:pPr lvl="2"/>
            <a:r>
              <a:rPr lang="en-US" sz="1200" kern="1200" dirty="0">
                <a:solidFill>
                  <a:srgbClr val="000000"/>
                </a:solidFill>
                <a:effectLst/>
                <a:latin typeface="Times New Roman" pitchFamily="16" charset="0"/>
                <a:ea typeface="+mn-ea"/>
                <a:cs typeface="+mn-cs"/>
              </a:rPr>
              <a:t>Why it is better to signaling the repetition in PHY?</a:t>
            </a:r>
          </a:p>
          <a:p>
            <a:pPr lvl="2"/>
            <a:r>
              <a:rPr lang="en-US" sz="1200" kern="1200" dirty="0">
                <a:solidFill>
                  <a:srgbClr val="000000"/>
                </a:solidFill>
                <a:effectLst/>
                <a:latin typeface="Times New Roman" pitchFamily="16" charset="0"/>
                <a:ea typeface="+mn-ea"/>
                <a:cs typeface="+mn-cs"/>
              </a:rPr>
              <a:t>?</a:t>
            </a:r>
          </a:p>
          <a:p>
            <a:pPr lvl="1"/>
            <a:r>
              <a:rPr lang="en-US" sz="1200" kern="1200" dirty="0">
                <a:solidFill>
                  <a:srgbClr val="000000"/>
                </a:solidFill>
                <a:effectLst/>
                <a:latin typeface="Times New Roman" pitchFamily="16" charset="0"/>
                <a:ea typeface="+mn-ea"/>
                <a:cs typeface="+mn-cs"/>
              </a:rPr>
              <a:t>Impact to 11p receiver</a:t>
            </a:r>
          </a:p>
          <a:p>
            <a:pPr lvl="1"/>
            <a:r>
              <a:rPr lang="en-US" sz="1200" kern="1200" dirty="0">
                <a:solidFill>
                  <a:srgbClr val="000000"/>
                </a:solidFill>
                <a:effectLst/>
                <a:latin typeface="Times New Roman" pitchFamily="16" charset="0"/>
                <a:ea typeface="+mn-ea"/>
                <a:cs typeface="+mn-cs"/>
              </a:rPr>
              <a:t>Design criteria</a:t>
            </a:r>
          </a:p>
          <a:p>
            <a:pPr lvl="2"/>
            <a:r>
              <a:rPr lang="en-US" sz="1200" kern="1200" dirty="0">
                <a:solidFill>
                  <a:srgbClr val="000000"/>
                </a:solidFill>
                <a:effectLst/>
                <a:latin typeface="Times New Roman" pitchFamily="16" charset="0"/>
                <a:ea typeface="+mn-ea"/>
                <a:cs typeface="+mn-cs"/>
              </a:rPr>
              <a:t>Allow Non-coherent detection</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Miss detection level</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False alarm level</a:t>
            </a:r>
          </a:p>
          <a:p>
            <a:pPr lvl="3"/>
            <a:r>
              <a:rPr lang="en-US" sz="1200" kern="1200" dirty="0">
                <a:solidFill>
                  <a:srgbClr val="000000"/>
                </a:solidFill>
                <a:effectLst/>
                <a:latin typeface="Times New Roman" pitchFamily="16" charset="0"/>
                <a:ea typeface="+mn-ea"/>
                <a:cs typeface="+mn-cs"/>
              </a:rPr>
              <a:t>Pros and Cons</a:t>
            </a:r>
          </a:p>
          <a:p>
            <a:pPr lvl="1"/>
            <a:r>
              <a:rPr lang="en-US" sz="1200" kern="1200" dirty="0">
                <a:solidFill>
                  <a:srgbClr val="000000"/>
                </a:solidFill>
                <a:effectLst/>
                <a:latin typeface="Times New Roman" pitchFamily="16" charset="0"/>
                <a:ea typeface="+mn-ea"/>
                <a:cs typeface="+mn-cs"/>
              </a:rPr>
              <a:t>Design options</a:t>
            </a:r>
          </a:p>
          <a:p>
            <a:pPr lvl="2"/>
            <a:r>
              <a:rPr lang="en-US" sz="1200" kern="1200" dirty="0">
                <a:solidFill>
                  <a:srgbClr val="000000"/>
                </a:solidFill>
                <a:effectLst/>
                <a:latin typeface="Times New Roman" pitchFamily="16" charset="0"/>
                <a:ea typeface="+mn-ea"/>
                <a:cs typeface="+mn-cs"/>
              </a:rPr>
              <a:t>Allocation of extra tones</a:t>
            </a:r>
          </a:p>
          <a:p>
            <a:pPr lvl="2"/>
            <a:r>
              <a:rPr lang="en-US" sz="1200" kern="1200" dirty="0">
                <a:solidFill>
                  <a:srgbClr val="000000"/>
                </a:solidFill>
                <a:effectLst/>
                <a:latin typeface="Times New Roman" pitchFamily="16" charset="0"/>
                <a:ea typeface="+mn-ea"/>
                <a:cs typeface="+mn-cs"/>
              </a:rPr>
              <a:t>Power level of extra tones</a:t>
            </a:r>
          </a:p>
          <a:p>
            <a:pPr lvl="2"/>
            <a:r>
              <a:rPr lang="en-US" sz="1200" kern="1200" dirty="0">
                <a:solidFill>
                  <a:srgbClr val="000000"/>
                </a:solidFill>
                <a:effectLst/>
                <a:latin typeface="Times New Roman" pitchFamily="16" charset="0"/>
                <a:ea typeface="+mn-ea"/>
                <a:cs typeface="+mn-cs"/>
              </a:rPr>
              <a:t>?</a:t>
            </a:r>
          </a:p>
          <a:p>
            <a:pPr lvl="0"/>
            <a:r>
              <a:rPr lang="en-US" sz="1200" kern="1200" dirty="0">
                <a:solidFill>
                  <a:srgbClr val="000000"/>
                </a:solidFill>
                <a:effectLst/>
                <a:latin typeface="Times New Roman" pitchFamily="16" charset="0"/>
                <a:ea typeface="+mn-ea"/>
                <a:cs typeface="+mn-cs"/>
              </a:rPr>
              <a:t>Simulation</a:t>
            </a:r>
          </a:p>
          <a:p>
            <a:pPr lvl="1"/>
            <a:r>
              <a:rPr lang="en-US" sz="1200" kern="1200" dirty="0">
                <a:solidFill>
                  <a:srgbClr val="000000"/>
                </a:solidFill>
                <a:effectLst/>
                <a:latin typeface="Times New Roman" pitchFamily="16" charset="0"/>
                <a:ea typeface="+mn-ea"/>
                <a:cs typeface="+mn-cs"/>
              </a:rPr>
              <a:t>Simulation assumptions</a:t>
            </a:r>
          </a:p>
          <a:p>
            <a:pPr lvl="1"/>
            <a:r>
              <a:rPr lang="en-US" sz="1200" kern="1200" dirty="0">
                <a:solidFill>
                  <a:srgbClr val="000000"/>
                </a:solidFill>
                <a:effectLst/>
                <a:latin typeface="Times New Roman" pitchFamily="16" charset="0"/>
                <a:ea typeface="+mn-ea"/>
                <a:cs typeface="+mn-cs"/>
              </a:rPr>
              <a:t>Simulation setup</a:t>
            </a:r>
          </a:p>
          <a:p>
            <a:pPr lvl="1"/>
            <a:r>
              <a:rPr lang="en-US" sz="1200" kern="1200" dirty="0">
                <a:solidFill>
                  <a:srgbClr val="000000"/>
                </a:solidFill>
                <a:effectLst/>
                <a:latin typeface="Times New Roman" pitchFamily="16" charset="0"/>
                <a:ea typeface="+mn-ea"/>
                <a:cs typeface="+mn-cs"/>
              </a:rPr>
              <a:t>Simulation results</a:t>
            </a:r>
          </a:p>
          <a:p>
            <a:pPr lvl="1"/>
            <a:r>
              <a:rPr lang="en-US" sz="1200" kern="1200" dirty="0">
                <a:solidFill>
                  <a:srgbClr val="000000"/>
                </a:solidFill>
                <a:effectLst/>
                <a:latin typeface="Times New Roman" pitchFamily="16" charset="0"/>
                <a:ea typeface="+mn-ea"/>
                <a:cs typeface="+mn-cs"/>
              </a:rPr>
              <a:t>Discussion</a:t>
            </a:r>
          </a:p>
          <a:p>
            <a:pPr lvl="0"/>
            <a:r>
              <a:rPr lang="en-US" sz="1200" kern="1200" dirty="0">
                <a:solidFill>
                  <a:srgbClr val="000000"/>
                </a:solidFill>
                <a:effectLst/>
                <a:latin typeface="Times New Roman" pitchFamily="16" charset="0"/>
                <a:ea typeface="+mn-ea"/>
                <a:cs typeface="+mn-cs"/>
              </a:rPr>
              <a:t>Conclusion</a:t>
            </a:r>
          </a:p>
          <a:p>
            <a:pPr lvl="0"/>
            <a:r>
              <a:rPr lang="en-US" sz="1200" kern="1200" dirty="0">
                <a:solidFill>
                  <a:srgbClr val="000000"/>
                </a:solidFill>
                <a:effectLst/>
                <a:latin typeface="Times New Roman" pitchFamily="16" charset="0"/>
                <a:ea typeface="+mn-ea"/>
                <a:cs typeface="+mn-cs"/>
              </a:rPr>
              <a:t>SP</a:t>
            </a:r>
          </a:p>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2020</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Follow-Up on PHY Signaling for Adaptive Repetition of 11p PPDU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222100890"/>
              </p:ext>
            </p:extLst>
          </p:nvPr>
        </p:nvGraphicFramePr>
        <p:xfrm>
          <a:off x="2209800" y="3476625"/>
          <a:ext cx="9458325" cy="3057525"/>
        </p:xfrm>
        <a:graphic>
          <a:graphicData uri="http://schemas.openxmlformats.org/presentationml/2006/ole">
            <mc:AlternateContent xmlns:mc="http://schemas.openxmlformats.org/markup-compatibility/2006">
              <mc:Choice xmlns:v="urn:schemas-microsoft-com:vml" Requires="v">
                <p:oleObj spid="_x0000_s1026"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6625"/>
                        <a:ext cx="9458325" cy="3057525"/>
                      </a:xfrm>
                      <a:prstGeom prst="rect">
                        <a:avLst/>
                      </a:prstGeom>
                      <a:noFill/>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07657-1CF9-4322-A7C0-C7788A42AA9A}"/>
              </a:ext>
            </a:extLst>
          </p:cNvPr>
          <p:cNvSpPr>
            <a:spLocks noGrp="1"/>
          </p:cNvSpPr>
          <p:nvPr>
            <p:ph type="title"/>
          </p:nvPr>
        </p:nvSpPr>
        <p:spPr>
          <a:xfrm>
            <a:off x="914401" y="685801"/>
            <a:ext cx="10361084" cy="798983"/>
          </a:xfrm>
        </p:spPr>
        <p:txBody>
          <a:bodyPr/>
          <a:lstStyle/>
          <a:p>
            <a:r>
              <a:rPr lang="en-US" dirty="0"/>
              <a:t>Conclusion</a:t>
            </a:r>
          </a:p>
        </p:txBody>
      </p:sp>
      <p:sp>
        <p:nvSpPr>
          <p:cNvPr id="3" name="Content Placeholder 2">
            <a:extLst>
              <a:ext uri="{FF2B5EF4-FFF2-40B4-BE49-F238E27FC236}">
                <a16:creationId xmlns:a16="http://schemas.microsoft.com/office/drawing/2014/main" id="{E0B2176D-D741-4FFC-898D-40613DDF17FD}"/>
              </a:ext>
            </a:extLst>
          </p:cNvPr>
          <p:cNvSpPr>
            <a:spLocks noGrp="1"/>
          </p:cNvSpPr>
          <p:nvPr>
            <p:ph idx="1"/>
          </p:nvPr>
        </p:nvSpPr>
        <p:spPr>
          <a:xfrm>
            <a:off x="914400" y="1484784"/>
            <a:ext cx="10438183" cy="4609631"/>
          </a:xfrm>
        </p:spPr>
        <p:txBody>
          <a:bodyPr/>
          <a:lstStyle/>
          <a:p>
            <a:pPr>
              <a:buFont typeface="Arial" panose="020B0604020202020204" pitchFamily="34" charset="0"/>
              <a:buChar char="•"/>
            </a:pPr>
            <a:r>
              <a:rPr lang="en-US" dirty="0"/>
              <a:t>In this contribution we provided addition simulation results for adaptive repetition transmission of 11p PPDUs based on PHY layer signaling using extra tones in data field to mitigate the impact on data demodulation</a:t>
            </a:r>
          </a:p>
          <a:p>
            <a:pPr lvl="1">
              <a:buFont typeface="Arial" panose="020B0604020202020204" pitchFamily="34" charset="0"/>
              <a:buChar char="•"/>
            </a:pPr>
            <a:r>
              <a:rPr lang="en-US" dirty="0"/>
              <a:t>Using lower power in the extra tones </a:t>
            </a:r>
          </a:p>
          <a:p>
            <a:pPr lvl="1">
              <a:buFont typeface="Arial" panose="020B0604020202020204" pitchFamily="34" charset="0"/>
              <a:buChar char="•"/>
            </a:pPr>
            <a:r>
              <a:rPr lang="en-US" dirty="0"/>
              <a:t>Using more symbols with extra tones</a:t>
            </a:r>
          </a:p>
          <a:p>
            <a:pPr>
              <a:buFont typeface="Arial" panose="020B0604020202020204" pitchFamily="34" charset="0"/>
              <a:buChar char="•"/>
            </a:pPr>
            <a:r>
              <a:rPr lang="en-US" dirty="0"/>
              <a:t>Proposed procedures for transmission and reception of repeated 11p PPDUs</a:t>
            </a:r>
          </a:p>
          <a:p>
            <a:pPr>
              <a:buFont typeface="Arial" panose="020B0604020202020204" pitchFamily="34" charset="0"/>
              <a:buChar char="•"/>
            </a:pPr>
            <a:r>
              <a:rPr lang="en-US" dirty="0"/>
              <a:t>The results show that PHY signaling using extra tones is a simple (in terms of signal processing), flexible and robust method, and able to obtain combining gain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F5A1376-1E1E-4421-838C-B69813DB796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7881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D14BE-E13D-4746-8D54-1877816BE8E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1E94E77-C76E-4FA6-8D98-421C706910A3}"/>
              </a:ext>
            </a:extLst>
          </p:cNvPr>
          <p:cNvSpPr>
            <a:spLocks noGrp="1"/>
          </p:cNvSpPr>
          <p:nvPr>
            <p:ph idx="1"/>
          </p:nvPr>
        </p:nvSpPr>
        <p:spPr/>
        <p:txBody>
          <a:bodyPr/>
          <a:lstStyle/>
          <a:p>
            <a:r>
              <a:rPr lang="en-US" dirty="0"/>
              <a:t>[1]  11-19/514r12, 802.11bd FRD SFD motion booklet</a:t>
            </a:r>
          </a:p>
          <a:p>
            <a:endParaRPr lang="en-US" dirty="0"/>
          </a:p>
          <a:p>
            <a:r>
              <a:rPr lang="en-US" dirty="0"/>
              <a:t>[2] 11-19/1946r0, Detection of adaptive repetitions</a:t>
            </a:r>
          </a:p>
          <a:p>
            <a:endParaRPr lang="en-US" dirty="0"/>
          </a:p>
          <a:p>
            <a:r>
              <a:rPr lang="en-US" dirty="0"/>
              <a:t>[3] 11-19/1847r4, Discussion on PHY/MAC Signaling for Adaptive Repetition of 11p PPDU in 11bd</a:t>
            </a:r>
          </a:p>
          <a:p>
            <a:endParaRPr lang="en-US" dirty="0"/>
          </a:p>
          <a:p>
            <a:r>
              <a:rPr lang="en-US" dirty="0"/>
              <a:t>[4] 11-19/1596r2, PHY Signaling for Adaptive Repetition of 11p PPDU </a:t>
            </a:r>
          </a:p>
          <a:p>
            <a:endParaRPr lang="en-US" dirty="0"/>
          </a:p>
        </p:txBody>
      </p:sp>
      <p:sp>
        <p:nvSpPr>
          <p:cNvPr id="4" name="Slide Number Placeholder 3">
            <a:extLst>
              <a:ext uri="{FF2B5EF4-FFF2-40B4-BE49-F238E27FC236}">
                <a16:creationId xmlns:a16="http://schemas.microsoft.com/office/drawing/2014/main" id="{3A6F0055-F299-4C65-968D-B28FCD3EBD4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29077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84B6-EBF4-4982-9ACA-DC7BF1BE927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A965CE3-85FB-42E3-B6A4-D15878E01CBD}"/>
              </a:ext>
            </a:extLst>
          </p:cNvPr>
          <p:cNvSpPr>
            <a:spLocks noGrp="1"/>
          </p:cNvSpPr>
          <p:nvPr>
            <p:ph idx="1"/>
          </p:nvPr>
        </p:nvSpPr>
        <p:spPr/>
        <p:txBody>
          <a:bodyPr/>
          <a:lstStyle/>
          <a:p>
            <a:r>
              <a:rPr lang="en-US" dirty="0"/>
              <a:t>Do you support using extra edge subcarriers of 11p PPDU transmitted from 11bd devices as a way to signal adaptive repetition?</a:t>
            </a:r>
          </a:p>
          <a:p>
            <a:r>
              <a:rPr lang="en-US" b="0" dirty="0"/>
              <a:t>	- Specific location of those extra subcarriers and the meaning of the signal are TBD</a:t>
            </a:r>
          </a:p>
          <a:p>
            <a:endParaRPr lang="en-US" b="0" dirty="0"/>
          </a:p>
          <a:p>
            <a:r>
              <a:rPr lang="en-US" b="0" dirty="0"/>
              <a:t>Y/N/A:</a:t>
            </a:r>
          </a:p>
        </p:txBody>
      </p:sp>
      <p:sp>
        <p:nvSpPr>
          <p:cNvPr id="4" name="Slide Number Placeholder 3">
            <a:extLst>
              <a:ext uri="{FF2B5EF4-FFF2-40B4-BE49-F238E27FC236}">
                <a16:creationId xmlns:a16="http://schemas.microsoft.com/office/drawing/2014/main" id="{F521D36E-ABED-4AC7-9CA3-185A6C5BE40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0339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t>Introduction</a:t>
            </a:r>
            <a:endParaRPr lang="en-GB" sz="3600"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800" dirty="0" err="1"/>
              <a:t>TGbd</a:t>
            </a:r>
            <a:r>
              <a:rPr lang="en-US" sz="2800" dirty="0"/>
              <a:t> has agreed that [1]</a:t>
            </a:r>
          </a:p>
          <a:p>
            <a:pPr marL="400050" lvl="1" indent="0"/>
            <a:r>
              <a:rPr lang="en-US" sz="2400" dirty="0"/>
              <a:t>“ 11bd shall support adaptive repetition of 11p PPDU when operating on OCB broadcast mode in 10MHz bandwidth.   </a:t>
            </a:r>
            <a:r>
              <a:rPr lang="en-US" sz="2400" u="sng" dirty="0"/>
              <a:t>The signaling of the adaptive repetition is TBD</a:t>
            </a:r>
            <a:r>
              <a:rPr lang="en-US" sz="2400" dirty="0"/>
              <a:t>.  The time between repeated 11p PPDUs is TBD.”</a:t>
            </a:r>
          </a:p>
          <a:p>
            <a:pPr>
              <a:buFont typeface="Arial" panose="020B0604020202020204" pitchFamily="34" charset="0"/>
              <a:buChar char="•"/>
            </a:pPr>
            <a:r>
              <a:rPr lang="en-US" sz="2800" dirty="0"/>
              <a:t>Since this agreement, several methods have been proposed</a:t>
            </a:r>
          </a:p>
          <a:p>
            <a:pPr lvl="1">
              <a:buFont typeface="Arial" panose="020B0604020202020204" pitchFamily="34" charset="0"/>
              <a:buChar char="•"/>
            </a:pPr>
            <a:r>
              <a:rPr lang="en-US" sz="2400" dirty="0"/>
              <a:t>No PHY/MAC signaling [2]</a:t>
            </a:r>
          </a:p>
          <a:p>
            <a:pPr lvl="1">
              <a:buFont typeface="Arial" panose="020B0604020202020204" pitchFamily="34" charset="0"/>
              <a:buChar char="•"/>
            </a:pPr>
            <a:r>
              <a:rPr lang="en-US" sz="2400" dirty="0"/>
              <a:t>MAC layer signaling [3]</a:t>
            </a:r>
          </a:p>
          <a:p>
            <a:pPr lvl="1">
              <a:buFont typeface="Arial" panose="020B0604020202020204" pitchFamily="34" charset="0"/>
              <a:buChar char="•"/>
            </a:pPr>
            <a:r>
              <a:rPr lang="en-US" sz="2400" dirty="0"/>
              <a:t>PHY layer signaling [4]</a:t>
            </a:r>
          </a:p>
          <a:p>
            <a:pPr>
              <a:buFont typeface="Arial" panose="020B0604020202020204" pitchFamily="34" charset="0"/>
              <a:buChar char="•"/>
            </a:pPr>
            <a:r>
              <a:rPr lang="en-US" sz="2800" dirty="0"/>
              <a:t>In this document we provide additional simulation results for PHY layer signaling and possible ways to use it for the adaptive repetition of 11p PPDU</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10FED-4DFA-4974-B259-C0EDDEA197EF}"/>
              </a:ext>
            </a:extLst>
          </p:cNvPr>
          <p:cNvSpPr>
            <a:spLocks noGrp="1"/>
          </p:cNvSpPr>
          <p:nvPr>
            <p:ph type="title"/>
          </p:nvPr>
        </p:nvSpPr>
        <p:spPr>
          <a:xfrm>
            <a:off x="914401" y="685801"/>
            <a:ext cx="10361084" cy="510951"/>
          </a:xfrm>
        </p:spPr>
        <p:txBody>
          <a:bodyPr/>
          <a:lstStyle/>
          <a:p>
            <a:r>
              <a:rPr lang="en-US" dirty="0"/>
              <a:t>Comparison of Different Methods</a:t>
            </a:r>
          </a:p>
        </p:txBody>
      </p:sp>
      <p:sp>
        <p:nvSpPr>
          <p:cNvPr id="3" name="Content Placeholder 2">
            <a:extLst>
              <a:ext uri="{FF2B5EF4-FFF2-40B4-BE49-F238E27FC236}">
                <a16:creationId xmlns:a16="http://schemas.microsoft.com/office/drawing/2014/main" id="{DB8788EB-2A30-465B-BC46-F702335655E3}"/>
              </a:ext>
            </a:extLst>
          </p:cNvPr>
          <p:cNvSpPr>
            <a:spLocks noGrp="1"/>
          </p:cNvSpPr>
          <p:nvPr>
            <p:ph idx="1"/>
          </p:nvPr>
        </p:nvSpPr>
        <p:spPr>
          <a:xfrm>
            <a:off x="914401" y="1196752"/>
            <a:ext cx="10361084" cy="5040560"/>
          </a:xfrm>
        </p:spPr>
        <p:txBody>
          <a:bodyPr/>
          <a:lstStyle/>
          <a:p>
            <a:pPr>
              <a:buFont typeface="Arial" panose="020B0604020202020204" pitchFamily="34" charset="0"/>
              <a:buChar char="•"/>
            </a:pPr>
            <a:r>
              <a:rPr lang="en-US" sz="2000" dirty="0"/>
              <a:t>Direct method without additional PHY/MAC signaling [2]</a:t>
            </a:r>
            <a:endParaRPr lang="en-US" dirty="0"/>
          </a:p>
          <a:p>
            <a:pPr lvl="1">
              <a:buFont typeface="Arial" panose="020B0604020202020204" pitchFamily="34" charset="0"/>
              <a:buChar char="•"/>
            </a:pPr>
            <a:r>
              <a:rPr lang="en-US" sz="1800" dirty="0"/>
              <a:t>Detect repetition directly from received signal</a:t>
            </a:r>
          </a:p>
          <a:p>
            <a:pPr lvl="1">
              <a:buFont typeface="Arial" panose="020B0604020202020204" pitchFamily="34" charset="0"/>
              <a:buChar char="•"/>
            </a:pPr>
            <a:r>
              <a:rPr lang="en-US" sz="1800" dirty="0"/>
              <a:t>Repeated PPDUs need to be transmitted sequentially, separated by SIFS</a:t>
            </a:r>
          </a:p>
          <a:p>
            <a:pPr lvl="1">
              <a:buFont typeface="Arial" panose="020B0604020202020204" pitchFamily="34" charset="0"/>
              <a:buChar char="•"/>
            </a:pPr>
            <a:r>
              <a:rPr lang="en-US" sz="1800" dirty="0"/>
              <a:t>Need for channel equalization – Performance and reliability depend on accuracy of channel estimation</a:t>
            </a:r>
          </a:p>
          <a:p>
            <a:pPr lvl="2">
              <a:buFont typeface="Arial" panose="020B0604020202020204" pitchFamily="34" charset="0"/>
              <a:buChar char="•"/>
            </a:pPr>
            <a:r>
              <a:rPr lang="en-US" sz="1600" dirty="0"/>
              <a:t>Channel fading and interference will create degradation   </a:t>
            </a:r>
          </a:p>
          <a:p>
            <a:pPr>
              <a:buFont typeface="Arial" panose="020B0604020202020204" pitchFamily="34" charset="0"/>
              <a:buChar char="•"/>
            </a:pPr>
            <a:r>
              <a:rPr lang="en-US" sz="2000" dirty="0"/>
              <a:t>MAC layer signaling [3]</a:t>
            </a:r>
          </a:p>
          <a:p>
            <a:pPr lvl="1">
              <a:buFont typeface="Arial" panose="020B0604020202020204" pitchFamily="34" charset="0"/>
              <a:buChar char="•"/>
            </a:pPr>
            <a:r>
              <a:rPr lang="en-US" altLang="ko-KR" sz="1800" dirty="0"/>
              <a:t>Using Duration/ID field in MAC header to signal repetition related information</a:t>
            </a:r>
          </a:p>
          <a:p>
            <a:pPr lvl="1">
              <a:buFont typeface="Arial" panose="020B0604020202020204" pitchFamily="34" charset="0"/>
              <a:buChar char="•"/>
            </a:pPr>
            <a:r>
              <a:rPr lang="en-US" sz="1800" dirty="0"/>
              <a:t>Does not need SIFS separation between the consecutive PPDUs</a:t>
            </a:r>
          </a:p>
          <a:p>
            <a:pPr lvl="1">
              <a:buFont typeface="Arial" panose="020B0604020202020204" pitchFamily="34" charset="0"/>
              <a:buChar char="•"/>
            </a:pPr>
            <a:r>
              <a:rPr lang="en-US" sz="1800" dirty="0"/>
              <a:t>Cannot obtain combining gain, which is the original purpose of repetition transmission </a:t>
            </a:r>
          </a:p>
          <a:p>
            <a:pPr>
              <a:buFont typeface="Arial" panose="020B0604020202020204" pitchFamily="34" charset="0"/>
              <a:buChar char="•"/>
            </a:pPr>
            <a:r>
              <a:rPr lang="en-US" sz="2000" dirty="0"/>
              <a:t>PHY layer signaling [4]</a:t>
            </a:r>
          </a:p>
          <a:p>
            <a:pPr lvl="1">
              <a:buFont typeface="Arial" panose="020B0604020202020204" pitchFamily="34" charset="0"/>
              <a:buChar char="•"/>
            </a:pPr>
            <a:r>
              <a:rPr lang="en-US" sz="1800" dirty="0"/>
              <a:t>Can be used to indicate repetition related information and detect if the PPDU was transmitted from an 11p device or a 11bd device</a:t>
            </a:r>
          </a:p>
          <a:p>
            <a:pPr lvl="1">
              <a:buFont typeface="Arial" panose="020B0604020202020204" pitchFamily="34" charset="0"/>
              <a:buChar char="•"/>
            </a:pPr>
            <a:r>
              <a:rPr lang="en-US" sz="1800" dirty="0"/>
              <a:t>Repeated PPDUs need to be transmitted sequentially, separated by SIFS</a:t>
            </a:r>
          </a:p>
          <a:p>
            <a:pPr lvl="1">
              <a:buFont typeface="Arial" panose="020B0604020202020204" pitchFamily="34" charset="0"/>
              <a:buChar char="•"/>
            </a:pPr>
            <a:r>
              <a:rPr lang="en-US" sz="1800" dirty="0"/>
              <a:t>Provide flexible and robust design</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A72F527-48F9-461E-AF40-6A3B5E3AD20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8312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FB93-8BC5-4325-845D-D2023C1D4165}"/>
              </a:ext>
            </a:extLst>
          </p:cNvPr>
          <p:cNvSpPr>
            <a:spLocks noGrp="1"/>
          </p:cNvSpPr>
          <p:nvPr>
            <p:ph type="title"/>
          </p:nvPr>
        </p:nvSpPr>
        <p:spPr>
          <a:xfrm>
            <a:off x="914401" y="685802"/>
            <a:ext cx="10361084" cy="425218"/>
          </a:xfrm>
        </p:spPr>
        <p:txBody>
          <a:bodyPr/>
          <a:lstStyle/>
          <a:p>
            <a:r>
              <a:rPr lang="en-US" sz="2800" dirty="0"/>
              <a:t>PHY Layer Signaling: Using Extra Tones in Frequency Domain</a:t>
            </a:r>
          </a:p>
        </p:txBody>
      </p:sp>
      <p:sp>
        <p:nvSpPr>
          <p:cNvPr id="3" name="Content Placeholder 2">
            <a:extLst>
              <a:ext uri="{FF2B5EF4-FFF2-40B4-BE49-F238E27FC236}">
                <a16:creationId xmlns:a16="http://schemas.microsoft.com/office/drawing/2014/main" id="{C96B8DD7-FA50-4AC0-8B3C-10D780C75966}"/>
              </a:ext>
            </a:extLst>
          </p:cNvPr>
          <p:cNvSpPr>
            <a:spLocks noGrp="1"/>
          </p:cNvSpPr>
          <p:nvPr>
            <p:ph idx="1"/>
          </p:nvPr>
        </p:nvSpPr>
        <p:spPr>
          <a:xfrm>
            <a:off x="914401" y="1196752"/>
            <a:ext cx="10361084" cy="4897663"/>
          </a:xfrm>
        </p:spPr>
        <p:txBody>
          <a:bodyPr/>
          <a:lstStyle/>
          <a:p>
            <a:pPr>
              <a:buFont typeface="Arial" panose="020B0604020202020204" pitchFamily="34" charset="0"/>
              <a:buChar char="•"/>
            </a:pPr>
            <a:r>
              <a:rPr lang="en-US" dirty="0"/>
              <a:t>Using tones [-28, -27, 27, 28] in some OFDM symbols to indicate, for example,</a:t>
            </a:r>
          </a:p>
          <a:p>
            <a:pPr marL="914400" lvl="1" indent="-457200">
              <a:buAutoNum type="arabicParenR"/>
            </a:pPr>
            <a:r>
              <a:rPr lang="en-US" dirty="0"/>
              <a:t>Received 11p PPDU was transmitted from an 11bd device by using energy detection</a:t>
            </a:r>
          </a:p>
          <a:p>
            <a:pPr marL="914400" lvl="1" indent="-457200">
              <a:buAutoNum type="arabicParenR"/>
            </a:pPr>
            <a:r>
              <a:rPr lang="en-US" dirty="0"/>
              <a:t>Repetition state (e.g., first PPDU or last PPDU) by using simple sequence detection</a:t>
            </a:r>
          </a:p>
          <a:p>
            <a:pPr marL="400050">
              <a:buFont typeface="Arial" panose="020B0604020202020204" pitchFamily="34" charset="0"/>
              <a:buChar char="•"/>
            </a:pPr>
            <a:r>
              <a:rPr lang="en-US" dirty="0"/>
              <a:t>Using those extra tones in data field may slightly impact data demodulation performance, but that can be mitigated by using lower power on those tones or by having more symbols with those extra tones</a:t>
            </a:r>
          </a:p>
          <a:p>
            <a:pPr marL="400050">
              <a:buFont typeface="Arial" panose="020B0604020202020204" pitchFamily="34" charset="0"/>
              <a:buChar char="•"/>
            </a:pPr>
            <a:r>
              <a:rPr lang="en-US" dirty="0"/>
              <a:t>In [4], we used four OFDM symbols in data field and same power for all tones</a:t>
            </a:r>
          </a:p>
          <a:p>
            <a:pPr marL="914400" lvl="1" indent="-457200">
              <a:buAutoNum type="arabicParenR"/>
            </a:pPr>
            <a:endParaRPr lang="en-US" dirty="0"/>
          </a:p>
        </p:txBody>
      </p:sp>
      <p:sp>
        <p:nvSpPr>
          <p:cNvPr id="4" name="Slide Number Placeholder 3">
            <a:extLst>
              <a:ext uri="{FF2B5EF4-FFF2-40B4-BE49-F238E27FC236}">
                <a16:creationId xmlns:a16="http://schemas.microsoft.com/office/drawing/2014/main" id="{0DDD7728-1CFE-4952-902B-4E35186D2B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5" name="Picture 4">
            <a:extLst>
              <a:ext uri="{FF2B5EF4-FFF2-40B4-BE49-F238E27FC236}">
                <a16:creationId xmlns:a16="http://schemas.microsoft.com/office/drawing/2014/main" id="{1F6F4406-2F79-4D5E-861B-260C1BF62890}"/>
              </a:ext>
            </a:extLst>
          </p:cNvPr>
          <p:cNvPicPr>
            <a:picLocks noChangeAspect="1"/>
          </p:cNvPicPr>
          <p:nvPr/>
        </p:nvPicPr>
        <p:blipFill>
          <a:blip r:embed="rId2"/>
          <a:stretch>
            <a:fillRect/>
          </a:stretch>
        </p:blipFill>
        <p:spPr>
          <a:xfrm>
            <a:off x="695400" y="4772126"/>
            <a:ext cx="4948367" cy="974855"/>
          </a:xfrm>
          <a:prstGeom prst="rect">
            <a:avLst/>
          </a:prstGeom>
        </p:spPr>
      </p:pic>
      <p:pic>
        <p:nvPicPr>
          <p:cNvPr id="7" name="Picture 6" descr="image001">
            <a:extLst>
              <a:ext uri="{FF2B5EF4-FFF2-40B4-BE49-F238E27FC236}">
                <a16:creationId xmlns:a16="http://schemas.microsoft.com/office/drawing/2014/main" id="{984BF915-BEF3-4E8A-B152-7445A29C54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3765" y="4410481"/>
            <a:ext cx="2710683" cy="203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image002">
            <a:extLst>
              <a:ext uri="{FF2B5EF4-FFF2-40B4-BE49-F238E27FC236}">
                <a16:creationId xmlns:a16="http://schemas.microsoft.com/office/drawing/2014/main" id="{6EF0D21D-086D-4D77-A208-155CE06A30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76320" y="4394520"/>
            <a:ext cx="2769448" cy="2076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46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DB0F-DBE7-4E1B-B980-B0DC32C5C34D}"/>
              </a:ext>
            </a:extLst>
          </p:cNvPr>
          <p:cNvSpPr>
            <a:spLocks noGrp="1"/>
          </p:cNvSpPr>
          <p:nvPr>
            <p:ph type="title"/>
          </p:nvPr>
        </p:nvSpPr>
        <p:spPr>
          <a:xfrm>
            <a:off x="791171" y="610580"/>
            <a:ext cx="10361084" cy="582959"/>
          </a:xfrm>
        </p:spPr>
        <p:txBody>
          <a:bodyPr/>
          <a:lstStyle/>
          <a:p>
            <a:r>
              <a:rPr lang="en-US" dirty="0"/>
              <a:t>Simulation Assumptions and Setup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8F343E-BED8-4443-A11B-FF13931FC597}"/>
                  </a:ext>
                </a:extLst>
              </p:cNvPr>
              <p:cNvSpPr>
                <a:spLocks noGrp="1"/>
              </p:cNvSpPr>
              <p:nvPr>
                <p:ph idx="1"/>
              </p:nvPr>
            </p:nvSpPr>
            <p:spPr>
              <a:xfrm>
                <a:off x="937777" y="1124744"/>
                <a:ext cx="10361084" cy="4617269"/>
              </a:xfrm>
            </p:spPr>
            <p:txBody>
              <a:bodyPr/>
              <a:lstStyle/>
              <a:p>
                <a:pPr>
                  <a:buFont typeface="Arial" panose="020B0604020202020204" pitchFamily="34" charset="0"/>
                  <a:buChar char="•"/>
                </a:pPr>
                <a:r>
                  <a:rPr lang="en-US" sz="2000" dirty="0"/>
                  <a:t>Subcarrier Allocation</a:t>
                </a:r>
              </a:p>
              <a:p>
                <a:pPr lvl="1">
                  <a:buFont typeface="Arial" panose="020B0604020202020204" pitchFamily="34" charset="0"/>
                  <a:buChar char="•"/>
                </a:pPr>
                <a:r>
                  <a:rPr lang="en-US" sz="1800" dirty="0"/>
                  <a:t>Using subcarrier [-28, -27, 27, 28] on </a:t>
                </a:r>
                <a:r>
                  <a:rPr lang="en-US" sz="1800" b="1" dirty="0"/>
                  <a:t>4 or 8</a:t>
                </a:r>
                <a:r>
                  <a:rPr lang="en-US" sz="1800" dirty="0"/>
                  <a:t> OFDM symbols to carry 1-bit extra info</a:t>
                </a:r>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r>
                  <a:rPr lang="en-US" sz="1800" dirty="0"/>
                  <a:t>“1” : Yellow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r>
                  <a:rPr lang="en-US" sz="1800" dirty="0"/>
                  <a:t>, green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endParaRPr lang="en-US" sz="1800" dirty="0"/>
              </a:p>
              <a:p>
                <a:pPr lvl="1">
                  <a:buFont typeface="Arial" panose="020B0604020202020204" pitchFamily="34" charset="0"/>
                  <a:buChar char="•"/>
                </a:pPr>
                <a:r>
                  <a:rPr lang="en-US" sz="1800" dirty="0"/>
                  <a:t> “0” : Yellow tones/symbols = </a:t>
                </a:r>
                <a14:m>
                  <m:oMath xmlns:m="http://schemas.openxmlformats.org/officeDocument/2006/math">
                    <m:r>
                      <a:rPr lang="en-US" sz="1800" i="1" dirty="0" smtClean="0">
                        <a:latin typeface="Cambria Math" panose="02040503050406030204" pitchFamily="18" charset="0"/>
                      </a:rPr>
                      <m:t>+1</m:t>
                    </m:r>
                  </m:oMath>
                </a14:m>
                <a:r>
                  <a:rPr lang="en-US" sz="1800" dirty="0"/>
                  <a:t>, green tones/symbols = </a:t>
                </a:r>
                <a14:m>
                  <m:oMath xmlns:m="http://schemas.openxmlformats.org/officeDocument/2006/math">
                    <m:r>
                      <a:rPr lang="en-US" sz="1800" i="1" dirty="0" smtClean="0">
                        <a:latin typeface="Cambria Math" panose="02040503050406030204" pitchFamily="18" charset="0"/>
                      </a:rPr>
                      <m:t>−</m:t>
                    </m:r>
                    <m:r>
                      <a:rPr lang="en-US" sz="1800" i="1" dirty="0">
                        <a:latin typeface="Cambria Math" panose="02040503050406030204" pitchFamily="18" charset="0"/>
                      </a:rPr>
                      <m:t>1</m:t>
                    </m:r>
                  </m:oMath>
                </a14:m>
                <a:endParaRPr lang="en-US" sz="1800" dirty="0"/>
              </a:p>
              <a:p>
                <a:pPr>
                  <a:buFont typeface="Arial" panose="020B0604020202020204" pitchFamily="34" charset="0"/>
                  <a:buChar char="•"/>
                </a:pPr>
                <a:r>
                  <a:rPr lang="en-US" sz="2000" dirty="0"/>
                  <a:t>Receiver Detection Algorithm (non-coherent)</a:t>
                </a:r>
              </a:p>
              <a:p>
                <a:pPr lvl="1">
                  <a:buFont typeface="Arial" panose="020B0604020202020204" pitchFamily="34" charset="0"/>
                  <a:buChar char="•"/>
                </a:pPr>
                <a:r>
                  <a:rPr lang="en-US" sz="1800" dirty="0"/>
                  <a:t>Define            </a:t>
                </a:r>
                <a14:m>
                  <m:oMath xmlns:m="http://schemas.openxmlformats.org/officeDocument/2006/math">
                    <m:r>
                      <a:rPr lang="en-US" b="1" i="1">
                        <a:latin typeface="Cambria Math" panose="02040503050406030204" pitchFamily="18" charset="0"/>
                      </a:rPr>
                      <m:t>𝑺</m:t>
                    </m:r>
                    <m:r>
                      <a:rPr lang="en-US" b="0" i="1" smtClean="0">
                        <a:latin typeface="Cambria Math" panose="02040503050406030204" pitchFamily="18" charset="0"/>
                      </a:rPr>
                      <m:t>=</m:t>
                    </m:r>
                    <m:r>
                      <a:rPr lang="en-US" b="0" i="1" smtClean="0">
                        <a:latin typeface="Cambria Math" panose="02040503050406030204" pitchFamily="18" charset="0"/>
                      </a:rPr>
                      <m:t>𝑅𝑒</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m:t>
                    </m:r>
                    <m:nary>
                      <m:naryPr>
                        <m:chr m:val="∑"/>
                        <m:subHide m:val="on"/>
                        <m:supHide m:val="on"/>
                        <m:ctrlPr>
                          <a:rPr lang="en-US" i="1" smtClean="0">
                            <a:latin typeface="Cambria Math" panose="02040503050406030204" pitchFamily="18" charset="0"/>
                          </a:rPr>
                        </m:ctrlPr>
                      </m:naryPr>
                      <m:sub/>
                      <m:sup/>
                      <m:e>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𝑦</m:t>
                            </m:r>
                          </m:e>
                          <m:sub>
                            <m:r>
                              <a:rPr lang="en-US" b="0" i="1" smtClean="0">
                                <a:latin typeface="Cambria Math" panose="02040503050406030204" pitchFamily="18" charset="0"/>
                              </a:rPr>
                              <m:t>𝑖</m:t>
                            </m:r>
                          </m:sub>
                          <m:sup>
                            <m:r>
                              <a:rPr lang="en-US" b="0" i="1" smtClean="0">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𝑦</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r>
                          <a:rPr lang="en-US" b="0" i="1" smtClean="0">
                            <a:latin typeface="Cambria Math" panose="02040503050406030204" pitchFamily="18" charset="0"/>
                          </a:rPr>
                          <m:t>) </m:t>
                        </m:r>
                      </m:e>
                    </m:nary>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e>
                            </m:nary>
                          </m:e>
                        </m:d>
                      </m:e>
                      <m:sup>
                        <m:r>
                          <a:rPr lang="en-US" b="0" i="1" smtClean="0">
                            <a:latin typeface="Cambria Math" panose="02040503050406030204" pitchFamily="18" charset="0"/>
                          </a:rPr>
                          <m:t>𝐻</m:t>
                        </m:r>
                      </m:sup>
                    </m:sSup>
                    <m:r>
                      <a:rPr lang="en-US" b="0" i="1" smtClean="0">
                        <a:latin typeface="Cambria Math" panose="02040503050406030204" pitchFamily="18" charset="0"/>
                      </a:rPr>
                      <m:t>}</m:t>
                    </m:r>
                    <m:r>
                      <a:rPr lang="en-US" i="1">
                        <a:latin typeface="Cambria Math" panose="02040503050406030204" pitchFamily="18" charset="0"/>
                      </a:rPr>
                      <m:t>=</m:t>
                    </m:r>
                    <m:r>
                      <a:rPr lang="en-US" b="0" i="1" smtClean="0">
                        <a:latin typeface="Cambria Math" panose="02040503050406030204" pitchFamily="18" charset="0"/>
                      </a:rPr>
                      <m:t>𝑅𝑒</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b="0" i="1" smtClean="0">
                                <a:latin typeface="Cambria Math" panose="02040503050406030204" pitchFamily="18" charset="0"/>
                              </a:rPr>
                              <m:t>∗</m:t>
                            </m:r>
                          </m:sup>
                        </m:sSup>
                        <m:r>
                          <a:rPr lang="en-US" b="0" i="1" smtClean="0">
                            <a:latin typeface="Cambria Math" panose="02040503050406030204" pitchFamily="18" charset="0"/>
                          </a:rPr>
                          <m:t>+</m:t>
                        </m:r>
                      </m:e>
                    </m:nary>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i="1">
                                <a:latin typeface="Cambria Math" panose="02040503050406030204" pitchFamily="18" charset="0"/>
                              </a:rPr>
                              <m:t>∗</m:t>
                            </m:r>
                          </m:sup>
                        </m:sSup>
                      </m:e>
                    </m:nary>
                    <m:r>
                      <a:rPr lang="en-US" b="0" i="1" smtClean="0">
                        <a:latin typeface="Cambria Math" panose="02040503050406030204" pitchFamily="18" charset="0"/>
                      </a:rPr>
                      <m:t>}</m:t>
                    </m:r>
                  </m:oMath>
                </a14:m>
                <a:endParaRPr lang="en-US" sz="1600" dirty="0"/>
              </a:p>
              <a:p>
                <a:pPr lvl="1">
                  <a:buFont typeface="Arial" panose="020B0604020202020204" pitchFamily="34" charset="0"/>
                  <a:buChar char="•"/>
                </a:pPr>
                <a:r>
                  <a:rPr lang="en-US" sz="1800" dirty="0">
                    <a:solidFill>
                      <a:srgbClr val="FF0000"/>
                    </a:solidFill>
                  </a:rPr>
                  <a:t>Extra tone detection</a:t>
                </a:r>
                <a:r>
                  <a:rPr lang="en-US" sz="1800" dirty="0"/>
                  <a:t>: </a:t>
                </a:r>
                <a14:m>
                  <m:oMath xmlns:m="http://schemas.openxmlformats.org/officeDocument/2006/math">
                    <m:d>
                      <m:dPr>
                        <m:begChr m:val="|"/>
                        <m:endChr m:val="|"/>
                        <m:ctrlPr>
                          <a:rPr lang="en-US" sz="2400" b="1" i="1" smtClean="0">
                            <a:latin typeface="Cambria Math" panose="02040503050406030204" pitchFamily="18" charset="0"/>
                          </a:rPr>
                        </m:ctrlPr>
                      </m:dPr>
                      <m:e>
                        <m:r>
                          <a:rPr lang="en-US" sz="2400" b="1" i="1" smtClean="0">
                            <a:latin typeface="Cambria Math" panose="02040503050406030204" pitchFamily="18" charset="0"/>
                          </a:rPr>
                          <m:t>𝑺</m:t>
                        </m:r>
                      </m:e>
                    </m:d>
                    <m:r>
                      <a:rPr lang="en-US" sz="2400" b="1" i="1" smtClean="0">
                        <a:latin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𝑡h𝑟𝑒𝑠h𝑜𝑙𝑑</m:t>
                    </m:r>
                  </m:oMath>
                </a14:m>
                <a:endParaRPr lang="en-US" sz="1800" dirty="0"/>
              </a:p>
              <a:p>
                <a:pPr lvl="1">
                  <a:buFont typeface="Arial" panose="020B0604020202020204" pitchFamily="34" charset="0"/>
                  <a:buChar char="•"/>
                </a:pPr>
                <a:r>
                  <a:rPr lang="en-US" sz="1800" dirty="0">
                    <a:solidFill>
                      <a:srgbClr val="00B050"/>
                    </a:solidFill>
                  </a:rPr>
                  <a:t>“0” vs “1” detection</a:t>
                </a:r>
                <a:r>
                  <a:rPr lang="en-US" sz="1800" dirty="0"/>
                  <a:t>: </a:t>
                </a:r>
                <a14:m>
                  <m:oMath xmlns:m="http://schemas.openxmlformats.org/officeDocument/2006/math">
                    <m:r>
                      <a:rPr lang="en-US" sz="2400" b="1" i="1">
                        <a:latin typeface="Cambria Math" panose="02040503050406030204" pitchFamily="18" charset="0"/>
                      </a:rPr>
                      <m:t>𝑺</m:t>
                    </m:r>
                    <m:r>
                      <a:rPr lang="en-US" sz="2400" b="1" i="1">
                        <a:latin typeface="Cambria Math" panose="02040503050406030204" pitchFamily="18" charset="0"/>
                      </a:rPr>
                      <m:t> ≶</m:t>
                    </m:r>
                    <m:r>
                      <a:rPr lang="en-US" sz="2400" i="1">
                        <a:latin typeface="Cambria Math" panose="02040503050406030204" pitchFamily="18" charset="0"/>
                        <a:ea typeface="Cambria Math" panose="02040503050406030204" pitchFamily="18" charset="0"/>
                      </a:rPr>
                      <m:t>0</m:t>
                    </m:r>
                  </m:oMath>
                </a14:m>
                <a:endParaRPr lang="en-US" sz="2400" dirty="0"/>
              </a:p>
              <a:p>
                <a:pPr>
                  <a:buFont typeface="Arial" panose="020B0604020202020204" pitchFamily="34" charset="0"/>
                  <a:buChar char="•"/>
                </a:pPr>
                <a:r>
                  <a:rPr lang="en-US" sz="2000" dirty="0"/>
                  <a:t>Channel model</a:t>
                </a:r>
              </a:p>
              <a:p>
                <a:pPr lvl="1">
                  <a:buFont typeface="Arial" panose="020B0604020202020204" pitchFamily="34" charset="0"/>
                  <a:buChar char="•"/>
                </a:pPr>
                <a:r>
                  <a:rPr lang="en-US" sz="1800" dirty="0"/>
                  <a:t>AWGN Channel</a:t>
                </a:r>
              </a:p>
              <a:p>
                <a:pPr lvl="1">
                  <a:buFont typeface="Arial" panose="020B0604020202020204" pitchFamily="34" charset="0"/>
                  <a:buChar char="•"/>
                </a:pPr>
                <a:r>
                  <a:rPr lang="en-US" sz="1800" dirty="0"/>
                  <a:t>Channel D</a:t>
                </a:r>
              </a:p>
              <a:p>
                <a:pPr>
                  <a:buFont typeface="Arial" panose="020B0604020202020204" pitchFamily="34" charset="0"/>
                  <a:buChar char="•"/>
                </a:pPr>
                <a:r>
                  <a:rPr lang="en-US" sz="2000" dirty="0"/>
                  <a:t>Realistic channel estimation and noise estimation for L-SIG decoding; No RF impairments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B58F343E-BED8-4443-A11B-FF13931FC597}"/>
                  </a:ext>
                </a:extLst>
              </p:cNvPr>
              <p:cNvSpPr>
                <a:spLocks noGrp="1" noRot="1" noChangeAspect="1" noMove="1" noResize="1" noEditPoints="1" noAdjustHandles="1" noChangeArrowheads="1" noChangeShapeType="1" noTextEdit="1"/>
              </p:cNvSpPr>
              <p:nvPr>
                <p:ph idx="1"/>
              </p:nvPr>
            </p:nvSpPr>
            <p:spPr>
              <a:xfrm>
                <a:off x="937777" y="1124744"/>
                <a:ext cx="10361084" cy="4617269"/>
              </a:xfrm>
              <a:blipFill>
                <a:blip r:embed="rId2"/>
                <a:stretch>
                  <a:fillRect l="-530" t="-793" r="-1589" b="-182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9D862A5-4A0D-4EC0-8575-C10B097910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193B5D8-F042-4CB6-8402-4CE8BBBEB7B5}"/>
                  </a:ext>
                </a:extLst>
              </p:cNvPr>
              <p:cNvSpPr txBox="1"/>
              <p:nvPr/>
            </p:nvSpPr>
            <p:spPr>
              <a:xfrm>
                <a:off x="2233072" y="2335571"/>
                <a:ext cx="51488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6" name="TextBox 5">
                <a:extLst>
                  <a:ext uri="{FF2B5EF4-FFF2-40B4-BE49-F238E27FC236}">
                    <a16:creationId xmlns:a16="http://schemas.microsoft.com/office/drawing/2014/main" id="{5193B5D8-F042-4CB6-8402-4CE8BBBEB7B5}"/>
                  </a:ext>
                </a:extLst>
              </p:cNvPr>
              <p:cNvSpPr txBox="1">
                <a:spLocks noRot="1" noChangeAspect="1" noMove="1" noResize="1" noEditPoints="1" noAdjustHandles="1" noChangeArrowheads="1" noChangeShapeType="1" noTextEdit="1"/>
              </p:cNvSpPr>
              <p:nvPr/>
            </p:nvSpPr>
            <p:spPr>
              <a:xfrm>
                <a:off x="2233072" y="2335571"/>
                <a:ext cx="514885" cy="376898"/>
              </a:xfrm>
              <a:prstGeom prst="rect">
                <a:avLst/>
              </a:prstGeom>
              <a:blipFill>
                <a:blip r:embed="rId3"/>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F36BD9E-BC85-47DC-A192-2D7EFD46812F}"/>
                  </a:ext>
                </a:extLst>
              </p:cNvPr>
              <p:cNvSpPr txBox="1"/>
              <p:nvPr/>
            </p:nvSpPr>
            <p:spPr>
              <a:xfrm>
                <a:off x="2233071" y="1707703"/>
                <a:ext cx="51488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8" name="TextBox 7">
                <a:extLst>
                  <a:ext uri="{FF2B5EF4-FFF2-40B4-BE49-F238E27FC236}">
                    <a16:creationId xmlns:a16="http://schemas.microsoft.com/office/drawing/2014/main" id="{DF36BD9E-BC85-47DC-A192-2D7EFD46812F}"/>
                  </a:ext>
                </a:extLst>
              </p:cNvPr>
              <p:cNvSpPr txBox="1">
                <a:spLocks noRot="1" noChangeAspect="1" noMove="1" noResize="1" noEditPoints="1" noAdjustHandles="1" noChangeArrowheads="1" noChangeShapeType="1" noTextEdit="1"/>
              </p:cNvSpPr>
              <p:nvPr/>
            </p:nvSpPr>
            <p:spPr>
              <a:xfrm>
                <a:off x="2233071" y="1707703"/>
                <a:ext cx="514885" cy="369588"/>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5B40061-B146-4607-8A7A-FBB2BFF7BA83}"/>
                  </a:ext>
                </a:extLst>
              </p:cNvPr>
              <p:cNvSpPr txBox="1"/>
              <p:nvPr/>
            </p:nvSpPr>
            <p:spPr>
              <a:xfrm>
                <a:off x="8765294" y="2299645"/>
                <a:ext cx="51879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9" name="TextBox 8">
                <a:extLst>
                  <a:ext uri="{FF2B5EF4-FFF2-40B4-BE49-F238E27FC236}">
                    <a16:creationId xmlns:a16="http://schemas.microsoft.com/office/drawing/2014/main" id="{A5B40061-B146-4607-8A7A-FBB2BFF7BA83}"/>
                  </a:ext>
                </a:extLst>
              </p:cNvPr>
              <p:cNvSpPr txBox="1">
                <a:spLocks noRot="1" noChangeAspect="1" noMove="1" noResize="1" noEditPoints="1" noAdjustHandles="1" noChangeArrowheads="1" noChangeShapeType="1" noTextEdit="1"/>
              </p:cNvSpPr>
              <p:nvPr/>
            </p:nvSpPr>
            <p:spPr>
              <a:xfrm>
                <a:off x="8765294" y="2299645"/>
                <a:ext cx="518795" cy="376898"/>
              </a:xfrm>
              <a:prstGeom prst="rect">
                <a:avLst/>
              </a:prstGeom>
              <a:blipFill>
                <a:blip r:embed="rId5"/>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FA6C969-38A2-4733-8788-950AF3A5A1AD}"/>
                  </a:ext>
                </a:extLst>
              </p:cNvPr>
              <p:cNvSpPr txBox="1"/>
              <p:nvPr/>
            </p:nvSpPr>
            <p:spPr>
              <a:xfrm>
                <a:off x="8765295" y="1707703"/>
                <a:ext cx="51879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10" name="TextBox 9">
                <a:extLst>
                  <a:ext uri="{FF2B5EF4-FFF2-40B4-BE49-F238E27FC236}">
                    <a16:creationId xmlns:a16="http://schemas.microsoft.com/office/drawing/2014/main" id="{5FA6C969-38A2-4733-8788-950AF3A5A1AD}"/>
                  </a:ext>
                </a:extLst>
              </p:cNvPr>
              <p:cNvSpPr txBox="1">
                <a:spLocks noRot="1" noChangeAspect="1" noMove="1" noResize="1" noEditPoints="1" noAdjustHandles="1" noChangeArrowheads="1" noChangeShapeType="1" noTextEdit="1"/>
              </p:cNvSpPr>
              <p:nvPr/>
            </p:nvSpPr>
            <p:spPr>
              <a:xfrm>
                <a:off x="8765295" y="1707703"/>
                <a:ext cx="518795" cy="369588"/>
              </a:xfrm>
              <a:prstGeom prst="rect">
                <a:avLst/>
              </a:prstGeom>
              <a:blipFill>
                <a:blip r:embed="rId7"/>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AB09E8-120F-46FD-92D7-58004AFFFB63}"/>
                  </a:ext>
                </a:extLst>
              </p:cNvPr>
              <p:cNvSpPr txBox="1"/>
              <p:nvPr/>
            </p:nvSpPr>
            <p:spPr>
              <a:xfrm>
                <a:off x="9425391" y="2339003"/>
                <a:ext cx="14028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dirty="0" smtClean="0">
                          <a:solidFill>
                            <a:schemeClr val="tx1"/>
                          </a:solidFill>
                          <a:latin typeface="Cambria Math" panose="02040503050406030204" pitchFamily="18" charset="0"/>
                        </a:rPr>
                        <m:t>𝑖</m:t>
                      </m:r>
                      <m:r>
                        <a:rPr lang="en-US" sz="2000" b="0" i="1" dirty="0" smtClean="0">
                          <a:solidFill>
                            <a:schemeClr val="tx1"/>
                          </a:solidFill>
                          <a:latin typeface="Cambria Math" panose="02040503050406030204" pitchFamily="18" charset="0"/>
                        </a:rPr>
                        <m:t>=1,2,3,4</m:t>
                      </m:r>
                    </m:oMath>
                  </m:oMathPara>
                </a14:m>
                <a:endParaRPr lang="en-US" sz="2000" b="0" dirty="0">
                  <a:solidFill>
                    <a:schemeClr val="tx1"/>
                  </a:solidFill>
                </a:endParaRPr>
              </a:p>
            </p:txBody>
          </p:sp>
        </mc:Choice>
        <mc:Fallback xmlns="">
          <p:sp>
            <p:nvSpPr>
              <p:cNvPr id="11" name="TextBox 10">
                <a:extLst>
                  <a:ext uri="{FF2B5EF4-FFF2-40B4-BE49-F238E27FC236}">
                    <a16:creationId xmlns:a16="http://schemas.microsoft.com/office/drawing/2014/main" id="{67AB09E8-120F-46FD-92D7-58004AFFFB63}"/>
                  </a:ext>
                </a:extLst>
              </p:cNvPr>
              <p:cNvSpPr txBox="1">
                <a:spLocks noRot="1" noChangeAspect="1" noMove="1" noResize="1" noEditPoints="1" noAdjustHandles="1" noChangeArrowheads="1" noChangeShapeType="1" noTextEdit="1"/>
              </p:cNvSpPr>
              <p:nvPr/>
            </p:nvSpPr>
            <p:spPr>
              <a:xfrm>
                <a:off x="9425391" y="2339003"/>
                <a:ext cx="1402885" cy="400110"/>
              </a:xfrm>
              <a:prstGeom prst="rect">
                <a:avLst/>
              </a:prstGeom>
              <a:blipFill>
                <a:blip r:embed="rId8"/>
                <a:stretch>
                  <a:fillRect/>
                </a:stretch>
              </a:blipFill>
            </p:spPr>
            <p:txBody>
              <a:bodyPr/>
              <a:lstStyle/>
              <a:p>
                <a:r>
                  <a:rPr lang="en-US">
                    <a:noFill/>
                  </a:rPr>
                  <a:t> </a:t>
                </a:r>
              </a:p>
            </p:txBody>
          </p:sp>
        </mc:Fallback>
      </mc:AlternateContent>
      <p:grpSp>
        <p:nvGrpSpPr>
          <p:cNvPr id="14" name="Group 13">
            <a:extLst>
              <a:ext uri="{FF2B5EF4-FFF2-40B4-BE49-F238E27FC236}">
                <a16:creationId xmlns:a16="http://schemas.microsoft.com/office/drawing/2014/main" id="{254FA975-8822-4B40-AA2A-36A009F6F7E7}"/>
              </a:ext>
            </a:extLst>
          </p:cNvPr>
          <p:cNvGrpSpPr/>
          <p:nvPr/>
        </p:nvGrpSpPr>
        <p:grpSpPr>
          <a:xfrm>
            <a:off x="1198149" y="1844824"/>
            <a:ext cx="9362347" cy="850775"/>
            <a:chOff x="1198149" y="1844824"/>
            <a:chExt cx="9362347" cy="850775"/>
          </a:xfrm>
        </p:grpSpPr>
        <p:pic>
          <p:nvPicPr>
            <p:cNvPr id="5" name="Picture 4">
              <a:extLst>
                <a:ext uri="{FF2B5EF4-FFF2-40B4-BE49-F238E27FC236}">
                  <a16:creationId xmlns:a16="http://schemas.microsoft.com/office/drawing/2014/main" id="{9F911777-E130-4E77-8F49-C69E676A59CE}"/>
                </a:ext>
              </a:extLst>
            </p:cNvPr>
            <p:cNvPicPr>
              <a:picLocks noChangeAspect="1"/>
            </p:cNvPicPr>
            <p:nvPr/>
          </p:nvPicPr>
          <p:blipFill>
            <a:blip r:embed="rId9"/>
            <a:stretch>
              <a:fillRect/>
            </a:stretch>
          </p:blipFill>
          <p:spPr>
            <a:xfrm>
              <a:off x="2821260" y="1844824"/>
              <a:ext cx="5944115" cy="850775"/>
            </a:xfrm>
            <a:prstGeom prst="rect">
              <a:avLst/>
            </a:prstGeom>
          </p:spPr>
        </p:pic>
        <p:sp>
          <p:nvSpPr>
            <p:cNvPr id="12" name="Rectangle 11">
              <a:extLst>
                <a:ext uri="{FF2B5EF4-FFF2-40B4-BE49-F238E27FC236}">
                  <a16:creationId xmlns:a16="http://schemas.microsoft.com/office/drawing/2014/main" id="{DC57AF34-1CC1-4AB0-BD42-249326928BBF}"/>
                </a:ext>
              </a:extLst>
            </p:cNvPr>
            <p:cNvSpPr/>
            <p:nvPr/>
          </p:nvSpPr>
          <p:spPr bwMode="auto">
            <a:xfrm>
              <a:off x="2821260" y="2077291"/>
              <a:ext cx="7739236" cy="25828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solidFill>
                    <a:schemeClr val="tx1"/>
                  </a:solidFill>
                </a:rPr>
                <a:t>Data Field</a:t>
              </a:r>
              <a:endParaRPr kumimoji="0" lang="en-US" sz="16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A6C331CB-6E86-460E-881A-2C0E0AC60356}"/>
                </a:ext>
              </a:extLst>
            </p:cNvPr>
            <p:cNvSpPr/>
            <p:nvPr/>
          </p:nvSpPr>
          <p:spPr bwMode="auto">
            <a:xfrm>
              <a:off x="1198149" y="2082211"/>
              <a:ext cx="1618025" cy="25828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rPr>
                <a:t>Preamble</a:t>
              </a:r>
            </a:p>
          </p:txBody>
        </p:sp>
      </p:grpSp>
    </p:spTree>
    <p:extLst>
      <p:ext uri="{BB962C8B-B14F-4D97-AF65-F5344CB8AC3E}">
        <p14:creationId xmlns:p14="http://schemas.microsoft.com/office/powerpoint/2010/main" val="293481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B074-0547-4FAD-8E47-20103A676649}"/>
              </a:ext>
            </a:extLst>
          </p:cNvPr>
          <p:cNvSpPr>
            <a:spLocks noGrp="1"/>
          </p:cNvSpPr>
          <p:nvPr>
            <p:ph type="title"/>
          </p:nvPr>
        </p:nvSpPr>
        <p:spPr>
          <a:xfrm>
            <a:off x="839416" y="554234"/>
            <a:ext cx="10361084" cy="1065213"/>
          </a:xfrm>
        </p:spPr>
        <p:txBody>
          <a:bodyPr/>
          <a:lstStyle/>
          <a:p>
            <a:r>
              <a:rPr lang="en-US" dirty="0"/>
              <a:t>Additional Simulation Results (1/2)</a:t>
            </a:r>
          </a:p>
        </p:txBody>
      </p:sp>
      <p:sp>
        <p:nvSpPr>
          <p:cNvPr id="3" name="Content Placeholder 2">
            <a:extLst>
              <a:ext uri="{FF2B5EF4-FFF2-40B4-BE49-F238E27FC236}">
                <a16:creationId xmlns:a16="http://schemas.microsoft.com/office/drawing/2014/main" id="{CED82674-0324-4C63-8002-98609508E6D7}"/>
              </a:ext>
            </a:extLst>
          </p:cNvPr>
          <p:cNvSpPr>
            <a:spLocks noGrp="1"/>
          </p:cNvSpPr>
          <p:nvPr>
            <p:ph idx="1"/>
          </p:nvPr>
        </p:nvSpPr>
        <p:spPr>
          <a:xfrm>
            <a:off x="7042629" y="1268760"/>
            <a:ext cx="4099365" cy="4537622"/>
          </a:xfrm>
        </p:spPr>
        <p:txBody>
          <a:bodyPr/>
          <a:lstStyle/>
          <a:p>
            <a:pPr>
              <a:buFont typeface="Arial" panose="020B0604020202020204" pitchFamily="34" charset="0"/>
              <a:buChar char="•"/>
            </a:pPr>
            <a:r>
              <a:rPr lang="en-US" sz="1800" dirty="0"/>
              <a:t>Results with different number of symbols and power for the extra tones</a:t>
            </a:r>
          </a:p>
          <a:p>
            <a:pPr lvl="1">
              <a:buFont typeface="Arial" panose="020B0604020202020204" pitchFamily="34" charset="0"/>
              <a:buChar char="•"/>
            </a:pPr>
            <a:r>
              <a:rPr lang="en-US" sz="1600" dirty="0"/>
              <a:t>A fixed ratio between the powers of an extra tone and a data tone is used for given (MCS, # of extra tone symbols, channel type) tuple, </a:t>
            </a:r>
          </a:p>
          <a:p>
            <a:pPr lvl="2">
              <a:buFont typeface="Arial" panose="020B0604020202020204" pitchFamily="34" charset="0"/>
              <a:buChar char="•"/>
            </a:pPr>
            <a:r>
              <a:rPr lang="en-US" sz="1400" dirty="0"/>
              <a:t>e.g. -3dB for (16QAM ½, 4symbols, AWGN)</a:t>
            </a:r>
          </a:p>
          <a:p>
            <a:pPr lvl="1">
              <a:buFont typeface="Arial" panose="020B0604020202020204" pitchFamily="34" charset="0"/>
              <a:buChar char="•"/>
            </a:pPr>
            <a:r>
              <a:rPr lang="en-US" sz="1600" dirty="0"/>
              <a:t>The ratio chosen provides extra tone with SNR &gt; </a:t>
            </a:r>
            <a:r>
              <a:rPr lang="en-US" sz="1600" dirty="0" err="1"/>
              <a:t>xdB</a:t>
            </a:r>
            <a:r>
              <a:rPr lang="en-US" sz="1600" dirty="0"/>
              <a:t> for the entire range of data PER for the given MCS and channel.</a:t>
            </a:r>
          </a:p>
          <a:p>
            <a:pPr lvl="2">
              <a:buFont typeface="Arial" panose="020B0604020202020204" pitchFamily="34" charset="0"/>
              <a:buChar char="•"/>
            </a:pPr>
            <a:r>
              <a:rPr lang="en-US" sz="1400" dirty="0"/>
              <a:t>x=5 for 4 symbols and x=2 for 8 symbols</a:t>
            </a:r>
          </a:p>
          <a:p>
            <a:pPr lvl="2">
              <a:buFont typeface="Arial" panose="020B0604020202020204" pitchFamily="34" charset="0"/>
              <a:buChar char="•"/>
            </a:pPr>
            <a:r>
              <a:rPr lang="en-US" sz="1400" dirty="0"/>
              <a:t>The worst-case miss and false probabilities are shown in the next page </a:t>
            </a:r>
          </a:p>
          <a:p>
            <a:pPr lvl="1">
              <a:buFont typeface="Arial" panose="020B0604020202020204" pitchFamily="34" charset="0"/>
              <a:buChar char="•"/>
            </a:pPr>
            <a:r>
              <a:rPr lang="en-US" sz="1600" dirty="0"/>
              <a:t>The extra tones have very negligible negative effects on Data PER </a:t>
            </a:r>
          </a:p>
        </p:txBody>
      </p:sp>
      <p:sp>
        <p:nvSpPr>
          <p:cNvPr id="4" name="Slide Number Placeholder 3">
            <a:extLst>
              <a:ext uri="{FF2B5EF4-FFF2-40B4-BE49-F238E27FC236}">
                <a16:creationId xmlns:a16="http://schemas.microsoft.com/office/drawing/2014/main" id="{CCD25C1F-BA18-4C53-A5F9-E59A644DEF4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2050" name="Picture 1" descr="image003">
            <a:extLst>
              <a:ext uri="{FF2B5EF4-FFF2-40B4-BE49-F238E27FC236}">
                <a16:creationId xmlns:a16="http://schemas.microsoft.com/office/drawing/2014/main" id="{F54C9E38-D086-4690-BD62-E1CCB150AAD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3066" y="1427563"/>
            <a:ext cx="2830756" cy="231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image005">
            <a:extLst>
              <a:ext uri="{FF2B5EF4-FFF2-40B4-BE49-F238E27FC236}">
                <a16:creationId xmlns:a16="http://schemas.microsoft.com/office/drawing/2014/main" id="{C6DFB3EC-0358-4C61-BA88-3428C5EC9D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9776" y="1463201"/>
            <a:ext cx="3138372" cy="235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 descr="image007">
            <a:extLst>
              <a:ext uri="{FF2B5EF4-FFF2-40B4-BE49-F238E27FC236}">
                <a16:creationId xmlns:a16="http://schemas.microsoft.com/office/drawing/2014/main" id="{A83A2AC9-1EEB-4599-8EBC-B67E290E2DC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1" y="4005064"/>
            <a:ext cx="2978094" cy="2233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4" descr="image008">
            <a:extLst>
              <a:ext uri="{FF2B5EF4-FFF2-40B4-BE49-F238E27FC236}">
                <a16:creationId xmlns:a16="http://schemas.microsoft.com/office/drawing/2014/main" id="{173CFF8C-6824-4E3A-9BE2-669B96462F8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79776" y="3949987"/>
            <a:ext cx="3138372" cy="235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1993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F0C74-4F60-4FF0-8199-6BD4D8F3D310}"/>
              </a:ext>
            </a:extLst>
          </p:cNvPr>
          <p:cNvSpPr>
            <a:spLocks noGrp="1"/>
          </p:cNvSpPr>
          <p:nvPr>
            <p:ph type="title"/>
          </p:nvPr>
        </p:nvSpPr>
        <p:spPr>
          <a:xfrm>
            <a:off x="914401" y="685801"/>
            <a:ext cx="10361084" cy="582959"/>
          </a:xfrm>
        </p:spPr>
        <p:txBody>
          <a:bodyPr/>
          <a:lstStyle/>
          <a:p>
            <a:r>
              <a:rPr lang="en-US" dirty="0"/>
              <a:t>Additional Simulation Results (2/2)</a:t>
            </a:r>
          </a:p>
        </p:txBody>
      </p:sp>
      <p:sp>
        <p:nvSpPr>
          <p:cNvPr id="3" name="Content Placeholder 2">
            <a:extLst>
              <a:ext uri="{FF2B5EF4-FFF2-40B4-BE49-F238E27FC236}">
                <a16:creationId xmlns:a16="http://schemas.microsoft.com/office/drawing/2014/main" id="{7F8B7BDC-3BB1-4D3C-92E9-910626FE1091}"/>
              </a:ext>
            </a:extLst>
          </p:cNvPr>
          <p:cNvSpPr>
            <a:spLocks noGrp="1"/>
          </p:cNvSpPr>
          <p:nvPr>
            <p:ph idx="1"/>
          </p:nvPr>
        </p:nvSpPr>
        <p:spPr>
          <a:xfrm>
            <a:off x="6384032" y="4521334"/>
            <a:ext cx="4603421" cy="1441278"/>
          </a:xfrm>
        </p:spPr>
        <p:txBody>
          <a:bodyPr/>
          <a:lstStyle/>
          <a:p>
            <a:pPr>
              <a:buFont typeface="Arial" panose="020B0604020202020204" pitchFamily="34" charset="0"/>
              <a:buChar char="•"/>
            </a:pPr>
            <a:r>
              <a:rPr lang="en-US" sz="1600" b="0" dirty="0"/>
              <a:t>The false alarm and detection probabilities (ROC curve) are bounded (to the upper-left corner) by the curves shown for the simulated MCS’s and channels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F0956C3B-C3E6-4202-B0FD-CF12D08506A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5" name="Picture 6" descr="image001">
            <a:extLst>
              <a:ext uri="{FF2B5EF4-FFF2-40B4-BE49-F238E27FC236}">
                <a16:creationId xmlns:a16="http://schemas.microsoft.com/office/drawing/2014/main" id="{7B76558A-08DE-4115-8B9E-54D837396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064" y="1628800"/>
            <a:ext cx="3559389" cy="2670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image009">
            <a:extLst>
              <a:ext uri="{FF2B5EF4-FFF2-40B4-BE49-F238E27FC236}">
                <a16:creationId xmlns:a16="http://schemas.microsoft.com/office/drawing/2014/main" id="{21EB3DBB-5E4F-40FA-B02C-0BEDA62BFD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8786" y="1703194"/>
            <a:ext cx="3593026"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a:extLst>
              <a:ext uri="{FF2B5EF4-FFF2-40B4-BE49-F238E27FC236}">
                <a16:creationId xmlns:a16="http://schemas.microsoft.com/office/drawing/2014/main" id="{BD5417C9-FE66-4EC6-8F42-D7DAA2F7CA78}"/>
              </a:ext>
            </a:extLst>
          </p:cNvPr>
          <p:cNvSpPr txBox="1">
            <a:spLocks/>
          </p:cNvSpPr>
          <p:nvPr/>
        </p:nvSpPr>
        <p:spPr bwMode="auto">
          <a:xfrm>
            <a:off x="883589" y="4514999"/>
            <a:ext cx="4603421" cy="18327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BER of the 1-bit info is shown for different number of  symbols carrying extra tones</a:t>
            </a:r>
          </a:p>
          <a:p>
            <a:pPr lvl="1">
              <a:buFont typeface="Arial" panose="020B0604020202020204" pitchFamily="34" charset="0"/>
              <a:buChar char="•"/>
            </a:pPr>
            <a:r>
              <a:rPr lang="en-US" sz="1200" kern="0" dirty="0"/>
              <a:t>Total energy is the same for achieving the same reliability</a:t>
            </a:r>
          </a:p>
          <a:p>
            <a:pPr lvl="1">
              <a:buFont typeface="Arial" panose="020B0604020202020204" pitchFamily="34" charset="0"/>
              <a:buChar char="•"/>
            </a:pPr>
            <a:r>
              <a:rPr lang="en-US" sz="1200" kern="0" dirty="0"/>
              <a:t>AWGN BER is ~0 (not shown)</a:t>
            </a:r>
          </a:p>
          <a:p>
            <a:pPr>
              <a:buFont typeface="Arial" panose="020B0604020202020204" pitchFamily="34" charset="0"/>
              <a:buChar char="•"/>
            </a:pPr>
            <a:r>
              <a:rPr lang="en-US" sz="1600" b="0" kern="0" dirty="0"/>
              <a:t>Using more symbols with extra tones can improve the 1-bit detection performance </a:t>
            </a:r>
          </a:p>
          <a:p>
            <a:pPr>
              <a:buFont typeface="Arial" panose="020B0604020202020204" pitchFamily="34" charset="0"/>
              <a:buChar char="•"/>
            </a:pPr>
            <a:endParaRPr lang="en-US" sz="1800" b="0" kern="0" dirty="0"/>
          </a:p>
          <a:p>
            <a:pPr>
              <a:buFont typeface="Arial" panose="020B0604020202020204" pitchFamily="34" charset="0"/>
              <a:buChar char="•"/>
            </a:pPr>
            <a:endParaRPr lang="en-US" sz="1800" b="0" kern="0" dirty="0"/>
          </a:p>
        </p:txBody>
      </p:sp>
      <p:sp>
        <p:nvSpPr>
          <p:cNvPr id="8" name="Rectangle 7">
            <a:extLst>
              <a:ext uri="{FF2B5EF4-FFF2-40B4-BE49-F238E27FC236}">
                <a16:creationId xmlns:a16="http://schemas.microsoft.com/office/drawing/2014/main" id="{0E49214A-010F-4239-8F34-EC1247BEF07B}"/>
              </a:ext>
            </a:extLst>
          </p:cNvPr>
          <p:cNvSpPr/>
          <p:nvPr/>
        </p:nvSpPr>
        <p:spPr>
          <a:xfrm>
            <a:off x="6312024" y="1355884"/>
            <a:ext cx="5087483" cy="338554"/>
          </a:xfrm>
          <a:prstGeom prst="rect">
            <a:avLst/>
          </a:prstGeom>
        </p:spPr>
        <p:txBody>
          <a:bodyPr wrap="none">
            <a:spAutoFit/>
          </a:bodyPr>
          <a:lstStyle/>
          <a:p>
            <a:r>
              <a:rPr lang="en-US" sz="1600" b="1" dirty="0">
                <a:solidFill>
                  <a:schemeClr val="tx1"/>
                </a:solidFill>
              </a:rPr>
              <a:t>False Alarm vs Detection for detecting legacy 11p PPDU</a:t>
            </a:r>
          </a:p>
        </p:txBody>
      </p:sp>
      <p:sp>
        <p:nvSpPr>
          <p:cNvPr id="9" name="Rectangle 8">
            <a:extLst>
              <a:ext uri="{FF2B5EF4-FFF2-40B4-BE49-F238E27FC236}">
                <a16:creationId xmlns:a16="http://schemas.microsoft.com/office/drawing/2014/main" id="{5FD4D6A4-94BF-4BF4-BE42-1ECC0B94407C}"/>
              </a:ext>
            </a:extLst>
          </p:cNvPr>
          <p:cNvSpPr/>
          <p:nvPr/>
        </p:nvSpPr>
        <p:spPr>
          <a:xfrm>
            <a:off x="1122651" y="1382678"/>
            <a:ext cx="4125296" cy="338554"/>
          </a:xfrm>
          <a:prstGeom prst="rect">
            <a:avLst/>
          </a:prstGeom>
        </p:spPr>
        <p:txBody>
          <a:bodyPr wrap="none">
            <a:spAutoFit/>
          </a:bodyPr>
          <a:lstStyle/>
          <a:p>
            <a:r>
              <a:rPr lang="en-US" sz="1600" b="1" dirty="0">
                <a:solidFill>
                  <a:schemeClr val="tx1"/>
                </a:solidFill>
              </a:rPr>
              <a:t>1-bit Detection Error Rate using Extra Tones</a:t>
            </a:r>
          </a:p>
        </p:txBody>
      </p:sp>
    </p:spTree>
    <p:extLst>
      <p:ext uri="{BB962C8B-B14F-4D97-AF65-F5344CB8AC3E}">
        <p14:creationId xmlns:p14="http://schemas.microsoft.com/office/powerpoint/2010/main" val="280716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03A7D-AE00-4C61-9498-E91A975A491E}"/>
              </a:ext>
            </a:extLst>
          </p:cNvPr>
          <p:cNvSpPr>
            <a:spLocks noGrp="1"/>
          </p:cNvSpPr>
          <p:nvPr>
            <p:ph type="title"/>
          </p:nvPr>
        </p:nvSpPr>
        <p:spPr>
          <a:xfrm>
            <a:off x="914401" y="685802"/>
            <a:ext cx="10361084" cy="449510"/>
          </a:xfrm>
        </p:spPr>
        <p:txBody>
          <a:bodyPr/>
          <a:lstStyle/>
          <a:p>
            <a:r>
              <a:rPr lang="en-US" sz="2800" dirty="0"/>
              <a:t>Possible Repetition Transmitting and Receiving Procedures</a:t>
            </a:r>
          </a:p>
        </p:txBody>
      </p:sp>
      <p:sp>
        <p:nvSpPr>
          <p:cNvPr id="3" name="Content Placeholder 2">
            <a:extLst>
              <a:ext uri="{FF2B5EF4-FFF2-40B4-BE49-F238E27FC236}">
                <a16:creationId xmlns:a16="http://schemas.microsoft.com/office/drawing/2014/main" id="{E0748C31-6728-4C24-A546-04DFE807E8AE}"/>
              </a:ext>
            </a:extLst>
          </p:cNvPr>
          <p:cNvSpPr>
            <a:spLocks noGrp="1"/>
          </p:cNvSpPr>
          <p:nvPr>
            <p:ph idx="1"/>
          </p:nvPr>
        </p:nvSpPr>
        <p:spPr>
          <a:xfrm>
            <a:off x="914401" y="1197300"/>
            <a:ext cx="10361084" cy="4897116"/>
          </a:xfrm>
        </p:spPr>
        <p:txBody>
          <a:bodyPr/>
          <a:lstStyle/>
          <a:p>
            <a:pPr marL="0" indent="0"/>
            <a:r>
              <a:rPr lang="en-US" sz="1800" dirty="0"/>
              <a:t>Transmitting Procedure</a:t>
            </a:r>
          </a:p>
          <a:p>
            <a:pPr>
              <a:buFont typeface="Arial" panose="020B0604020202020204" pitchFamily="34" charset="0"/>
              <a:buChar char="•"/>
            </a:pPr>
            <a:r>
              <a:rPr lang="en-US" sz="1800" b="0" dirty="0"/>
              <a:t>PPDUs are transmitted sequentially, separated by SIFS</a:t>
            </a:r>
          </a:p>
          <a:p>
            <a:pPr>
              <a:buFont typeface="Arial" panose="020B0604020202020204" pitchFamily="34" charset="0"/>
              <a:buChar char="•"/>
            </a:pPr>
            <a:r>
              <a:rPr lang="en-US" sz="1800" b="0" dirty="0"/>
              <a:t>Extra tones are used to indicate if </a:t>
            </a:r>
            <a:r>
              <a:rPr lang="en-US" sz="1800" b="0" i="1" dirty="0"/>
              <a:t>this</a:t>
            </a:r>
            <a:r>
              <a:rPr lang="en-US" sz="1800" b="0" dirty="0"/>
              <a:t> PPDU is the last one in the PPDU sequence</a:t>
            </a:r>
          </a:p>
          <a:p>
            <a:pPr lvl="1">
              <a:buFont typeface="Arial" panose="020B0604020202020204" pitchFamily="34" charset="0"/>
              <a:buChar char="•"/>
            </a:pPr>
            <a:r>
              <a:rPr lang="en-US" sz="1600" dirty="0"/>
              <a:t>Define a flag </a:t>
            </a:r>
            <a:r>
              <a:rPr lang="en-US" sz="1600" b="1" dirty="0"/>
              <a:t>“</a:t>
            </a:r>
            <a:r>
              <a:rPr lang="en-US" sz="1600" b="1" dirty="0" err="1"/>
              <a:t>isLastTx</a:t>
            </a:r>
            <a:r>
              <a:rPr lang="en-US" sz="1600" b="1" dirty="0"/>
              <a:t>”:</a:t>
            </a:r>
            <a:r>
              <a:rPr lang="en-US" sz="1600" dirty="0"/>
              <a:t> = 0 means this PPDU is not the last one; = 1 means this PPDU is the last one</a:t>
            </a:r>
          </a:p>
          <a:p>
            <a:pPr>
              <a:buFont typeface="Arial" panose="020B0604020202020204" pitchFamily="34" charset="0"/>
              <a:buChar char="•"/>
            </a:pPr>
            <a:r>
              <a:rPr lang="en-US" sz="2000" b="0" dirty="0"/>
              <a:t>Two groups of repetition transmissions are separated by a duration larger than SIFS</a:t>
            </a:r>
          </a:p>
          <a:p>
            <a:pPr marL="0" indent="0"/>
            <a:r>
              <a:rPr lang="en-US" sz="1800" dirty="0"/>
              <a:t>Receiving Procedure</a:t>
            </a:r>
          </a:p>
          <a:p>
            <a:pPr>
              <a:buFont typeface="Arial" panose="020B0604020202020204" pitchFamily="34" charset="0"/>
              <a:buChar char="•"/>
            </a:pPr>
            <a:r>
              <a:rPr lang="en-US" sz="1800" b="0" dirty="0"/>
              <a:t>Received PPDU may be any one in the sequence</a:t>
            </a:r>
          </a:p>
          <a:p>
            <a:pPr>
              <a:buFont typeface="Arial" panose="020B0604020202020204" pitchFamily="34" charset="0"/>
              <a:buChar char="•"/>
            </a:pPr>
            <a:r>
              <a:rPr lang="en-US" sz="1800" b="0" dirty="0"/>
              <a:t>Always decode the received PPDU first – decode the combined PPDU if necessary</a:t>
            </a:r>
          </a:p>
          <a:p>
            <a:pPr>
              <a:buFont typeface="Arial" panose="020B0604020202020204" pitchFamily="34" charset="0"/>
              <a:buChar char="•"/>
            </a:pPr>
            <a:r>
              <a:rPr lang="en-US" sz="1800" b="0" dirty="0"/>
              <a:t>If a PPDU is decoded successfully, there is no need to decode the rest of received PPDUs</a:t>
            </a:r>
          </a:p>
          <a:p>
            <a:pPr>
              <a:buFont typeface="Arial" panose="020B0604020202020204" pitchFamily="34" charset="0"/>
              <a:buChar char="•"/>
            </a:pPr>
            <a:r>
              <a:rPr lang="en-US" sz="1800" b="0" dirty="0"/>
              <a:t>Decoding of any PPDU doesn’t depend upon the detection of extra tones – the two operations can run in parallel</a:t>
            </a:r>
          </a:p>
          <a:p>
            <a:pPr>
              <a:buFont typeface="Arial" panose="020B0604020202020204" pitchFamily="34" charset="0"/>
              <a:buChar char="•"/>
            </a:pPr>
            <a:r>
              <a:rPr lang="en-US" sz="1800" b="0" dirty="0"/>
              <a:t>Start-of-PPDU (SOP) detection is needed in the procedure </a:t>
            </a:r>
          </a:p>
        </p:txBody>
      </p:sp>
      <p:sp>
        <p:nvSpPr>
          <p:cNvPr id="4" name="Slide Number Placeholder 3">
            <a:extLst>
              <a:ext uri="{FF2B5EF4-FFF2-40B4-BE49-F238E27FC236}">
                <a16:creationId xmlns:a16="http://schemas.microsoft.com/office/drawing/2014/main" id="{994C42E7-C71F-4C8F-A753-10D7E4475D2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pSp>
        <p:nvGrpSpPr>
          <p:cNvPr id="8" name="Group 7">
            <a:extLst>
              <a:ext uri="{FF2B5EF4-FFF2-40B4-BE49-F238E27FC236}">
                <a16:creationId xmlns:a16="http://schemas.microsoft.com/office/drawing/2014/main" id="{0668C856-0B8E-4758-B481-44598BAF28D1}"/>
              </a:ext>
            </a:extLst>
          </p:cNvPr>
          <p:cNvGrpSpPr/>
          <p:nvPr/>
        </p:nvGrpSpPr>
        <p:grpSpPr>
          <a:xfrm>
            <a:off x="1699281" y="5688287"/>
            <a:ext cx="6174959" cy="278859"/>
            <a:chOff x="2567608" y="2517282"/>
            <a:chExt cx="5328592" cy="278859"/>
          </a:xfrm>
        </p:grpSpPr>
        <p:sp>
          <p:nvSpPr>
            <p:cNvPr id="5" name="Rectangle 4">
              <a:extLst>
                <a:ext uri="{FF2B5EF4-FFF2-40B4-BE49-F238E27FC236}">
                  <a16:creationId xmlns:a16="http://schemas.microsoft.com/office/drawing/2014/main" id="{4DE9D89E-FF2E-44CE-85EE-DB7F33330E6D}"/>
                </a:ext>
              </a:extLst>
            </p:cNvPr>
            <p:cNvSpPr/>
            <p:nvPr/>
          </p:nvSpPr>
          <p:spPr bwMode="auto">
            <a:xfrm>
              <a:off x="2567608"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6" name="Rectangle 5">
              <a:extLst>
                <a:ext uri="{FF2B5EF4-FFF2-40B4-BE49-F238E27FC236}">
                  <a16:creationId xmlns:a16="http://schemas.microsoft.com/office/drawing/2014/main" id="{DC9556A3-4021-475E-944E-4BE62D85AE72}"/>
                </a:ext>
              </a:extLst>
            </p:cNvPr>
            <p:cNvSpPr/>
            <p:nvPr/>
          </p:nvSpPr>
          <p:spPr bwMode="auto">
            <a:xfrm>
              <a:off x="3951882"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9" name="Rectangle 8">
              <a:extLst>
                <a:ext uri="{FF2B5EF4-FFF2-40B4-BE49-F238E27FC236}">
                  <a16:creationId xmlns:a16="http://schemas.microsoft.com/office/drawing/2014/main" id="{91B8C0D0-7FFB-4AC9-9ED1-08663516A2C6}"/>
                </a:ext>
              </a:extLst>
            </p:cNvPr>
            <p:cNvSpPr/>
            <p:nvPr/>
          </p:nvSpPr>
          <p:spPr bwMode="auto">
            <a:xfrm>
              <a:off x="5336156"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10" name="Rectangle 9">
              <a:extLst>
                <a:ext uri="{FF2B5EF4-FFF2-40B4-BE49-F238E27FC236}">
                  <a16:creationId xmlns:a16="http://schemas.microsoft.com/office/drawing/2014/main" id="{698773FE-B452-4A9B-B6D5-0CB3759E4AF1}"/>
                </a:ext>
              </a:extLst>
            </p:cNvPr>
            <p:cNvSpPr/>
            <p:nvPr/>
          </p:nvSpPr>
          <p:spPr bwMode="auto">
            <a:xfrm>
              <a:off x="6720430"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grpSp>
      <p:sp>
        <p:nvSpPr>
          <p:cNvPr id="11" name="TextBox 10">
            <a:extLst>
              <a:ext uri="{FF2B5EF4-FFF2-40B4-BE49-F238E27FC236}">
                <a16:creationId xmlns:a16="http://schemas.microsoft.com/office/drawing/2014/main" id="{7764A5BC-FC4B-4ADE-AEFC-5EBD552C1431}"/>
              </a:ext>
            </a:extLst>
          </p:cNvPr>
          <p:cNvSpPr txBox="1"/>
          <p:nvPr/>
        </p:nvSpPr>
        <p:spPr>
          <a:xfrm>
            <a:off x="2737874" y="6172603"/>
            <a:ext cx="897127" cy="317840"/>
          </a:xfrm>
          <a:prstGeom prst="rect">
            <a:avLst/>
          </a:prstGeom>
          <a:noFill/>
        </p:spPr>
        <p:txBody>
          <a:bodyPr wrap="square" rtlCol="0">
            <a:spAutoFit/>
          </a:bodyPr>
          <a:lstStyle/>
          <a:p>
            <a:pPr algn="ctr"/>
            <a:r>
              <a:rPr lang="en-US" sz="1000" dirty="0">
                <a:solidFill>
                  <a:schemeClr val="tx1"/>
                </a:solidFill>
              </a:rPr>
              <a:t>SIFS</a:t>
            </a:r>
          </a:p>
        </p:txBody>
      </p:sp>
      <p:sp>
        <p:nvSpPr>
          <p:cNvPr id="14" name="TextBox 13">
            <a:extLst>
              <a:ext uri="{FF2B5EF4-FFF2-40B4-BE49-F238E27FC236}">
                <a16:creationId xmlns:a16="http://schemas.microsoft.com/office/drawing/2014/main" id="{3C3E13AA-2EC5-45D7-99D8-DC17B7D88514}"/>
              </a:ext>
            </a:extLst>
          </p:cNvPr>
          <p:cNvSpPr txBox="1"/>
          <p:nvPr/>
        </p:nvSpPr>
        <p:spPr>
          <a:xfrm>
            <a:off x="1592017" y="5410485"/>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5" name="TextBox 14">
            <a:extLst>
              <a:ext uri="{FF2B5EF4-FFF2-40B4-BE49-F238E27FC236}">
                <a16:creationId xmlns:a16="http://schemas.microsoft.com/office/drawing/2014/main" id="{89F8457E-2A4A-48CC-905A-92E055E610FE}"/>
              </a:ext>
            </a:extLst>
          </p:cNvPr>
          <p:cNvSpPr txBox="1"/>
          <p:nvPr/>
        </p:nvSpPr>
        <p:spPr>
          <a:xfrm>
            <a:off x="3186437" y="5426295"/>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6" name="TextBox 15">
            <a:extLst>
              <a:ext uri="{FF2B5EF4-FFF2-40B4-BE49-F238E27FC236}">
                <a16:creationId xmlns:a16="http://schemas.microsoft.com/office/drawing/2014/main" id="{2E49BECA-C7A7-481C-8A16-0479AF572E9A}"/>
              </a:ext>
            </a:extLst>
          </p:cNvPr>
          <p:cNvSpPr txBox="1"/>
          <p:nvPr/>
        </p:nvSpPr>
        <p:spPr>
          <a:xfrm>
            <a:off x="4759514" y="5415849"/>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7" name="TextBox 16">
            <a:extLst>
              <a:ext uri="{FF2B5EF4-FFF2-40B4-BE49-F238E27FC236}">
                <a16:creationId xmlns:a16="http://schemas.microsoft.com/office/drawing/2014/main" id="{8008247C-F0CA-4B80-97A2-BF831E92F945}"/>
              </a:ext>
            </a:extLst>
          </p:cNvPr>
          <p:cNvSpPr txBox="1"/>
          <p:nvPr/>
        </p:nvSpPr>
        <p:spPr>
          <a:xfrm>
            <a:off x="6347634" y="5410485"/>
            <a:ext cx="1637801" cy="307777"/>
          </a:xfrm>
          <a:prstGeom prst="rect">
            <a:avLst/>
          </a:prstGeom>
          <a:noFill/>
        </p:spPr>
        <p:txBody>
          <a:bodyPr wrap="square" rtlCol="0">
            <a:spAutoFit/>
          </a:bodyPr>
          <a:lstStyle/>
          <a:p>
            <a:pPr algn="ctr"/>
            <a:r>
              <a:rPr lang="en-US" sz="1400" dirty="0">
                <a:solidFill>
                  <a:schemeClr val="tx1"/>
                </a:solidFill>
              </a:rPr>
              <a:t>1</a:t>
            </a:r>
          </a:p>
        </p:txBody>
      </p:sp>
      <p:cxnSp>
        <p:nvCxnSpPr>
          <p:cNvPr id="19" name="Straight Connector 18">
            <a:extLst>
              <a:ext uri="{FF2B5EF4-FFF2-40B4-BE49-F238E27FC236}">
                <a16:creationId xmlns:a16="http://schemas.microsoft.com/office/drawing/2014/main" id="{268FE492-BE0D-4A72-B072-9E7876D92AA5}"/>
              </a:ext>
            </a:extLst>
          </p:cNvPr>
          <p:cNvCxnSpPr>
            <a:stCxn id="5" idx="3"/>
          </p:cNvCxnSpPr>
          <p:nvPr/>
        </p:nvCxnSpPr>
        <p:spPr bwMode="auto">
          <a:xfrm>
            <a:off x="3061804"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225B5A8B-041C-48CB-8BE4-02E2FA74E1F2}"/>
              </a:ext>
            </a:extLst>
          </p:cNvPr>
          <p:cNvCxnSpPr>
            <a:stCxn id="6" idx="1"/>
          </p:cNvCxnSpPr>
          <p:nvPr/>
        </p:nvCxnSpPr>
        <p:spPr bwMode="auto">
          <a:xfrm>
            <a:off x="3303426"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Arrow Connector 22">
            <a:extLst>
              <a:ext uri="{FF2B5EF4-FFF2-40B4-BE49-F238E27FC236}">
                <a16:creationId xmlns:a16="http://schemas.microsoft.com/office/drawing/2014/main" id="{927D5CA3-2914-4354-BCBC-D0C671D965DF}"/>
              </a:ext>
            </a:extLst>
          </p:cNvPr>
          <p:cNvCxnSpPr/>
          <p:nvPr/>
        </p:nvCxnSpPr>
        <p:spPr bwMode="auto">
          <a:xfrm>
            <a:off x="2923418" y="6110615"/>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FE591357-EAB1-4036-AA4D-03792F6FDF17}"/>
              </a:ext>
            </a:extLst>
          </p:cNvPr>
          <p:cNvCxnSpPr>
            <a:cxnSpLocks/>
          </p:cNvCxnSpPr>
          <p:nvPr/>
        </p:nvCxnSpPr>
        <p:spPr bwMode="auto">
          <a:xfrm flipH="1">
            <a:off x="3303427" y="6110615"/>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0C57A321-658B-4D78-AA3D-B3BC165D0646}"/>
              </a:ext>
            </a:extLst>
          </p:cNvPr>
          <p:cNvSpPr txBox="1"/>
          <p:nvPr/>
        </p:nvSpPr>
        <p:spPr>
          <a:xfrm>
            <a:off x="4337988" y="6165265"/>
            <a:ext cx="897127" cy="317840"/>
          </a:xfrm>
          <a:prstGeom prst="rect">
            <a:avLst/>
          </a:prstGeom>
          <a:noFill/>
        </p:spPr>
        <p:txBody>
          <a:bodyPr wrap="square" rtlCol="0">
            <a:spAutoFit/>
          </a:bodyPr>
          <a:lstStyle/>
          <a:p>
            <a:pPr algn="ctr"/>
            <a:r>
              <a:rPr lang="en-US" sz="1000" dirty="0">
                <a:solidFill>
                  <a:schemeClr val="tx1"/>
                </a:solidFill>
              </a:rPr>
              <a:t>SIFS</a:t>
            </a:r>
          </a:p>
        </p:txBody>
      </p:sp>
      <p:cxnSp>
        <p:nvCxnSpPr>
          <p:cNvPr id="28" name="Straight Connector 27">
            <a:extLst>
              <a:ext uri="{FF2B5EF4-FFF2-40B4-BE49-F238E27FC236}">
                <a16:creationId xmlns:a16="http://schemas.microsoft.com/office/drawing/2014/main" id="{0A266346-8753-41B8-9628-F057BB60E811}"/>
              </a:ext>
            </a:extLst>
          </p:cNvPr>
          <p:cNvCxnSpPr/>
          <p:nvPr/>
        </p:nvCxnSpPr>
        <p:spPr bwMode="auto">
          <a:xfrm>
            <a:off x="4666681" y="5820379"/>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339EC8E6-AD2F-4A10-B5A5-40FACE0F3B76}"/>
              </a:ext>
            </a:extLst>
          </p:cNvPr>
          <p:cNvCxnSpPr/>
          <p:nvPr/>
        </p:nvCxnSpPr>
        <p:spPr bwMode="auto">
          <a:xfrm>
            <a:off x="4908303" y="5820379"/>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Arrow Connector 29">
            <a:extLst>
              <a:ext uri="{FF2B5EF4-FFF2-40B4-BE49-F238E27FC236}">
                <a16:creationId xmlns:a16="http://schemas.microsoft.com/office/drawing/2014/main" id="{8D9648AF-BB49-44B8-BBF4-E452B57816A2}"/>
              </a:ext>
            </a:extLst>
          </p:cNvPr>
          <p:cNvCxnSpPr/>
          <p:nvPr/>
        </p:nvCxnSpPr>
        <p:spPr bwMode="auto">
          <a:xfrm>
            <a:off x="4528295" y="6103277"/>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a:extLst>
              <a:ext uri="{FF2B5EF4-FFF2-40B4-BE49-F238E27FC236}">
                <a16:creationId xmlns:a16="http://schemas.microsoft.com/office/drawing/2014/main" id="{2558EC61-C627-4E32-A660-65F0C2C1A324}"/>
              </a:ext>
            </a:extLst>
          </p:cNvPr>
          <p:cNvCxnSpPr>
            <a:cxnSpLocks/>
          </p:cNvCxnSpPr>
          <p:nvPr/>
        </p:nvCxnSpPr>
        <p:spPr bwMode="auto">
          <a:xfrm flipH="1">
            <a:off x="4908304" y="6103277"/>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E9E8C62-F281-4C56-84C0-68453EFAC1E8}"/>
              </a:ext>
            </a:extLst>
          </p:cNvPr>
          <p:cNvSpPr txBox="1"/>
          <p:nvPr/>
        </p:nvSpPr>
        <p:spPr>
          <a:xfrm>
            <a:off x="5949418" y="6172603"/>
            <a:ext cx="897127" cy="317840"/>
          </a:xfrm>
          <a:prstGeom prst="rect">
            <a:avLst/>
          </a:prstGeom>
          <a:noFill/>
        </p:spPr>
        <p:txBody>
          <a:bodyPr wrap="square" rtlCol="0">
            <a:spAutoFit/>
          </a:bodyPr>
          <a:lstStyle/>
          <a:p>
            <a:pPr algn="ctr"/>
            <a:r>
              <a:rPr lang="en-US" sz="1000" dirty="0">
                <a:solidFill>
                  <a:schemeClr val="tx1"/>
                </a:solidFill>
              </a:rPr>
              <a:t>SIFS</a:t>
            </a:r>
          </a:p>
        </p:txBody>
      </p:sp>
      <p:cxnSp>
        <p:nvCxnSpPr>
          <p:cNvPr id="33" name="Straight Connector 32">
            <a:extLst>
              <a:ext uri="{FF2B5EF4-FFF2-40B4-BE49-F238E27FC236}">
                <a16:creationId xmlns:a16="http://schemas.microsoft.com/office/drawing/2014/main" id="{52981177-FF70-4A75-B5FC-82B0B4069E94}"/>
              </a:ext>
            </a:extLst>
          </p:cNvPr>
          <p:cNvCxnSpPr/>
          <p:nvPr/>
        </p:nvCxnSpPr>
        <p:spPr bwMode="auto">
          <a:xfrm>
            <a:off x="6270173"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57766E8C-10FF-47F1-B5D0-00AFEB7664C4}"/>
              </a:ext>
            </a:extLst>
          </p:cNvPr>
          <p:cNvCxnSpPr/>
          <p:nvPr/>
        </p:nvCxnSpPr>
        <p:spPr bwMode="auto">
          <a:xfrm>
            <a:off x="6511795"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Arrow Connector 34">
            <a:extLst>
              <a:ext uri="{FF2B5EF4-FFF2-40B4-BE49-F238E27FC236}">
                <a16:creationId xmlns:a16="http://schemas.microsoft.com/office/drawing/2014/main" id="{9F73CCA2-AD8D-4AF9-999B-90D1369D062E}"/>
              </a:ext>
            </a:extLst>
          </p:cNvPr>
          <p:cNvCxnSpPr/>
          <p:nvPr/>
        </p:nvCxnSpPr>
        <p:spPr bwMode="auto">
          <a:xfrm>
            <a:off x="6131787" y="6110615"/>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06EDE3C3-0ADD-4DCB-9B80-6F846B0DAE41}"/>
              </a:ext>
            </a:extLst>
          </p:cNvPr>
          <p:cNvCxnSpPr>
            <a:cxnSpLocks/>
          </p:cNvCxnSpPr>
          <p:nvPr/>
        </p:nvCxnSpPr>
        <p:spPr bwMode="auto">
          <a:xfrm flipH="1">
            <a:off x="6511796" y="6110615"/>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Rectangle 36">
            <a:extLst>
              <a:ext uri="{FF2B5EF4-FFF2-40B4-BE49-F238E27FC236}">
                <a16:creationId xmlns:a16="http://schemas.microsoft.com/office/drawing/2014/main" id="{A5594F9B-24C7-4832-94E1-C91B5FCAC519}"/>
              </a:ext>
            </a:extLst>
          </p:cNvPr>
          <p:cNvSpPr/>
          <p:nvPr/>
        </p:nvSpPr>
        <p:spPr>
          <a:xfrm>
            <a:off x="875666" y="5441263"/>
            <a:ext cx="756938" cy="276999"/>
          </a:xfrm>
          <a:prstGeom prst="rect">
            <a:avLst/>
          </a:prstGeom>
        </p:spPr>
        <p:txBody>
          <a:bodyPr wrap="none">
            <a:spAutoFit/>
          </a:bodyPr>
          <a:lstStyle/>
          <a:p>
            <a:r>
              <a:rPr lang="en-US" sz="1200" b="1" dirty="0" err="1">
                <a:solidFill>
                  <a:schemeClr val="tx1"/>
                </a:solidFill>
              </a:rPr>
              <a:t>isLastTx</a:t>
            </a:r>
            <a:endParaRPr lang="en-US" sz="1200" b="1" dirty="0">
              <a:solidFill>
                <a:schemeClr val="tx1"/>
              </a:solidFill>
            </a:endParaRPr>
          </a:p>
        </p:txBody>
      </p:sp>
      <p:cxnSp>
        <p:nvCxnSpPr>
          <p:cNvPr id="39" name="Straight Arrow Connector 38">
            <a:extLst>
              <a:ext uri="{FF2B5EF4-FFF2-40B4-BE49-F238E27FC236}">
                <a16:creationId xmlns:a16="http://schemas.microsoft.com/office/drawing/2014/main" id="{96808090-937A-487C-B036-30B6E2D86AF1}"/>
              </a:ext>
            </a:extLst>
          </p:cNvPr>
          <p:cNvCxnSpPr>
            <a:stCxn id="14" idx="1"/>
          </p:cNvCxnSpPr>
          <p:nvPr/>
        </p:nvCxnSpPr>
        <p:spPr bwMode="auto">
          <a:xfrm flipV="1">
            <a:off x="1592017" y="5564373"/>
            <a:ext cx="459010"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38" name="Group 37">
            <a:extLst>
              <a:ext uri="{FF2B5EF4-FFF2-40B4-BE49-F238E27FC236}">
                <a16:creationId xmlns:a16="http://schemas.microsoft.com/office/drawing/2014/main" id="{BC2B89FC-DBFF-4DDE-9D2E-E04EA4FE5754}"/>
              </a:ext>
            </a:extLst>
          </p:cNvPr>
          <p:cNvGrpSpPr/>
          <p:nvPr/>
        </p:nvGrpSpPr>
        <p:grpSpPr>
          <a:xfrm>
            <a:off x="8413359" y="5690307"/>
            <a:ext cx="2966669" cy="278859"/>
            <a:chOff x="2567608" y="2517282"/>
            <a:chExt cx="2560044" cy="278859"/>
          </a:xfrm>
          <a:solidFill>
            <a:schemeClr val="accent1">
              <a:lumMod val="75000"/>
            </a:schemeClr>
          </a:solidFill>
        </p:grpSpPr>
        <p:sp>
          <p:nvSpPr>
            <p:cNvPr id="40" name="Rectangle 39">
              <a:extLst>
                <a:ext uri="{FF2B5EF4-FFF2-40B4-BE49-F238E27FC236}">
                  <a16:creationId xmlns:a16="http://schemas.microsoft.com/office/drawing/2014/main" id="{70D66AE2-14EF-40CF-BBA9-AE0920EBB21F}"/>
                </a:ext>
              </a:extLst>
            </p:cNvPr>
            <p:cNvSpPr/>
            <p:nvPr/>
          </p:nvSpPr>
          <p:spPr bwMode="auto">
            <a:xfrm>
              <a:off x="2567608" y="2517282"/>
              <a:ext cx="1175770" cy="278859"/>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41" name="Rectangle 40">
              <a:extLst>
                <a:ext uri="{FF2B5EF4-FFF2-40B4-BE49-F238E27FC236}">
                  <a16:creationId xmlns:a16="http://schemas.microsoft.com/office/drawing/2014/main" id="{CC2A4926-9E4B-4A34-B5B6-FE601ABAFEEA}"/>
                </a:ext>
              </a:extLst>
            </p:cNvPr>
            <p:cNvSpPr/>
            <p:nvPr/>
          </p:nvSpPr>
          <p:spPr bwMode="auto">
            <a:xfrm>
              <a:off x="3951882" y="2517282"/>
              <a:ext cx="1175770" cy="278859"/>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grpSp>
      <p:sp>
        <p:nvSpPr>
          <p:cNvPr id="44" name="TextBox 43">
            <a:extLst>
              <a:ext uri="{FF2B5EF4-FFF2-40B4-BE49-F238E27FC236}">
                <a16:creationId xmlns:a16="http://schemas.microsoft.com/office/drawing/2014/main" id="{7920A0FF-7BA2-46B3-B7F9-7EFB529E4EA5}"/>
              </a:ext>
            </a:extLst>
          </p:cNvPr>
          <p:cNvSpPr txBox="1"/>
          <p:nvPr/>
        </p:nvSpPr>
        <p:spPr>
          <a:xfrm>
            <a:off x="8270679" y="5378580"/>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45" name="TextBox 44">
            <a:extLst>
              <a:ext uri="{FF2B5EF4-FFF2-40B4-BE49-F238E27FC236}">
                <a16:creationId xmlns:a16="http://schemas.microsoft.com/office/drawing/2014/main" id="{B7FE42E3-66D4-4E47-B3F0-2A739F992B11}"/>
              </a:ext>
            </a:extLst>
          </p:cNvPr>
          <p:cNvSpPr txBox="1"/>
          <p:nvPr/>
        </p:nvSpPr>
        <p:spPr>
          <a:xfrm>
            <a:off x="9858799" y="5373216"/>
            <a:ext cx="1637801" cy="307777"/>
          </a:xfrm>
          <a:prstGeom prst="rect">
            <a:avLst/>
          </a:prstGeom>
          <a:noFill/>
        </p:spPr>
        <p:txBody>
          <a:bodyPr wrap="square" rtlCol="0">
            <a:spAutoFit/>
          </a:bodyPr>
          <a:lstStyle/>
          <a:p>
            <a:pPr algn="ctr"/>
            <a:r>
              <a:rPr lang="en-US" sz="1400" dirty="0">
                <a:solidFill>
                  <a:schemeClr val="tx1"/>
                </a:solidFill>
              </a:rPr>
              <a:t>1</a:t>
            </a:r>
          </a:p>
        </p:txBody>
      </p:sp>
      <p:cxnSp>
        <p:nvCxnSpPr>
          <p:cNvPr id="46" name="Straight Connector 45">
            <a:extLst>
              <a:ext uri="{FF2B5EF4-FFF2-40B4-BE49-F238E27FC236}">
                <a16:creationId xmlns:a16="http://schemas.microsoft.com/office/drawing/2014/main" id="{1D59C5A9-EFD1-4925-8B0D-6584236A81AF}"/>
              </a:ext>
            </a:extLst>
          </p:cNvPr>
          <p:cNvCxnSpPr/>
          <p:nvPr/>
        </p:nvCxnSpPr>
        <p:spPr bwMode="auto">
          <a:xfrm>
            <a:off x="9775882"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979E96DA-E08E-4DEB-A24C-C9BB715B44C6}"/>
              </a:ext>
            </a:extLst>
          </p:cNvPr>
          <p:cNvCxnSpPr/>
          <p:nvPr/>
        </p:nvCxnSpPr>
        <p:spPr bwMode="auto">
          <a:xfrm>
            <a:off x="10017504"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Arrow Connector 47">
            <a:extLst>
              <a:ext uri="{FF2B5EF4-FFF2-40B4-BE49-F238E27FC236}">
                <a16:creationId xmlns:a16="http://schemas.microsoft.com/office/drawing/2014/main" id="{0C587D7A-C97B-45E4-B9A5-1A93FF8BA47E}"/>
              </a:ext>
            </a:extLst>
          </p:cNvPr>
          <p:cNvCxnSpPr/>
          <p:nvPr/>
        </p:nvCxnSpPr>
        <p:spPr bwMode="auto">
          <a:xfrm>
            <a:off x="9637496" y="6125269"/>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0AF7366F-9461-4293-87F9-3B84F845DC8C}"/>
              </a:ext>
            </a:extLst>
          </p:cNvPr>
          <p:cNvCxnSpPr>
            <a:cxnSpLocks/>
          </p:cNvCxnSpPr>
          <p:nvPr/>
        </p:nvCxnSpPr>
        <p:spPr bwMode="auto">
          <a:xfrm flipH="1">
            <a:off x="10017505" y="6125269"/>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B324F584-8353-43C4-9B0B-555FE81A473B}"/>
              </a:ext>
            </a:extLst>
          </p:cNvPr>
          <p:cNvSpPr txBox="1"/>
          <p:nvPr/>
        </p:nvSpPr>
        <p:spPr>
          <a:xfrm>
            <a:off x="7692071" y="6121837"/>
            <a:ext cx="897127" cy="246221"/>
          </a:xfrm>
          <a:prstGeom prst="rect">
            <a:avLst/>
          </a:prstGeom>
          <a:noFill/>
        </p:spPr>
        <p:txBody>
          <a:bodyPr wrap="square" rtlCol="0">
            <a:spAutoFit/>
          </a:bodyPr>
          <a:lstStyle/>
          <a:p>
            <a:pPr algn="ctr"/>
            <a:r>
              <a:rPr lang="en-US" sz="1000" dirty="0">
                <a:solidFill>
                  <a:schemeClr val="tx1"/>
                </a:solidFill>
              </a:rPr>
              <a:t>&gt;SIFS</a:t>
            </a:r>
          </a:p>
        </p:txBody>
      </p:sp>
      <p:cxnSp>
        <p:nvCxnSpPr>
          <p:cNvPr id="51" name="Straight Connector 50">
            <a:extLst>
              <a:ext uri="{FF2B5EF4-FFF2-40B4-BE49-F238E27FC236}">
                <a16:creationId xmlns:a16="http://schemas.microsoft.com/office/drawing/2014/main" id="{240CA5C8-3B67-4082-A7CC-AB7CA428B314}"/>
              </a:ext>
            </a:extLst>
          </p:cNvPr>
          <p:cNvCxnSpPr/>
          <p:nvPr/>
        </p:nvCxnSpPr>
        <p:spPr bwMode="auto">
          <a:xfrm>
            <a:off x="7874240"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729BE210-7302-47C9-9589-799B637F34E3}"/>
              </a:ext>
            </a:extLst>
          </p:cNvPr>
          <p:cNvCxnSpPr/>
          <p:nvPr/>
        </p:nvCxnSpPr>
        <p:spPr bwMode="auto">
          <a:xfrm>
            <a:off x="8412051"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TextBox 54">
            <a:extLst>
              <a:ext uri="{FF2B5EF4-FFF2-40B4-BE49-F238E27FC236}">
                <a16:creationId xmlns:a16="http://schemas.microsoft.com/office/drawing/2014/main" id="{89FF4D44-C7DB-4E08-B78F-D2C9F66CFFAD}"/>
              </a:ext>
            </a:extLst>
          </p:cNvPr>
          <p:cNvSpPr txBox="1"/>
          <p:nvPr/>
        </p:nvSpPr>
        <p:spPr>
          <a:xfrm>
            <a:off x="9480751" y="6158451"/>
            <a:ext cx="897127" cy="317840"/>
          </a:xfrm>
          <a:prstGeom prst="rect">
            <a:avLst/>
          </a:prstGeom>
          <a:noFill/>
        </p:spPr>
        <p:txBody>
          <a:bodyPr wrap="square" rtlCol="0">
            <a:spAutoFit/>
          </a:bodyPr>
          <a:lstStyle/>
          <a:p>
            <a:pPr algn="ctr"/>
            <a:r>
              <a:rPr lang="en-US" sz="1000" dirty="0">
                <a:solidFill>
                  <a:schemeClr val="tx1"/>
                </a:solidFill>
              </a:rPr>
              <a:t>SIFS</a:t>
            </a:r>
          </a:p>
        </p:txBody>
      </p:sp>
      <p:sp>
        <p:nvSpPr>
          <p:cNvPr id="12" name="Rectangle 11">
            <a:extLst>
              <a:ext uri="{FF2B5EF4-FFF2-40B4-BE49-F238E27FC236}">
                <a16:creationId xmlns:a16="http://schemas.microsoft.com/office/drawing/2014/main" id="{AD84F23C-4D73-4C89-AE5C-2552510EB8D4}"/>
              </a:ext>
            </a:extLst>
          </p:cNvPr>
          <p:cNvSpPr/>
          <p:nvPr/>
        </p:nvSpPr>
        <p:spPr bwMode="auto">
          <a:xfrm>
            <a:off x="1592017" y="5649975"/>
            <a:ext cx="6359760" cy="37503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9D14264D-C584-4A8F-8BCA-E01337F78496}"/>
              </a:ext>
            </a:extLst>
          </p:cNvPr>
          <p:cNvCxnSpPr/>
          <p:nvPr/>
        </p:nvCxnSpPr>
        <p:spPr bwMode="auto">
          <a:xfrm>
            <a:off x="7874240" y="6103277"/>
            <a:ext cx="53781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6" name="Rectangle 55">
            <a:extLst>
              <a:ext uri="{FF2B5EF4-FFF2-40B4-BE49-F238E27FC236}">
                <a16:creationId xmlns:a16="http://schemas.microsoft.com/office/drawing/2014/main" id="{D2A83280-9BEE-46A5-BFFE-CE23F1F1B4FB}"/>
              </a:ext>
            </a:extLst>
          </p:cNvPr>
          <p:cNvSpPr/>
          <p:nvPr/>
        </p:nvSpPr>
        <p:spPr bwMode="auto">
          <a:xfrm>
            <a:off x="8348024" y="5633714"/>
            <a:ext cx="3090147" cy="37503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260039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991F26-F783-456A-A432-9B900583EA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2" name="Picture 1">
            <a:extLst>
              <a:ext uri="{FF2B5EF4-FFF2-40B4-BE49-F238E27FC236}">
                <a16:creationId xmlns:a16="http://schemas.microsoft.com/office/drawing/2014/main" id="{2FCF3812-5584-4418-98A4-9BAE1CAC9851}"/>
              </a:ext>
            </a:extLst>
          </p:cNvPr>
          <p:cNvPicPr>
            <a:picLocks noChangeAspect="1"/>
          </p:cNvPicPr>
          <p:nvPr/>
        </p:nvPicPr>
        <p:blipFill>
          <a:blip r:embed="rId2"/>
          <a:stretch>
            <a:fillRect/>
          </a:stretch>
        </p:blipFill>
        <p:spPr>
          <a:xfrm>
            <a:off x="2783632" y="692696"/>
            <a:ext cx="8064896" cy="5674370"/>
          </a:xfrm>
          <a:prstGeom prst="rect">
            <a:avLst/>
          </a:prstGeom>
        </p:spPr>
      </p:pic>
      <p:sp>
        <p:nvSpPr>
          <p:cNvPr id="3" name="Rectangle 2">
            <a:extLst>
              <a:ext uri="{FF2B5EF4-FFF2-40B4-BE49-F238E27FC236}">
                <a16:creationId xmlns:a16="http://schemas.microsoft.com/office/drawing/2014/main" id="{7A13540B-A397-4B32-957D-36A9DED8C0A4}"/>
              </a:ext>
            </a:extLst>
          </p:cNvPr>
          <p:cNvSpPr/>
          <p:nvPr/>
        </p:nvSpPr>
        <p:spPr>
          <a:xfrm>
            <a:off x="767408" y="933748"/>
            <a:ext cx="3179781" cy="461665"/>
          </a:xfrm>
          <a:prstGeom prst="rect">
            <a:avLst/>
          </a:prstGeom>
        </p:spPr>
        <p:txBody>
          <a:bodyPr wrap="none">
            <a:spAutoFit/>
          </a:bodyPr>
          <a:lstStyle/>
          <a:p>
            <a:pPr marL="0" indent="0"/>
            <a:r>
              <a:rPr lang="en-US" b="1" u="sng" dirty="0">
                <a:solidFill>
                  <a:schemeClr val="tx1"/>
                </a:solidFill>
              </a:rPr>
              <a:t>A Receiving Procedure</a:t>
            </a:r>
          </a:p>
        </p:txBody>
      </p:sp>
      <p:sp>
        <p:nvSpPr>
          <p:cNvPr id="6" name="Rectangle 5">
            <a:extLst>
              <a:ext uri="{FF2B5EF4-FFF2-40B4-BE49-F238E27FC236}">
                <a16:creationId xmlns:a16="http://schemas.microsoft.com/office/drawing/2014/main" id="{0002CBDC-EB54-43E7-998A-DD003B112A59}"/>
              </a:ext>
            </a:extLst>
          </p:cNvPr>
          <p:cNvSpPr/>
          <p:nvPr/>
        </p:nvSpPr>
        <p:spPr bwMode="auto">
          <a:xfrm>
            <a:off x="8472264" y="2996952"/>
            <a:ext cx="2088232" cy="288032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5EBFC204-CB4D-4065-B73A-41446081BFCC}"/>
              </a:ext>
            </a:extLst>
          </p:cNvPr>
          <p:cNvSpPr/>
          <p:nvPr/>
        </p:nvSpPr>
        <p:spPr>
          <a:xfrm>
            <a:off x="9264352" y="1407989"/>
            <a:ext cx="1727176" cy="1169551"/>
          </a:xfrm>
          <a:prstGeom prst="rect">
            <a:avLst/>
          </a:prstGeom>
        </p:spPr>
        <p:txBody>
          <a:bodyPr wrap="square">
            <a:spAutoFit/>
          </a:bodyPr>
          <a:lstStyle/>
          <a:p>
            <a:r>
              <a:rPr lang="en-US" sz="1400" dirty="0">
                <a:solidFill>
                  <a:schemeClr val="tx1"/>
                </a:solidFill>
              </a:rPr>
              <a:t>If a PPDU is decoded successfully, no need to decode the rest of received PPDUs of the PPDU sequence</a:t>
            </a:r>
          </a:p>
        </p:txBody>
      </p:sp>
      <p:cxnSp>
        <p:nvCxnSpPr>
          <p:cNvPr id="9" name="Straight Arrow Connector 8">
            <a:extLst>
              <a:ext uri="{FF2B5EF4-FFF2-40B4-BE49-F238E27FC236}">
                <a16:creationId xmlns:a16="http://schemas.microsoft.com/office/drawing/2014/main" id="{40604864-32D5-4F78-A568-D236035E61A0}"/>
              </a:ext>
            </a:extLst>
          </p:cNvPr>
          <p:cNvCxnSpPr/>
          <p:nvPr/>
        </p:nvCxnSpPr>
        <p:spPr bwMode="auto">
          <a:xfrm flipH="1">
            <a:off x="9516380" y="2564904"/>
            <a:ext cx="684076" cy="4320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Rectangle 9">
            <a:extLst>
              <a:ext uri="{FF2B5EF4-FFF2-40B4-BE49-F238E27FC236}">
                <a16:creationId xmlns:a16="http://schemas.microsoft.com/office/drawing/2014/main" id="{AC139C4D-C22A-4691-8648-9883FAA957B7}"/>
              </a:ext>
            </a:extLst>
          </p:cNvPr>
          <p:cNvSpPr/>
          <p:nvPr/>
        </p:nvSpPr>
        <p:spPr bwMode="auto">
          <a:xfrm>
            <a:off x="4729416" y="3140968"/>
            <a:ext cx="2158672" cy="322609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8F6EBF07-36FA-4399-9BFF-B3D43E0EB899}"/>
              </a:ext>
            </a:extLst>
          </p:cNvPr>
          <p:cNvSpPr/>
          <p:nvPr/>
        </p:nvSpPr>
        <p:spPr>
          <a:xfrm>
            <a:off x="1018652" y="2927132"/>
            <a:ext cx="1945784" cy="954107"/>
          </a:xfrm>
          <a:prstGeom prst="rect">
            <a:avLst/>
          </a:prstGeom>
        </p:spPr>
        <p:txBody>
          <a:bodyPr wrap="square">
            <a:spAutoFit/>
          </a:bodyPr>
          <a:lstStyle/>
          <a:p>
            <a:r>
              <a:rPr lang="en-US" sz="1400" dirty="0">
                <a:solidFill>
                  <a:schemeClr val="tx1"/>
                </a:solidFill>
              </a:rPr>
              <a:t>Always decode the received PPDU first. Decode the combined PPDU if necessary.</a:t>
            </a:r>
          </a:p>
        </p:txBody>
      </p:sp>
      <p:cxnSp>
        <p:nvCxnSpPr>
          <p:cNvPr id="13" name="Straight Arrow Connector 12">
            <a:extLst>
              <a:ext uri="{FF2B5EF4-FFF2-40B4-BE49-F238E27FC236}">
                <a16:creationId xmlns:a16="http://schemas.microsoft.com/office/drawing/2014/main" id="{DFDA5EA5-E7E0-4E25-9FD9-ACCDEE1DC1CF}"/>
              </a:ext>
            </a:extLst>
          </p:cNvPr>
          <p:cNvCxnSpPr>
            <a:stCxn id="2" idx="1"/>
          </p:cNvCxnSpPr>
          <p:nvPr/>
        </p:nvCxnSpPr>
        <p:spPr bwMode="auto">
          <a:xfrm>
            <a:off x="2783632" y="3529881"/>
            <a:ext cx="1945784" cy="2591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4390983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9" ma:contentTypeDescription="Create a new document." ma:contentTypeScope="" ma:versionID="b3d4fff64081d2e48f7631b6ac2818f8">
  <xsd:schema xmlns:xsd="http://www.w3.org/2001/XMLSchema" xmlns:xs="http://www.w3.org/2001/XMLSchema" xmlns:p="http://schemas.microsoft.com/office/2006/metadata/properties" xmlns:ns2="5a888943-97ca-4c93-b605-714bb5e9e285" targetNamespace="http://schemas.microsoft.com/office/2006/metadata/properties" ma:root="true" ma:fieldsID="56575bd0c3f563c91a6144c3e25b6f51" ns2:_="">
    <xsd:import namespace="5a888943-97ca-4c93-b605-714bb5e9e28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1EFBB9-1B09-422D-8B18-F1A7FCA5B0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5007D9-BC9D-4B9A-9688-FE8C8DB19CA1}">
  <ds:schemaRefs>
    <ds:schemaRef ds:uri="http://purl.org/dc/elements/1.1/"/>
    <ds:schemaRef ds:uri="http://schemas.microsoft.com/office/2006/metadata/properties"/>
    <ds:schemaRef ds:uri="5a888943-97ca-4c93-b605-714bb5e9e285"/>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597396A-F1ED-4B2F-B171-29E1AC4E81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1406</Words>
  <Application>Microsoft Office PowerPoint</Application>
  <PresentationFormat>Widescreen</PresentationFormat>
  <Paragraphs>175</Paragraphs>
  <Slides>12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Cambria Math</vt:lpstr>
      <vt:lpstr>Times New Roman</vt:lpstr>
      <vt:lpstr>Office Theme</vt:lpstr>
      <vt:lpstr>Document</vt:lpstr>
      <vt:lpstr>Follow-Up on PHY Signaling for Adaptive Repetition of 11p PPDU </vt:lpstr>
      <vt:lpstr>PowerPoint Presentation</vt:lpstr>
      <vt:lpstr>Comparison of Different Methods</vt:lpstr>
      <vt:lpstr>PHY Layer Signaling: Using Extra Tones in Frequency Domain</vt:lpstr>
      <vt:lpstr>Simulation Assumptions and Setup</vt:lpstr>
      <vt:lpstr>Additional Simulation Results (1/2)</vt:lpstr>
      <vt:lpstr>Additional Simulation Results (2/2)</vt:lpstr>
      <vt:lpstr>Possible Repetition Transmitting and Receiving Procedures</vt:lpstr>
      <vt:lpstr>PowerPoint Presentation</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2020-01-10T20:20:35Z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