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726" r:id="rId1"/>
  </p:sldMasterIdLst>
  <p:notesMasterIdLst>
    <p:notesMasterId r:id="rId19"/>
  </p:notesMasterIdLst>
  <p:handoutMasterIdLst>
    <p:handoutMasterId r:id="rId20"/>
  </p:handoutMasterIdLst>
  <p:sldIdLst>
    <p:sldId id="820" r:id="rId2"/>
    <p:sldId id="822" r:id="rId3"/>
    <p:sldId id="880" r:id="rId4"/>
    <p:sldId id="881" r:id="rId5"/>
    <p:sldId id="882" r:id="rId6"/>
    <p:sldId id="890" r:id="rId7"/>
    <p:sldId id="858" r:id="rId8"/>
    <p:sldId id="883" r:id="rId9"/>
    <p:sldId id="859" r:id="rId10"/>
    <p:sldId id="888" r:id="rId11"/>
    <p:sldId id="876" r:id="rId12"/>
    <p:sldId id="862" r:id="rId13"/>
    <p:sldId id="878" r:id="rId14"/>
    <p:sldId id="886" r:id="rId15"/>
    <p:sldId id="884" r:id="rId16"/>
    <p:sldId id="870" r:id="rId17"/>
    <p:sldId id="889" r:id="rId1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6" orient="horz" pos="1620" userDrawn="1">
          <p15:clr>
            <a:srgbClr val="A4A3A4"/>
          </p15:clr>
        </p15:guide>
        <p15:guide id="7" pos="5470">
          <p15:clr>
            <a:srgbClr val="A4A3A4"/>
          </p15:clr>
        </p15:guide>
        <p15:guide id="8" pos="2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9208"/>
    <a:srgbClr val="003C71"/>
    <a:srgbClr val="F3D54E"/>
    <a:srgbClr val="70AD47"/>
    <a:srgbClr val="0071C5"/>
    <a:srgbClr val="F83308"/>
    <a:srgbClr val="009FDF"/>
    <a:srgbClr val="F0CE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7973" autoAdjust="0"/>
    <p:restoredTop sz="94057" autoAdjust="0"/>
  </p:normalViewPr>
  <p:slideViewPr>
    <p:cSldViewPr snapToGrid="0">
      <p:cViewPr varScale="1">
        <p:scale>
          <a:sx n="114" d="100"/>
          <a:sy n="114" d="100"/>
        </p:scale>
        <p:origin x="456" y="115"/>
      </p:cViewPr>
      <p:guideLst>
        <p:guide orient="horz" pos="1620"/>
        <p:guide pos="5470"/>
        <p:guide pos="28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6" d="100"/>
        <a:sy n="86" d="100"/>
      </p:scale>
      <p:origin x="0" y="0"/>
    </p:cViewPr>
  </p:sorterViewPr>
  <p:notesViewPr>
    <p:cSldViewPr snapToGrid="0" showGuides="1">
      <p:cViewPr varScale="1">
        <p:scale>
          <a:sx n="65" d="100"/>
          <a:sy n="65" d="100"/>
        </p:scale>
        <p:origin x="3154"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CFD7B2-88A6-E34E-8EF8-CB0C7BA47ADD}" type="datetimeFigureOut">
              <a:rPr lang="en-US" smtClean="0">
                <a:latin typeface="Arial" panose="020B0604020202020204" pitchFamily="34" charset="0"/>
              </a:rPr>
              <a:pPr/>
              <a:t>1/16/2020</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6CFA4E-18EB-6D49-8DE2-7A74038C2C1C}" type="slidenum">
              <a:rPr lang="en-US" smtClean="0">
                <a:latin typeface="Arial" panose="020B0604020202020204" pitchFamily="34" charset="0"/>
              </a:rPr>
              <a:pPr/>
              <a:t>‹#›</a:t>
            </a:fld>
            <a:endParaRPr lang="en-US" dirty="0">
              <a:latin typeface="Arial" panose="020B0604020202020204" pitchFamily="34" charset="0"/>
            </a:endParaRPr>
          </a:p>
        </p:txBody>
      </p:sp>
    </p:spTree>
    <p:extLst>
      <p:ext uri="{BB962C8B-B14F-4D97-AF65-F5344CB8AC3E}">
        <p14:creationId xmlns:p14="http://schemas.microsoft.com/office/powerpoint/2010/main" val="9129941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ED7FC5FE-6F0D-D34A-8EE6-C95B4F5F4DC8}" type="datetimeFigureOut">
              <a:rPr lang="en-US" smtClean="0"/>
              <a:pPr/>
              <a:t>1/16/2020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D61C8689-8455-3546-ADF9-3B7273760F66}" type="slidenum">
              <a:rPr lang="en-US" smtClean="0"/>
              <a:pPr/>
              <a:t>‹#›</a:t>
            </a:fld>
            <a:endParaRPr lang="en-US" dirty="0"/>
          </a:p>
        </p:txBody>
      </p:sp>
    </p:spTree>
    <p:extLst>
      <p:ext uri="{BB962C8B-B14F-4D97-AF65-F5344CB8AC3E}">
        <p14:creationId xmlns:p14="http://schemas.microsoft.com/office/powerpoint/2010/main" val="260842922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Arial" panose="020B0604020202020204" pitchFamily="34" charset="0"/>
        <a:ea typeface="+mn-ea"/>
        <a:cs typeface="+mn-cs"/>
      </a:defRPr>
    </a:lvl1pPr>
    <a:lvl2pPr marL="457200" algn="l" defTabSz="457200" rtl="0" eaLnBrk="1" latinLnBrk="0" hangingPunct="1">
      <a:defRPr sz="1200" kern="1200">
        <a:solidFill>
          <a:schemeClr val="tx1"/>
        </a:solidFill>
        <a:latin typeface="Arial" panose="020B0604020202020204" pitchFamily="34" charset="0"/>
        <a:ea typeface="+mn-ea"/>
        <a:cs typeface="+mn-cs"/>
      </a:defRPr>
    </a:lvl2pPr>
    <a:lvl3pPr marL="914400" algn="l" defTabSz="457200" rtl="0" eaLnBrk="1" latinLnBrk="0" hangingPunct="1">
      <a:defRPr sz="1200" kern="1200">
        <a:solidFill>
          <a:schemeClr val="tx1"/>
        </a:solidFill>
        <a:latin typeface="Arial" panose="020B0604020202020204" pitchFamily="34" charset="0"/>
        <a:ea typeface="+mn-ea"/>
        <a:cs typeface="+mn-cs"/>
      </a:defRPr>
    </a:lvl3pPr>
    <a:lvl4pPr marL="1371600" algn="l" defTabSz="457200" rtl="0" eaLnBrk="1" latinLnBrk="0" hangingPunct="1">
      <a:defRPr sz="1200" kern="1200">
        <a:solidFill>
          <a:schemeClr val="tx1"/>
        </a:solidFill>
        <a:latin typeface="Arial" panose="020B0604020202020204" pitchFamily="34" charset="0"/>
        <a:ea typeface="+mn-ea"/>
        <a:cs typeface="+mn-cs"/>
      </a:defRPr>
    </a:lvl4pPr>
    <a:lvl5pPr marL="1828800" algn="l" defTabSz="457200" rtl="0" eaLnBrk="1" latinLnBrk="0" hangingPunct="1">
      <a:defRPr sz="1200" kern="1200">
        <a:solidFill>
          <a:schemeClr val="tx1"/>
        </a:solidFill>
        <a:latin typeface="Arial" panose="020B0604020202020204" pitchFamily="34" charset="0"/>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sz="1400">
                <a:solidFill>
                  <a:srgbClr val="000000"/>
                </a:solidFill>
              </a:rPr>
              <a:t>October 2018</a:t>
            </a:r>
          </a:p>
        </p:txBody>
      </p:sp>
      <p:sp>
        <p:nvSpPr>
          <p:cNvPr id="12292"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en-US">
                <a:solidFill>
                  <a:srgbClr val="000000"/>
                </a:solidFill>
              </a:rPr>
              <a:t>Intel Corporation</a:t>
            </a:r>
          </a:p>
        </p:txBody>
      </p:sp>
      <p:sp>
        <p:nvSpPr>
          <p:cNvPr id="12293"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en-US">
                <a:solidFill>
                  <a:srgbClr val="000000"/>
                </a:solidFill>
              </a:rPr>
              <a:t>Page </a:t>
            </a:r>
            <a:fld id="{07FC9C9D-9E8C-45A0-A936-072F1228F988}" type="slidenum">
              <a:rPr lang="en-US" altLang="en-US">
                <a:solidFill>
                  <a:srgbClr val="000000"/>
                </a:solidFill>
              </a:rPr>
              <a:pPr/>
              <a:t>1</a:t>
            </a:fld>
            <a:endParaRPr lang="en-US" altLang="en-US">
              <a:solidFill>
                <a:srgbClr val="000000"/>
              </a:solidFill>
            </a:endParaRPr>
          </a:p>
        </p:txBody>
      </p:sp>
      <p:sp>
        <p:nvSpPr>
          <p:cNvPr id="12294" name="Rectangle 2"/>
          <p:cNvSpPr>
            <a:spLocks noGrp="1" noRot="1" noChangeAspect="1" noChangeArrowheads="1" noTextEdit="1"/>
          </p:cNvSpPr>
          <p:nvPr>
            <p:ph type="sldImg"/>
          </p:nvPr>
        </p:nvSpPr>
        <p:spPr>
          <a:xfrm>
            <a:off x="384175" y="701675"/>
            <a:ext cx="6165850" cy="3468688"/>
          </a:xfrm>
          <a:ln/>
        </p:spPr>
      </p:sp>
      <p:sp>
        <p:nvSpPr>
          <p:cNvPr id="12295" name="Rectangle 3"/>
          <p:cNvSpPr>
            <a:spLocks noGrp="1" noChangeArrowheads="1"/>
          </p:cNvSpPr>
          <p:nvPr>
            <p:ph type="body" idx="1"/>
          </p:nvPr>
        </p:nvSpPr>
        <p:spPr>
          <a:noFill/>
        </p:spPr>
        <p:txBody>
          <a:bodyPr/>
          <a:lstStyle/>
          <a:p>
            <a:endParaRPr lang="en-US" altLang="en-US" dirty="0"/>
          </a:p>
        </p:txBody>
      </p:sp>
      <p:sp>
        <p:nvSpPr>
          <p:cNvPr id="2" name="Header Placeholder 1"/>
          <p:cNvSpPr>
            <a:spLocks noGrp="1"/>
          </p:cNvSpPr>
          <p:nvPr>
            <p:ph type="hdr" sz="quarter" idx="10"/>
          </p:nvPr>
        </p:nvSpPr>
        <p:spPr/>
        <p:txBody>
          <a:bodyPr/>
          <a:lstStyle/>
          <a:p>
            <a:pPr>
              <a:defRPr/>
            </a:pPr>
            <a:r>
              <a:rPr lang="en-US" altLang="en-US">
                <a:solidFill>
                  <a:srgbClr val="000000"/>
                </a:solidFill>
              </a:rPr>
              <a:t>doc.: IEEE 802.11-16/XXXXr0</a:t>
            </a:r>
          </a:p>
        </p:txBody>
      </p:sp>
    </p:spTree>
    <p:extLst>
      <p:ext uri="{BB962C8B-B14F-4D97-AF65-F5344CB8AC3E}">
        <p14:creationId xmlns:p14="http://schemas.microsoft.com/office/powerpoint/2010/main" val="733710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1C8689-8455-3546-ADF9-3B7273760F66}" type="slidenum">
              <a:rPr lang="en-US" smtClean="0"/>
              <a:pPr/>
              <a:t>3</a:t>
            </a:fld>
            <a:endParaRPr lang="en-US" dirty="0"/>
          </a:p>
        </p:txBody>
      </p:sp>
    </p:spTree>
    <p:extLst>
      <p:ext uri="{BB962C8B-B14F-4D97-AF65-F5344CB8AC3E}">
        <p14:creationId xmlns:p14="http://schemas.microsoft.com/office/powerpoint/2010/main" val="1791041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61C8689-8455-3546-ADF9-3B7273760F66}" type="slidenum">
              <a:rPr lang="en-US" smtClean="0"/>
              <a:pPr/>
              <a:t>15</a:t>
            </a:fld>
            <a:endParaRPr lang="en-US" dirty="0"/>
          </a:p>
        </p:txBody>
      </p:sp>
    </p:spTree>
    <p:extLst>
      <p:ext uri="{BB962C8B-B14F-4D97-AF65-F5344CB8AC3E}">
        <p14:creationId xmlns:p14="http://schemas.microsoft.com/office/powerpoint/2010/main" val="1717889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solidFill>
                  <a:srgbClr val="000000"/>
                </a:solidFill>
              </a:rPr>
              <a:t>Jan 2020</a:t>
            </a:r>
          </a:p>
        </p:txBody>
      </p:sp>
      <p:sp>
        <p:nvSpPr>
          <p:cNvPr id="5"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a:solidFill>
                  <a:srgbClr val="000000"/>
                </a:solidFill>
              </a:rPr>
              <a:t>Roya Doostnejad, Intel Corporation</a:t>
            </a:r>
          </a:p>
        </p:txBody>
      </p:sp>
      <p:sp>
        <p:nvSpPr>
          <p:cNvPr id="6"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5D672648-7DCA-4661-B892-3BDB8380A18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993222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solidFill>
                  <a:srgbClr val="000000"/>
                </a:solidFill>
              </a:rPr>
              <a:t>Jan 2020</a:t>
            </a:r>
          </a:p>
        </p:txBody>
      </p:sp>
      <p:sp>
        <p:nvSpPr>
          <p:cNvPr id="5"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a:solidFill>
                  <a:srgbClr val="000000"/>
                </a:solidFill>
              </a:rPr>
              <a:t>Roya Doostnejad, Intel Corporation</a:t>
            </a:r>
          </a:p>
        </p:txBody>
      </p:sp>
      <p:sp>
        <p:nvSpPr>
          <p:cNvPr id="6"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DEA09825-A2EA-4142-A0E2-E50DC4D3D57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125167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14350"/>
            <a:ext cx="1943100" cy="40576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14350"/>
            <a:ext cx="5676900" cy="4057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solidFill>
                  <a:srgbClr val="000000"/>
                </a:solidFill>
              </a:rPr>
              <a:t>Jan 2020</a:t>
            </a:r>
          </a:p>
        </p:txBody>
      </p:sp>
      <p:sp>
        <p:nvSpPr>
          <p:cNvPr id="5"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a:solidFill>
                  <a:srgbClr val="000000"/>
                </a:solidFill>
              </a:rPr>
              <a:t>Roya Doostnejad, Intel Corporation</a:t>
            </a:r>
          </a:p>
        </p:txBody>
      </p:sp>
      <p:sp>
        <p:nvSpPr>
          <p:cNvPr id="6"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B24DC951-9CD8-4722-8C76-3302E1A2B8B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441021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4" y="249452"/>
            <a:ext cx="346249" cy="207749"/>
          </a:xfrm>
          <a:ln/>
        </p:spPr>
        <p:txBody>
          <a:bodyPr/>
          <a:lstStyle>
            <a:lvl1pPr>
              <a:defRPr/>
            </a:lvl1pPr>
          </a:lstStyle>
          <a:p>
            <a:pPr>
              <a:defRPr/>
            </a:pPr>
            <a:r>
              <a:rPr lang="en-US" altLang="en-US">
                <a:solidFill>
                  <a:srgbClr val="000000"/>
                </a:solidFill>
              </a:rPr>
              <a:t>Jan 2020</a:t>
            </a:r>
            <a:endParaRPr lang="en-US" altLang="en-US" dirty="0">
              <a:solidFill>
                <a:srgbClr val="000000"/>
              </a:solidFill>
            </a:endParaRPr>
          </a:p>
        </p:txBody>
      </p:sp>
      <p:sp>
        <p:nvSpPr>
          <p:cNvPr id="5" name="Rectangle 5"/>
          <p:cNvSpPr>
            <a:spLocks noGrp="1" noChangeArrowheads="1"/>
          </p:cNvSpPr>
          <p:nvPr>
            <p:ph type="ftr" sz="quarter" idx="11"/>
          </p:nvPr>
        </p:nvSpPr>
        <p:spPr>
          <a:xfrm>
            <a:off x="5969503" y="4856560"/>
            <a:ext cx="2574423" cy="215444"/>
          </a:xfrm>
          <a:ln/>
        </p:spPr>
        <p:txBody>
          <a:bodyPr/>
          <a:lstStyle>
            <a:lvl1pPr>
              <a:defRPr sz="1400"/>
            </a:lvl1pPr>
          </a:lstStyle>
          <a:p>
            <a:pPr>
              <a:defRPr/>
            </a:pPr>
            <a:r>
              <a:rPr lang="en-US" altLang="en-US" dirty="0">
                <a:solidFill>
                  <a:srgbClr val="000000"/>
                </a:solidFill>
              </a:rPr>
              <a:t>Roya Doostnejad, Intel Corporation</a:t>
            </a:r>
          </a:p>
        </p:txBody>
      </p:sp>
      <p:sp>
        <p:nvSpPr>
          <p:cNvPr id="6"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0391809B-2015-42AC-9A4A-427CE29EAC4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566716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4"/>
          <p:cNvSpPr>
            <a:spLocks noGrp="1" noChangeArrowheads="1"/>
          </p:cNvSpPr>
          <p:nvPr>
            <p:ph type="dt" sz="half" idx="10"/>
          </p:nvPr>
        </p:nvSpPr>
        <p:spPr>
          <a:xfrm>
            <a:off x="696914" y="249452"/>
            <a:ext cx="346249" cy="207749"/>
          </a:xfrm>
          <a:ln/>
        </p:spPr>
        <p:txBody>
          <a:bodyPr/>
          <a:lstStyle>
            <a:lvl1pPr>
              <a:defRPr/>
            </a:lvl1pPr>
          </a:lstStyle>
          <a:p>
            <a:pPr>
              <a:defRPr/>
            </a:pPr>
            <a:r>
              <a:rPr lang="en-US" altLang="en-US">
                <a:solidFill>
                  <a:srgbClr val="000000"/>
                </a:solidFill>
              </a:rPr>
              <a:t>Jan 2020</a:t>
            </a:r>
            <a:endParaRPr lang="en-US" altLang="en-US" dirty="0">
              <a:solidFill>
                <a:srgbClr val="000000"/>
              </a:solidFill>
            </a:endParaRPr>
          </a:p>
        </p:txBody>
      </p:sp>
      <p:sp>
        <p:nvSpPr>
          <p:cNvPr id="5" name="Rectangle 5"/>
          <p:cNvSpPr>
            <a:spLocks noGrp="1" noChangeArrowheads="1"/>
          </p:cNvSpPr>
          <p:nvPr>
            <p:ph type="ftr" sz="quarter" idx="11"/>
          </p:nvPr>
        </p:nvSpPr>
        <p:spPr>
          <a:xfrm>
            <a:off x="5969502" y="4856560"/>
            <a:ext cx="2574424" cy="215444"/>
          </a:xfrm>
          <a:ln/>
        </p:spPr>
        <p:txBody>
          <a:bodyPr/>
          <a:lstStyle>
            <a:lvl1pPr>
              <a:defRPr sz="1400"/>
            </a:lvl1pPr>
          </a:lstStyle>
          <a:p>
            <a:pPr>
              <a:defRPr/>
            </a:pPr>
            <a:r>
              <a:rPr lang="en-US" altLang="en-US" dirty="0">
                <a:solidFill>
                  <a:srgbClr val="000000"/>
                </a:solidFill>
              </a:rPr>
              <a:t>Roya Doostnejad, Intel Corporation</a:t>
            </a:r>
          </a:p>
        </p:txBody>
      </p:sp>
      <p:sp>
        <p:nvSpPr>
          <p:cNvPr id="6"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10F6E6CE-8ABD-4955-BA38-BB3D0CE062D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128387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xfrm>
            <a:off x="696914" y="249452"/>
            <a:ext cx="346249" cy="207749"/>
          </a:xfrm>
          <a:ln/>
        </p:spPr>
        <p:txBody>
          <a:bodyPr/>
          <a:lstStyle>
            <a:lvl1pPr>
              <a:defRPr/>
            </a:lvl1pPr>
          </a:lstStyle>
          <a:p>
            <a:pPr>
              <a:defRPr/>
            </a:pPr>
            <a:r>
              <a:rPr lang="en-US" altLang="en-US">
                <a:solidFill>
                  <a:srgbClr val="000000"/>
                </a:solidFill>
              </a:rPr>
              <a:t>Jan 2020</a:t>
            </a:r>
            <a:endParaRPr lang="en-US" altLang="en-US" dirty="0">
              <a:solidFill>
                <a:srgbClr val="000000"/>
              </a:solidFill>
            </a:endParaRPr>
          </a:p>
        </p:txBody>
      </p:sp>
      <p:sp>
        <p:nvSpPr>
          <p:cNvPr id="6"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a:solidFill>
                  <a:srgbClr val="000000"/>
                </a:solidFill>
              </a:rPr>
              <a:t>Roya Doostnejad, Intel Corporation</a:t>
            </a:r>
          </a:p>
        </p:txBody>
      </p:sp>
      <p:sp>
        <p:nvSpPr>
          <p:cNvPr id="7"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D35713F2-5C51-482B-BB1A-40C072D1C4D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89209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xfrm>
            <a:off x="696914" y="249452"/>
            <a:ext cx="346249" cy="207749"/>
          </a:xfrm>
          <a:ln/>
        </p:spPr>
        <p:txBody>
          <a:bodyPr/>
          <a:lstStyle>
            <a:lvl1pPr>
              <a:defRPr/>
            </a:lvl1pPr>
          </a:lstStyle>
          <a:p>
            <a:pPr>
              <a:defRPr/>
            </a:pPr>
            <a:r>
              <a:rPr lang="en-US" altLang="en-US">
                <a:solidFill>
                  <a:srgbClr val="000000"/>
                </a:solidFill>
              </a:rPr>
              <a:t>Jan 2020</a:t>
            </a:r>
            <a:endParaRPr lang="en-US" altLang="en-US" dirty="0">
              <a:solidFill>
                <a:srgbClr val="000000"/>
              </a:solidFill>
            </a:endParaRPr>
          </a:p>
        </p:txBody>
      </p:sp>
      <p:sp>
        <p:nvSpPr>
          <p:cNvPr id="8"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a:solidFill>
                  <a:srgbClr val="000000"/>
                </a:solidFill>
              </a:rPr>
              <a:t>Roya Doostnejad, Intel Corporation</a:t>
            </a:r>
          </a:p>
        </p:txBody>
      </p:sp>
      <p:sp>
        <p:nvSpPr>
          <p:cNvPr id="9"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8EC0A8DC-FA10-4FB7-971C-0E8C528A379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426854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4"/>
          <p:cNvSpPr>
            <a:spLocks noGrp="1" noChangeArrowheads="1"/>
          </p:cNvSpPr>
          <p:nvPr>
            <p:ph type="dt" sz="half" idx="10"/>
          </p:nvPr>
        </p:nvSpPr>
        <p:spPr>
          <a:xfrm>
            <a:off x="696914" y="249452"/>
            <a:ext cx="346249" cy="207749"/>
          </a:xfrm>
          <a:ln/>
        </p:spPr>
        <p:txBody>
          <a:bodyPr/>
          <a:lstStyle>
            <a:lvl1pPr>
              <a:defRPr/>
            </a:lvl1pPr>
          </a:lstStyle>
          <a:p>
            <a:pPr>
              <a:defRPr/>
            </a:pPr>
            <a:r>
              <a:rPr lang="en-US" altLang="en-US">
                <a:solidFill>
                  <a:srgbClr val="000000"/>
                </a:solidFill>
              </a:rPr>
              <a:t>Jan 2020</a:t>
            </a:r>
            <a:endParaRPr lang="en-US" altLang="en-US" dirty="0">
              <a:solidFill>
                <a:srgbClr val="000000"/>
              </a:solidFill>
            </a:endParaRPr>
          </a:p>
        </p:txBody>
      </p:sp>
      <p:sp>
        <p:nvSpPr>
          <p:cNvPr id="4"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a:solidFill>
                  <a:srgbClr val="000000"/>
                </a:solidFill>
              </a:rPr>
              <a:t>Roya Doostnejad, Intel Corporation</a:t>
            </a:r>
          </a:p>
        </p:txBody>
      </p:sp>
      <p:sp>
        <p:nvSpPr>
          <p:cNvPr id="5"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D42DAC82-9FFB-41F8-B85F-AE56342600F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277446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solidFill>
                  <a:srgbClr val="000000"/>
                </a:solidFill>
              </a:rPr>
              <a:t>Jan 2020</a:t>
            </a:r>
          </a:p>
        </p:txBody>
      </p:sp>
      <p:sp>
        <p:nvSpPr>
          <p:cNvPr id="3"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a:solidFill>
                  <a:srgbClr val="000000"/>
                </a:solidFill>
              </a:rPr>
              <a:t>Roya Doostnejad, Intel Corporation</a:t>
            </a:r>
          </a:p>
        </p:txBody>
      </p:sp>
      <p:sp>
        <p:nvSpPr>
          <p:cNvPr id="4"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CC207694-CE22-4B71-AB21-68A1BA6616A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131551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4"/>
          <p:cNvSpPr>
            <a:spLocks noGrp="1" noChangeArrowheads="1"/>
          </p:cNvSpPr>
          <p:nvPr>
            <p:ph type="dt" sz="half" idx="10"/>
          </p:nvPr>
        </p:nvSpPr>
        <p:spPr>
          <a:xfrm>
            <a:off x="696914" y="249452"/>
            <a:ext cx="346249" cy="207749"/>
          </a:xfrm>
          <a:ln/>
        </p:spPr>
        <p:txBody>
          <a:bodyPr/>
          <a:lstStyle>
            <a:lvl1pPr>
              <a:defRPr/>
            </a:lvl1pPr>
          </a:lstStyle>
          <a:p>
            <a:pPr>
              <a:defRPr/>
            </a:pPr>
            <a:r>
              <a:rPr lang="en-US" altLang="en-US">
                <a:solidFill>
                  <a:srgbClr val="000000"/>
                </a:solidFill>
              </a:rPr>
              <a:t>Jan 2020</a:t>
            </a:r>
            <a:endParaRPr lang="en-US" altLang="en-US" dirty="0">
              <a:solidFill>
                <a:srgbClr val="000000"/>
              </a:solidFill>
            </a:endParaRPr>
          </a:p>
        </p:txBody>
      </p:sp>
      <p:sp>
        <p:nvSpPr>
          <p:cNvPr id="6"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a:solidFill>
                  <a:srgbClr val="000000"/>
                </a:solidFill>
              </a:rPr>
              <a:t>Roya Doostnejad, Intel Corporation</a:t>
            </a:r>
          </a:p>
        </p:txBody>
      </p:sp>
      <p:sp>
        <p:nvSpPr>
          <p:cNvPr id="7"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97287725-04B1-4114-BE7C-1DB7341F149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555017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solidFill>
                  <a:srgbClr val="000000"/>
                </a:solidFill>
              </a:rPr>
              <a:t>Jan 2020</a:t>
            </a:r>
          </a:p>
        </p:txBody>
      </p:sp>
      <p:sp>
        <p:nvSpPr>
          <p:cNvPr id="6" name="Rectangle 5"/>
          <p:cNvSpPr>
            <a:spLocks noGrp="1" noChangeArrowheads="1"/>
          </p:cNvSpPr>
          <p:nvPr>
            <p:ph type="ftr" sz="quarter" idx="11"/>
          </p:nvPr>
        </p:nvSpPr>
        <p:spPr>
          <a:xfrm>
            <a:off x="6947335" y="4856560"/>
            <a:ext cx="1596591" cy="276999"/>
          </a:xfrm>
          <a:ln/>
        </p:spPr>
        <p:txBody>
          <a:bodyPr/>
          <a:lstStyle>
            <a:lvl1pPr>
              <a:defRPr/>
            </a:lvl1pPr>
          </a:lstStyle>
          <a:p>
            <a:pPr>
              <a:defRPr/>
            </a:pPr>
            <a:r>
              <a:rPr lang="en-US" altLang="en-US">
                <a:solidFill>
                  <a:srgbClr val="000000"/>
                </a:solidFill>
              </a:rPr>
              <a:t>Roya Doostnejad, Intel Corporation</a:t>
            </a:r>
          </a:p>
        </p:txBody>
      </p:sp>
      <p:sp>
        <p:nvSpPr>
          <p:cNvPr id="7" name="Rectangle 6"/>
          <p:cNvSpPr>
            <a:spLocks noGrp="1" noChangeArrowheads="1"/>
          </p:cNvSpPr>
          <p:nvPr>
            <p:ph type="sldNum" sz="quarter" idx="12"/>
          </p:nvPr>
        </p:nvSpPr>
        <p:spPr>
          <a:xfrm>
            <a:off x="4209351" y="4856560"/>
            <a:ext cx="801501" cy="276999"/>
          </a:xfrm>
          <a:ln/>
        </p:spPr>
        <p:txBody>
          <a:bodyPr/>
          <a:lstStyle>
            <a:lvl1pPr>
              <a:defRPr/>
            </a:lvl1pPr>
          </a:lstStyle>
          <a:p>
            <a:pPr>
              <a:defRPr/>
            </a:pPr>
            <a:r>
              <a:rPr lang="en-US" altLang="en-US">
                <a:solidFill>
                  <a:srgbClr val="000000"/>
                </a:solidFill>
              </a:rPr>
              <a:t>Slide </a:t>
            </a:r>
            <a:fld id="{79514AE6-3789-4BAA-855F-F1D0C197B3E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08566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14350"/>
            <a:ext cx="77724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485900"/>
            <a:ext cx="777240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96914" y="249452"/>
            <a:ext cx="992323"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350" b="1" smtClean="0"/>
            </a:lvl1pPr>
          </a:lstStyle>
          <a:p>
            <a:pPr defTabSz="685800" eaLnBrk="0" fontAlgn="base" hangingPunct="0">
              <a:spcBef>
                <a:spcPct val="0"/>
              </a:spcBef>
              <a:spcAft>
                <a:spcPct val="0"/>
              </a:spcAft>
              <a:defRPr/>
            </a:pPr>
            <a:r>
              <a:rPr lang="en-US" altLang="en-US">
                <a:solidFill>
                  <a:srgbClr val="000000"/>
                </a:solidFill>
              </a:rPr>
              <a:t>Jan 2020</a:t>
            </a:r>
            <a:endParaRPr lang="en-US" altLang="en-US" dirty="0">
              <a:solidFill>
                <a:srgbClr val="000000"/>
              </a:solidFill>
            </a:endParaRPr>
          </a:p>
        </p:txBody>
      </p:sp>
      <p:sp>
        <p:nvSpPr>
          <p:cNvPr id="1029" name="Rectangle 5"/>
          <p:cNvSpPr>
            <a:spLocks noGrp="1" noChangeArrowheads="1"/>
          </p:cNvSpPr>
          <p:nvPr>
            <p:ph type="ftr" sz="quarter" idx="3"/>
          </p:nvPr>
        </p:nvSpPr>
        <p:spPr bwMode="auto">
          <a:xfrm>
            <a:off x="7745631" y="4856560"/>
            <a:ext cx="798295"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smtClean="0"/>
            </a:lvl1pPr>
          </a:lstStyle>
          <a:p>
            <a:pPr defTabSz="685800" eaLnBrk="0" fontAlgn="base" hangingPunct="0">
              <a:spcBef>
                <a:spcPct val="0"/>
              </a:spcBef>
              <a:spcAft>
                <a:spcPct val="0"/>
              </a:spcAft>
              <a:defRPr/>
            </a:pPr>
            <a:r>
              <a:rPr lang="en-US" altLang="en-US" sz="900">
                <a:solidFill>
                  <a:srgbClr val="000000"/>
                </a:solidFill>
              </a:rPr>
              <a:t>Roya Doostnejad, Intel Corporation</a:t>
            </a:r>
          </a:p>
        </p:txBody>
      </p:sp>
      <p:sp>
        <p:nvSpPr>
          <p:cNvPr id="1030" name="Rectangle 6"/>
          <p:cNvSpPr>
            <a:spLocks noGrp="1" noChangeArrowheads="1"/>
          </p:cNvSpPr>
          <p:nvPr>
            <p:ph type="sldNum" sz="quarter" idx="4"/>
          </p:nvPr>
        </p:nvSpPr>
        <p:spPr bwMode="auto">
          <a:xfrm>
            <a:off x="4409726" y="4856560"/>
            <a:ext cx="400751"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defTabSz="685800" eaLnBrk="0" fontAlgn="base" hangingPunct="0">
              <a:spcBef>
                <a:spcPct val="0"/>
              </a:spcBef>
              <a:spcAft>
                <a:spcPct val="0"/>
              </a:spcAft>
              <a:defRPr/>
            </a:pPr>
            <a:r>
              <a:rPr lang="en-US" altLang="en-US" sz="900">
                <a:solidFill>
                  <a:srgbClr val="000000"/>
                </a:solidFill>
              </a:rPr>
              <a:t>Slide </a:t>
            </a:r>
            <a:fld id="{16CD3B3E-E816-4245-A507-039527FD6128}" type="slidenum">
              <a:rPr lang="en-US" altLang="en-US" sz="900" smtClean="0">
                <a:solidFill>
                  <a:srgbClr val="000000"/>
                </a:solidFill>
              </a:rPr>
              <a:pPr defTabSz="685800" eaLnBrk="0" fontAlgn="base" hangingPunct="0">
                <a:spcBef>
                  <a:spcPct val="0"/>
                </a:spcBef>
                <a:spcAft>
                  <a:spcPct val="0"/>
                </a:spcAft>
                <a:defRPr/>
              </a:pPr>
              <a:t>‹#›</a:t>
            </a:fld>
            <a:endParaRPr lang="en-US" altLang="en-US" sz="900">
              <a:solidFill>
                <a:srgbClr val="000000"/>
              </a:solidFill>
            </a:endParaRPr>
          </a:p>
        </p:txBody>
      </p:sp>
      <p:sp>
        <p:nvSpPr>
          <p:cNvPr id="1031" name="Rectangle 7"/>
          <p:cNvSpPr>
            <a:spLocks noChangeArrowheads="1"/>
          </p:cNvSpPr>
          <p:nvPr/>
        </p:nvSpPr>
        <p:spPr bwMode="auto">
          <a:xfrm>
            <a:off x="5810100" y="249452"/>
            <a:ext cx="2635401"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a:defRPr sz="2400">
                <a:solidFill>
                  <a:schemeClr val="tx1"/>
                </a:solidFill>
                <a:latin typeface="Times New Roman" pitchFamily="18" charset="0"/>
              </a:defRPr>
            </a:lvl1pPr>
            <a:lvl2pPr marL="114300">
              <a:defRPr sz="2400">
                <a:solidFill>
                  <a:schemeClr val="tx1"/>
                </a:solidFill>
                <a:latin typeface="Times New Roman" pitchFamily="18" charset="0"/>
              </a:defRPr>
            </a:lvl2pPr>
            <a:lvl3pPr marL="228600">
              <a:defRPr sz="2400">
                <a:solidFill>
                  <a:schemeClr val="tx1"/>
                </a:solidFill>
                <a:latin typeface="Times New Roman" pitchFamily="18" charset="0"/>
              </a:defRPr>
            </a:lvl3pPr>
            <a:lvl4pPr marL="342900">
              <a:defRPr sz="2400">
                <a:solidFill>
                  <a:schemeClr val="tx1"/>
                </a:solidFill>
                <a:latin typeface="Times New Roman" pitchFamily="18" charset="0"/>
              </a:defRPr>
            </a:lvl4pPr>
            <a:lvl5pPr marL="457200">
              <a:defRPr sz="2400">
                <a:solidFill>
                  <a:schemeClr val="tx1"/>
                </a:solidFill>
                <a:latin typeface="Times New Roman" pitchFamily="18" charset="0"/>
              </a:defRPr>
            </a:lvl5pPr>
            <a:lvl6pPr marL="914400" eaLnBrk="0" fontAlgn="base" hangingPunct="0">
              <a:spcBef>
                <a:spcPct val="0"/>
              </a:spcBef>
              <a:spcAft>
                <a:spcPct val="0"/>
              </a:spcAft>
              <a:defRPr sz="2400">
                <a:solidFill>
                  <a:schemeClr val="tx1"/>
                </a:solidFill>
                <a:latin typeface="Times New Roman" pitchFamily="18" charset="0"/>
              </a:defRPr>
            </a:lvl6pPr>
            <a:lvl7pPr marL="1371600" eaLnBrk="0" fontAlgn="base" hangingPunct="0">
              <a:spcBef>
                <a:spcPct val="0"/>
              </a:spcBef>
              <a:spcAft>
                <a:spcPct val="0"/>
              </a:spcAft>
              <a:defRPr sz="2400">
                <a:solidFill>
                  <a:schemeClr val="tx1"/>
                </a:solidFill>
                <a:latin typeface="Times New Roman" pitchFamily="18" charset="0"/>
              </a:defRPr>
            </a:lvl7pPr>
            <a:lvl8pPr marL="1828800" eaLnBrk="0" fontAlgn="base" hangingPunct="0">
              <a:spcBef>
                <a:spcPct val="0"/>
              </a:spcBef>
              <a:spcAft>
                <a:spcPct val="0"/>
              </a:spcAft>
              <a:defRPr sz="2400">
                <a:solidFill>
                  <a:schemeClr val="tx1"/>
                </a:solidFill>
                <a:latin typeface="Times New Roman" pitchFamily="18" charset="0"/>
              </a:defRPr>
            </a:lvl8pPr>
            <a:lvl9pPr marL="2286000" eaLnBrk="0" fontAlgn="base" hangingPunct="0">
              <a:spcBef>
                <a:spcPct val="0"/>
              </a:spcBef>
              <a:spcAft>
                <a:spcPct val="0"/>
              </a:spcAft>
              <a:defRPr sz="2400">
                <a:solidFill>
                  <a:schemeClr val="tx1"/>
                </a:solidFill>
                <a:latin typeface="Times New Roman" pitchFamily="18" charset="0"/>
              </a:defRPr>
            </a:lvl9pPr>
          </a:lstStyle>
          <a:p>
            <a:pPr lvl="4" algn="r" defTabSz="685800" eaLnBrk="0" fontAlgn="base" hangingPunct="0">
              <a:spcBef>
                <a:spcPct val="0"/>
              </a:spcBef>
              <a:spcAft>
                <a:spcPct val="0"/>
              </a:spcAft>
              <a:defRPr/>
            </a:pPr>
            <a:r>
              <a:rPr lang="en-US" altLang="en-US" sz="1350" b="1" dirty="0">
                <a:solidFill>
                  <a:srgbClr val="000000"/>
                </a:solidFill>
              </a:rPr>
              <a:t>doc.: </a:t>
            </a:r>
            <a:r>
              <a:rPr lang="en-US" altLang="en-US" sz="1350" b="1">
                <a:solidFill>
                  <a:srgbClr val="000000"/>
                </a:solidFill>
              </a:rPr>
              <a:t>IEEE 802.11-20/0089-r1</a:t>
            </a:r>
            <a:endParaRPr lang="en-US" altLang="en-US" sz="1350" b="1" dirty="0">
              <a:solidFill>
                <a:srgbClr val="000000"/>
              </a:solidFill>
            </a:endParaRPr>
          </a:p>
        </p:txBody>
      </p:sp>
      <p:sp>
        <p:nvSpPr>
          <p:cNvPr id="1032" name="Line 8"/>
          <p:cNvSpPr>
            <a:spLocks noChangeShapeType="1"/>
          </p:cNvSpPr>
          <p:nvPr/>
        </p:nvSpPr>
        <p:spPr bwMode="auto">
          <a:xfrm>
            <a:off x="685800" y="4572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eaLnBrk="0" fontAlgn="base" hangingPunct="0">
              <a:spcBef>
                <a:spcPct val="0"/>
              </a:spcBef>
              <a:spcAft>
                <a:spcPct val="0"/>
              </a:spcAft>
            </a:pPr>
            <a:endParaRPr lang="en-US" sz="900">
              <a:solidFill>
                <a:srgbClr val="000000"/>
              </a:solidFill>
            </a:endParaRPr>
          </a:p>
        </p:txBody>
      </p:sp>
      <p:sp>
        <p:nvSpPr>
          <p:cNvPr id="1033" name="Rectangle 9"/>
          <p:cNvSpPr>
            <a:spLocks noChangeArrowheads="1"/>
          </p:cNvSpPr>
          <p:nvPr/>
        </p:nvSpPr>
        <p:spPr bwMode="auto">
          <a:xfrm>
            <a:off x="685801" y="4856560"/>
            <a:ext cx="538609"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defTabSz="685800" eaLnBrk="0" fontAlgn="base" hangingPunct="0">
              <a:spcBef>
                <a:spcPct val="0"/>
              </a:spcBef>
              <a:spcAft>
                <a:spcPct val="0"/>
              </a:spcAft>
            </a:pPr>
            <a:r>
              <a:rPr lang="en-US" altLang="en-US" sz="900">
                <a:solidFill>
                  <a:srgbClr val="000000"/>
                </a:solidFill>
              </a:rPr>
              <a:t>Submission</a:t>
            </a:r>
          </a:p>
        </p:txBody>
      </p:sp>
      <p:sp>
        <p:nvSpPr>
          <p:cNvPr id="1034" name="Line 10"/>
          <p:cNvSpPr>
            <a:spLocks noChangeShapeType="1"/>
          </p:cNvSpPr>
          <p:nvPr/>
        </p:nvSpPr>
        <p:spPr bwMode="auto">
          <a:xfrm>
            <a:off x="685800" y="485775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685800" eaLnBrk="0" fontAlgn="base" hangingPunct="0">
              <a:spcBef>
                <a:spcPct val="0"/>
              </a:spcBef>
              <a:spcAft>
                <a:spcPct val="0"/>
              </a:spcAft>
            </a:pPr>
            <a:endParaRPr lang="en-US" sz="900">
              <a:solidFill>
                <a:srgbClr val="000000"/>
              </a:solidFill>
            </a:endParaRPr>
          </a:p>
        </p:txBody>
      </p:sp>
    </p:spTree>
    <p:extLst>
      <p:ext uri="{BB962C8B-B14F-4D97-AF65-F5344CB8AC3E}">
        <p14:creationId xmlns:p14="http://schemas.microsoft.com/office/powerpoint/2010/main" val="525050256"/>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sldNum="0" hdr="0"/>
  <p:txStyles>
    <p:titleStyle>
      <a:lvl1pPr algn="ctr" rtl="0" eaLnBrk="1" fontAlgn="base" hangingPunct="1">
        <a:spcBef>
          <a:spcPct val="0"/>
        </a:spcBef>
        <a:spcAft>
          <a:spcPct val="0"/>
        </a:spcAft>
        <a:defRPr sz="2400" b="1">
          <a:solidFill>
            <a:schemeClr val="tx2"/>
          </a:solidFill>
          <a:latin typeface="+mj-lt"/>
          <a:ea typeface="+mj-ea"/>
          <a:cs typeface="+mj-cs"/>
        </a:defRPr>
      </a:lvl1pPr>
      <a:lvl2pPr algn="ctr" rtl="0" eaLnBrk="1" fontAlgn="base" hangingPunct="1">
        <a:spcBef>
          <a:spcPct val="0"/>
        </a:spcBef>
        <a:spcAft>
          <a:spcPct val="0"/>
        </a:spcAft>
        <a:defRPr sz="2400" b="1">
          <a:solidFill>
            <a:schemeClr val="tx2"/>
          </a:solidFill>
          <a:latin typeface="Times New Roman" pitchFamily="18" charset="0"/>
        </a:defRPr>
      </a:lvl2pPr>
      <a:lvl3pPr algn="ctr" rtl="0" eaLnBrk="1" fontAlgn="base" hangingPunct="1">
        <a:spcBef>
          <a:spcPct val="0"/>
        </a:spcBef>
        <a:spcAft>
          <a:spcPct val="0"/>
        </a:spcAft>
        <a:defRPr sz="2400" b="1">
          <a:solidFill>
            <a:schemeClr val="tx2"/>
          </a:solidFill>
          <a:latin typeface="Times New Roman" pitchFamily="18" charset="0"/>
        </a:defRPr>
      </a:lvl3pPr>
      <a:lvl4pPr algn="ctr" rtl="0" eaLnBrk="1" fontAlgn="base" hangingPunct="1">
        <a:spcBef>
          <a:spcPct val="0"/>
        </a:spcBef>
        <a:spcAft>
          <a:spcPct val="0"/>
        </a:spcAft>
        <a:defRPr sz="2400" b="1">
          <a:solidFill>
            <a:schemeClr val="tx2"/>
          </a:solidFill>
          <a:latin typeface="Times New Roman" pitchFamily="18" charset="0"/>
        </a:defRPr>
      </a:lvl4pPr>
      <a:lvl5pPr algn="ctr" rtl="0" eaLnBrk="1" fontAlgn="base" hangingPunct="1">
        <a:spcBef>
          <a:spcPct val="0"/>
        </a:spcBef>
        <a:spcAft>
          <a:spcPct val="0"/>
        </a:spcAft>
        <a:defRPr sz="2400" b="1">
          <a:solidFill>
            <a:schemeClr val="tx2"/>
          </a:solidFill>
          <a:latin typeface="Times New Roman" pitchFamily="18" charset="0"/>
        </a:defRPr>
      </a:lvl5pPr>
      <a:lvl6pPr marL="342900" algn="ctr" rtl="0" eaLnBrk="1" fontAlgn="base" hangingPunct="1">
        <a:spcBef>
          <a:spcPct val="0"/>
        </a:spcBef>
        <a:spcAft>
          <a:spcPct val="0"/>
        </a:spcAft>
        <a:defRPr sz="2400" b="1">
          <a:solidFill>
            <a:schemeClr val="tx2"/>
          </a:solidFill>
          <a:latin typeface="Times New Roman" pitchFamily="18" charset="0"/>
        </a:defRPr>
      </a:lvl6pPr>
      <a:lvl7pPr marL="685800" algn="ctr" rtl="0" eaLnBrk="1" fontAlgn="base" hangingPunct="1">
        <a:spcBef>
          <a:spcPct val="0"/>
        </a:spcBef>
        <a:spcAft>
          <a:spcPct val="0"/>
        </a:spcAft>
        <a:defRPr sz="2400" b="1">
          <a:solidFill>
            <a:schemeClr val="tx2"/>
          </a:solidFill>
          <a:latin typeface="Times New Roman" pitchFamily="18" charset="0"/>
        </a:defRPr>
      </a:lvl7pPr>
      <a:lvl8pPr marL="1028700" algn="ctr" rtl="0" eaLnBrk="1" fontAlgn="base" hangingPunct="1">
        <a:spcBef>
          <a:spcPct val="0"/>
        </a:spcBef>
        <a:spcAft>
          <a:spcPct val="0"/>
        </a:spcAft>
        <a:defRPr sz="2400" b="1">
          <a:solidFill>
            <a:schemeClr val="tx2"/>
          </a:solidFill>
          <a:latin typeface="Times New Roman" pitchFamily="18" charset="0"/>
        </a:defRPr>
      </a:lvl8pPr>
      <a:lvl9pPr marL="1371600" algn="ctr" rtl="0" eaLnBrk="1" fontAlgn="base" hangingPunct="1">
        <a:spcBef>
          <a:spcPct val="0"/>
        </a:spcBef>
        <a:spcAft>
          <a:spcPct val="0"/>
        </a:spcAft>
        <a:defRPr sz="2400" b="1">
          <a:solidFill>
            <a:schemeClr val="tx2"/>
          </a:solidFill>
          <a:latin typeface="Times New Roman" pitchFamily="18" charset="0"/>
        </a:defRPr>
      </a:lvl9pPr>
    </p:titleStyle>
    <p:bodyStyle>
      <a:lvl1pPr marL="257175" indent="-257175" algn="l" rtl="0" eaLnBrk="1" fontAlgn="base" hangingPunct="1">
        <a:spcBef>
          <a:spcPct val="20000"/>
        </a:spcBef>
        <a:spcAft>
          <a:spcPct val="0"/>
        </a:spcAft>
        <a:buChar char="•"/>
        <a:defRPr sz="1800" b="1">
          <a:solidFill>
            <a:schemeClr val="tx1"/>
          </a:solidFill>
          <a:latin typeface="+mn-lt"/>
          <a:ea typeface="+mn-ea"/>
          <a:cs typeface="+mn-cs"/>
        </a:defRPr>
      </a:lvl1pPr>
      <a:lvl2pPr marL="557213" indent="-214313" algn="l" rtl="0" eaLnBrk="1" fontAlgn="base" hangingPunct="1">
        <a:spcBef>
          <a:spcPct val="20000"/>
        </a:spcBef>
        <a:spcAft>
          <a:spcPct val="0"/>
        </a:spcAft>
        <a:buChar char="–"/>
        <a:defRPr sz="1500">
          <a:solidFill>
            <a:schemeClr val="tx1"/>
          </a:solidFill>
          <a:latin typeface="+mn-lt"/>
        </a:defRPr>
      </a:lvl2pPr>
      <a:lvl3pPr marL="814388" indent="-171450" algn="l" rtl="0" eaLnBrk="1" fontAlgn="base" hangingPunct="1">
        <a:spcBef>
          <a:spcPct val="20000"/>
        </a:spcBef>
        <a:spcAft>
          <a:spcPct val="0"/>
        </a:spcAft>
        <a:buChar char="•"/>
        <a:defRPr>
          <a:solidFill>
            <a:schemeClr val="tx1"/>
          </a:solidFill>
          <a:latin typeface="+mn-lt"/>
        </a:defRPr>
      </a:lvl3pPr>
      <a:lvl4pPr marL="1071563" indent="-171450" algn="l" rtl="0" eaLnBrk="1" fontAlgn="base" hangingPunct="1">
        <a:spcBef>
          <a:spcPct val="20000"/>
        </a:spcBef>
        <a:spcAft>
          <a:spcPct val="0"/>
        </a:spcAft>
        <a:buChar char="–"/>
        <a:defRPr sz="1200">
          <a:solidFill>
            <a:schemeClr val="tx1"/>
          </a:solidFill>
          <a:latin typeface="+mn-lt"/>
        </a:defRPr>
      </a:lvl4pPr>
      <a:lvl5pPr marL="1328738" indent="-171450" algn="l" rtl="0" eaLnBrk="1" fontAlgn="base" hangingPunct="1">
        <a:spcBef>
          <a:spcPct val="20000"/>
        </a:spcBef>
        <a:spcAft>
          <a:spcPct val="0"/>
        </a:spcAft>
        <a:buChar char="•"/>
        <a:defRPr sz="1200">
          <a:solidFill>
            <a:schemeClr val="tx1"/>
          </a:solidFill>
          <a:latin typeface="+mn-lt"/>
        </a:defRPr>
      </a:lvl5pPr>
      <a:lvl6pPr marL="1671638" indent="-171450" algn="l" rtl="0" eaLnBrk="1" fontAlgn="base" hangingPunct="1">
        <a:spcBef>
          <a:spcPct val="20000"/>
        </a:spcBef>
        <a:spcAft>
          <a:spcPct val="0"/>
        </a:spcAft>
        <a:buChar char="•"/>
        <a:defRPr sz="1200">
          <a:solidFill>
            <a:schemeClr val="tx1"/>
          </a:solidFill>
          <a:latin typeface="+mn-lt"/>
        </a:defRPr>
      </a:lvl6pPr>
      <a:lvl7pPr marL="2014538" indent="-171450" algn="l" rtl="0" eaLnBrk="1" fontAlgn="base" hangingPunct="1">
        <a:spcBef>
          <a:spcPct val="20000"/>
        </a:spcBef>
        <a:spcAft>
          <a:spcPct val="0"/>
        </a:spcAft>
        <a:buChar char="•"/>
        <a:defRPr sz="1200">
          <a:solidFill>
            <a:schemeClr val="tx1"/>
          </a:solidFill>
          <a:latin typeface="+mn-lt"/>
        </a:defRPr>
      </a:lvl7pPr>
      <a:lvl8pPr marL="2357438" indent="-171450" algn="l" rtl="0" eaLnBrk="1" fontAlgn="base" hangingPunct="1">
        <a:spcBef>
          <a:spcPct val="20000"/>
        </a:spcBef>
        <a:spcAft>
          <a:spcPct val="0"/>
        </a:spcAft>
        <a:buChar char="•"/>
        <a:defRPr sz="1200">
          <a:solidFill>
            <a:schemeClr val="tx1"/>
          </a:solidFill>
          <a:latin typeface="+mn-lt"/>
        </a:defRPr>
      </a:lvl8pPr>
      <a:lvl9pPr marL="2700338" indent="-17145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 Id="rId4" Type="http://schemas.openxmlformats.org/officeDocument/2006/relationships/image" Target="../media/image150.png"/></Relationships>
</file>

<file path=ppt/slides/_rels/slide17.xml.rels><?xml version="1.0" encoding="UTF-8" standalone="yes"?>
<Relationships xmlns="http://schemas.openxmlformats.org/package/2006/relationships"><Relationship Id="rId2" Type="http://schemas.openxmlformats.org/officeDocument/2006/relationships/image" Target="../media/image10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0.png"/><Relationship Id="rId4" Type="http://schemas.openxmlformats.org/officeDocument/2006/relationships/image" Target="../media/image4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ooter Placeholder 4"/>
          <p:cNvSpPr>
            <a:spLocks noGrp="1"/>
          </p:cNvSpPr>
          <p:nvPr>
            <p:ph type="ftr" sz="quarter" idx="11"/>
          </p:nvPr>
        </p:nvSpPr>
        <p:spPr>
          <a:xfrm>
            <a:off x="7745631" y="4856560"/>
            <a:ext cx="798295" cy="138499"/>
          </a:xfrm>
          <a:noFill/>
        </p:spPr>
        <p:txBody>
          <a:bodyPr/>
          <a:lstStyle>
            <a:lvl1pPr>
              <a:defRPr sz="900">
                <a:solidFill>
                  <a:schemeClr val="tx1"/>
                </a:solidFill>
                <a:latin typeface="Times New Roman" pitchFamily="18" charset="0"/>
              </a:defRPr>
            </a:lvl1pPr>
            <a:lvl2pPr marL="557213" indent="-214313">
              <a:defRPr sz="900">
                <a:solidFill>
                  <a:schemeClr val="tx1"/>
                </a:solidFill>
                <a:latin typeface="Times New Roman" pitchFamily="18" charset="0"/>
              </a:defRPr>
            </a:lvl2pPr>
            <a:lvl3pPr marL="857250" indent="-171450">
              <a:defRPr sz="900">
                <a:solidFill>
                  <a:schemeClr val="tx1"/>
                </a:solidFill>
                <a:latin typeface="Times New Roman" pitchFamily="18" charset="0"/>
              </a:defRPr>
            </a:lvl3pPr>
            <a:lvl4pPr marL="1200150" indent="-171450">
              <a:defRPr sz="900">
                <a:solidFill>
                  <a:schemeClr val="tx1"/>
                </a:solidFill>
                <a:latin typeface="Times New Roman" pitchFamily="18" charset="0"/>
              </a:defRPr>
            </a:lvl4pPr>
            <a:lvl5pPr marL="1543050" indent="-171450">
              <a:defRPr sz="900">
                <a:solidFill>
                  <a:schemeClr val="tx1"/>
                </a:solidFill>
                <a:latin typeface="Times New Roman" pitchFamily="18" charset="0"/>
              </a:defRPr>
            </a:lvl5pPr>
            <a:lvl6pPr marL="1885950" indent="-171450" eaLnBrk="0" fontAlgn="base" hangingPunct="0">
              <a:spcBef>
                <a:spcPct val="0"/>
              </a:spcBef>
              <a:spcAft>
                <a:spcPct val="0"/>
              </a:spcAft>
              <a:defRPr sz="900">
                <a:solidFill>
                  <a:schemeClr val="tx1"/>
                </a:solidFill>
                <a:latin typeface="Times New Roman" pitchFamily="18" charset="0"/>
              </a:defRPr>
            </a:lvl6pPr>
            <a:lvl7pPr marL="2228850" indent="-171450" eaLnBrk="0" fontAlgn="base" hangingPunct="0">
              <a:spcBef>
                <a:spcPct val="0"/>
              </a:spcBef>
              <a:spcAft>
                <a:spcPct val="0"/>
              </a:spcAft>
              <a:defRPr sz="900">
                <a:solidFill>
                  <a:schemeClr val="tx1"/>
                </a:solidFill>
                <a:latin typeface="Times New Roman" pitchFamily="18" charset="0"/>
              </a:defRPr>
            </a:lvl7pPr>
            <a:lvl8pPr marL="2571750" indent="-171450" eaLnBrk="0" fontAlgn="base" hangingPunct="0">
              <a:spcBef>
                <a:spcPct val="0"/>
              </a:spcBef>
              <a:spcAft>
                <a:spcPct val="0"/>
              </a:spcAft>
              <a:defRPr sz="900">
                <a:solidFill>
                  <a:schemeClr val="tx1"/>
                </a:solidFill>
                <a:latin typeface="Times New Roman" pitchFamily="18" charset="0"/>
              </a:defRPr>
            </a:lvl8pPr>
            <a:lvl9pPr marL="2914650" indent="-171450" eaLnBrk="0" fontAlgn="base" hangingPunct="0">
              <a:spcBef>
                <a:spcPct val="0"/>
              </a:spcBef>
              <a:spcAft>
                <a:spcPct val="0"/>
              </a:spcAft>
              <a:defRPr sz="900">
                <a:solidFill>
                  <a:schemeClr val="tx1"/>
                </a:solidFill>
                <a:latin typeface="Times New Roman" pitchFamily="18" charset="0"/>
              </a:defRPr>
            </a:lvl9pPr>
          </a:lstStyle>
          <a:p>
            <a:r>
              <a:rPr lang="en-US" altLang="en-US">
                <a:solidFill>
                  <a:srgbClr val="000000"/>
                </a:solidFill>
              </a:rPr>
              <a:t>Roya Doostnejad, Intel Corporation</a:t>
            </a:r>
          </a:p>
        </p:txBody>
      </p:sp>
      <p:sp>
        <p:nvSpPr>
          <p:cNvPr id="2053" name="Rectangle 2"/>
          <p:cNvSpPr>
            <a:spLocks noGrp="1" noChangeArrowheads="1"/>
          </p:cNvSpPr>
          <p:nvPr>
            <p:ph type="title"/>
          </p:nvPr>
        </p:nvSpPr>
        <p:spPr>
          <a:xfrm>
            <a:off x="1410004" y="881964"/>
            <a:ext cx="5829300" cy="800100"/>
          </a:xfrm>
          <a:noFill/>
        </p:spPr>
        <p:txBody>
          <a:bodyPr/>
          <a:lstStyle/>
          <a:p>
            <a:br>
              <a:rPr lang="en-US" altLang="en-US" dirty="0"/>
            </a:br>
            <a:br>
              <a:rPr lang="en-US" altLang="en-US" dirty="0"/>
            </a:br>
            <a:r>
              <a:rPr lang="en-US" altLang="en-US" dirty="0"/>
              <a:t>Multi-AP Implicit Channel Sounding</a:t>
            </a:r>
            <a:br>
              <a:rPr lang="en-US" altLang="en-US" dirty="0"/>
            </a:br>
            <a:br>
              <a:rPr lang="en-US" altLang="en-US" dirty="0"/>
            </a:br>
            <a:br>
              <a:rPr lang="en-US" altLang="en-US" dirty="0"/>
            </a:br>
            <a:endParaRPr lang="en-US" altLang="en-US" dirty="0"/>
          </a:p>
        </p:txBody>
      </p:sp>
      <p:sp>
        <p:nvSpPr>
          <p:cNvPr id="2054" name="Rectangle 6"/>
          <p:cNvSpPr>
            <a:spLocks noGrp="1" noChangeArrowheads="1"/>
          </p:cNvSpPr>
          <p:nvPr>
            <p:ph type="body" idx="1"/>
          </p:nvPr>
        </p:nvSpPr>
        <p:spPr>
          <a:xfrm>
            <a:off x="1584240" y="1953076"/>
            <a:ext cx="5829300" cy="285750"/>
          </a:xfrm>
          <a:noFill/>
        </p:spPr>
        <p:txBody>
          <a:bodyPr/>
          <a:lstStyle/>
          <a:p>
            <a:pPr algn="ctr">
              <a:buFontTx/>
              <a:buNone/>
            </a:pPr>
            <a:r>
              <a:rPr lang="en-US" altLang="en-US" sz="1500" dirty="0"/>
              <a:t>Date:</a:t>
            </a:r>
            <a:r>
              <a:rPr lang="en-US" altLang="en-US" sz="1500" b="0" dirty="0"/>
              <a:t> 2020-1-16</a:t>
            </a:r>
          </a:p>
        </p:txBody>
      </p:sp>
      <p:sp>
        <p:nvSpPr>
          <p:cNvPr id="2" name="Date Placeholder 1"/>
          <p:cNvSpPr>
            <a:spLocks noGrp="1"/>
          </p:cNvSpPr>
          <p:nvPr>
            <p:ph type="dt" sz="half" idx="10"/>
          </p:nvPr>
        </p:nvSpPr>
        <p:spPr>
          <a:xfrm>
            <a:off x="696914" y="249452"/>
            <a:ext cx="346249" cy="207749"/>
          </a:xfrm>
        </p:spPr>
        <p:txBody>
          <a:bodyPr/>
          <a:lstStyle/>
          <a:p>
            <a:pPr>
              <a:defRPr/>
            </a:pPr>
            <a:r>
              <a:rPr lang="en-US" altLang="en-US">
                <a:solidFill>
                  <a:srgbClr val="000000"/>
                </a:solidFill>
              </a:rPr>
              <a:t>Jan 2020</a:t>
            </a:r>
            <a:endParaRPr lang="en-US" altLang="en-US"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3368852685"/>
              </p:ext>
            </p:extLst>
          </p:nvPr>
        </p:nvGraphicFramePr>
        <p:xfrm>
          <a:off x="1697038" y="2905125"/>
          <a:ext cx="5756275" cy="1757363"/>
        </p:xfrm>
        <a:graphic>
          <a:graphicData uri="http://schemas.openxmlformats.org/presentationml/2006/ole">
            <mc:AlternateContent xmlns:mc="http://schemas.openxmlformats.org/markup-compatibility/2006">
              <mc:Choice xmlns:v="urn:schemas-microsoft-com:vml" Requires="v">
                <p:oleObj spid="_x0000_s1084" name="Document" r:id="rId4" imgW="9177189" imgH="2813107" progId="Word.Document.8">
                  <p:embed/>
                </p:oleObj>
              </mc:Choice>
              <mc:Fallback>
                <p:oleObj name="Document" r:id="rId4" imgW="9177189" imgH="2813107" progId="Word.Document.8">
                  <p:embed/>
                  <p:pic>
                    <p:nvPicPr>
                      <p:cNvPr id="0" name=""/>
                      <p:cNvPicPr>
                        <a:picLocks noChangeAspect="1" noChangeArrowheads="1"/>
                      </p:cNvPicPr>
                      <p:nvPr/>
                    </p:nvPicPr>
                    <p:blipFill>
                      <a:blip r:embed="rId5"/>
                      <a:srcRect/>
                      <a:stretch>
                        <a:fillRect/>
                      </a:stretch>
                    </p:blipFill>
                    <p:spPr bwMode="auto">
                      <a:xfrm>
                        <a:off x="1697038" y="2905125"/>
                        <a:ext cx="5756275" cy="1757363"/>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3749421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602313"/>
            <a:ext cx="7772400" cy="561945"/>
          </a:xfrm>
        </p:spPr>
        <p:txBody>
          <a:bodyPr/>
          <a:lstStyle/>
          <a:p>
            <a:r>
              <a:rPr lang="en-US" dirty="0"/>
              <a:t>Network overhead: </a:t>
            </a:r>
            <a:r>
              <a:rPr lang="en-US"/>
              <a:t>JBF </a:t>
            </a:r>
            <a:endParaRPr lang="en-US" dirty="0"/>
          </a:p>
        </p:txBody>
      </p:sp>
      <p:sp>
        <p:nvSpPr>
          <p:cNvPr id="3" name="Content Placeholder 2"/>
          <p:cNvSpPr>
            <a:spLocks noGrp="1"/>
          </p:cNvSpPr>
          <p:nvPr>
            <p:ph idx="1"/>
          </p:nvPr>
        </p:nvSpPr>
        <p:spPr>
          <a:xfrm>
            <a:off x="369651" y="1400782"/>
            <a:ext cx="8174275" cy="3404681"/>
          </a:xfrm>
        </p:spPr>
        <p:txBody>
          <a:bodyPr/>
          <a:lstStyle/>
          <a:p>
            <a:r>
              <a:rPr lang="en-US" sz="1600" b="0"/>
              <a:t>Approximate network overhead calculation for Explicit vs Implicit Feedback</a:t>
            </a:r>
            <a:endParaRPr lang="en-US" sz="1400" b="0" dirty="0"/>
          </a:p>
          <a:p>
            <a:pPr marL="0" indent="0">
              <a:buNone/>
            </a:pPr>
            <a:endParaRPr lang="en-US" sz="1400" b="0" dirty="0"/>
          </a:p>
          <a:p>
            <a:pPr marL="0" indent="0">
              <a:buNone/>
            </a:pPr>
            <a:endParaRPr lang="en-US" sz="1400" b="0" dirty="0"/>
          </a:p>
        </p:txBody>
      </p:sp>
      <p:sp>
        <p:nvSpPr>
          <p:cNvPr id="4" name="Footer Placeholder 3"/>
          <p:cNvSpPr>
            <a:spLocks noGrp="1"/>
          </p:cNvSpPr>
          <p:nvPr>
            <p:ph type="ftr" sz="quarter" idx="11"/>
          </p:nvPr>
        </p:nvSpPr>
        <p:spPr/>
        <p:txBody>
          <a:bodyPr/>
          <a:lstStyle/>
          <a:p>
            <a:pPr>
              <a:defRPr/>
            </a:pPr>
            <a:r>
              <a:rPr lang="en-US" altLang="en-US">
                <a:solidFill>
                  <a:srgbClr val="000000"/>
                </a:solidFill>
              </a:rPr>
              <a:t>Roya Doostnejad, Intel Corporation</a:t>
            </a:r>
            <a:endParaRPr lang="en-US" altLang="en-US" dirty="0">
              <a:solidFill>
                <a:srgbClr val="0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404622994"/>
              </p:ext>
            </p:extLst>
          </p:nvPr>
        </p:nvGraphicFramePr>
        <p:xfrm>
          <a:off x="685800" y="2565584"/>
          <a:ext cx="7784984" cy="1075076"/>
        </p:xfrm>
        <a:graphic>
          <a:graphicData uri="http://schemas.openxmlformats.org/drawingml/2006/table">
            <a:tbl>
              <a:tblPr firstRow="1" bandRow="1">
                <a:tableStyleId>{5C22544A-7EE6-4342-B048-85BDC9FD1C3A}</a:tableStyleId>
              </a:tblPr>
              <a:tblGrid>
                <a:gridCol w="1820411">
                  <a:extLst>
                    <a:ext uri="{9D8B030D-6E8A-4147-A177-3AD203B41FA5}">
                      <a16:colId xmlns:a16="http://schemas.microsoft.com/office/drawing/2014/main" val="20000"/>
                    </a:ext>
                  </a:extLst>
                </a:gridCol>
                <a:gridCol w="1057677">
                  <a:extLst>
                    <a:ext uri="{9D8B030D-6E8A-4147-A177-3AD203B41FA5}">
                      <a16:colId xmlns:a16="http://schemas.microsoft.com/office/drawing/2014/main" val="20001"/>
                    </a:ext>
                  </a:extLst>
                </a:gridCol>
                <a:gridCol w="968446">
                  <a:extLst>
                    <a:ext uri="{9D8B030D-6E8A-4147-A177-3AD203B41FA5}">
                      <a16:colId xmlns:a16="http://schemas.microsoft.com/office/drawing/2014/main" val="20002"/>
                    </a:ext>
                  </a:extLst>
                </a:gridCol>
                <a:gridCol w="1295008">
                  <a:extLst>
                    <a:ext uri="{9D8B030D-6E8A-4147-A177-3AD203B41FA5}">
                      <a16:colId xmlns:a16="http://schemas.microsoft.com/office/drawing/2014/main" val="20003"/>
                    </a:ext>
                  </a:extLst>
                </a:gridCol>
                <a:gridCol w="1321721">
                  <a:extLst>
                    <a:ext uri="{9D8B030D-6E8A-4147-A177-3AD203B41FA5}">
                      <a16:colId xmlns:a16="http://schemas.microsoft.com/office/drawing/2014/main" val="20004"/>
                    </a:ext>
                  </a:extLst>
                </a:gridCol>
                <a:gridCol w="1321721">
                  <a:extLst>
                    <a:ext uri="{9D8B030D-6E8A-4147-A177-3AD203B41FA5}">
                      <a16:colId xmlns:a16="http://schemas.microsoft.com/office/drawing/2014/main" val="20005"/>
                    </a:ext>
                  </a:extLst>
                </a:gridCol>
              </a:tblGrid>
              <a:tr h="0">
                <a:tc>
                  <a:txBody>
                    <a:bodyPr/>
                    <a:lstStyle/>
                    <a:p>
                      <a:r>
                        <a:rPr lang="en-US" sz="1200" dirty="0"/>
                        <a:t>Overhead</a:t>
                      </a:r>
                    </a:p>
                    <a:p>
                      <a:r>
                        <a:rPr lang="en-US" sz="1200" dirty="0"/>
                        <a:t>4-antennas AP</a:t>
                      </a:r>
                    </a:p>
                    <a:p>
                      <a:r>
                        <a:rPr lang="en-US" sz="1200" b="1" dirty="0">
                          <a:solidFill>
                            <a:srgbClr val="002060"/>
                          </a:solidFill>
                        </a:rPr>
                        <a:t>MCS=1/ 2/ 4</a:t>
                      </a:r>
                      <a:endParaRPr lang="en-US" sz="1200" dirty="0"/>
                    </a:p>
                  </a:txBody>
                  <a:tcPr/>
                </a:tc>
                <a:tc>
                  <a:txBody>
                    <a:bodyPr/>
                    <a:lstStyle/>
                    <a:p>
                      <a:r>
                        <a:rPr lang="en-US" sz="1100" dirty="0"/>
                        <a:t>JBF: 2 AP/</a:t>
                      </a:r>
                    </a:p>
                    <a:p>
                      <a:r>
                        <a:rPr lang="en-US" sz="1100" dirty="0"/>
                        <a:t>3 STA (2 </a:t>
                      </a:r>
                      <a:r>
                        <a:rPr lang="en-US" sz="1100" dirty="0" err="1"/>
                        <a:t>ss</a:t>
                      </a:r>
                      <a:r>
                        <a:rPr lang="en-US" sz="1100" dirty="0"/>
                        <a:t>)</a:t>
                      </a:r>
                    </a:p>
                    <a:p>
                      <a:r>
                        <a:rPr lang="en-US" sz="1100" dirty="0"/>
                        <a:t>Explicit </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mn-lt"/>
                          <a:ea typeface="+mn-ea"/>
                          <a:cs typeface="+mn-cs"/>
                        </a:rPr>
                        <a:t>JBF: 2 AP/</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mn-lt"/>
                          <a:ea typeface="+mn-ea"/>
                          <a:cs typeface="+mn-cs"/>
                        </a:rPr>
                        <a:t>8 STA (2 </a:t>
                      </a:r>
                      <a:r>
                        <a:rPr kumimoji="0" lang="en-US" sz="1100" b="1" i="0" u="none" strike="noStrike" kern="1200" cap="none" spc="0" normalizeH="0" baseline="0" noProof="0" dirty="0" err="1">
                          <a:ln>
                            <a:noFill/>
                          </a:ln>
                          <a:solidFill>
                            <a:srgbClr val="FFFFFF"/>
                          </a:solidFill>
                          <a:effectLst/>
                          <a:uLnTx/>
                          <a:uFillTx/>
                          <a:latin typeface="+mn-lt"/>
                          <a:ea typeface="+mn-ea"/>
                          <a:cs typeface="+mn-cs"/>
                        </a:rPr>
                        <a:t>ss</a:t>
                      </a:r>
                      <a:r>
                        <a:rPr kumimoji="0" lang="en-US" sz="1100" b="1" i="0" u="none" strike="noStrike" kern="1200" cap="none" spc="0" normalizeH="0" baseline="0" noProof="0" dirty="0">
                          <a:ln>
                            <a:noFill/>
                          </a:ln>
                          <a:solidFill>
                            <a:srgbClr val="FFFFFF"/>
                          </a:solidFill>
                          <a:effectLst/>
                          <a:uLnTx/>
                          <a:uFillTx/>
                          <a:latin typeface="+mn-lt"/>
                          <a:ea typeface="+mn-ea"/>
                          <a:cs typeface="+mn-cs"/>
                        </a:rPr>
                        <a:t>)</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mn-lt"/>
                          <a:ea typeface="+mn-ea"/>
                          <a:cs typeface="+mn-cs"/>
                        </a:rPr>
                        <a:t>Explicit </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srgbClr val="FFFFFF"/>
                        </a:solidFill>
                        <a:effectLst/>
                        <a:uLnTx/>
                        <a:uFillTx/>
                        <a:latin typeface="+mn-lt"/>
                        <a:ea typeface="+mn-ea"/>
                        <a:cs typeface="+mn-cs"/>
                      </a:endParaRPr>
                    </a:p>
                  </a:txBody>
                  <a:tcPr/>
                </a:tc>
                <a:tc>
                  <a:txBody>
                    <a:bodyPr/>
                    <a:lstStyle/>
                    <a:p>
                      <a:r>
                        <a:rPr lang="en-US" sz="1100" dirty="0"/>
                        <a:t>JBF: 4 AP/ 6 STA</a:t>
                      </a:r>
                      <a:r>
                        <a:rPr lang="en-US" sz="1100" baseline="0" dirty="0"/>
                        <a:t> </a:t>
                      </a:r>
                      <a:r>
                        <a:rPr kumimoji="0" lang="en-US" sz="1100" b="1" i="0" u="none" strike="noStrike" kern="1200" cap="none" spc="0" normalizeH="0" baseline="0" noProof="0" dirty="0">
                          <a:ln>
                            <a:noFill/>
                          </a:ln>
                          <a:solidFill>
                            <a:srgbClr val="FFFFFF"/>
                          </a:solidFill>
                          <a:effectLst/>
                          <a:uLnTx/>
                          <a:uFillTx/>
                          <a:latin typeface="+mn-lt"/>
                          <a:ea typeface="+mn-ea"/>
                          <a:cs typeface="+mn-cs"/>
                        </a:rPr>
                        <a:t>(2 </a:t>
                      </a:r>
                      <a:r>
                        <a:rPr kumimoji="0" lang="en-US" sz="1100" b="1" i="0" u="none" strike="noStrike" kern="1200" cap="none" spc="0" normalizeH="0" baseline="0" noProof="0" err="1">
                          <a:ln>
                            <a:noFill/>
                          </a:ln>
                          <a:solidFill>
                            <a:srgbClr val="FFFFFF"/>
                          </a:solidFill>
                          <a:effectLst/>
                          <a:uLnTx/>
                          <a:uFillTx/>
                          <a:latin typeface="+mn-lt"/>
                          <a:ea typeface="+mn-ea"/>
                          <a:cs typeface="+mn-cs"/>
                        </a:rPr>
                        <a:t>ss</a:t>
                      </a:r>
                      <a:r>
                        <a:rPr kumimoji="0" lang="en-US" sz="1100" b="1" i="0" u="none" strike="noStrike" kern="1200" cap="none" spc="0" normalizeH="0" baseline="0" noProof="0">
                          <a:ln>
                            <a:noFill/>
                          </a:ln>
                          <a:solidFill>
                            <a:srgbClr val="FFFFFF"/>
                          </a:solidFill>
                          <a:effectLst/>
                          <a:uLnTx/>
                          <a:uFillTx/>
                          <a:latin typeface="+mn-lt"/>
                          <a:ea typeface="+mn-ea"/>
                          <a:cs typeface="+mn-cs"/>
                        </a:rPr>
                        <a:t>)</a:t>
                      </a:r>
                    </a:p>
                    <a:p>
                      <a:r>
                        <a:rPr kumimoji="0" lang="en-US" sz="1100" b="1" i="0" u="none" strike="noStrike" kern="1200" cap="none" spc="0" normalizeH="0" baseline="0" noProof="0">
                          <a:ln>
                            <a:noFill/>
                          </a:ln>
                          <a:solidFill>
                            <a:srgbClr val="FFFFFF"/>
                          </a:solidFill>
                          <a:effectLst/>
                          <a:uLnTx/>
                          <a:uFillTx/>
                          <a:latin typeface="+mn-lt"/>
                          <a:ea typeface="+mn-ea"/>
                          <a:cs typeface="+mn-cs"/>
                        </a:rPr>
                        <a:t> </a:t>
                      </a:r>
                      <a:r>
                        <a:rPr lang="en-US" sz="1100" dirty="0"/>
                        <a:t>Explicit </a:t>
                      </a:r>
                    </a:p>
                    <a:p>
                      <a:endParaRPr lang="en-US" sz="11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mn-lt"/>
                          <a:ea typeface="+mn-ea"/>
                          <a:cs typeface="+mn-cs"/>
                        </a:rPr>
                        <a:t>JBF: 4 AP/ 10 STA (2 </a:t>
                      </a:r>
                      <a:r>
                        <a:rPr kumimoji="0" lang="en-US" sz="1100" b="1" i="0" u="none" strike="noStrike" kern="1200" cap="none" spc="0" normalizeH="0" baseline="0" noProof="0" dirty="0" err="1">
                          <a:ln>
                            <a:noFill/>
                          </a:ln>
                          <a:solidFill>
                            <a:srgbClr val="FFFFFF"/>
                          </a:solidFill>
                          <a:effectLst/>
                          <a:uLnTx/>
                          <a:uFillTx/>
                          <a:latin typeface="+mn-lt"/>
                          <a:ea typeface="+mn-ea"/>
                          <a:cs typeface="+mn-cs"/>
                        </a:rPr>
                        <a:t>ss</a:t>
                      </a:r>
                      <a:r>
                        <a:rPr kumimoji="0" lang="en-US" sz="1100" b="1" i="0" u="none" strike="noStrike" kern="1200" cap="none" spc="0" normalizeH="0" baseline="0" noProof="0">
                          <a:ln>
                            <a:noFill/>
                          </a:ln>
                          <a:solidFill>
                            <a:srgbClr val="FFFFFF"/>
                          </a:solidFill>
                          <a:effectLst/>
                          <a:uLnTx/>
                          <a:uFillTx/>
                          <a:latin typeface="+mn-lt"/>
                          <a:ea typeface="+mn-ea"/>
                          <a:cs typeface="+mn-cs"/>
                        </a:rPr>
                        <a:t>)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FFFFFF"/>
                          </a:solidFill>
                          <a:effectLst/>
                          <a:uLnTx/>
                          <a:uFillTx/>
                          <a:latin typeface="+mn-lt"/>
                          <a:ea typeface="+mn-ea"/>
                          <a:cs typeface="+mn-cs"/>
                        </a:rPr>
                        <a:t>Explicit</a:t>
                      </a:r>
                      <a:endParaRPr lang="en-US" sz="11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mn-lt"/>
                          <a:ea typeface="+mn-ea"/>
                          <a:cs typeface="+mn-cs"/>
                        </a:rPr>
                        <a:t>JBF: 4 AP/ 10 STA (2 </a:t>
                      </a:r>
                      <a:r>
                        <a:rPr kumimoji="0" lang="en-US" sz="1100" b="1" i="0" u="none" strike="noStrike" kern="1200" cap="none" spc="0" normalizeH="0" baseline="0" noProof="0" dirty="0" err="1">
                          <a:ln>
                            <a:noFill/>
                          </a:ln>
                          <a:solidFill>
                            <a:srgbClr val="FFFFFF"/>
                          </a:solidFill>
                          <a:effectLst/>
                          <a:uLnTx/>
                          <a:uFillTx/>
                          <a:latin typeface="+mn-lt"/>
                          <a:ea typeface="+mn-ea"/>
                          <a:cs typeface="+mn-cs"/>
                        </a:rPr>
                        <a:t>ss</a:t>
                      </a:r>
                      <a:r>
                        <a:rPr kumimoji="0" lang="en-US" sz="1100" b="1" i="0" u="none" strike="noStrike" kern="1200" cap="none" spc="0" normalizeH="0" baseline="0" noProof="0">
                          <a:ln>
                            <a:noFill/>
                          </a:ln>
                          <a:solidFill>
                            <a:srgbClr val="FFFFFF"/>
                          </a:solidFill>
                          <a:effectLst/>
                          <a:uLnTx/>
                          <a:uFillTx/>
                          <a:latin typeface="+mn-lt"/>
                          <a:ea typeface="+mn-ea"/>
                          <a:cs typeface="+mn-cs"/>
                        </a:rPr>
                        <a:t>)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FFFFFF"/>
                          </a:solidFill>
                          <a:effectLst/>
                          <a:uLnTx/>
                          <a:uFillTx/>
                          <a:latin typeface="+mn-lt"/>
                          <a:ea typeface="+mn-ea"/>
                          <a:cs typeface="+mn-cs"/>
                        </a:rPr>
                        <a:t>Implicit</a:t>
                      </a:r>
                      <a:endParaRPr kumimoji="0" lang="en-US" sz="1100" b="1" i="0" u="none" strike="noStrike" kern="1200" cap="none" spc="0" normalizeH="0" baseline="0" noProof="0" dirty="0">
                        <a:ln>
                          <a:noFill/>
                        </a:ln>
                        <a:solidFill>
                          <a:srgbClr val="FFFFFF"/>
                        </a:solidFill>
                        <a:effectLst/>
                        <a:uLnTx/>
                        <a:uFillTx/>
                        <a:latin typeface="+mn-lt"/>
                        <a:ea typeface="+mn-ea"/>
                        <a:cs typeface="+mn-cs"/>
                      </a:endParaRPr>
                    </a:p>
                  </a:txBody>
                  <a:tcPr/>
                </a:tc>
                <a:extLst>
                  <a:ext uri="{0D108BD9-81ED-4DB2-BD59-A6C34878D82A}">
                    <a16:rowId xmlns:a16="http://schemas.microsoft.com/office/drawing/2014/main" val="10000"/>
                  </a:ext>
                </a:extLst>
              </a:tr>
              <a:tr h="31307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mbria" panose="02040503050406030204" pitchFamily="18" charset="0"/>
                          <a:ea typeface="+mn-ea"/>
                          <a:cs typeface="+mn-cs"/>
                        </a:rPr>
                        <a:t>Sounding Duration (</a:t>
                      </a:r>
                      <a:r>
                        <a:rPr kumimoji="0" lang="en-US" sz="1100" b="0" i="0" u="none" strike="noStrike" kern="1200" cap="none" spc="0" normalizeH="0" baseline="0" noProof="0" dirty="0" err="1">
                          <a:ln>
                            <a:noFill/>
                          </a:ln>
                          <a:solidFill>
                            <a:srgbClr val="000000"/>
                          </a:solidFill>
                          <a:effectLst/>
                          <a:uLnTx/>
                          <a:uFillTx/>
                          <a:latin typeface="Cambria" panose="02040503050406030204" pitchFamily="18" charset="0"/>
                          <a:ea typeface="+mn-ea"/>
                          <a:cs typeface="+mn-cs"/>
                        </a:rPr>
                        <a:t>msec</a:t>
                      </a:r>
                      <a:r>
                        <a:rPr kumimoji="0" lang="en-US" sz="1100" b="0" i="0" u="none" strike="noStrike" kern="1200" cap="none" spc="0" normalizeH="0" baseline="0" noProof="0" dirty="0">
                          <a:ln>
                            <a:noFill/>
                          </a:ln>
                          <a:solidFill>
                            <a:srgbClr val="000000"/>
                          </a:solidFill>
                          <a:effectLst/>
                          <a:uLnTx/>
                          <a:uFillTx/>
                          <a:latin typeface="Cambria" panose="02040503050406030204" pitchFamily="18" charset="0"/>
                          <a:ea typeface="+mn-ea"/>
                          <a:cs typeface="+mn-cs"/>
                        </a:rPr>
                        <a:t>)</a:t>
                      </a:r>
                    </a:p>
                  </a:txBody>
                  <a:tcPr/>
                </a:tc>
                <a:tc>
                  <a:txBody>
                    <a:bodyPr/>
                    <a:lstStyle/>
                    <a:p>
                      <a:r>
                        <a:rPr lang="en-US" dirty="0"/>
                        <a:t>2.1/ 1.5/ .9</a:t>
                      </a:r>
                    </a:p>
                  </a:txBody>
                  <a:tcPr/>
                </a:tc>
                <a:tc>
                  <a:txBody>
                    <a:bodyPr/>
                    <a:lstStyle/>
                    <a:p>
                      <a:r>
                        <a:rPr lang="en-US" dirty="0"/>
                        <a:t>5.3/ 3.5/ 2</a:t>
                      </a:r>
                    </a:p>
                  </a:txBody>
                  <a:tcPr/>
                </a:tc>
                <a:tc>
                  <a:txBody>
                    <a:bodyPr/>
                    <a:lstStyle/>
                    <a:p>
                      <a:r>
                        <a:rPr lang="en-US" dirty="0"/>
                        <a:t>8.6/ 6/ 3</a:t>
                      </a:r>
                    </a:p>
                  </a:txBody>
                  <a:tcPr/>
                </a:tc>
                <a:tc>
                  <a:txBody>
                    <a:bodyPr/>
                    <a:lstStyle/>
                    <a:p>
                      <a:r>
                        <a:rPr lang="en-US" dirty="0"/>
                        <a:t>14/ 9/ 5</a:t>
                      </a:r>
                    </a:p>
                  </a:txBody>
                  <a:tcPr/>
                </a:tc>
                <a:tc>
                  <a:txBody>
                    <a:bodyPr/>
                    <a:lstStyle/>
                    <a:p>
                      <a:r>
                        <a:rPr lang="en-US" dirty="0"/>
                        <a:t>.5</a:t>
                      </a:r>
                    </a:p>
                  </a:txBody>
                  <a:tcPr/>
                </a:tc>
                <a:extLst>
                  <a:ext uri="{0D108BD9-81ED-4DB2-BD59-A6C34878D82A}">
                    <a16:rowId xmlns:a16="http://schemas.microsoft.com/office/drawing/2014/main" val="10001"/>
                  </a:ext>
                </a:extLst>
              </a:tr>
            </a:tbl>
          </a:graphicData>
        </a:graphic>
      </p:graphicFrame>
      <p:sp>
        <p:nvSpPr>
          <p:cNvPr id="7" name="Date Placeholder 6"/>
          <p:cNvSpPr>
            <a:spLocks noGrp="1"/>
          </p:cNvSpPr>
          <p:nvPr>
            <p:ph type="dt" sz="half" idx="10"/>
          </p:nvPr>
        </p:nvSpPr>
        <p:spPr/>
        <p:txBody>
          <a:bodyPr/>
          <a:lstStyle/>
          <a:p>
            <a:pPr>
              <a:defRPr/>
            </a:pPr>
            <a:r>
              <a:rPr lang="en-US" altLang="en-US">
                <a:solidFill>
                  <a:srgbClr val="000000"/>
                </a:solidFill>
              </a:rPr>
              <a:t>Jan 2020</a:t>
            </a:r>
            <a:endParaRPr lang="en-US" altLang="en-US" dirty="0">
              <a:solidFill>
                <a:srgbClr val="000000"/>
              </a:solidFill>
            </a:endParaRPr>
          </a:p>
        </p:txBody>
      </p:sp>
      <p:sp>
        <p:nvSpPr>
          <p:cNvPr id="9" name="TextBox 8"/>
          <p:cNvSpPr txBox="1"/>
          <p:nvPr/>
        </p:nvSpPr>
        <p:spPr>
          <a:xfrm>
            <a:off x="609600" y="2140849"/>
            <a:ext cx="7848600" cy="523220"/>
          </a:xfrm>
          <a:prstGeom prst="rect">
            <a:avLst/>
          </a:prstGeom>
          <a:noFill/>
        </p:spPr>
        <p:txBody>
          <a:bodyPr wrap="square" rtlCol="0">
            <a:spAutoFit/>
          </a:bodyPr>
          <a:lstStyle/>
          <a:p>
            <a:r>
              <a:rPr lang="en-US" sz="1400" b="1" dirty="0">
                <a:solidFill>
                  <a:srgbClr val="002060"/>
                </a:solidFill>
              </a:rPr>
              <a:t>Explicit/Implicit BF Feedback Overhead for 4/8-antennas AP, BW=80 MHz, Ng=4</a:t>
            </a:r>
          </a:p>
          <a:p>
            <a:endParaRPr lang="en-US" sz="1400" dirty="0">
              <a:solidFill>
                <a:srgbClr val="002060"/>
              </a:solidFill>
            </a:endParaRPr>
          </a:p>
        </p:txBody>
      </p:sp>
    </p:spTree>
    <p:extLst>
      <p:ext uri="{BB962C8B-B14F-4D97-AF65-F5344CB8AC3E}">
        <p14:creationId xmlns:p14="http://schemas.microsoft.com/office/powerpoint/2010/main" val="3147512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685800" y="1314450"/>
            <a:ext cx="7772400" cy="3458588"/>
          </a:xfrm>
        </p:spPr>
        <p:txBody>
          <a:bodyPr/>
          <a:lstStyle/>
          <a:p>
            <a:r>
              <a:rPr lang="en-US" b="0" dirty="0"/>
              <a:t>Multi-AP Implicit Sounding is discussed.</a:t>
            </a:r>
          </a:p>
          <a:p>
            <a:r>
              <a:rPr lang="en-US" b="0" dirty="0"/>
              <a:t>Network overhead is evaluated considering both implicit and explicit sounding.</a:t>
            </a:r>
          </a:p>
          <a:p>
            <a:r>
              <a:rPr lang="en-US" b="0" dirty="0"/>
              <a:t>Implicit sounding significantly reduces the network overhead compared to explicit feedback.</a:t>
            </a:r>
          </a:p>
          <a:p>
            <a:endParaRPr lang="en-US" dirty="0"/>
          </a:p>
        </p:txBody>
      </p:sp>
      <p:sp>
        <p:nvSpPr>
          <p:cNvPr id="4" name="Date Placeholder 3"/>
          <p:cNvSpPr>
            <a:spLocks noGrp="1"/>
          </p:cNvSpPr>
          <p:nvPr>
            <p:ph type="dt" sz="half" idx="10"/>
          </p:nvPr>
        </p:nvSpPr>
        <p:spPr/>
        <p:txBody>
          <a:bodyPr/>
          <a:lstStyle/>
          <a:p>
            <a:pPr>
              <a:defRPr/>
            </a:pPr>
            <a:r>
              <a:rPr lang="en-US" altLang="en-US">
                <a:solidFill>
                  <a:srgbClr val="000000"/>
                </a:solidFill>
              </a:rPr>
              <a:t>Jan 2020</a:t>
            </a:r>
            <a:endParaRPr lang="en-US" alt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en-US">
                <a:solidFill>
                  <a:srgbClr val="000000"/>
                </a:solidFill>
              </a:rPr>
              <a:t>Roya Doostnejad, Intel Corporation</a:t>
            </a:r>
            <a:endParaRPr lang="en-US" altLang="en-US" dirty="0">
              <a:solidFill>
                <a:srgbClr val="000000"/>
              </a:solidFill>
            </a:endParaRPr>
          </a:p>
        </p:txBody>
      </p:sp>
    </p:spTree>
    <p:extLst>
      <p:ext uri="{BB962C8B-B14F-4D97-AF65-F5344CB8AC3E}">
        <p14:creationId xmlns:p14="http://schemas.microsoft.com/office/powerpoint/2010/main" val="134547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a:t>Appendix </a:t>
            </a:r>
          </a:p>
        </p:txBody>
      </p:sp>
      <p:sp>
        <p:nvSpPr>
          <p:cNvPr id="4" name="Date Placeholder 3"/>
          <p:cNvSpPr>
            <a:spLocks noGrp="1"/>
          </p:cNvSpPr>
          <p:nvPr>
            <p:ph type="dt" sz="half" idx="10"/>
          </p:nvPr>
        </p:nvSpPr>
        <p:spPr/>
        <p:txBody>
          <a:bodyPr/>
          <a:lstStyle/>
          <a:p>
            <a:pPr>
              <a:defRPr/>
            </a:pPr>
            <a:r>
              <a:rPr lang="en-US" altLang="en-US">
                <a:solidFill>
                  <a:srgbClr val="000000"/>
                </a:solidFill>
              </a:rPr>
              <a:t>Jan 2020</a:t>
            </a:r>
          </a:p>
        </p:txBody>
      </p:sp>
      <p:sp>
        <p:nvSpPr>
          <p:cNvPr id="5" name="Footer Placeholder 4"/>
          <p:cNvSpPr>
            <a:spLocks noGrp="1"/>
          </p:cNvSpPr>
          <p:nvPr>
            <p:ph type="ftr" sz="quarter" idx="11"/>
          </p:nvPr>
        </p:nvSpPr>
        <p:spPr/>
        <p:txBody>
          <a:bodyPr/>
          <a:lstStyle/>
          <a:p>
            <a:pPr>
              <a:defRPr/>
            </a:pPr>
            <a:r>
              <a:rPr lang="en-US" altLang="en-US">
                <a:solidFill>
                  <a:srgbClr val="000000"/>
                </a:solidFill>
              </a:rPr>
              <a:t>Roya Doostnejad, Intel Corporation</a:t>
            </a:r>
            <a:endParaRPr lang="en-US" altLang="en-US" dirty="0">
              <a:solidFill>
                <a:srgbClr val="000000"/>
              </a:solidFill>
            </a:endParaRPr>
          </a:p>
        </p:txBody>
      </p:sp>
    </p:spTree>
    <p:extLst>
      <p:ext uri="{BB962C8B-B14F-4D97-AF65-F5344CB8AC3E}">
        <p14:creationId xmlns:p14="http://schemas.microsoft.com/office/powerpoint/2010/main" val="3101391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pPr marL="0" indent="0">
              <a:buNone/>
            </a:pPr>
            <a:r>
              <a:rPr lang="en-US" sz="1600" b="0" dirty="0"/>
              <a:t>[1]: </a:t>
            </a:r>
            <a:r>
              <a:rPr lang="en-GB" altLang="en-US" sz="1600" b="0" dirty="0"/>
              <a:t>IEEE 802.11-19/0768 </a:t>
            </a:r>
            <a:r>
              <a:rPr lang="en-US" altLang="en-US" sz="1600" b="0" dirty="0"/>
              <a:t>Implicit Channel Sounding in IEEE 802.11be </a:t>
            </a:r>
          </a:p>
          <a:p>
            <a:pPr marL="0" indent="0">
              <a:buNone/>
            </a:pPr>
            <a:r>
              <a:rPr lang="en-US" sz="1600" b="0" dirty="0"/>
              <a:t>[2]: IEEE 802.11-20/0086 </a:t>
            </a:r>
            <a:r>
              <a:rPr lang="en-US" altLang="en-US" sz="1600" b="0" dirty="0"/>
              <a:t>Opportunistic Implicit Channel Sounding</a:t>
            </a:r>
            <a:endParaRPr lang="en-GB" altLang="en-US" sz="1600" b="0" dirty="0"/>
          </a:p>
          <a:p>
            <a:pPr marL="0" indent="0">
              <a:buNone/>
            </a:pPr>
            <a:endParaRPr lang="en-US" b="0" dirty="0"/>
          </a:p>
        </p:txBody>
      </p:sp>
      <p:sp>
        <p:nvSpPr>
          <p:cNvPr id="4" name="Date Placeholder 3"/>
          <p:cNvSpPr>
            <a:spLocks noGrp="1"/>
          </p:cNvSpPr>
          <p:nvPr>
            <p:ph type="dt" sz="half" idx="10"/>
          </p:nvPr>
        </p:nvSpPr>
        <p:spPr/>
        <p:txBody>
          <a:bodyPr/>
          <a:lstStyle/>
          <a:p>
            <a:pPr>
              <a:defRPr/>
            </a:pPr>
            <a:r>
              <a:rPr lang="en-US" altLang="en-US">
                <a:solidFill>
                  <a:srgbClr val="000000"/>
                </a:solidFill>
              </a:rPr>
              <a:t>Jan 2020</a:t>
            </a:r>
            <a:endParaRPr lang="en-US" alt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en-US">
                <a:solidFill>
                  <a:srgbClr val="000000"/>
                </a:solidFill>
              </a:rPr>
              <a:t>Roya Doostnejad, Intel Corporation</a:t>
            </a:r>
            <a:endParaRPr lang="en-US" altLang="en-US" dirty="0">
              <a:solidFill>
                <a:srgbClr val="000000"/>
              </a:solidFill>
            </a:endParaRPr>
          </a:p>
        </p:txBody>
      </p:sp>
    </p:spTree>
    <p:extLst>
      <p:ext uri="{BB962C8B-B14F-4D97-AF65-F5344CB8AC3E}">
        <p14:creationId xmlns:p14="http://schemas.microsoft.com/office/powerpoint/2010/main" val="636404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a:t>Appendix </a:t>
            </a:r>
          </a:p>
        </p:txBody>
      </p:sp>
      <p:sp>
        <p:nvSpPr>
          <p:cNvPr id="4" name="Date Placeholder 3"/>
          <p:cNvSpPr>
            <a:spLocks noGrp="1"/>
          </p:cNvSpPr>
          <p:nvPr>
            <p:ph type="dt" sz="half" idx="10"/>
          </p:nvPr>
        </p:nvSpPr>
        <p:spPr/>
        <p:txBody>
          <a:bodyPr/>
          <a:lstStyle/>
          <a:p>
            <a:pPr>
              <a:defRPr/>
            </a:pPr>
            <a:r>
              <a:rPr lang="en-US" altLang="en-US">
                <a:solidFill>
                  <a:srgbClr val="000000"/>
                </a:solidFill>
              </a:rPr>
              <a:t>Jan 2020</a:t>
            </a:r>
          </a:p>
        </p:txBody>
      </p:sp>
      <p:sp>
        <p:nvSpPr>
          <p:cNvPr id="5" name="Footer Placeholder 4"/>
          <p:cNvSpPr>
            <a:spLocks noGrp="1"/>
          </p:cNvSpPr>
          <p:nvPr>
            <p:ph type="ftr" sz="quarter" idx="11"/>
          </p:nvPr>
        </p:nvSpPr>
        <p:spPr/>
        <p:txBody>
          <a:bodyPr/>
          <a:lstStyle/>
          <a:p>
            <a:pPr>
              <a:defRPr/>
            </a:pPr>
            <a:r>
              <a:rPr lang="en-US" altLang="en-US">
                <a:solidFill>
                  <a:srgbClr val="000000"/>
                </a:solidFill>
              </a:rPr>
              <a:t>Roya Doostnejad, Intel Corporation</a:t>
            </a:r>
            <a:endParaRPr lang="en-US" altLang="en-US" dirty="0">
              <a:solidFill>
                <a:srgbClr val="000000"/>
              </a:solidFill>
            </a:endParaRPr>
          </a:p>
        </p:txBody>
      </p:sp>
    </p:spTree>
    <p:extLst>
      <p:ext uri="{BB962C8B-B14F-4D97-AF65-F5344CB8AC3E}">
        <p14:creationId xmlns:p14="http://schemas.microsoft.com/office/powerpoint/2010/main" val="3847617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0"/>
            <a:ext cx="7772400" cy="577214"/>
          </a:xfrm>
        </p:spPr>
        <p:txBody>
          <a:bodyPr/>
          <a:lstStyle/>
          <a:p>
            <a:r>
              <a:rPr lang="en-US" dirty="0">
                <a:solidFill>
                  <a:srgbClr val="000000"/>
                </a:solidFill>
              </a:rPr>
              <a:t>Explicit Channel Sounding</a:t>
            </a:r>
            <a:endParaRPr lang="en-US" dirty="0"/>
          </a:p>
        </p:txBody>
      </p:sp>
      <p:sp>
        <p:nvSpPr>
          <p:cNvPr id="3" name="Content Placeholder 2"/>
          <p:cNvSpPr>
            <a:spLocks noGrp="1"/>
          </p:cNvSpPr>
          <p:nvPr>
            <p:ph idx="1"/>
          </p:nvPr>
        </p:nvSpPr>
        <p:spPr>
          <a:xfrm>
            <a:off x="338627" y="1044102"/>
            <a:ext cx="8513543" cy="3761363"/>
          </a:xfrm>
        </p:spPr>
        <p:txBody>
          <a:bodyPr/>
          <a:lstStyle/>
          <a:p>
            <a:pPr>
              <a:buFont typeface="Arial" panose="020B0604020202020204" pitchFamily="34" charset="0"/>
              <a:buChar char="•"/>
            </a:pPr>
            <a:r>
              <a:rPr lang="en-US" sz="1600" b="0" dirty="0"/>
              <a:t>Example used for calculation of network overhead:</a:t>
            </a:r>
          </a:p>
        </p:txBody>
      </p:sp>
      <p:sp>
        <p:nvSpPr>
          <p:cNvPr id="4" name="Date Placeholder 3"/>
          <p:cNvSpPr>
            <a:spLocks noGrp="1"/>
          </p:cNvSpPr>
          <p:nvPr>
            <p:ph type="dt" sz="half" idx="10"/>
          </p:nvPr>
        </p:nvSpPr>
        <p:spPr>
          <a:xfrm>
            <a:off x="696914" y="249452"/>
            <a:ext cx="346249" cy="207749"/>
          </a:xfrm>
        </p:spPr>
        <p:txBody>
          <a:bodyPr/>
          <a:lstStyle/>
          <a:p>
            <a:pPr>
              <a:defRPr/>
            </a:pPr>
            <a:r>
              <a:rPr lang="en-US" altLang="en-US">
                <a:solidFill>
                  <a:srgbClr val="000000"/>
                </a:solidFill>
              </a:rPr>
              <a:t>Jan 2020</a:t>
            </a:r>
            <a:endParaRPr lang="en-US" alt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en-US">
                <a:solidFill>
                  <a:srgbClr val="000000"/>
                </a:solidFill>
              </a:rPr>
              <a:t>Roya Doostnejad, Intel Corporation</a:t>
            </a:r>
            <a:endParaRPr lang="en-US" altLang="en-US" dirty="0">
              <a:solidFill>
                <a:srgbClr val="000000"/>
              </a:solidFill>
            </a:endParaRPr>
          </a:p>
        </p:txBody>
      </p:sp>
      <p:grpSp>
        <p:nvGrpSpPr>
          <p:cNvPr id="42" name="Group 41">
            <a:extLst>
              <a:ext uri="{FF2B5EF4-FFF2-40B4-BE49-F238E27FC236}">
                <a16:creationId xmlns:a16="http://schemas.microsoft.com/office/drawing/2014/main" id="{3CE3C633-F557-478F-AF0A-B13E73C7A6D8}"/>
              </a:ext>
            </a:extLst>
          </p:cNvPr>
          <p:cNvGrpSpPr/>
          <p:nvPr/>
        </p:nvGrpSpPr>
        <p:grpSpPr>
          <a:xfrm>
            <a:off x="419241" y="1804946"/>
            <a:ext cx="8305518" cy="2852890"/>
            <a:chOff x="338627" y="1646442"/>
            <a:chExt cx="8305518" cy="2992918"/>
          </a:xfrm>
        </p:grpSpPr>
        <p:cxnSp>
          <p:nvCxnSpPr>
            <p:cNvPr id="19" name="Straight Connector 18"/>
            <p:cNvCxnSpPr/>
            <p:nvPr/>
          </p:nvCxnSpPr>
          <p:spPr bwMode="auto">
            <a:xfrm>
              <a:off x="396706" y="3564220"/>
              <a:ext cx="8134250" cy="3030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4" name="Group 33">
              <a:extLst>
                <a:ext uri="{FF2B5EF4-FFF2-40B4-BE49-F238E27FC236}">
                  <a16:creationId xmlns:a16="http://schemas.microsoft.com/office/drawing/2014/main" id="{20BA9C36-5822-4FFA-AA97-CECAD1DE185F}"/>
                </a:ext>
              </a:extLst>
            </p:cNvPr>
            <p:cNvGrpSpPr/>
            <p:nvPr/>
          </p:nvGrpSpPr>
          <p:grpSpPr>
            <a:xfrm>
              <a:off x="338627" y="1646442"/>
              <a:ext cx="8305518" cy="2992918"/>
              <a:chOff x="338627" y="1646442"/>
              <a:chExt cx="8305518" cy="2992918"/>
            </a:xfrm>
          </p:grpSpPr>
          <p:sp>
            <p:nvSpPr>
              <p:cNvPr id="8" name="TextBox 7"/>
              <p:cNvSpPr txBox="1"/>
              <p:nvPr/>
            </p:nvSpPr>
            <p:spPr>
              <a:xfrm>
                <a:off x="361874" y="2329916"/>
                <a:ext cx="550214" cy="246221"/>
              </a:xfrm>
              <a:prstGeom prst="rect">
                <a:avLst/>
              </a:prstGeom>
              <a:noFill/>
            </p:spPr>
            <p:txBody>
              <a:bodyPr wrap="square" rtlCol="0">
                <a:spAutoFit/>
              </a:bodyPr>
              <a:lstStyle/>
              <a:p>
                <a:r>
                  <a:rPr lang="en-US" sz="1000" b="1" dirty="0"/>
                  <a:t>AP-1</a:t>
                </a:r>
              </a:p>
            </p:txBody>
          </p:sp>
          <p:cxnSp>
            <p:nvCxnSpPr>
              <p:cNvPr id="9" name="Straight Connector 8"/>
              <p:cNvCxnSpPr/>
              <p:nvPr/>
            </p:nvCxnSpPr>
            <p:spPr bwMode="auto">
              <a:xfrm flipV="1">
                <a:off x="504518" y="2576866"/>
                <a:ext cx="8026438" cy="1424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Rectangle 9"/>
              <p:cNvSpPr/>
              <p:nvPr/>
            </p:nvSpPr>
            <p:spPr bwMode="auto">
              <a:xfrm>
                <a:off x="1423279" y="2236108"/>
                <a:ext cx="477479" cy="35793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TextBox 10"/>
              <p:cNvSpPr txBox="1"/>
              <p:nvPr/>
            </p:nvSpPr>
            <p:spPr>
              <a:xfrm>
                <a:off x="1404027" y="2199247"/>
                <a:ext cx="558543" cy="415498"/>
              </a:xfrm>
              <a:prstGeom prst="rect">
                <a:avLst/>
              </a:prstGeom>
              <a:noFill/>
            </p:spPr>
            <p:txBody>
              <a:bodyPr wrap="square" rtlCol="0">
                <a:spAutoFit/>
              </a:bodyPr>
              <a:lstStyle/>
              <a:p>
                <a:r>
                  <a:rPr lang="en-US" sz="1000" dirty="0"/>
                  <a:t> NDPA</a:t>
                </a:r>
              </a:p>
            </p:txBody>
          </p:sp>
          <p:cxnSp>
            <p:nvCxnSpPr>
              <p:cNvPr id="12" name="Straight Arrow Connector 11"/>
              <p:cNvCxnSpPr/>
              <p:nvPr/>
            </p:nvCxnSpPr>
            <p:spPr bwMode="auto">
              <a:xfrm>
                <a:off x="1929481" y="2550527"/>
                <a:ext cx="291829" cy="10226"/>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TextBox 12"/>
              <p:cNvSpPr txBox="1"/>
              <p:nvPr/>
            </p:nvSpPr>
            <p:spPr>
              <a:xfrm>
                <a:off x="1853843" y="2302502"/>
                <a:ext cx="422954" cy="215444"/>
              </a:xfrm>
              <a:prstGeom prst="rect">
                <a:avLst/>
              </a:prstGeom>
              <a:noFill/>
            </p:spPr>
            <p:txBody>
              <a:bodyPr wrap="square" rtlCol="0">
                <a:spAutoFit/>
              </a:bodyPr>
              <a:lstStyle/>
              <a:p>
                <a:r>
                  <a:rPr lang="en-US" sz="800" dirty="0"/>
                  <a:t>SIFS</a:t>
                </a:r>
              </a:p>
            </p:txBody>
          </p:sp>
          <p:sp>
            <p:nvSpPr>
              <p:cNvPr id="14" name="Rectangle 13"/>
              <p:cNvSpPr/>
              <p:nvPr/>
            </p:nvSpPr>
            <p:spPr bwMode="auto">
              <a:xfrm>
                <a:off x="2257129" y="2236108"/>
                <a:ext cx="679202" cy="348604"/>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5" name="TextBox 14"/>
              <p:cNvSpPr txBox="1"/>
              <p:nvPr/>
            </p:nvSpPr>
            <p:spPr>
              <a:xfrm>
                <a:off x="2883635" y="2318518"/>
                <a:ext cx="422954" cy="215444"/>
              </a:xfrm>
              <a:prstGeom prst="rect">
                <a:avLst/>
              </a:prstGeom>
              <a:noFill/>
            </p:spPr>
            <p:txBody>
              <a:bodyPr wrap="square" rtlCol="0">
                <a:spAutoFit/>
              </a:bodyPr>
              <a:lstStyle/>
              <a:p>
                <a:r>
                  <a:rPr lang="en-US" sz="800" dirty="0"/>
                  <a:t>SIFS</a:t>
                </a:r>
              </a:p>
            </p:txBody>
          </p:sp>
          <p:cxnSp>
            <p:nvCxnSpPr>
              <p:cNvPr id="16" name="Straight Arrow Connector 15"/>
              <p:cNvCxnSpPr/>
              <p:nvPr/>
            </p:nvCxnSpPr>
            <p:spPr bwMode="auto">
              <a:xfrm>
                <a:off x="2960721" y="2531894"/>
                <a:ext cx="291829" cy="10226"/>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Rectangle 16"/>
              <p:cNvSpPr/>
              <p:nvPr/>
            </p:nvSpPr>
            <p:spPr bwMode="auto">
              <a:xfrm>
                <a:off x="2272648" y="2703938"/>
                <a:ext cx="663683" cy="3560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18" name="Straight Connector 17"/>
              <p:cNvCxnSpPr/>
              <p:nvPr/>
            </p:nvCxnSpPr>
            <p:spPr bwMode="auto">
              <a:xfrm>
                <a:off x="504518" y="3060017"/>
                <a:ext cx="8071834" cy="3240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Box 19"/>
              <p:cNvSpPr txBox="1"/>
              <p:nvPr/>
            </p:nvSpPr>
            <p:spPr>
              <a:xfrm>
                <a:off x="3778757" y="2319943"/>
                <a:ext cx="422954" cy="215444"/>
              </a:xfrm>
              <a:prstGeom prst="rect">
                <a:avLst/>
              </a:prstGeom>
              <a:noFill/>
            </p:spPr>
            <p:txBody>
              <a:bodyPr wrap="square" rtlCol="0">
                <a:spAutoFit/>
              </a:bodyPr>
              <a:lstStyle/>
              <a:p>
                <a:r>
                  <a:rPr lang="en-US" sz="800" dirty="0"/>
                  <a:t>SIFS</a:t>
                </a:r>
              </a:p>
            </p:txBody>
          </p:sp>
          <p:cxnSp>
            <p:nvCxnSpPr>
              <p:cNvPr id="21" name="Straight Arrow Connector 20"/>
              <p:cNvCxnSpPr/>
              <p:nvPr/>
            </p:nvCxnSpPr>
            <p:spPr bwMode="auto">
              <a:xfrm>
                <a:off x="3821284" y="2517231"/>
                <a:ext cx="291829" cy="10226"/>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p:cNvCxnSpPr/>
              <p:nvPr/>
            </p:nvCxnSpPr>
            <p:spPr bwMode="auto">
              <a:xfrm>
                <a:off x="418814" y="4065952"/>
                <a:ext cx="7581074" cy="5099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Box 22"/>
              <p:cNvSpPr txBox="1"/>
              <p:nvPr/>
            </p:nvSpPr>
            <p:spPr>
              <a:xfrm>
                <a:off x="338627" y="3310108"/>
                <a:ext cx="533639" cy="253916"/>
              </a:xfrm>
              <a:prstGeom prst="rect">
                <a:avLst/>
              </a:prstGeom>
              <a:noFill/>
            </p:spPr>
            <p:txBody>
              <a:bodyPr wrap="square" rtlCol="0">
                <a:spAutoFit/>
              </a:bodyPr>
              <a:lstStyle/>
              <a:p>
                <a:r>
                  <a:rPr lang="en-US" sz="1000" dirty="0"/>
                  <a:t>AP- k</a:t>
                </a:r>
              </a:p>
            </p:txBody>
          </p:sp>
          <p:sp>
            <p:nvSpPr>
              <p:cNvPr id="24" name="Rectangle 23"/>
              <p:cNvSpPr/>
              <p:nvPr/>
            </p:nvSpPr>
            <p:spPr bwMode="auto">
              <a:xfrm>
                <a:off x="4119013" y="3645622"/>
                <a:ext cx="891840" cy="452618"/>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5" name="TextBox 24"/>
              <p:cNvSpPr txBox="1"/>
              <p:nvPr/>
            </p:nvSpPr>
            <p:spPr>
              <a:xfrm>
                <a:off x="4078204" y="3732724"/>
                <a:ext cx="987592" cy="369332"/>
              </a:xfrm>
              <a:prstGeom prst="rect">
                <a:avLst/>
              </a:prstGeom>
              <a:noFill/>
            </p:spPr>
            <p:txBody>
              <a:bodyPr wrap="square" rtlCol="0">
                <a:spAutoFit/>
              </a:bodyPr>
              <a:lstStyle/>
              <a:p>
                <a:r>
                  <a:rPr lang="en-US" sz="900" dirty="0"/>
                  <a:t>Compressed BF Reports</a:t>
                </a:r>
              </a:p>
            </p:txBody>
          </p:sp>
          <p:sp>
            <p:nvSpPr>
              <p:cNvPr id="26" name="Rectangle 25"/>
              <p:cNvSpPr/>
              <p:nvPr/>
            </p:nvSpPr>
            <p:spPr bwMode="auto">
              <a:xfrm>
                <a:off x="7117326" y="2227909"/>
                <a:ext cx="431075" cy="3560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7" name="Rectangle 26"/>
              <p:cNvSpPr/>
              <p:nvPr/>
            </p:nvSpPr>
            <p:spPr bwMode="auto">
              <a:xfrm>
                <a:off x="3279021" y="2221586"/>
                <a:ext cx="531056" cy="3560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TextBox 28"/>
              <p:cNvSpPr txBox="1"/>
              <p:nvPr/>
            </p:nvSpPr>
            <p:spPr>
              <a:xfrm>
                <a:off x="7041175" y="2188002"/>
                <a:ext cx="583375" cy="400110"/>
              </a:xfrm>
              <a:prstGeom prst="rect">
                <a:avLst/>
              </a:prstGeom>
              <a:noFill/>
            </p:spPr>
            <p:txBody>
              <a:bodyPr wrap="square" rtlCol="0">
                <a:spAutoFit/>
              </a:bodyPr>
              <a:lstStyle/>
              <a:p>
                <a:r>
                  <a:rPr lang="en-US" sz="1000" dirty="0"/>
                  <a:t>M-AP</a:t>
                </a:r>
              </a:p>
              <a:p>
                <a:r>
                  <a:rPr lang="en-US" sz="1000" dirty="0"/>
                  <a:t>Trigger</a:t>
                </a:r>
              </a:p>
            </p:txBody>
          </p:sp>
          <p:sp>
            <p:nvSpPr>
              <p:cNvPr id="30" name="Rectangle 29"/>
              <p:cNvSpPr/>
              <p:nvPr/>
            </p:nvSpPr>
            <p:spPr bwMode="auto">
              <a:xfrm>
                <a:off x="7859949" y="2206113"/>
                <a:ext cx="740362" cy="3560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1" name="Rectangle 30"/>
              <p:cNvSpPr/>
              <p:nvPr/>
            </p:nvSpPr>
            <p:spPr bwMode="auto">
              <a:xfrm>
                <a:off x="7859949" y="2709948"/>
                <a:ext cx="784196" cy="3560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2" name="TextBox 31"/>
              <p:cNvSpPr txBox="1"/>
              <p:nvPr/>
            </p:nvSpPr>
            <p:spPr>
              <a:xfrm>
                <a:off x="7906413" y="2160639"/>
                <a:ext cx="693898" cy="338554"/>
              </a:xfrm>
              <a:prstGeom prst="rect">
                <a:avLst/>
              </a:prstGeom>
              <a:noFill/>
            </p:spPr>
            <p:txBody>
              <a:bodyPr wrap="square" rtlCol="0">
                <a:spAutoFit/>
              </a:bodyPr>
              <a:lstStyle/>
              <a:p>
                <a:r>
                  <a:rPr lang="en-US" sz="1600" dirty="0"/>
                  <a:t>Data</a:t>
                </a:r>
              </a:p>
            </p:txBody>
          </p:sp>
          <p:sp>
            <p:nvSpPr>
              <p:cNvPr id="33" name="TextBox 32"/>
              <p:cNvSpPr txBox="1"/>
              <p:nvPr/>
            </p:nvSpPr>
            <p:spPr>
              <a:xfrm>
                <a:off x="7906413" y="2698899"/>
                <a:ext cx="693898" cy="338554"/>
              </a:xfrm>
              <a:prstGeom prst="rect">
                <a:avLst/>
              </a:prstGeom>
              <a:noFill/>
            </p:spPr>
            <p:txBody>
              <a:bodyPr wrap="square" rtlCol="0">
                <a:spAutoFit/>
              </a:bodyPr>
              <a:lstStyle/>
              <a:p>
                <a:r>
                  <a:rPr lang="en-US" sz="1600" dirty="0"/>
                  <a:t>Data</a:t>
                </a:r>
              </a:p>
            </p:txBody>
          </p:sp>
          <p:sp>
            <p:nvSpPr>
              <p:cNvPr id="35" name="TextBox 34"/>
              <p:cNvSpPr txBox="1"/>
              <p:nvPr/>
            </p:nvSpPr>
            <p:spPr>
              <a:xfrm>
                <a:off x="352239" y="2834019"/>
                <a:ext cx="533639" cy="246221"/>
              </a:xfrm>
              <a:prstGeom prst="rect">
                <a:avLst/>
              </a:prstGeom>
              <a:noFill/>
            </p:spPr>
            <p:txBody>
              <a:bodyPr wrap="square" rtlCol="0">
                <a:spAutoFit/>
              </a:bodyPr>
              <a:lstStyle/>
              <a:p>
                <a:r>
                  <a:rPr lang="en-US" sz="1000" dirty="0"/>
                  <a:t>AP- 2</a:t>
                </a:r>
              </a:p>
            </p:txBody>
          </p:sp>
          <p:sp>
            <p:nvSpPr>
              <p:cNvPr id="36" name="TextBox 35"/>
              <p:cNvSpPr txBox="1"/>
              <p:nvPr/>
            </p:nvSpPr>
            <p:spPr>
              <a:xfrm>
                <a:off x="2272648" y="2214223"/>
                <a:ext cx="692084" cy="400110"/>
              </a:xfrm>
              <a:prstGeom prst="rect">
                <a:avLst/>
              </a:prstGeom>
              <a:noFill/>
            </p:spPr>
            <p:txBody>
              <a:bodyPr wrap="square" rtlCol="0">
                <a:spAutoFit/>
              </a:bodyPr>
              <a:lstStyle/>
              <a:p>
                <a:r>
                  <a:rPr lang="en-US" sz="1000" dirty="0"/>
                  <a:t>Multi-AP NDP</a:t>
                </a:r>
              </a:p>
            </p:txBody>
          </p:sp>
          <p:sp>
            <p:nvSpPr>
              <p:cNvPr id="37" name="TextBox 36"/>
              <p:cNvSpPr txBox="1"/>
              <p:nvPr/>
            </p:nvSpPr>
            <p:spPr>
              <a:xfrm>
                <a:off x="2298222" y="2690623"/>
                <a:ext cx="692084" cy="400110"/>
              </a:xfrm>
              <a:prstGeom prst="rect">
                <a:avLst/>
              </a:prstGeom>
              <a:noFill/>
            </p:spPr>
            <p:txBody>
              <a:bodyPr wrap="square" rtlCol="0">
                <a:spAutoFit/>
              </a:bodyPr>
              <a:lstStyle/>
              <a:p>
                <a:r>
                  <a:rPr lang="en-US" sz="1000" dirty="0"/>
                  <a:t>Multi-AP NDP</a:t>
                </a:r>
              </a:p>
            </p:txBody>
          </p:sp>
          <p:sp>
            <p:nvSpPr>
              <p:cNvPr id="38" name="Rectangle 37"/>
              <p:cNvSpPr/>
              <p:nvPr/>
            </p:nvSpPr>
            <p:spPr bwMode="auto">
              <a:xfrm>
                <a:off x="2272648" y="3205065"/>
                <a:ext cx="663683" cy="3560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9" name="TextBox 38"/>
              <p:cNvSpPr txBox="1"/>
              <p:nvPr/>
            </p:nvSpPr>
            <p:spPr>
              <a:xfrm>
                <a:off x="2272648" y="3192617"/>
                <a:ext cx="692084" cy="400110"/>
              </a:xfrm>
              <a:prstGeom prst="rect">
                <a:avLst/>
              </a:prstGeom>
              <a:noFill/>
            </p:spPr>
            <p:txBody>
              <a:bodyPr wrap="square" rtlCol="0">
                <a:spAutoFit/>
              </a:bodyPr>
              <a:lstStyle/>
              <a:p>
                <a:r>
                  <a:rPr lang="en-US" sz="1000" dirty="0"/>
                  <a:t>Multi-AP NDP</a:t>
                </a:r>
              </a:p>
            </p:txBody>
          </p:sp>
          <mc:AlternateContent xmlns:mc="http://schemas.openxmlformats.org/markup-compatibility/2006" xmlns:a14="http://schemas.microsoft.com/office/drawing/2010/main">
            <mc:Choice Requires="a14">
              <p:sp>
                <p:nvSpPr>
                  <p:cNvPr id="40" name="TextBox 39"/>
                  <p:cNvSpPr txBox="1"/>
                  <p:nvPr/>
                </p:nvSpPr>
                <p:spPr>
                  <a:xfrm>
                    <a:off x="582990" y="3160506"/>
                    <a:ext cx="72136" cy="15388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000" i="1" smtClean="0">
                              <a:latin typeface="Cambria Math" panose="02040503050406030204" pitchFamily="18" charset="0"/>
                              <a:ea typeface="Cambria Math" panose="02040503050406030204" pitchFamily="18" charset="0"/>
                            </a:rPr>
                            <m:t>⋮</m:t>
                          </m:r>
                        </m:oMath>
                      </m:oMathPara>
                    </a14:m>
                    <a:endParaRPr lang="en-US" sz="1000" dirty="0"/>
                  </a:p>
                </p:txBody>
              </p:sp>
            </mc:Choice>
            <mc:Fallback xmlns="">
              <p:sp>
                <p:nvSpPr>
                  <p:cNvPr id="40" name="TextBox 39"/>
                  <p:cNvSpPr txBox="1">
                    <a:spLocks noRot="1" noChangeAspect="1" noMove="1" noResize="1" noEditPoints="1" noAdjustHandles="1" noChangeArrowheads="1" noChangeShapeType="1" noTextEdit="1"/>
                  </p:cNvSpPr>
                  <p:nvPr/>
                </p:nvSpPr>
                <p:spPr>
                  <a:xfrm>
                    <a:off x="582990" y="3160506"/>
                    <a:ext cx="72136" cy="153888"/>
                  </a:xfrm>
                  <a:prstGeom prst="rect">
                    <a:avLst/>
                  </a:prstGeom>
                  <a:blipFill>
                    <a:blip r:embed="rId3"/>
                    <a:stretch>
                      <a:fillRect l="-41667" r="-50000" b="-1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1" name="TextBox 40"/>
                  <p:cNvSpPr txBox="1"/>
                  <p:nvPr/>
                </p:nvSpPr>
                <p:spPr>
                  <a:xfrm>
                    <a:off x="3070567" y="3107387"/>
                    <a:ext cx="72136" cy="15388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000" i="1" smtClean="0">
                              <a:latin typeface="Cambria Math" panose="02040503050406030204" pitchFamily="18" charset="0"/>
                              <a:ea typeface="Cambria Math" panose="02040503050406030204" pitchFamily="18" charset="0"/>
                            </a:rPr>
                            <m:t>⋮</m:t>
                          </m:r>
                        </m:oMath>
                      </m:oMathPara>
                    </a14:m>
                    <a:endParaRPr lang="en-US" sz="1000" dirty="0"/>
                  </a:p>
                </p:txBody>
              </p:sp>
            </mc:Choice>
            <mc:Fallback xmlns="">
              <p:sp>
                <p:nvSpPr>
                  <p:cNvPr id="41" name="TextBox 40"/>
                  <p:cNvSpPr txBox="1">
                    <a:spLocks noRot="1" noChangeAspect="1" noMove="1" noResize="1" noEditPoints="1" noAdjustHandles="1" noChangeArrowheads="1" noChangeShapeType="1" noTextEdit="1"/>
                  </p:cNvSpPr>
                  <p:nvPr/>
                </p:nvSpPr>
                <p:spPr>
                  <a:xfrm>
                    <a:off x="3070567" y="3107387"/>
                    <a:ext cx="72136" cy="153888"/>
                  </a:xfrm>
                  <a:prstGeom prst="rect">
                    <a:avLst/>
                  </a:prstGeom>
                  <a:blipFill>
                    <a:blip r:embed="rId3"/>
                    <a:stretch>
                      <a:fillRect l="-41667" r="-50000" b="-16667"/>
                    </a:stretch>
                  </a:blipFill>
                </p:spPr>
                <p:txBody>
                  <a:bodyPr/>
                  <a:lstStyle/>
                  <a:p>
                    <a:r>
                      <a:rPr lang="en-US">
                        <a:noFill/>
                      </a:rPr>
                      <a:t> </a:t>
                    </a:r>
                  </a:p>
                </p:txBody>
              </p:sp>
            </mc:Fallback>
          </mc:AlternateContent>
          <p:sp>
            <p:nvSpPr>
              <p:cNvPr id="43" name="Rectangle 42"/>
              <p:cNvSpPr/>
              <p:nvPr/>
            </p:nvSpPr>
            <p:spPr bwMode="auto">
              <a:xfrm>
                <a:off x="7859948" y="3226578"/>
                <a:ext cx="784197" cy="3560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4" name="TextBox 43"/>
              <p:cNvSpPr txBox="1"/>
              <p:nvPr/>
            </p:nvSpPr>
            <p:spPr>
              <a:xfrm>
                <a:off x="7950247" y="3200090"/>
                <a:ext cx="693898" cy="338554"/>
              </a:xfrm>
              <a:prstGeom prst="rect">
                <a:avLst/>
              </a:prstGeom>
              <a:noFill/>
            </p:spPr>
            <p:txBody>
              <a:bodyPr wrap="square" rtlCol="0">
                <a:spAutoFit/>
              </a:bodyPr>
              <a:lstStyle/>
              <a:p>
                <a:r>
                  <a:rPr lang="en-US" sz="1600" dirty="0"/>
                  <a:t>Data</a:t>
                </a:r>
              </a:p>
            </p:txBody>
          </p:sp>
          <p:cxnSp>
            <p:nvCxnSpPr>
              <p:cNvPr id="45" name="Straight Arrow Connector 44"/>
              <p:cNvCxnSpPr/>
              <p:nvPr/>
            </p:nvCxnSpPr>
            <p:spPr bwMode="auto">
              <a:xfrm>
                <a:off x="7555942" y="2519694"/>
                <a:ext cx="272603" cy="5113"/>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TextBox 45"/>
              <p:cNvSpPr txBox="1"/>
              <p:nvPr/>
            </p:nvSpPr>
            <p:spPr>
              <a:xfrm>
                <a:off x="7509840" y="2319659"/>
                <a:ext cx="422954" cy="215444"/>
              </a:xfrm>
              <a:prstGeom prst="rect">
                <a:avLst/>
              </a:prstGeom>
              <a:noFill/>
            </p:spPr>
            <p:txBody>
              <a:bodyPr wrap="square" rtlCol="0">
                <a:spAutoFit/>
              </a:bodyPr>
              <a:lstStyle/>
              <a:p>
                <a:r>
                  <a:rPr lang="en-US" sz="800" dirty="0"/>
                  <a:t>SIFS</a:t>
                </a:r>
              </a:p>
            </p:txBody>
          </p:sp>
          <p:pic>
            <p:nvPicPr>
              <p:cNvPr id="50" name="Picture 49"/>
              <p:cNvPicPr>
                <a:picLocks noChangeAspect="1"/>
              </p:cNvPicPr>
              <p:nvPr/>
            </p:nvPicPr>
            <p:blipFill>
              <a:blip r:embed="rId4"/>
              <a:stretch>
                <a:fillRect/>
              </a:stretch>
            </p:blipFill>
            <p:spPr>
              <a:xfrm>
                <a:off x="768547" y="2242569"/>
                <a:ext cx="585267" cy="335309"/>
              </a:xfrm>
              <a:prstGeom prst="rect">
                <a:avLst/>
              </a:prstGeom>
            </p:spPr>
          </p:pic>
          <p:pic>
            <p:nvPicPr>
              <p:cNvPr id="52" name="Picture 51"/>
              <p:cNvPicPr>
                <a:picLocks noChangeAspect="1"/>
              </p:cNvPicPr>
              <p:nvPr/>
            </p:nvPicPr>
            <p:blipFill>
              <a:blip r:embed="rId5"/>
              <a:stretch>
                <a:fillRect/>
              </a:stretch>
            </p:blipFill>
            <p:spPr>
              <a:xfrm>
                <a:off x="824410" y="2199279"/>
                <a:ext cx="597460" cy="432854"/>
              </a:xfrm>
              <a:prstGeom prst="rect">
                <a:avLst/>
              </a:prstGeom>
            </p:spPr>
          </p:pic>
          <p:sp>
            <p:nvSpPr>
              <p:cNvPr id="62" name="TextBox 61"/>
              <p:cNvSpPr txBox="1"/>
              <p:nvPr/>
            </p:nvSpPr>
            <p:spPr>
              <a:xfrm>
                <a:off x="3215896" y="2199247"/>
                <a:ext cx="779277" cy="400110"/>
              </a:xfrm>
              <a:prstGeom prst="rect">
                <a:avLst/>
              </a:prstGeom>
              <a:noFill/>
            </p:spPr>
            <p:txBody>
              <a:bodyPr wrap="square" rtlCol="0">
                <a:spAutoFit/>
              </a:bodyPr>
              <a:lstStyle/>
              <a:p>
                <a:r>
                  <a:rPr lang="en-US" sz="1000" dirty="0"/>
                  <a:t>BFRP Trigger-1</a:t>
                </a:r>
              </a:p>
            </p:txBody>
          </p:sp>
          <mc:AlternateContent xmlns:mc="http://schemas.openxmlformats.org/markup-compatibility/2006" xmlns:a14="http://schemas.microsoft.com/office/drawing/2010/main">
            <mc:Choice Requires="a14">
              <p:sp>
                <p:nvSpPr>
                  <p:cNvPr id="63" name="TextBox 62"/>
                  <p:cNvSpPr txBox="1"/>
                  <p:nvPr/>
                </p:nvSpPr>
                <p:spPr>
                  <a:xfrm>
                    <a:off x="5168750" y="2890049"/>
                    <a:ext cx="72136" cy="15388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000" i="1" smtClean="0">
                              <a:latin typeface="Cambria Math" panose="02040503050406030204" pitchFamily="18" charset="0"/>
                              <a:ea typeface="Cambria Math" panose="02040503050406030204" pitchFamily="18" charset="0"/>
                            </a:rPr>
                            <m:t>⋮</m:t>
                          </m:r>
                        </m:oMath>
                      </m:oMathPara>
                    </a14:m>
                    <a:endParaRPr lang="en-US" sz="1000" dirty="0"/>
                  </a:p>
                </p:txBody>
              </p:sp>
            </mc:Choice>
            <mc:Fallback xmlns="">
              <p:sp>
                <p:nvSpPr>
                  <p:cNvPr id="63" name="TextBox 62"/>
                  <p:cNvSpPr txBox="1">
                    <a:spLocks noRot="1" noChangeAspect="1" noMove="1" noResize="1" noEditPoints="1" noAdjustHandles="1" noChangeArrowheads="1" noChangeShapeType="1" noTextEdit="1"/>
                  </p:cNvSpPr>
                  <p:nvPr/>
                </p:nvSpPr>
                <p:spPr>
                  <a:xfrm>
                    <a:off x="5168750" y="2890049"/>
                    <a:ext cx="72136" cy="153888"/>
                  </a:xfrm>
                  <a:prstGeom prst="rect">
                    <a:avLst/>
                  </a:prstGeom>
                  <a:blipFill>
                    <a:blip r:embed="rId3"/>
                    <a:stretch>
                      <a:fillRect l="-41667" r="-50000" b="-16667"/>
                    </a:stretch>
                  </a:blipFill>
                </p:spPr>
                <p:txBody>
                  <a:bodyPr/>
                  <a:lstStyle/>
                  <a:p>
                    <a:r>
                      <a:rPr lang="en-US">
                        <a:noFill/>
                      </a:rPr>
                      <a:t> </a:t>
                    </a:r>
                  </a:p>
                </p:txBody>
              </p:sp>
            </mc:Fallback>
          </mc:AlternateContent>
          <p:sp>
            <p:nvSpPr>
              <p:cNvPr id="65" name="Rectangle 64"/>
              <p:cNvSpPr/>
              <p:nvPr/>
            </p:nvSpPr>
            <p:spPr bwMode="auto">
              <a:xfrm>
                <a:off x="5117113" y="3223823"/>
                <a:ext cx="531056" cy="3560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6" name="TextBox 65"/>
              <p:cNvSpPr txBox="1"/>
              <p:nvPr/>
            </p:nvSpPr>
            <p:spPr>
              <a:xfrm>
                <a:off x="5039647" y="3200090"/>
                <a:ext cx="779277" cy="400110"/>
              </a:xfrm>
              <a:prstGeom prst="rect">
                <a:avLst/>
              </a:prstGeom>
              <a:noFill/>
            </p:spPr>
            <p:txBody>
              <a:bodyPr wrap="square" rtlCol="0">
                <a:spAutoFit/>
              </a:bodyPr>
              <a:lstStyle/>
              <a:p>
                <a:r>
                  <a:rPr lang="en-US" sz="1000" dirty="0"/>
                  <a:t>BFRP Trigger-k</a:t>
                </a:r>
              </a:p>
            </p:txBody>
          </p:sp>
          <p:cxnSp>
            <p:nvCxnSpPr>
              <p:cNvPr id="67" name="Straight Connector 66"/>
              <p:cNvCxnSpPr/>
              <p:nvPr/>
            </p:nvCxnSpPr>
            <p:spPr bwMode="auto">
              <a:xfrm>
                <a:off x="498194" y="4588369"/>
                <a:ext cx="7581074" cy="5099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 name="Rectangle 69"/>
              <p:cNvSpPr/>
              <p:nvPr/>
            </p:nvSpPr>
            <p:spPr bwMode="auto">
              <a:xfrm>
                <a:off x="5995931" y="4160581"/>
                <a:ext cx="891840" cy="452618"/>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1" name="TextBox 70"/>
              <p:cNvSpPr txBox="1"/>
              <p:nvPr/>
            </p:nvSpPr>
            <p:spPr>
              <a:xfrm>
                <a:off x="5926815" y="4197218"/>
                <a:ext cx="987592" cy="369332"/>
              </a:xfrm>
              <a:prstGeom prst="rect">
                <a:avLst/>
              </a:prstGeom>
              <a:noFill/>
            </p:spPr>
            <p:txBody>
              <a:bodyPr wrap="square" rtlCol="0">
                <a:spAutoFit/>
              </a:bodyPr>
              <a:lstStyle/>
              <a:p>
                <a:r>
                  <a:rPr lang="en-US" sz="900" dirty="0"/>
                  <a:t>Compressed BF Reports</a:t>
                </a:r>
              </a:p>
            </p:txBody>
          </p:sp>
          <mc:AlternateContent xmlns:mc="http://schemas.openxmlformats.org/markup-compatibility/2006" xmlns:a14="http://schemas.microsoft.com/office/drawing/2010/main">
            <mc:Choice Requires="a14">
              <p:sp>
                <p:nvSpPr>
                  <p:cNvPr id="72" name="TextBox 47"/>
                  <p:cNvSpPr txBox="1"/>
                  <p:nvPr/>
                </p:nvSpPr>
                <p:spPr>
                  <a:xfrm>
                    <a:off x="338627" y="3784410"/>
                    <a:ext cx="798303" cy="28668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1000" i="1" smtClean="0">
                                  <a:latin typeface="Cambria Math" panose="02040503050406030204" pitchFamily="18" charset="0"/>
                                </a:rPr>
                              </m:ctrlPr>
                            </m:sSubPr>
                            <m:e>
                              <m:r>
                                <m:rPr>
                                  <m:nor/>
                                </m:rPr>
                                <a:rPr lang="en-US" sz="1000" dirty="0"/>
                                <m:t>[</m:t>
                              </m:r>
                              <m:r>
                                <m:rPr>
                                  <m:nor/>
                                </m:rPr>
                                <a:rPr lang="en-US" sz="1000" dirty="0"/>
                                <m:t>STAs</m:t>
                              </m:r>
                              <m:r>
                                <m:rPr>
                                  <m:nor/>
                                </m:rPr>
                                <a:rPr lang="en-US" sz="1000" dirty="0"/>
                                <m:t>]</m:t>
                              </m:r>
                            </m:e>
                            <m:sub>
                              <m:r>
                                <a:rPr lang="en-US" sz="1000" b="0" i="1" smtClean="0">
                                  <a:latin typeface="Cambria Math" panose="02040503050406030204" pitchFamily="18" charset="0"/>
                                </a:rPr>
                                <m:t>1</m:t>
                              </m:r>
                            </m:sub>
                          </m:sSub>
                        </m:oMath>
                      </m:oMathPara>
                    </a14:m>
                    <a:endParaRPr lang="en-US" sz="1000" dirty="0"/>
                  </a:p>
                </p:txBody>
              </p:sp>
            </mc:Choice>
            <mc:Fallback xmlns="">
              <p:sp>
                <p:nvSpPr>
                  <p:cNvPr id="72" name="TextBox 47"/>
                  <p:cNvSpPr txBox="1">
                    <a:spLocks noRot="1" noChangeAspect="1" noMove="1" noResize="1" noEditPoints="1" noAdjustHandles="1" noChangeArrowheads="1" noChangeShapeType="1" noTextEdit="1"/>
                  </p:cNvSpPr>
                  <p:nvPr/>
                </p:nvSpPr>
                <p:spPr>
                  <a:xfrm>
                    <a:off x="338627" y="3784410"/>
                    <a:ext cx="798303" cy="286688"/>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3" name="TextBox 47"/>
                  <p:cNvSpPr txBox="1"/>
                  <p:nvPr/>
                </p:nvSpPr>
                <p:spPr>
                  <a:xfrm>
                    <a:off x="352239" y="4322880"/>
                    <a:ext cx="798303" cy="25981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1000" i="1" smtClean="0">
                                  <a:latin typeface="Cambria Math" panose="02040503050406030204" pitchFamily="18" charset="0"/>
                                </a:rPr>
                              </m:ctrlPr>
                            </m:sSubPr>
                            <m:e>
                              <m:r>
                                <m:rPr>
                                  <m:nor/>
                                </m:rPr>
                                <a:rPr lang="en-US" sz="1000" dirty="0"/>
                                <m:t>[</m:t>
                              </m:r>
                              <m:r>
                                <m:rPr>
                                  <m:nor/>
                                </m:rPr>
                                <a:rPr lang="en-US" sz="1000" dirty="0"/>
                                <m:t>STAs</m:t>
                              </m:r>
                              <m:r>
                                <m:rPr>
                                  <m:nor/>
                                </m:rPr>
                                <a:rPr lang="en-US" sz="1000" dirty="0"/>
                                <m:t>]</m:t>
                              </m:r>
                            </m:e>
                            <m:sub>
                              <m:r>
                                <a:rPr lang="en-US" sz="1000" b="0" i="1" dirty="0" smtClean="0">
                                  <a:latin typeface="Cambria Math" panose="02040503050406030204" pitchFamily="18" charset="0"/>
                                </a:rPr>
                                <m:t>𝑘</m:t>
                              </m:r>
                            </m:sub>
                          </m:sSub>
                        </m:oMath>
                      </m:oMathPara>
                    </a14:m>
                    <a:endParaRPr lang="en-US" sz="1000" dirty="0"/>
                  </a:p>
                </p:txBody>
              </p:sp>
            </mc:Choice>
            <mc:Fallback xmlns="">
              <p:sp>
                <p:nvSpPr>
                  <p:cNvPr id="73" name="TextBox 47"/>
                  <p:cNvSpPr txBox="1">
                    <a:spLocks noRot="1" noChangeAspect="1" noMove="1" noResize="1" noEditPoints="1" noAdjustHandles="1" noChangeArrowheads="1" noChangeShapeType="1" noTextEdit="1"/>
                  </p:cNvSpPr>
                  <p:nvPr/>
                </p:nvSpPr>
                <p:spPr>
                  <a:xfrm>
                    <a:off x="352239" y="4322880"/>
                    <a:ext cx="798303" cy="259815"/>
                  </a:xfrm>
                  <a:prstGeom prst="rect">
                    <a:avLst/>
                  </a:prstGeom>
                  <a:blipFill>
                    <a:blip r:embed="rId7"/>
                    <a:stretch>
                      <a:fillRect b="-25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4" name="TextBox 73"/>
                  <p:cNvSpPr txBox="1"/>
                  <p:nvPr/>
                </p:nvSpPr>
                <p:spPr>
                  <a:xfrm>
                    <a:off x="681985" y="4108763"/>
                    <a:ext cx="86562" cy="1846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200" b="1" i="1" smtClean="0">
                              <a:latin typeface="Cambria Math" panose="02040503050406030204" pitchFamily="18" charset="0"/>
                              <a:ea typeface="Cambria Math" panose="02040503050406030204" pitchFamily="18" charset="0"/>
                            </a:rPr>
                            <m:t>⋮</m:t>
                          </m:r>
                        </m:oMath>
                      </m:oMathPara>
                    </a14:m>
                    <a:endParaRPr lang="en-US" sz="1200" b="1" dirty="0"/>
                  </a:p>
                </p:txBody>
              </p:sp>
            </mc:Choice>
            <mc:Fallback xmlns="">
              <p:sp>
                <p:nvSpPr>
                  <p:cNvPr id="74" name="TextBox 73"/>
                  <p:cNvSpPr txBox="1">
                    <a:spLocks noRot="1" noChangeAspect="1" noMove="1" noResize="1" noEditPoints="1" noAdjustHandles="1" noChangeArrowheads="1" noChangeShapeType="1" noTextEdit="1"/>
                  </p:cNvSpPr>
                  <p:nvPr/>
                </p:nvSpPr>
                <p:spPr>
                  <a:xfrm>
                    <a:off x="681985" y="4108763"/>
                    <a:ext cx="86562" cy="184666"/>
                  </a:xfrm>
                  <a:prstGeom prst="rect">
                    <a:avLst/>
                  </a:prstGeom>
                  <a:blipFill>
                    <a:blip r:embed="rId8"/>
                    <a:stretch>
                      <a:fillRect l="-35714" r="-35714" b="-10345"/>
                    </a:stretch>
                  </a:blipFill>
                </p:spPr>
                <p:txBody>
                  <a:bodyPr/>
                  <a:lstStyle/>
                  <a:p>
                    <a:r>
                      <a:rPr lang="en-US">
                        <a:noFill/>
                      </a:rPr>
                      <a:t> </a:t>
                    </a:r>
                  </a:p>
                </p:txBody>
              </p:sp>
            </mc:Fallback>
          </mc:AlternateContent>
          <p:sp>
            <p:nvSpPr>
              <p:cNvPr id="7" name="Oval 6"/>
              <p:cNvSpPr/>
              <p:nvPr/>
            </p:nvSpPr>
            <p:spPr bwMode="auto">
              <a:xfrm>
                <a:off x="2111591" y="1984443"/>
                <a:ext cx="991115" cy="1952017"/>
              </a:xfrm>
              <a:prstGeom prst="ellipse">
                <a:avLst/>
              </a:prstGeom>
              <a:noFill/>
              <a:ln w="3175" cap="flat" cmpd="sng" algn="ctr">
                <a:solidFill>
                  <a:srgbClr val="FD9208"/>
                </a:solidFill>
                <a:prstDash val="lgDash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8" name="TextBox 27"/>
              <p:cNvSpPr txBox="1"/>
              <p:nvPr/>
            </p:nvSpPr>
            <p:spPr>
              <a:xfrm>
                <a:off x="2043535" y="1646442"/>
                <a:ext cx="1371032" cy="400110"/>
              </a:xfrm>
              <a:prstGeom prst="rect">
                <a:avLst/>
              </a:prstGeom>
              <a:noFill/>
            </p:spPr>
            <p:txBody>
              <a:bodyPr wrap="square" rtlCol="0">
                <a:spAutoFit/>
              </a:bodyPr>
              <a:lstStyle/>
              <a:p>
                <a:r>
                  <a:rPr lang="en-US" sz="1000" dirty="0">
                    <a:solidFill>
                      <a:srgbClr val="FD9208"/>
                    </a:solidFill>
                  </a:rPr>
                  <a:t>Multiplexed in Time/ Frequency/Space</a:t>
                </a:r>
              </a:p>
            </p:txBody>
          </p:sp>
        </p:grpSp>
      </p:grpSp>
    </p:spTree>
    <p:extLst>
      <p:ext uri="{BB962C8B-B14F-4D97-AF65-F5344CB8AC3E}">
        <p14:creationId xmlns:p14="http://schemas.microsoft.com/office/powerpoint/2010/main" val="3101574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0"/>
            <a:ext cx="7772400" cy="310093"/>
          </a:xfrm>
        </p:spPr>
        <p:txBody>
          <a:bodyPr/>
          <a:lstStyle/>
          <a:p>
            <a:r>
              <a:rPr lang="en-US" sz="2000" dirty="0"/>
              <a:t>NDP Spatial Multiplexing in Uplink </a:t>
            </a:r>
          </a:p>
        </p:txBody>
      </p:sp>
      <p:sp>
        <p:nvSpPr>
          <p:cNvPr id="3" name="Content Placeholder 2"/>
          <p:cNvSpPr>
            <a:spLocks noGrp="1"/>
          </p:cNvSpPr>
          <p:nvPr>
            <p:ph idx="1"/>
          </p:nvPr>
        </p:nvSpPr>
        <p:spPr>
          <a:xfrm>
            <a:off x="518809" y="881975"/>
            <a:ext cx="7939391" cy="4027252"/>
          </a:xfrm>
        </p:spPr>
        <p:txBody>
          <a:bodyPr/>
          <a:lstStyle/>
          <a:p>
            <a:r>
              <a:rPr lang="en-US" sz="1400" b="0" dirty="0"/>
              <a:t>The impact of CFO error when there is a power imbalance across multiplexed STAs</a:t>
            </a:r>
          </a:p>
          <a:p>
            <a:r>
              <a:rPr lang="en-US" sz="1400" b="0" dirty="0"/>
              <a:t>Transmit power accuracy/ RSSI Measurement accuracy: </a:t>
            </a:r>
          </a:p>
          <a:p>
            <a:pPr lvl="1"/>
            <a:r>
              <a:rPr lang="en-US" sz="1200" b="0" dirty="0"/>
              <a:t>Class A</a:t>
            </a:r>
            <a:r>
              <a:rPr lang="en-US" sz="1200" dirty="0"/>
              <a:t>: ±3/ ±3</a:t>
            </a:r>
          </a:p>
          <a:p>
            <a:pPr lvl="1"/>
            <a:r>
              <a:rPr lang="en-US" sz="1200" b="0" dirty="0"/>
              <a:t>Class B</a:t>
            </a:r>
            <a:r>
              <a:rPr lang="en-US" sz="1200" dirty="0"/>
              <a:t>: ±9/ ±5</a:t>
            </a:r>
          </a:p>
          <a:p>
            <a:r>
              <a:rPr lang="en-US" sz="1400" b="0" dirty="0"/>
              <a:t>2x LTF is used and STAs may have maximum of 350 Hz residual CFO</a:t>
            </a:r>
          </a:p>
        </p:txBody>
      </p:sp>
      <p:sp>
        <p:nvSpPr>
          <p:cNvPr id="4" name="Footer Placeholder 3"/>
          <p:cNvSpPr>
            <a:spLocks noGrp="1"/>
          </p:cNvSpPr>
          <p:nvPr>
            <p:ph type="ftr" sz="quarter" idx="11"/>
          </p:nvPr>
        </p:nvSpPr>
        <p:spPr/>
        <p:txBody>
          <a:bodyPr/>
          <a:lstStyle/>
          <a:p>
            <a:pPr>
              <a:defRPr/>
            </a:pPr>
            <a:r>
              <a:rPr lang="en-US" altLang="en-US">
                <a:solidFill>
                  <a:srgbClr val="000000"/>
                </a:solidFill>
              </a:rPr>
              <a:t>Roya Doostnejad, Intel Corporation</a:t>
            </a:r>
          </a:p>
        </p:txBody>
      </p:sp>
      <p:pic>
        <p:nvPicPr>
          <p:cNvPr id="6" name="Picture 5"/>
          <p:cNvPicPr>
            <a:picLocks noChangeAspect="1"/>
          </p:cNvPicPr>
          <p:nvPr/>
        </p:nvPicPr>
        <p:blipFill>
          <a:blip r:embed="rId2"/>
          <a:stretch>
            <a:fillRect/>
          </a:stretch>
        </p:blipFill>
        <p:spPr>
          <a:xfrm>
            <a:off x="4572000" y="2109278"/>
            <a:ext cx="3684350" cy="2766244"/>
          </a:xfrm>
          <a:prstGeom prst="rect">
            <a:avLst/>
          </a:prstGeom>
        </p:spPr>
      </p:pic>
      <p:pic>
        <p:nvPicPr>
          <p:cNvPr id="7" name="Picture 6"/>
          <p:cNvPicPr>
            <a:picLocks noChangeAspect="1"/>
          </p:cNvPicPr>
          <p:nvPr/>
        </p:nvPicPr>
        <p:blipFill>
          <a:blip r:embed="rId3"/>
          <a:stretch>
            <a:fillRect/>
          </a:stretch>
        </p:blipFill>
        <p:spPr>
          <a:xfrm>
            <a:off x="748249" y="2133301"/>
            <a:ext cx="3652354" cy="2742221"/>
          </a:xfrm>
          <a:prstGeom prst="rect">
            <a:avLst/>
          </a:prstGeom>
        </p:spPr>
      </p:pic>
      <p:cxnSp>
        <p:nvCxnSpPr>
          <p:cNvPr id="9" name="Straight Arrow Connector 8"/>
          <p:cNvCxnSpPr/>
          <p:nvPr/>
        </p:nvCxnSpPr>
        <p:spPr bwMode="auto">
          <a:xfrm>
            <a:off x="6947335" y="3424136"/>
            <a:ext cx="212222" cy="6485"/>
          </a:xfrm>
          <a:prstGeom prst="straightConnector1">
            <a:avLst/>
          </a:prstGeom>
          <a:solidFill>
            <a:schemeClr val="accent1"/>
          </a:solidFill>
          <a:ln w="12700" cap="flat" cmpd="sng" algn="ctr">
            <a:solidFill>
              <a:schemeClr val="accent5">
                <a:lumMod val="50000"/>
              </a:schemeClr>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10" name="TextBox 9"/>
              <p:cNvSpPr txBox="1"/>
              <p:nvPr/>
            </p:nvSpPr>
            <p:spPr>
              <a:xfrm>
                <a:off x="6560090" y="3252087"/>
                <a:ext cx="466928" cy="246221"/>
              </a:xfrm>
              <a:prstGeom prst="rect">
                <a:avLst/>
              </a:prstGeom>
              <a:noFill/>
            </p:spPr>
            <p:txBody>
              <a:bodyPr wrap="square" rtlCol="0">
                <a:spAutoFit/>
              </a:bodyPr>
              <a:lstStyle/>
              <a:p>
                <a:r>
                  <a:rPr lang="en-US" sz="1000" dirty="0">
                    <a:solidFill>
                      <a:srgbClr val="00B050"/>
                    </a:solidFill>
                  </a:rPr>
                  <a:t>%5 </a:t>
                </a:r>
                <a14:m>
                  <m:oMath xmlns:m="http://schemas.openxmlformats.org/officeDocument/2006/math">
                    <m:r>
                      <a:rPr lang="en-US" sz="1000" i="1" smtClean="0">
                        <a:solidFill>
                          <a:srgbClr val="00B050"/>
                        </a:solidFill>
                        <a:latin typeface="Cambria Math" panose="02040503050406030204" pitchFamily="18" charset="0"/>
                        <a:ea typeface="Cambria Math" panose="02040503050406030204" pitchFamily="18" charset="0"/>
                      </a:rPr>
                      <m:t>↓</m:t>
                    </m:r>
                  </m:oMath>
                </a14:m>
                <a:endParaRPr lang="en-US" sz="1000" dirty="0">
                  <a:solidFill>
                    <a:srgbClr val="00B050"/>
                  </a:solidFill>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6560090" y="3252087"/>
                <a:ext cx="466928" cy="246221"/>
              </a:xfrm>
              <a:prstGeom prst="rect">
                <a:avLst/>
              </a:prstGeom>
              <a:blipFill rotWithShape="0">
                <a:blip r:embed="rId4"/>
                <a:stretch>
                  <a:fillRect b="-12195"/>
                </a:stretch>
              </a:blipFill>
            </p:spPr>
            <p:txBody>
              <a:bodyPr/>
              <a:lstStyle/>
              <a:p>
                <a:r>
                  <a:rPr lang="en-US">
                    <a:noFill/>
                  </a:rPr>
                  <a:t> </a:t>
                </a:r>
              </a:p>
            </p:txBody>
          </p:sp>
        </mc:Fallback>
      </mc:AlternateContent>
      <p:sp>
        <p:nvSpPr>
          <p:cNvPr id="8" name="Date Placeholder 7"/>
          <p:cNvSpPr>
            <a:spLocks noGrp="1"/>
          </p:cNvSpPr>
          <p:nvPr>
            <p:ph type="dt" sz="half" idx="10"/>
          </p:nvPr>
        </p:nvSpPr>
        <p:spPr>
          <a:xfrm>
            <a:off x="696914" y="249452"/>
            <a:ext cx="389530" cy="207749"/>
          </a:xfrm>
        </p:spPr>
        <p:txBody>
          <a:bodyPr/>
          <a:lstStyle/>
          <a:p>
            <a:pPr>
              <a:defRPr/>
            </a:pPr>
            <a:r>
              <a:rPr lang="en-US" altLang="en-US">
                <a:solidFill>
                  <a:srgbClr val="000000"/>
                </a:solidFill>
              </a:rPr>
              <a:t>Jan 2020</a:t>
            </a:r>
            <a:endParaRPr lang="en-US" altLang="en-US" dirty="0">
              <a:solidFill>
                <a:srgbClr val="000000"/>
              </a:solidFill>
            </a:endParaRPr>
          </a:p>
        </p:txBody>
      </p:sp>
    </p:spTree>
    <p:extLst>
      <p:ext uri="{BB962C8B-B14F-4D97-AF65-F5344CB8AC3E}">
        <p14:creationId xmlns:p14="http://schemas.microsoft.com/office/powerpoint/2010/main" val="7395049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0"/>
            <a:ext cx="7772400" cy="564287"/>
          </a:xfrm>
        </p:spPr>
        <p:txBody>
          <a:bodyPr/>
          <a:lstStyle/>
          <a:p>
            <a:r>
              <a:rPr lang="en-US" sz="2000" dirty="0">
                <a:solidFill>
                  <a:srgbClr val="000000"/>
                </a:solidFill>
              </a:rPr>
              <a:t>Network Overhead Evaluation: Implicit vs Explicit</a:t>
            </a:r>
            <a:endParaRPr lang="en-US" dirty="0"/>
          </a:p>
        </p:txBody>
      </p:sp>
      <p:sp>
        <p:nvSpPr>
          <p:cNvPr id="3" name="Content Placeholder 2"/>
          <p:cNvSpPr>
            <a:spLocks noGrp="1"/>
          </p:cNvSpPr>
          <p:nvPr>
            <p:ph idx="1"/>
          </p:nvPr>
        </p:nvSpPr>
        <p:spPr>
          <a:xfrm>
            <a:off x="590145" y="1180730"/>
            <a:ext cx="8223115" cy="3675830"/>
          </a:xfrm>
        </p:spPr>
        <p:txBody>
          <a:bodyPr/>
          <a:lstStyle/>
          <a:p>
            <a:pPr defTabSz="685800" fontAlgn="auto">
              <a:spcBef>
                <a:spcPts val="0"/>
              </a:spcBef>
              <a:spcAft>
                <a:spcPts val="0"/>
              </a:spcAft>
              <a:defRPr/>
            </a:pPr>
            <a:r>
              <a:rPr lang="en-US" sz="1600" dirty="0"/>
              <a:t>Explicit Feedback: Network overhead is increased with number of antennas at AP and number of STAs.</a:t>
            </a:r>
            <a:endParaRPr lang="en-US" sz="1600" b="0" dirty="0">
              <a:solidFill>
                <a:srgbClr val="000000"/>
              </a:solidFill>
            </a:endParaRPr>
          </a:p>
          <a:p>
            <a:pPr marL="0" lvl="0" indent="0">
              <a:buNone/>
              <a:defRPr/>
            </a:pPr>
            <a:endParaRPr lang="en-US" b="0" dirty="0">
              <a:solidFill>
                <a:srgbClr val="000000"/>
              </a:solidFill>
            </a:endParaRP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a:solidFill>
                  <a:srgbClr val="000000"/>
                </a:solidFill>
              </a:rPr>
              <a:t>Roya Doostnejad, Intel Corporation</a:t>
            </a:r>
          </a:p>
        </p:txBody>
      </p:sp>
      <mc:AlternateContent xmlns:mc="http://schemas.openxmlformats.org/markup-compatibility/2006" xmlns:a14="http://schemas.microsoft.com/office/drawing/2010/main">
        <mc:Choice Requires="a14">
          <p:graphicFrame>
            <p:nvGraphicFramePr>
              <p:cNvPr id="6" name="Table 5"/>
              <p:cNvGraphicFramePr>
                <a:graphicFrameLocks noGrp="1"/>
              </p:cNvGraphicFramePr>
              <p:nvPr>
                <p:extLst/>
              </p:nvPr>
            </p:nvGraphicFramePr>
            <p:xfrm>
              <a:off x="1034374" y="2329032"/>
              <a:ext cx="7075252" cy="1889760"/>
            </p:xfrm>
            <a:graphic>
              <a:graphicData uri="http://schemas.openxmlformats.org/drawingml/2006/table">
                <a:tbl>
                  <a:tblPr firstRow="1" bandRow="1">
                    <a:tableStyleId>{5C22544A-7EE6-4342-B048-85BDC9FD1C3A}</a:tableStyleId>
                  </a:tblPr>
                  <a:tblGrid>
                    <a:gridCol w="3280256">
                      <a:extLst>
                        <a:ext uri="{9D8B030D-6E8A-4147-A177-3AD203B41FA5}">
                          <a16:colId xmlns:a16="http://schemas.microsoft.com/office/drawing/2014/main" val="20000"/>
                        </a:ext>
                      </a:extLst>
                    </a:gridCol>
                    <a:gridCol w="1235565">
                      <a:extLst>
                        <a:ext uri="{9D8B030D-6E8A-4147-A177-3AD203B41FA5}">
                          <a16:colId xmlns:a16="http://schemas.microsoft.com/office/drawing/2014/main" val="20001"/>
                        </a:ext>
                      </a:extLst>
                    </a:gridCol>
                    <a:gridCol w="1062727">
                      <a:extLst>
                        <a:ext uri="{9D8B030D-6E8A-4147-A177-3AD203B41FA5}">
                          <a16:colId xmlns:a16="http://schemas.microsoft.com/office/drawing/2014/main" val="20002"/>
                        </a:ext>
                      </a:extLst>
                    </a:gridCol>
                    <a:gridCol w="1496704">
                      <a:extLst>
                        <a:ext uri="{9D8B030D-6E8A-4147-A177-3AD203B41FA5}">
                          <a16:colId xmlns:a16="http://schemas.microsoft.com/office/drawing/2014/main" val="20003"/>
                        </a:ext>
                      </a:extLst>
                    </a:gridCol>
                  </a:tblGrid>
                  <a:tr h="274320">
                    <a:tc rowSpan="2">
                      <a:txBody>
                        <a:bodyPr/>
                        <a:lstStyle/>
                        <a:p>
                          <a:r>
                            <a:rPr lang="en-US" sz="1400" dirty="0"/>
                            <a:t>Use</a:t>
                          </a:r>
                          <a:r>
                            <a:rPr lang="en-US" sz="1400" baseline="0" dirty="0"/>
                            <a:t> Cases:</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400" b="0" dirty="0">
                              <a:solidFill>
                                <a:schemeClr val="bg1"/>
                              </a:solidFill>
                            </a:rPr>
                            <a:t>Examples: BW=80 MHz, MCS</a:t>
                          </a:r>
                          <a:r>
                            <a:rPr lang="en-US" sz="1400" b="0" baseline="0" dirty="0">
                              <a:solidFill>
                                <a:schemeClr val="bg1"/>
                              </a:solidFill>
                            </a:rPr>
                            <a:t> 2/4</a:t>
                          </a:r>
                          <a:r>
                            <a:rPr lang="en-US" sz="1400" b="0" dirty="0">
                              <a:solidFill>
                                <a:schemeClr val="bg1"/>
                              </a:solidFill>
                            </a:rPr>
                            <a:t>, </a:t>
                          </a:r>
                          <a14:m>
                            <m:oMath xmlns:m="http://schemas.openxmlformats.org/officeDocument/2006/math">
                              <m:sSub>
                                <m:sSubPr>
                                  <m:ctrlPr>
                                    <a:rPr lang="en-US" sz="1400" b="0" i="1">
                                      <a:solidFill>
                                        <a:schemeClr val="bg1"/>
                                      </a:solidFill>
                                      <a:latin typeface="Cambria Math" panose="02040503050406030204" pitchFamily="18" charset="0"/>
                                    </a:rPr>
                                  </m:ctrlPr>
                                </m:sSubPr>
                                <m:e>
                                  <m:r>
                                    <a:rPr lang="en-US" sz="1400" b="0" i="1">
                                      <a:solidFill>
                                        <a:schemeClr val="bg1"/>
                                      </a:solidFill>
                                      <a:latin typeface="Cambria Math" panose="02040503050406030204" pitchFamily="18" charset="0"/>
                                    </a:rPr>
                                    <m:t>𝑁</m:t>
                                  </m:r>
                                </m:e>
                                <m:sub>
                                  <m:r>
                                    <a:rPr lang="en-US" sz="1400" b="0" i="1">
                                      <a:solidFill>
                                        <a:schemeClr val="bg1"/>
                                      </a:solidFill>
                                      <a:latin typeface="Cambria Math" panose="02040503050406030204" pitchFamily="18" charset="0"/>
                                    </a:rPr>
                                    <m:t>𝑔</m:t>
                                  </m:r>
                                </m:sub>
                              </m:sSub>
                            </m:oMath>
                          </a14:m>
                          <a:r>
                            <a:rPr lang="en-US" sz="1400" b="0" dirty="0">
                              <a:solidFill>
                                <a:schemeClr val="bg1"/>
                              </a:solidFill>
                            </a:rPr>
                            <a:t>=4</a:t>
                          </a:r>
                        </a:p>
                      </a:txBody>
                      <a:tcPr/>
                    </a:tc>
                    <a:tc gridSpan="3">
                      <a:txBody>
                        <a:bodyPr/>
                        <a:lstStyle/>
                        <a:p>
                          <a:r>
                            <a:rPr lang="en-US" sz="1400" dirty="0"/>
                            <a:t>Sounding Duration</a:t>
                          </a:r>
                          <a:r>
                            <a:rPr lang="en-US" sz="1400" baseline="0" dirty="0"/>
                            <a:t> </a:t>
                          </a:r>
                          <a:r>
                            <a:rPr lang="en-US" sz="1400" dirty="0"/>
                            <a:t>(</a:t>
                          </a:r>
                          <a:r>
                            <a:rPr lang="en-US" sz="1400" dirty="0" err="1"/>
                            <a:t>msec</a:t>
                          </a:r>
                          <a:r>
                            <a:rPr lang="en-US" sz="1400" dirty="0"/>
                            <a:t>)</a:t>
                          </a: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74320">
                    <a:tc vMerge="1">
                      <a:txBody>
                        <a:bodyPr/>
                        <a:lstStyle/>
                        <a:p>
                          <a:endParaRPr 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mn-lt"/>
                              <a:ea typeface="+mn-ea"/>
                              <a:cs typeface="+mn-cs"/>
                            </a:rPr>
                            <a:t>Explicit</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D9208"/>
                              </a:solidFill>
                              <a:effectLst/>
                              <a:uLnTx/>
                              <a:uFillTx/>
                              <a:latin typeface="+mn-lt"/>
                              <a:ea typeface="+mn-ea"/>
                              <a:cs typeface="+mn-cs"/>
                            </a:rPr>
                            <a:t>(MCS=2)</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mn-lt"/>
                              <a:ea typeface="+mn-ea"/>
                              <a:cs typeface="+mn-cs"/>
                            </a:rPr>
                            <a:t>Explicit</a:t>
                          </a:r>
                          <a:endParaRPr kumimoji="0" lang="en-US" sz="1400" b="1" i="0" u="none" strike="noStrike" kern="1200" cap="none" spc="0" normalizeH="0" baseline="0" noProof="0" dirty="0">
                            <a:ln>
                              <a:noFill/>
                            </a:ln>
                            <a:solidFill>
                              <a:srgbClr val="FD9208"/>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D9208"/>
                              </a:solidFill>
                              <a:effectLst/>
                              <a:uLnTx/>
                              <a:uFillTx/>
                              <a:latin typeface="+mn-lt"/>
                              <a:ea typeface="+mn-ea"/>
                              <a:cs typeface="+mn-cs"/>
                            </a:rPr>
                            <a:t>(MCS=4)</a:t>
                          </a:r>
                        </a:p>
                      </a:txBody>
                      <a:tcPr/>
                    </a:tc>
                    <a:tc>
                      <a:txBody>
                        <a:bodyPr/>
                        <a:lstStyle/>
                        <a:p>
                          <a:r>
                            <a:rPr lang="en-US" sz="1400" b="1" dirty="0"/>
                            <a:t>Implicit</a:t>
                          </a:r>
                        </a:p>
                      </a:txBody>
                      <a:tcPr/>
                    </a:tc>
                    <a:extLst>
                      <a:ext uri="{0D108BD9-81ED-4DB2-BD59-A6C34878D82A}">
                        <a16:rowId xmlns:a16="http://schemas.microsoft.com/office/drawing/2014/main" val="10001"/>
                      </a:ext>
                    </a:extLst>
                  </a:tr>
                  <a:tr h="370840">
                    <a:tc>
                      <a:txBody>
                        <a:bodyPr/>
                        <a:lstStyle/>
                        <a:p>
                          <a:pPr marL="0" marR="0">
                            <a:spcBef>
                              <a:spcPts val="0"/>
                            </a:spcBef>
                            <a:spcAft>
                              <a:spcPts val="0"/>
                            </a:spcAft>
                          </a:pPr>
                          <a:r>
                            <a:rPr lang="en-US" sz="1400" dirty="0">
                              <a:solidFill>
                                <a:srgbClr val="1F497D"/>
                              </a:solidFill>
                              <a:effectLst/>
                              <a:latin typeface="+mn-lt"/>
                              <a:ea typeface="Calibri" panose="020F0502020204030204" pitchFamily="34" charset="0"/>
                            </a:rPr>
                            <a:t>4-antennas AP  : 2 STA / 3</a:t>
                          </a:r>
                          <a:r>
                            <a:rPr lang="en-US" sz="1400" baseline="0" dirty="0">
                              <a:solidFill>
                                <a:srgbClr val="1F497D"/>
                              </a:solidFill>
                              <a:effectLst/>
                              <a:latin typeface="+mn-lt"/>
                              <a:ea typeface="Calibri" panose="020F0502020204030204" pitchFamily="34" charset="0"/>
                            </a:rPr>
                            <a:t> </a:t>
                          </a:r>
                          <a:r>
                            <a:rPr lang="en-US" sz="1400" dirty="0">
                              <a:solidFill>
                                <a:srgbClr val="1F497D"/>
                              </a:solidFill>
                              <a:effectLst/>
                              <a:latin typeface="+mn-lt"/>
                              <a:ea typeface="Calibri" panose="020F0502020204030204" pitchFamily="34" charset="0"/>
                            </a:rPr>
                            <a:t>STA/ 20</a:t>
                          </a:r>
                          <a:r>
                            <a:rPr lang="en-US" sz="1400" baseline="0" dirty="0">
                              <a:solidFill>
                                <a:srgbClr val="1F497D"/>
                              </a:solidFill>
                              <a:effectLst/>
                              <a:latin typeface="+mn-lt"/>
                              <a:ea typeface="Calibri" panose="020F0502020204030204" pitchFamily="34" charset="0"/>
                            </a:rPr>
                            <a:t> STAs</a:t>
                          </a:r>
                          <a:endParaRPr lang="en-US" sz="1400" dirty="0">
                            <a:effectLst/>
                            <a:latin typeface="+mn-lt"/>
                            <a:ea typeface="Calibri" panose="020F0502020204030204" pitchFamily="34" charset="0"/>
                          </a:endParaRPr>
                        </a:p>
                      </a:txBody>
                      <a:tcPr marL="68580" marR="68580" marT="0" marB="0"/>
                    </a:tc>
                    <a:tc>
                      <a:txBody>
                        <a:bodyPr/>
                        <a:lstStyle/>
                        <a:p>
                          <a:r>
                            <a:rPr lang="en-US" sz="1600" dirty="0"/>
                            <a:t>.5/ .7/ 3.6</a:t>
                          </a:r>
                        </a:p>
                      </a:txBody>
                      <a:tcPr/>
                    </a:tc>
                    <a:tc>
                      <a:txBody>
                        <a:bodyPr/>
                        <a:lstStyle/>
                        <a:p>
                          <a:r>
                            <a:rPr lang="en-US" sz="1600" dirty="0"/>
                            <a:t>.4/.5/2</a:t>
                          </a:r>
                        </a:p>
                      </a:txBody>
                      <a:tcPr/>
                    </a:tc>
                    <a:tc>
                      <a:txBody>
                        <a:bodyPr/>
                        <a:lstStyle/>
                        <a:p>
                          <a:r>
                            <a:rPr lang="en-US" sz="1600" dirty="0"/>
                            <a:t>.24/ .25/ .6</a:t>
                          </a:r>
                        </a:p>
                      </a:txBody>
                      <a:tcPr/>
                    </a:tc>
                    <a:extLst>
                      <a:ext uri="{0D108BD9-81ED-4DB2-BD59-A6C34878D82A}">
                        <a16:rowId xmlns:a16="http://schemas.microsoft.com/office/drawing/2014/main" val="10002"/>
                      </a:ext>
                    </a:extLst>
                  </a:tr>
                  <a:tr h="370840">
                    <a:tc>
                      <a:txBody>
                        <a:bodyPr/>
                        <a:lstStyle/>
                        <a:p>
                          <a:pPr marL="0" marR="0">
                            <a:spcBef>
                              <a:spcPts val="0"/>
                            </a:spcBef>
                            <a:spcAft>
                              <a:spcPts val="0"/>
                            </a:spcAft>
                          </a:pPr>
                          <a:r>
                            <a:rPr lang="en-US" sz="1400" dirty="0">
                              <a:solidFill>
                                <a:srgbClr val="1F497D"/>
                              </a:solidFill>
                              <a:effectLst/>
                              <a:latin typeface="+mn-lt"/>
                              <a:ea typeface="Calibri" panose="020F0502020204030204" pitchFamily="34" charset="0"/>
                            </a:rPr>
                            <a:t>8-antennas AP  : 3 STA / 6 STA/ 20 STAs</a:t>
                          </a:r>
                          <a:endParaRPr lang="en-US" sz="1400" dirty="0">
                            <a:effectLst/>
                            <a:latin typeface="+mn-lt"/>
                            <a:ea typeface="Calibri" panose="020F0502020204030204" pitchFamily="34" charset="0"/>
                          </a:endParaRPr>
                        </a:p>
                      </a:txBody>
                      <a:tcPr marL="68580" marR="68580" marT="0" marB="0"/>
                    </a:tc>
                    <a:tc>
                      <a:txBody>
                        <a:bodyPr/>
                        <a:lstStyle/>
                        <a:p>
                          <a:r>
                            <a:rPr lang="en-US" sz="1600" dirty="0"/>
                            <a:t>1.4/ 2.6/8.3</a:t>
                          </a:r>
                        </a:p>
                      </a:txBody>
                      <a:tcPr/>
                    </a:tc>
                    <a:tc>
                      <a:txBody>
                        <a:bodyPr/>
                        <a:lstStyle/>
                        <a:p>
                          <a:r>
                            <a:rPr lang="en-US" sz="1600" dirty="0"/>
                            <a:t>.9/1.5/5</a:t>
                          </a:r>
                        </a:p>
                      </a:txBody>
                      <a:tcPr/>
                    </a:tc>
                    <a:tc>
                      <a:txBody>
                        <a:bodyPr/>
                        <a:lstStyle/>
                        <a:p>
                          <a:r>
                            <a:rPr lang="en-US" sz="1600" dirty="0"/>
                            <a:t> .25/ .3/ .6</a:t>
                          </a:r>
                        </a:p>
                      </a:txBody>
                      <a:tcPr/>
                    </a:tc>
                    <a:extLst>
                      <a:ext uri="{0D108BD9-81ED-4DB2-BD59-A6C34878D82A}">
                        <a16:rowId xmlns:a16="http://schemas.microsoft.com/office/drawing/2014/main" val="10003"/>
                      </a:ext>
                    </a:extLst>
                  </a:tr>
                  <a:tr h="370840">
                    <a:tc>
                      <a:txBody>
                        <a:bodyPr/>
                        <a:lstStyle/>
                        <a:p>
                          <a:pPr marL="0" marR="0">
                            <a:spcBef>
                              <a:spcPts val="0"/>
                            </a:spcBef>
                            <a:spcAft>
                              <a:spcPts val="0"/>
                            </a:spcAft>
                          </a:pPr>
                          <a:r>
                            <a:rPr lang="en-US" sz="1400" dirty="0">
                              <a:solidFill>
                                <a:srgbClr val="1F497D"/>
                              </a:solidFill>
                              <a:effectLst/>
                              <a:latin typeface="+mn-lt"/>
                              <a:ea typeface="Calibri" panose="020F0502020204030204" pitchFamily="34" charset="0"/>
                            </a:rPr>
                            <a:t>16-antennas AP: 6</a:t>
                          </a:r>
                          <a:r>
                            <a:rPr lang="en-US" sz="1400" baseline="0" dirty="0">
                              <a:solidFill>
                                <a:srgbClr val="1F497D"/>
                              </a:solidFill>
                              <a:effectLst/>
                              <a:latin typeface="+mn-lt"/>
                              <a:ea typeface="Calibri" panose="020F0502020204030204" pitchFamily="34" charset="0"/>
                            </a:rPr>
                            <a:t> </a:t>
                          </a:r>
                          <a:r>
                            <a:rPr lang="en-US" sz="1400" dirty="0">
                              <a:solidFill>
                                <a:srgbClr val="1F497D"/>
                              </a:solidFill>
                              <a:effectLst/>
                              <a:latin typeface="+mn-lt"/>
                              <a:ea typeface="Calibri" panose="020F0502020204030204" pitchFamily="34" charset="0"/>
                            </a:rPr>
                            <a:t>STA / 10 STA/ 20 STAs</a:t>
                          </a:r>
                          <a:endParaRPr lang="en-US" sz="1400" dirty="0">
                            <a:effectLst/>
                            <a:latin typeface="+mn-lt"/>
                            <a:ea typeface="Calibri" panose="020F0502020204030204" pitchFamily="34" charset="0"/>
                          </a:endParaRPr>
                        </a:p>
                      </a:txBody>
                      <a:tcPr marL="68580" marR="68580" marT="0" marB="0"/>
                    </a:tc>
                    <a:tc>
                      <a:txBody>
                        <a:bodyPr/>
                        <a:lstStyle/>
                        <a:p>
                          <a:r>
                            <a:rPr lang="en-US" sz="1600" dirty="0"/>
                            <a:t>5.5/ 9/ 17.5 </a:t>
                          </a:r>
                        </a:p>
                      </a:txBody>
                      <a:tcPr/>
                    </a:tc>
                    <a:tc>
                      <a:txBody>
                        <a:bodyPr/>
                        <a:lstStyle/>
                        <a:p>
                          <a:r>
                            <a:rPr lang="en-US" sz="1600" dirty="0"/>
                            <a:t>3/5/9</a:t>
                          </a:r>
                        </a:p>
                      </a:txBody>
                      <a:tcPr/>
                    </a:tc>
                    <a:tc>
                      <a:txBody>
                        <a:bodyPr/>
                        <a:lstStyle/>
                        <a:p>
                          <a:r>
                            <a:rPr lang="en-US" sz="1600" dirty="0"/>
                            <a:t>.3/ .37/ .6</a:t>
                          </a:r>
                        </a:p>
                      </a:txBody>
                      <a:tcPr/>
                    </a:tc>
                    <a:extLst>
                      <a:ext uri="{0D108BD9-81ED-4DB2-BD59-A6C34878D82A}">
                        <a16:rowId xmlns:a16="http://schemas.microsoft.com/office/drawing/2014/main" val="10004"/>
                      </a:ext>
                    </a:extLst>
                  </a:tr>
                </a:tbl>
              </a:graphicData>
            </a:graphic>
          </p:graphicFrame>
        </mc:Choice>
        <mc:Fallback xmlns="">
          <p:graphicFrame>
            <p:nvGraphicFramePr>
              <p:cNvPr id="6" name="Table 5"/>
              <p:cNvGraphicFramePr>
                <a:graphicFrameLocks noGrp="1"/>
              </p:cNvGraphicFramePr>
              <p:nvPr>
                <p:extLst/>
              </p:nvPr>
            </p:nvGraphicFramePr>
            <p:xfrm>
              <a:off x="1034374" y="2329032"/>
              <a:ext cx="7075252" cy="1889760"/>
            </p:xfrm>
            <a:graphic>
              <a:graphicData uri="http://schemas.openxmlformats.org/drawingml/2006/table">
                <a:tbl>
                  <a:tblPr firstRow="1" bandRow="1">
                    <a:tableStyleId>{5C22544A-7EE6-4342-B048-85BDC9FD1C3A}</a:tableStyleId>
                  </a:tblPr>
                  <a:tblGrid>
                    <a:gridCol w="3280256"/>
                    <a:gridCol w="1235565"/>
                    <a:gridCol w="1062727"/>
                    <a:gridCol w="1496704"/>
                  </a:tblGrid>
                  <a:tr h="304800">
                    <a:tc rowSpan="2">
                      <a:txBody>
                        <a:bodyPr/>
                        <a:lstStyle/>
                        <a:p>
                          <a:endParaRPr lang="en-US"/>
                        </a:p>
                      </a:txBody>
                      <a:tcPr>
                        <a:blipFill rotWithShape="0">
                          <a:blip r:embed="rId2"/>
                          <a:stretch>
                            <a:fillRect l="-186" t="-1563" r="-116327" b="-147656"/>
                          </a:stretch>
                        </a:blipFill>
                      </a:tcPr>
                    </a:tc>
                    <a:tc gridSpan="3">
                      <a:txBody>
                        <a:bodyPr/>
                        <a:lstStyle/>
                        <a:p>
                          <a:r>
                            <a:rPr lang="en-US" sz="1400" dirty="0" smtClean="0"/>
                            <a:t>Sounding </a:t>
                          </a:r>
                          <a:r>
                            <a:rPr lang="en-US" sz="1400" dirty="0" smtClean="0"/>
                            <a:t>Duration</a:t>
                          </a:r>
                          <a:r>
                            <a:rPr lang="en-US" sz="1400" baseline="0" dirty="0" smtClean="0"/>
                            <a:t> </a:t>
                          </a:r>
                          <a:r>
                            <a:rPr lang="en-US" sz="1400" dirty="0" smtClean="0"/>
                            <a:t>(</a:t>
                          </a:r>
                          <a:r>
                            <a:rPr lang="en-US" sz="1400" dirty="0" err="1" smtClean="0"/>
                            <a:t>msec</a:t>
                          </a:r>
                          <a:r>
                            <a:rPr lang="en-US" sz="1400" dirty="0" smtClean="0"/>
                            <a:t>)</a:t>
                          </a:r>
                          <a:endParaRPr lang="en-US" sz="1400" dirty="0"/>
                        </a:p>
                      </a:txBody>
                      <a:tcPr/>
                    </a:tc>
                    <a:tc hMerge="1">
                      <a:txBody>
                        <a:bodyPr/>
                        <a:lstStyle/>
                        <a:p>
                          <a:endParaRPr lang="en-US"/>
                        </a:p>
                      </a:txBody>
                      <a:tcPr/>
                    </a:tc>
                    <a:tc hMerge="1">
                      <a:txBody>
                        <a:bodyPr/>
                        <a:lstStyle/>
                        <a:p>
                          <a:endParaRPr lang="en-US"/>
                        </a:p>
                      </a:txBody>
                      <a:tcPr/>
                    </a:tc>
                  </a:tr>
                  <a:tr h="472440">
                    <a:tc vMerge="1">
                      <a:txBody>
                        <a:bodyPr/>
                        <a:lstStyle/>
                        <a:p>
                          <a:endParaRPr 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mn-lt"/>
                              <a:ea typeface="+mn-ea"/>
                              <a:cs typeface="+mn-cs"/>
                            </a:rPr>
                            <a:t>Explicit</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rgbClr val="FD9208"/>
                              </a:solidFill>
                              <a:effectLst/>
                              <a:uLnTx/>
                              <a:uFillTx/>
                              <a:latin typeface="+mn-lt"/>
                              <a:ea typeface="+mn-ea"/>
                              <a:cs typeface="+mn-cs"/>
                            </a:rPr>
                            <a:t>(MCS=2)</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mn-lt"/>
                              <a:ea typeface="+mn-ea"/>
                              <a:cs typeface="+mn-cs"/>
                            </a:rPr>
                            <a:t>Explicit</a:t>
                          </a:r>
                          <a:endParaRPr kumimoji="0" lang="en-US" sz="1400" b="1" i="0" u="none" strike="noStrike" kern="1200" cap="none" spc="0" normalizeH="0" baseline="0" noProof="0" dirty="0" smtClean="0">
                            <a:ln>
                              <a:noFill/>
                            </a:ln>
                            <a:solidFill>
                              <a:srgbClr val="FD9208"/>
                            </a:solidFill>
                            <a:effectLst/>
                            <a:uLnTx/>
                            <a:uFillTx/>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rgbClr val="FD9208"/>
                              </a:solidFill>
                              <a:effectLst/>
                              <a:uLnTx/>
                              <a:uFillTx/>
                              <a:latin typeface="+mn-lt"/>
                              <a:ea typeface="+mn-ea"/>
                              <a:cs typeface="+mn-cs"/>
                            </a:rPr>
                            <a:t>(MCS=4)</a:t>
                          </a:r>
                        </a:p>
                      </a:txBody>
                      <a:tcPr/>
                    </a:tc>
                    <a:tc>
                      <a:txBody>
                        <a:bodyPr/>
                        <a:lstStyle/>
                        <a:p>
                          <a:r>
                            <a:rPr lang="en-US" sz="1400" b="1" dirty="0" smtClean="0"/>
                            <a:t>Implicit</a:t>
                          </a:r>
                          <a:endParaRPr lang="en-US" sz="1400" b="1" dirty="0"/>
                        </a:p>
                      </a:txBody>
                      <a:tcPr/>
                    </a:tc>
                  </a:tr>
                  <a:tr h="370840">
                    <a:tc>
                      <a:txBody>
                        <a:bodyPr/>
                        <a:lstStyle/>
                        <a:p>
                          <a:pPr marL="0" marR="0">
                            <a:spcBef>
                              <a:spcPts val="0"/>
                            </a:spcBef>
                            <a:spcAft>
                              <a:spcPts val="0"/>
                            </a:spcAft>
                          </a:pPr>
                          <a:r>
                            <a:rPr lang="en-US" sz="1400" dirty="0" smtClean="0">
                              <a:solidFill>
                                <a:srgbClr val="1F497D"/>
                              </a:solidFill>
                              <a:effectLst/>
                              <a:latin typeface="+mn-lt"/>
                              <a:ea typeface="Calibri" panose="020F0502020204030204" pitchFamily="34" charset="0"/>
                            </a:rPr>
                            <a:t>4-antennas AP  : 2 </a:t>
                          </a:r>
                          <a:r>
                            <a:rPr lang="en-US" sz="1400" dirty="0">
                              <a:solidFill>
                                <a:srgbClr val="1F497D"/>
                              </a:solidFill>
                              <a:effectLst/>
                              <a:latin typeface="+mn-lt"/>
                              <a:ea typeface="Calibri" panose="020F0502020204030204" pitchFamily="34" charset="0"/>
                            </a:rPr>
                            <a:t>STA </a:t>
                          </a:r>
                          <a:r>
                            <a:rPr lang="en-US" sz="1400" dirty="0" smtClean="0">
                              <a:solidFill>
                                <a:srgbClr val="1F497D"/>
                              </a:solidFill>
                              <a:effectLst/>
                              <a:latin typeface="+mn-lt"/>
                              <a:ea typeface="Calibri" panose="020F0502020204030204" pitchFamily="34" charset="0"/>
                            </a:rPr>
                            <a:t>/ 3</a:t>
                          </a:r>
                          <a:r>
                            <a:rPr lang="en-US" sz="1400" baseline="0" dirty="0" smtClean="0">
                              <a:solidFill>
                                <a:srgbClr val="1F497D"/>
                              </a:solidFill>
                              <a:effectLst/>
                              <a:latin typeface="+mn-lt"/>
                              <a:ea typeface="Calibri" panose="020F0502020204030204" pitchFamily="34" charset="0"/>
                            </a:rPr>
                            <a:t> </a:t>
                          </a:r>
                          <a:r>
                            <a:rPr lang="en-US" sz="1400" dirty="0" smtClean="0">
                              <a:solidFill>
                                <a:srgbClr val="1F497D"/>
                              </a:solidFill>
                              <a:effectLst/>
                              <a:latin typeface="+mn-lt"/>
                              <a:ea typeface="Calibri" panose="020F0502020204030204" pitchFamily="34" charset="0"/>
                            </a:rPr>
                            <a:t>STA/ 20</a:t>
                          </a:r>
                          <a:r>
                            <a:rPr lang="en-US" sz="1400" baseline="0" dirty="0" smtClean="0">
                              <a:solidFill>
                                <a:srgbClr val="1F497D"/>
                              </a:solidFill>
                              <a:effectLst/>
                              <a:latin typeface="+mn-lt"/>
                              <a:ea typeface="Calibri" panose="020F0502020204030204" pitchFamily="34" charset="0"/>
                            </a:rPr>
                            <a:t> STAs</a:t>
                          </a:r>
                          <a:endParaRPr lang="en-US" sz="1400" dirty="0">
                            <a:effectLst/>
                            <a:latin typeface="+mn-lt"/>
                            <a:ea typeface="Calibri" panose="020F0502020204030204" pitchFamily="34" charset="0"/>
                          </a:endParaRPr>
                        </a:p>
                      </a:txBody>
                      <a:tcPr marL="68580" marR="68580" marT="0" marB="0"/>
                    </a:tc>
                    <a:tc>
                      <a:txBody>
                        <a:bodyPr/>
                        <a:lstStyle/>
                        <a:p>
                          <a:r>
                            <a:rPr lang="en-US" sz="1600" dirty="0" smtClean="0"/>
                            <a:t>.5/ .7/ 3.6</a:t>
                          </a:r>
                          <a:endParaRPr lang="en-US" sz="1600" dirty="0"/>
                        </a:p>
                      </a:txBody>
                      <a:tcPr/>
                    </a:tc>
                    <a:tc>
                      <a:txBody>
                        <a:bodyPr/>
                        <a:lstStyle/>
                        <a:p>
                          <a:r>
                            <a:rPr lang="en-US" sz="1600" dirty="0" smtClean="0"/>
                            <a:t>.4/.5/2</a:t>
                          </a:r>
                          <a:endParaRPr lang="en-US" sz="1600" dirty="0"/>
                        </a:p>
                      </a:txBody>
                      <a:tcPr/>
                    </a:tc>
                    <a:tc>
                      <a:txBody>
                        <a:bodyPr/>
                        <a:lstStyle/>
                        <a:p>
                          <a:r>
                            <a:rPr lang="en-US" sz="1600" dirty="0" smtClean="0"/>
                            <a:t>.24/ .25/ .6</a:t>
                          </a:r>
                          <a:endParaRPr lang="en-US" sz="1600" dirty="0"/>
                        </a:p>
                      </a:txBody>
                      <a:tcPr/>
                    </a:tc>
                  </a:tr>
                  <a:tr h="370840">
                    <a:tc>
                      <a:txBody>
                        <a:bodyPr/>
                        <a:lstStyle/>
                        <a:p>
                          <a:pPr marL="0" marR="0">
                            <a:spcBef>
                              <a:spcPts val="0"/>
                            </a:spcBef>
                            <a:spcAft>
                              <a:spcPts val="0"/>
                            </a:spcAft>
                          </a:pPr>
                          <a:r>
                            <a:rPr lang="en-US" sz="1400" dirty="0" smtClean="0">
                              <a:solidFill>
                                <a:srgbClr val="1F497D"/>
                              </a:solidFill>
                              <a:effectLst/>
                              <a:latin typeface="+mn-lt"/>
                              <a:ea typeface="Calibri" panose="020F0502020204030204" pitchFamily="34" charset="0"/>
                            </a:rPr>
                            <a:t>8-antennas AP  : 3 </a:t>
                          </a:r>
                          <a:r>
                            <a:rPr lang="en-US" sz="1400" dirty="0">
                              <a:solidFill>
                                <a:srgbClr val="1F497D"/>
                              </a:solidFill>
                              <a:effectLst/>
                              <a:latin typeface="+mn-lt"/>
                              <a:ea typeface="Calibri" panose="020F0502020204030204" pitchFamily="34" charset="0"/>
                            </a:rPr>
                            <a:t>STA </a:t>
                          </a:r>
                          <a:r>
                            <a:rPr lang="en-US" sz="1400" dirty="0" smtClean="0">
                              <a:solidFill>
                                <a:srgbClr val="1F497D"/>
                              </a:solidFill>
                              <a:effectLst/>
                              <a:latin typeface="+mn-lt"/>
                              <a:ea typeface="Calibri" panose="020F0502020204030204" pitchFamily="34" charset="0"/>
                            </a:rPr>
                            <a:t>/ 6 STA/ 20 STAs</a:t>
                          </a:r>
                          <a:endParaRPr lang="en-US" sz="1400" dirty="0">
                            <a:effectLst/>
                            <a:latin typeface="+mn-lt"/>
                            <a:ea typeface="Calibri" panose="020F0502020204030204" pitchFamily="34" charset="0"/>
                          </a:endParaRPr>
                        </a:p>
                      </a:txBody>
                      <a:tcPr marL="68580" marR="68580" marT="0" marB="0"/>
                    </a:tc>
                    <a:tc>
                      <a:txBody>
                        <a:bodyPr/>
                        <a:lstStyle/>
                        <a:p>
                          <a:r>
                            <a:rPr lang="en-US" sz="1600" dirty="0" smtClean="0"/>
                            <a:t>1.4/ 2.6/8.3</a:t>
                          </a:r>
                          <a:endParaRPr lang="en-US" sz="1600" dirty="0"/>
                        </a:p>
                      </a:txBody>
                      <a:tcPr/>
                    </a:tc>
                    <a:tc>
                      <a:txBody>
                        <a:bodyPr/>
                        <a:lstStyle/>
                        <a:p>
                          <a:r>
                            <a:rPr lang="en-US" sz="1600" dirty="0" smtClean="0"/>
                            <a:t>.9/1.5/5</a:t>
                          </a:r>
                          <a:endParaRPr lang="en-US" sz="1600" dirty="0"/>
                        </a:p>
                      </a:txBody>
                      <a:tcPr/>
                    </a:tc>
                    <a:tc>
                      <a:txBody>
                        <a:bodyPr/>
                        <a:lstStyle/>
                        <a:p>
                          <a:r>
                            <a:rPr lang="en-US" sz="1600" dirty="0" smtClean="0"/>
                            <a:t> .25/ .3/ .6</a:t>
                          </a:r>
                          <a:endParaRPr lang="en-US" sz="1600" dirty="0"/>
                        </a:p>
                      </a:txBody>
                      <a:tcPr/>
                    </a:tc>
                  </a:tr>
                  <a:tr h="370840">
                    <a:tc>
                      <a:txBody>
                        <a:bodyPr/>
                        <a:lstStyle/>
                        <a:p>
                          <a:pPr marL="0" marR="0">
                            <a:spcBef>
                              <a:spcPts val="0"/>
                            </a:spcBef>
                            <a:spcAft>
                              <a:spcPts val="0"/>
                            </a:spcAft>
                          </a:pPr>
                          <a:r>
                            <a:rPr lang="en-US" sz="1400" dirty="0" smtClean="0">
                              <a:solidFill>
                                <a:srgbClr val="1F497D"/>
                              </a:solidFill>
                              <a:effectLst/>
                              <a:latin typeface="+mn-lt"/>
                              <a:ea typeface="Calibri" panose="020F0502020204030204" pitchFamily="34" charset="0"/>
                            </a:rPr>
                            <a:t>16-antennas AP: 6</a:t>
                          </a:r>
                          <a:r>
                            <a:rPr lang="en-US" sz="1400" baseline="0" dirty="0" smtClean="0">
                              <a:solidFill>
                                <a:srgbClr val="1F497D"/>
                              </a:solidFill>
                              <a:effectLst/>
                              <a:latin typeface="+mn-lt"/>
                              <a:ea typeface="Calibri" panose="020F0502020204030204" pitchFamily="34" charset="0"/>
                            </a:rPr>
                            <a:t> </a:t>
                          </a:r>
                          <a:r>
                            <a:rPr lang="en-US" sz="1400" dirty="0" smtClean="0">
                              <a:solidFill>
                                <a:srgbClr val="1F497D"/>
                              </a:solidFill>
                              <a:effectLst/>
                              <a:latin typeface="+mn-lt"/>
                              <a:ea typeface="Calibri" panose="020F0502020204030204" pitchFamily="34" charset="0"/>
                            </a:rPr>
                            <a:t>STA / 10 STA/ 20 STAs</a:t>
                          </a:r>
                          <a:endParaRPr lang="en-US" sz="1400" dirty="0">
                            <a:effectLst/>
                            <a:latin typeface="+mn-lt"/>
                            <a:ea typeface="Calibri" panose="020F0502020204030204" pitchFamily="34" charset="0"/>
                          </a:endParaRPr>
                        </a:p>
                      </a:txBody>
                      <a:tcPr marL="68580" marR="68580" marT="0" marB="0"/>
                    </a:tc>
                    <a:tc>
                      <a:txBody>
                        <a:bodyPr/>
                        <a:lstStyle/>
                        <a:p>
                          <a:r>
                            <a:rPr lang="en-US" sz="1600" dirty="0" smtClean="0"/>
                            <a:t>5.5/ 9/ 17.5 </a:t>
                          </a:r>
                          <a:endParaRPr lang="en-US" sz="1600" dirty="0"/>
                        </a:p>
                      </a:txBody>
                      <a:tcPr/>
                    </a:tc>
                    <a:tc>
                      <a:txBody>
                        <a:bodyPr/>
                        <a:lstStyle/>
                        <a:p>
                          <a:r>
                            <a:rPr lang="en-US" sz="1600" dirty="0" smtClean="0"/>
                            <a:t>3/5/9</a:t>
                          </a:r>
                          <a:endParaRPr lang="en-US" sz="1600" dirty="0"/>
                        </a:p>
                      </a:txBody>
                      <a:tcPr/>
                    </a:tc>
                    <a:tc>
                      <a:txBody>
                        <a:bodyPr/>
                        <a:lstStyle/>
                        <a:p>
                          <a:r>
                            <a:rPr lang="en-US" sz="1600" dirty="0" smtClean="0"/>
                            <a:t>.3/ .37/ .6</a:t>
                          </a:r>
                          <a:endParaRPr lang="en-US" sz="1600" dirty="0"/>
                        </a:p>
                      </a:txBody>
                      <a:tcPr/>
                    </a:tc>
                  </a:tr>
                </a:tbl>
              </a:graphicData>
            </a:graphic>
          </p:graphicFrame>
        </mc:Fallback>
      </mc:AlternateContent>
      <p:sp>
        <p:nvSpPr>
          <p:cNvPr id="7" name="Date Placeholder 6"/>
          <p:cNvSpPr>
            <a:spLocks noGrp="1"/>
          </p:cNvSpPr>
          <p:nvPr>
            <p:ph type="dt" sz="half" idx="10"/>
          </p:nvPr>
        </p:nvSpPr>
        <p:spPr/>
        <p:txBody>
          <a:bodyPr/>
          <a:lstStyle/>
          <a:p>
            <a:pPr>
              <a:defRPr/>
            </a:pPr>
            <a:r>
              <a:rPr lang="en-US" altLang="en-US">
                <a:solidFill>
                  <a:srgbClr val="000000"/>
                </a:solidFill>
              </a:rPr>
              <a:t>Jan 2020</a:t>
            </a:r>
            <a:endParaRPr lang="en-US" altLang="en-US" dirty="0">
              <a:solidFill>
                <a:srgbClr val="000000"/>
              </a:solidFill>
            </a:endParaRPr>
          </a:p>
        </p:txBody>
      </p:sp>
    </p:spTree>
    <p:extLst>
      <p:ext uri="{BB962C8B-B14F-4D97-AF65-F5344CB8AC3E}">
        <p14:creationId xmlns:p14="http://schemas.microsoft.com/office/powerpoint/2010/main" val="2722660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4" y="468361"/>
            <a:ext cx="7772400" cy="462384"/>
          </a:xfrm>
        </p:spPr>
        <p:txBody>
          <a:bodyPr/>
          <a:lstStyle/>
          <a:p>
            <a:r>
              <a:rPr lang="en-US" dirty="0"/>
              <a:t>Introduction</a:t>
            </a:r>
          </a:p>
        </p:txBody>
      </p:sp>
      <p:sp>
        <p:nvSpPr>
          <p:cNvPr id="3" name="Content Placeholder 2"/>
          <p:cNvSpPr>
            <a:spLocks noGrp="1"/>
          </p:cNvSpPr>
          <p:nvPr>
            <p:ph idx="1"/>
          </p:nvPr>
        </p:nvSpPr>
        <p:spPr>
          <a:xfrm>
            <a:off x="377889" y="930745"/>
            <a:ext cx="8480765" cy="3925815"/>
          </a:xfrm>
        </p:spPr>
        <p:txBody>
          <a:bodyPr/>
          <a:lstStyle/>
          <a:p>
            <a:pPr>
              <a:buFont typeface="Wingdings" panose="05000000000000000000" pitchFamily="2" charset="2"/>
              <a:buChar char="Ø"/>
            </a:pPr>
            <a:r>
              <a:rPr lang="en-US" sz="1600" dirty="0"/>
              <a:t>Multi-AP Transmission</a:t>
            </a:r>
            <a:endParaRPr lang="en-US" sz="1600" b="0" dirty="0"/>
          </a:p>
          <a:p>
            <a:pPr>
              <a:buFont typeface="Arial" panose="020B0604020202020204" pitchFamily="34" charset="0"/>
              <a:buChar char="•"/>
            </a:pPr>
            <a:r>
              <a:rPr lang="en-US" sz="1600" b="0" dirty="0"/>
              <a:t>Multi-AP Channel sounding is required to provide channel information from OBSS STAs.</a:t>
            </a:r>
          </a:p>
          <a:p>
            <a:pPr lvl="1">
              <a:buFont typeface="Courier New" panose="02070309020205020404" pitchFamily="49" charset="0"/>
              <a:buChar char="o"/>
            </a:pPr>
            <a:r>
              <a:rPr lang="en-US" sz="1400" b="0" dirty="0"/>
              <a:t>In Joint BF, the channel information from each STA to all APs is required to calculate BF vectors for data transmission</a:t>
            </a:r>
          </a:p>
          <a:p>
            <a:pPr lvl="1">
              <a:buFont typeface="Courier New" panose="02070309020205020404" pitchFamily="49" charset="0"/>
              <a:buChar char="o"/>
            </a:pPr>
            <a:r>
              <a:rPr lang="en-US" sz="1400" b="0" dirty="0"/>
              <a:t>In Collaborative BF (CBF), each AP requires channel information from OBSS STAs for the sake of interference cancellation and scheduling.</a:t>
            </a:r>
          </a:p>
          <a:p>
            <a:pPr>
              <a:buFont typeface="Arial" panose="020B0604020202020204" pitchFamily="34" charset="0"/>
              <a:buChar char="•"/>
            </a:pPr>
            <a:r>
              <a:rPr lang="en-US" sz="1600" b="0" dirty="0"/>
              <a:t>Both Implicit and Explicit Sounding are considered.</a:t>
            </a:r>
          </a:p>
          <a:p>
            <a:pPr>
              <a:buFont typeface="Arial" panose="020B0604020202020204" pitchFamily="34" charset="0"/>
              <a:buChar char="•"/>
            </a:pPr>
            <a:r>
              <a:rPr lang="en-US" sz="1600" b="0" dirty="0"/>
              <a:t>In Explicit Sounding, network overhead and channel aging can be a serious concern.</a:t>
            </a:r>
          </a:p>
          <a:p>
            <a:pPr>
              <a:buFont typeface="Arial" panose="020B0604020202020204" pitchFamily="34" charset="0"/>
              <a:buChar char="•"/>
            </a:pPr>
            <a:r>
              <a:rPr lang="en-US" sz="1600" b="0" dirty="0"/>
              <a:t>In Multi-AP, more frequent sounding may be required (to be evaluated) </a:t>
            </a:r>
          </a:p>
          <a:p>
            <a:pPr>
              <a:buFont typeface="Arial" panose="020B0604020202020204" pitchFamily="34" charset="0"/>
              <a:buChar char="•"/>
            </a:pPr>
            <a:r>
              <a:rPr lang="en-US" sz="1600" b="0" dirty="0"/>
              <a:t>In [1, 2], we presented arguments to define implicit feedback in 802.11be.</a:t>
            </a:r>
          </a:p>
          <a:p>
            <a:pPr>
              <a:buFont typeface="Arial" panose="020B0604020202020204" pitchFamily="34" charset="0"/>
              <a:buChar char="•"/>
            </a:pPr>
            <a:r>
              <a:rPr lang="en-US" sz="1600" b="0" dirty="0"/>
              <a:t>Implicit sounding should be defined for all new modes in .11be.</a:t>
            </a:r>
          </a:p>
          <a:p>
            <a:pPr>
              <a:buFont typeface="Arial" panose="020B0604020202020204" pitchFamily="34" charset="0"/>
              <a:buChar char="•"/>
            </a:pPr>
            <a:r>
              <a:rPr lang="en-US" sz="1600" b="0" dirty="0"/>
              <a:t>In this contribution, some details of Multi-AP sounding is presented.                                                </a:t>
            </a:r>
          </a:p>
          <a:p>
            <a:pPr marL="0" indent="0">
              <a:buNone/>
            </a:pPr>
            <a:endParaRPr lang="en-US" sz="1600" b="0" dirty="0"/>
          </a:p>
          <a:p>
            <a:pPr marL="0" indent="0">
              <a:buNone/>
            </a:pPr>
            <a:endParaRPr lang="en-US" sz="1600" b="0" dirty="0"/>
          </a:p>
          <a:p>
            <a:pPr marL="342900" lvl="1" indent="0">
              <a:buNone/>
            </a:pPr>
            <a:endParaRPr lang="en-US" dirty="0"/>
          </a:p>
          <a:p>
            <a:pPr>
              <a:buFont typeface="Arial" panose="020B0604020202020204" pitchFamily="34" charset="0"/>
              <a:buChar char="•"/>
            </a:pPr>
            <a:endParaRPr lang="en-US" dirty="0"/>
          </a:p>
        </p:txBody>
      </p:sp>
      <p:sp>
        <p:nvSpPr>
          <p:cNvPr id="4" name="Footer Placeholder 3"/>
          <p:cNvSpPr>
            <a:spLocks noGrp="1"/>
          </p:cNvSpPr>
          <p:nvPr>
            <p:ph type="ftr" sz="quarter" idx="11"/>
          </p:nvPr>
        </p:nvSpPr>
        <p:spPr/>
        <p:txBody>
          <a:bodyPr/>
          <a:lstStyle/>
          <a:p>
            <a:pPr>
              <a:defRPr/>
            </a:pPr>
            <a:r>
              <a:rPr lang="en-US" altLang="en-US">
                <a:solidFill>
                  <a:srgbClr val="000000"/>
                </a:solidFill>
              </a:rPr>
              <a:t>Roya Doostnejad, Intel Corporation</a:t>
            </a:r>
          </a:p>
        </p:txBody>
      </p:sp>
      <p:grpSp>
        <p:nvGrpSpPr>
          <p:cNvPr id="30" name="Group 29"/>
          <p:cNvGrpSpPr/>
          <p:nvPr/>
        </p:nvGrpSpPr>
        <p:grpSpPr>
          <a:xfrm>
            <a:off x="6757482" y="3236067"/>
            <a:ext cx="2101172" cy="1445795"/>
            <a:chOff x="6508721" y="1134893"/>
            <a:chExt cx="2491202" cy="1569396"/>
          </a:xfrm>
        </p:grpSpPr>
        <p:grpSp>
          <p:nvGrpSpPr>
            <p:cNvPr id="29" name="Group 28"/>
            <p:cNvGrpSpPr/>
            <p:nvPr/>
          </p:nvGrpSpPr>
          <p:grpSpPr>
            <a:xfrm>
              <a:off x="6508721" y="1134893"/>
              <a:ext cx="2491202" cy="1569396"/>
              <a:chOff x="6508721" y="1134893"/>
              <a:chExt cx="2491202" cy="1569396"/>
            </a:xfrm>
          </p:grpSpPr>
          <p:grpSp>
            <p:nvGrpSpPr>
              <p:cNvPr id="7" name="Group 6"/>
              <p:cNvGrpSpPr/>
              <p:nvPr/>
            </p:nvGrpSpPr>
            <p:grpSpPr>
              <a:xfrm>
                <a:off x="6508721" y="1134893"/>
                <a:ext cx="2491202" cy="1569396"/>
                <a:chOff x="2559177" y="2042159"/>
                <a:chExt cx="3456051" cy="1565858"/>
              </a:xfrm>
            </p:grpSpPr>
            <p:sp>
              <p:nvSpPr>
                <p:cNvPr id="8" name="Rectangle 7"/>
                <p:cNvSpPr/>
                <p:nvPr/>
              </p:nvSpPr>
              <p:spPr>
                <a:xfrm>
                  <a:off x="3023616" y="2042159"/>
                  <a:ext cx="2356104" cy="311229"/>
                </a:xfrm>
                <a:prstGeom prst="rect">
                  <a:avLst/>
                </a:prstGeom>
                <a:solidFill>
                  <a:schemeClr val="accent2">
                    <a:lumMod val="20000"/>
                    <a:lumOff val="80000"/>
                  </a:schemeClr>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lvl="0"/>
                  <a:r>
                    <a:rPr lang="en-US" sz="1100" b="1" dirty="0">
                      <a:solidFill>
                        <a:srgbClr val="003C71"/>
                      </a:solidFill>
                      <a:latin typeface="Neo Sans Intel" panose="020B0504020202020204" pitchFamily="34" charset="0"/>
                    </a:rPr>
                    <a:t>                  </a:t>
                  </a:r>
                </a:p>
              </p:txBody>
            </p:sp>
            <p:sp>
              <p:nvSpPr>
                <p:cNvPr id="9" name="Isosceles Triangle 8"/>
                <p:cNvSpPr/>
                <p:nvPr/>
              </p:nvSpPr>
              <p:spPr>
                <a:xfrm>
                  <a:off x="3154680" y="2545080"/>
                  <a:ext cx="265176" cy="205740"/>
                </a:xfrm>
                <a:prstGeom prst="triangl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a:p>
              </p:txBody>
            </p:sp>
            <p:sp>
              <p:nvSpPr>
                <p:cNvPr id="10" name="Isosceles Triangle 9"/>
                <p:cNvSpPr/>
                <p:nvPr/>
              </p:nvSpPr>
              <p:spPr>
                <a:xfrm>
                  <a:off x="5036820" y="2545080"/>
                  <a:ext cx="265176" cy="205740"/>
                </a:xfrm>
                <a:prstGeom prst="triangl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a:p>
              </p:txBody>
            </p:sp>
            <p:cxnSp>
              <p:nvCxnSpPr>
                <p:cNvPr id="11" name="Straight Connector 10"/>
                <p:cNvCxnSpPr/>
                <p:nvPr/>
              </p:nvCxnSpPr>
              <p:spPr>
                <a:xfrm>
                  <a:off x="5169408" y="2353388"/>
                  <a:ext cx="0" cy="191692"/>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3287268" y="2353388"/>
                  <a:ext cx="0" cy="191692"/>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3" name="Oval 12"/>
                <p:cNvSpPr/>
                <p:nvPr/>
              </p:nvSpPr>
              <p:spPr>
                <a:xfrm>
                  <a:off x="2792730" y="3314700"/>
                  <a:ext cx="99060" cy="91440"/>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3574542" y="3314700"/>
                  <a:ext cx="99060" cy="91440"/>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4872990" y="3314700"/>
                  <a:ext cx="99060" cy="91440"/>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5449062" y="3314700"/>
                  <a:ext cx="99060" cy="91440"/>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7" name="TextBox 16"/>
                    <p:cNvSpPr txBox="1"/>
                    <p:nvPr/>
                  </p:nvSpPr>
                  <p:spPr>
                    <a:xfrm>
                      <a:off x="3298698" y="2383497"/>
                      <a:ext cx="275844" cy="161583"/>
                    </a:xfrm>
                    <a:prstGeom prst="rect">
                      <a:avLst/>
                    </a:prstGeom>
                    <a:noFill/>
                  </p:spPr>
                  <p:txBody>
                    <a:bodyPr vert="horz"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050" b="1" i="1" smtClean="0">
                                    <a:solidFill>
                                      <a:srgbClr val="003C71"/>
                                    </a:solidFill>
                                    <a:latin typeface="Cambria Math" panose="02040503050406030204" pitchFamily="18" charset="0"/>
                                  </a:rPr>
                                </m:ctrlPr>
                              </m:sSubPr>
                              <m:e>
                                <m:r>
                                  <a:rPr lang="en-US" sz="1050" b="1" i="1" smtClean="0">
                                    <a:solidFill>
                                      <a:srgbClr val="003C71"/>
                                    </a:solidFill>
                                    <a:latin typeface="Cambria Math"/>
                                  </a:rPr>
                                  <m:t>𝑨𝑷</m:t>
                                </m:r>
                              </m:e>
                              <m:sub>
                                <m:r>
                                  <a:rPr lang="en-US" sz="1050" b="1" i="1" smtClean="0">
                                    <a:solidFill>
                                      <a:srgbClr val="003C71"/>
                                    </a:solidFill>
                                    <a:latin typeface="Cambria Math"/>
                                  </a:rPr>
                                  <m:t>𝒊</m:t>
                                </m:r>
                              </m:sub>
                            </m:sSub>
                          </m:oMath>
                        </m:oMathPara>
                      </a14:m>
                      <a:endParaRPr lang="en-US" sz="1050" b="1" dirty="0">
                        <a:solidFill>
                          <a:srgbClr val="003C71"/>
                        </a:solidFill>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3298698" y="2383497"/>
                      <a:ext cx="275844" cy="161583"/>
                    </a:xfrm>
                    <a:prstGeom prst="rect">
                      <a:avLst/>
                    </a:prstGeom>
                    <a:blipFill rotWithShape="1">
                      <a:blip r:embed="rId3"/>
                      <a:stretch>
                        <a:fillRect l="-6667" r="-4444" b="-111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5173218" y="2401765"/>
                      <a:ext cx="275844" cy="176908"/>
                    </a:xfrm>
                    <a:prstGeom prst="rect">
                      <a:avLst/>
                    </a:prstGeom>
                    <a:noFill/>
                  </p:spPr>
                  <p:txBody>
                    <a:bodyPr vert="horz"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050" b="1" i="1" smtClean="0">
                                    <a:solidFill>
                                      <a:srgbClr val="003C71"/>
                                    </a:solidFill>
                                    <a:latin typeface="Cambria Math" panose="02040503050406030204" pitchFamily="18" charset="0"/>
                                  </a:rPr>
                                </m:ctrlPr>
                              </m:sSubPr>
                              <m:e>
                                <m:r>
                                  <a:rPr lang="en-US" sz="1050" b="1" i="1" smtClean="0">
                                    <a:solidFill>
                                      <a:srgbClr val="003C71"/>
                                    </a:solidFill>
                                    <a:latin typeface="Cambria Math"/>
                                  </a:rPr>
                                  <m:t>𝑨𝑷</m:t>
                                </m:r>
                              </m:e>
                              <m:sub>
                                <m:r>
                                  <a:rPr lang="en-US" sz="1050" b="1" i="1" smtClean="0">
                                    <a:solidFill>
                                      <a:srgbClr val="003C71"/>
                                    </a:solidFill>
                                    <a:latin typeface="Cambria Math"/>
                                  </a:rPr>
                                  <m:t>𝒋</m:t>
                                </m:r>
                              </m:sub>
                            </m:sSub>
                          </m:oMath>
                        </m:oMathPara>
                      </a14:m>
                      <a:endParaRPr lang="en-US" sz="1050" b="1" dirty="0">
                        <a:solidFill>
                          <a:srgbClr val="003C71"/>
                        </a:solidFill>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5173218" y="2401765"/>
                      <a:ext cx="275844" cy="176908"/>
                    </a:xfrm>
                    <a:prstGeom prst="rect">
                      <a:avLst/>
                    </a:prstGeom>
                    <a:blipFill rotWithShape="1">
                      <a:blip r:embed="rId4"/>
                      <a:stretch>
                        <a:fillRect l="-8889" r="-4444" b="-206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2559177" y="3407851"/>
                      <a:ext cx="467106" cy="153888"/>
                    </a:xfrm>
                    <a:prstGeom prst="rect">
                      <a:avLst/>
                    </a:prstGeom>
                    <a:noFill/>
                  </p:spPr>
                  <p:txBody>
                    <a:bodyPr vert="horz"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rgbClr val="003C71"/>
                                    </a:solidFill>
                                    <a:latin typeface="Cambria Math" panose="02040503050406030204" pitchFamily="18" charset="0"/>
                                  </a:rPr>
                                </m:ctrlPr>
                              </m:sSubPr>
                              <m:e>
                                <m:r>
                                  <a:rPr lang="en-US" sz="1000" b="1" i="1" smtClean="0">
                                    <a:solidFill>
                                      <a:srgbClr val="003C71"/>
                                    </a:solidFill>
                                    <a:latin typeface="Cambria Math"/>
                                  </a:rPr>
                                  <m:t>𝑺𝑻𝑨</m:t>
                                </m:r>
                              </m:e>
                              <m:sub>
                                <m:r>
                                  <a:rPr lang="en-US" sz="1000" b="0" i="1" smtClean="0">
                                    <a:solidFill>
                                      <a:srgbClr val="003C71"/>
                                    </a:solidFill>
                                    <a:latin typeface="Cambria Math"/>
                                  </a:rPr>
                                  <m:t>𝑖</m:t>
                                </m:r>
                                <m:r>
                                  <a:rPr lang="en-US" sz="1000" b="0" i="1" smtClean="0">
                                    <a:solidFill>
                                      <a:srgbClr val="003C71"/>
                                    </a:solidFill>
                                    <a:latin typeface="Cambria Math"/>
                                  </a:rPr>
                                  <m:t>1</m:t>
                                </m:r>
                              </m:sub>
                            </m:sSub>
                          </m:oMath>
                        </m:oMathPara>
                      </a14:m>
                      <a:endParaRPr lang="en-US" sz="1000" dirty="0" err="1">
                        <a:solidFill>
                          <a:srgbClr val="003C71"/>
                        </a:solidFill>
                      </a:endParaRPr>
                    </a:p>
                  </p:txBody>
                </p:sp>
              </mc:Choice>
              <mc:Fallback xmlns="">
                <p:sp>
                  <p:nvSpPr>
                    <p:cNvPr id="17" name="TextBox 16"/>
                    <p:cNvSpPr txBox="1">
                      <a:spLocks noRot="1" noChangeAspect="1" noMove="1" noResize="1" noEditPoints="1" noAdjustHandles="1" noChangeArrowheads="1" noChangeShapeType="1" noTextEdit="1"/>
                    </p:cNvSpPr>
                    <p:nvPr/>
                  </p:nvSpPr>
                  <p:spPr>
                    <a:xfrm>
                      <a:off x="2559177" y="3407851"/>
                      <a:ext cx="467106" cy="153888"/>
                    </a:xfrm>
                    <a:prstGeom prst="rect">
                      <a:avLst/>
                    </a:prstGeom>
                    <a:blipFill rotWithShape="1">
                      <a:blip r:embed="rId5"/>
                      <a:stretch>
                        <a:fillRect b="-20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4639437" y="3441753"/>
                      <a:ext cx="467106" cy="166264"/>
                    </a:xfrm>
                    <a:prstGeom prst="rect">
                      <a:avLst/>
                    </a:prstGeom>
                    <a:noFill/>
                  </p:spPr>
                  <p:txBody>
                    <a:bodyPr vert="horz"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rgbClr val="003C71"/>
                                    </a:solidFill>
                                    <a:latin typeface="Cambria Math" panose="02040503050406030204" pitchFamily="18" charset="0"/>
                                  </a:rPr>
                                </m:ctrlPr>
                              </m:sSubPr>
                              <m:e>
                                <m:r>
                                  <a:rPr lang="en-US" sz="1000" b="1" i="1" smtClean="0">
                                    <a:solidFill>
                                      <a:srgbClr val="003C71"/>
                                    </a:solidFill>
                                    <a:latin typeface="Cambria Math"/>
                                  </a:rPr>
                                  <m:t>𝑺𝑻𝑨</m:t>
                                </m:r>
                              </m:e>
                              <m:sub>
                                <m:r>
                                  <a:rPr lang="en-US" sz="1000" b="0" i="1" smtClean="0">
                                    <a:solidFill>
                                      <a:srgbClr val="003C71"/>
                                    </a:solidFill>
                                    <a:latin typeface="Cambria Math"/>
                                  </a:rPr>
                                  <m:t>𝑗</m:t>
                                </m:r>
                                <m:r>
                                  <a:rPr lang="en-US" sz="1000" b="0" i="1" smtClean="0">
                                    <a:solidFill>
                                      <a:srgbClr val="003C71"/>
                                    </a:solidFill>
                                    <a:latin typeface="Cambria Math"/>
                                  </a:rPr>
                                  <m:t>1</m:t>
                                </m:r>
                              </m:sub>
                            </m:sSub>
                          </m:oMath>
                        </m:oMathPara>
                      </a14:m>
                      <a:endParaRPr lang="en-US" sz="1000" dirty="0" err="1">
                        <a:solidFill>
                          <a:srgbClr val="003C71"/>
                        </a:solidFill>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4639437" y="3441753"/>
                      <a:ext cx="467106" cy="166264"/>
                    </a:xfrm>
                    <a:prstGeom prst="rect">
                      <a:avLst/>
                    </a:prstGeom>
                    <a:blipFill rotWithShape="1">
                      <a:blip r:embed="rId6"/>
                      <a:stretch>
                        <a:fillRect b="-2222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5548122" y="3415471"/>
                      <a:ext cx="467106" cy="166264"/>
                    </a:xfrm>
                    <a:prstGeom prst="rect">
                      <a:avLst/>
                    </a:prstGeom>
                    <a:noFill/>
                  </p:spPr>
                  <p:txBody>
                    <a:bodyPr vert="horz"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rgbClr val="003C71"/>
                                    </a:solidFill>
                                    <a:latin typeface="Cambria Math" panose="02040503050406030204" pitchFamily="18" charset="0"/>
                                  </a:rPr>
                                </m:ctrlPr>
                              </m:sSubPr>
                              <m:e>
                                <m:r>
                                  <a:rPr lang="en-US" sz="1000" b="1" i="1" smtClean="0">
                                    <a:solidFill>
                                      <a:srgbClr val="003C71"/>
                                    </a:solidFill>
                                    <a:latin typeface="Cambria Math"/>
                                  </a:rPr>
                                  <m:t>𝑺𝑻𝑨</m:t>
                                </m:r>
                              </m:e>
                              <m:sub>
                                <m:r>
                                  <a:rPr lang="en-US" sz="1000" b="0" i="1" smtClean="0">
                                    <a:solidFill>
                                      <a:srgbClr val="003C71"/>
                                    </a:solidFill>
                                    <a:latin typeface="Cambria Math"/>
                                  </a:rPr>
                                  <m:t>𝑗</m:t>
                                </m:r>
                                <m:r>
                                  <a:rPr lang="en-US" sz="1000" b="0" i="1" smtClean="0">
                                    <a:solidFill>
                                      <a:srgbClr val="003C71"/>
                                    </a:solidFill>
                                    <a:latin typeface="Cambria Math"/>
                                  </a:rPr>
                                  <m:t>2</m:t>
                                </m:r>
                              </m:sub>
                            </m:sSub>
                          </m:oMath>
                        </m:oMathPara>
                      </a14:m>
                      <a:endParaRPr lang="en-US" sz="1000" dirty="0" err="1">
                        <a:solidFill>
                          <a:srgbClr val="003C71"/>
                        </a:solidFill>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5548122" y="3415471"/>
                      <a:ext cx="467106" cy="166264"/>
                    </a:xfrm>
                    <a:prstGeom prst="rect">
                      <a:avLst/>
                    </a:prstGeom>
                    <a:blipFill rotWithShape="1">
                      <a:blip r:embed="rId7"/>
                      <a:stretch>
                        <a:fillRect b="-2142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3390519" y="3432422"/>
                      <a:ext cx="467106" cy="153888"/>
                    </a:xfrm>
                    <a:prstGeom prst="rect">
                      <a:avLst/>
                    </a:prstGeom>
                    <a:noFill/>
                  </p:spPr>
                  <p:txBody>
                    <a:bodyPr vert="horz"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000" i="1" smtClean="0">
                                    <a:solidFill>
                                      <a:srgbClr val="003C71"/>
                                    </a:solidFill>
                                    <a:latin typeface="Cambria Math" panose="02040503050406030204" pitchFamily="18" charset="0"/>
                                  </a:rPr>
                                </m:ctrlPr>
                              </m:sSubPr>
                              <m:e>
                                <m:r>
                                  <a:rPr lang="en-US" sz="1000" b="1" i="1" smtClean="0">
                                    <a:solidFill>
                                      <a:srgbClr val="003C71"/>
                                    </a:solidFill>
                                    <a:latin typeface="Cambria Math"/>
                                  </a:rPr>
                                  <m:t>𝑺𝑻𝑨</m:t>
                                </m:r>
                              </m:e>
                              <m:sub>
                                <m:r>
                                  <a:rPr lang="en-US" sz="1000" b="0" i="1" smtClean="0">
                                    <a:solidFill>
                                      <a:srgbClr val="003C71"/>
                                    </a:solidFill>
                                    <a:latin typeface="Cambria Math"/>
                                  </a:rPr>
                                  <m:t>𝑖</m:t>
                                </m:r>
                                <m:r>
                                  <a:rPr lang="en-US" sz="1000" b="0" i="1" smtClean="0">
                                    <a:solidFill>
                                      <a:srgbClr val="003C71"/>
                                    </a:solidFill>
                                    <a:latin typeface="Cambria Math"/>
                                  </a:rPr>
                                  <m:t>2</m:t>
                                </m:r>
                              </m:sub>
                            </m:sSub>
                          </m:oMath>
                        </m:oMathPara>
                      </a14:m>
                      <a:endParaRPr lang="en-US" sz="1000" dirty="0" err="1">
                        <a:solidFill>
                          <a:srgbClr val="003C71"/>
                        </a:solidFill>
                      </a:endParaRPr>
                    </a:p>
                  </p:txBody>
                </p:sp>
              </mc:Choice>
              <mc:Fallback xmlns="">
                <p:sp>
                  <p:nvSpPr>
                    <p:cNvPr id="20" name="TextBox 19"/>
                    <p:cNvSpPr txBox="1">
                      <a:spLocks noRot="1" noChangeAspect="1" noMove="1" noResize="1" noEditPoints="1" noAdjustHandles="1" noChangeArrowheads="1" noChangeShapeType="1" noTextEdit="1"/>
                    </p:cNvSpPr>
                    <p:nvPr/>
                  </p:nvSpPr>
                  <p:spPr>
                    <a:xfrm>
                      <a:off x="3390519" y="3432422"/>
                      <a:ext cx="467106" cy="153888"/>
                    </a:xfrm>
                    <a:prstGeom prst="rect">
                      <a:avLst/>
                    </a:prstGeom>
                    <a:blipFill rotWithShape="1">
                      <a:blip r:embed="rId8"/>
                      <a:stretch>
                        <a:fillRect b="-20000"/>
                      </a:stretch>
                    </a:blipFill>
                  </p:spPr>
                  <p:txBody>
                    <a:bodyPr/>
                    <a:lstStyle/>
                    <a:p>
                      <a:r>
                        <a:rPr lang="en-US">
                          <a:noFill/>
                        </a:rPr>
                        <a:t> </a:t>
                      </a:r>
                    </a:p>
                  </p:txBody>
                </p:sp>
              </mc:Fallback>
            </mc:AlternateContent>
            <p:cxnSp>
              <p:nvCxnSpPr>
                <p:cNvPr id="23" name="Straight Connector 22"/>
                <p:cNvCxnSpPr>
                  <a:endCxn id="14" idx="0"/>
                </p:cNvCxnSpPr>
                <p:nvPr/>
              </p:nvCxnSpPr>
              <p:spPr>
                <a:xfrm>
                  <a:off x="3275425" y="2750820"/>
                  <a:ext cx="348647" cy="563880"/>
                </a:xfrm>
                <a:prstGeom prst="line">
                  <a:avLst/>
                </a:prstGeom>
                <a:ln>
                  <a:solidFill>
                    <a:srgbClr val="00B05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a:endCxn id="16" idx="0"/>
                </p:cNvCxnSpPr>
                <p:nvPr/>
              </p:nvCxnSpPr>
              <p:spPr>
                <a:xfrm>
                  <a:off x="5197189" y="2750820"/>
                  <a:ext cx="301403" cy="563880"/>
                </a:xfrm>
                <a:prstGeom prst="line">
                  <a:avLst/>
                </a:prstGeom>
                <a:ln>
                  <a:solidFill>
                    <a:srgbClr val="00B05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a:endCxn id="15" idx="7"/>
                </p:cNvCxnSpPr>
                <p:nvPr/>
              </p:nvCxnSpPr>
              <p:spPr>
                <a:xfrm flipH="1">
                  <a:off x="4957543" y="2750820"/>
                  <a:ext cx="184814" cy="577271"/>
                </a:xfrm>
                <a:prstGeom prst="line">
                  <a:avLst/>
                </a:prstGeom>
                <a:ln>
                  <a:solidFill>
                    <a:srgbClr val="00B05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a:endCxn id="13" idx="0"/>
                </p:cNvCxnSpPr>
                <p:nvPr/>
              </p:nvCxnSpPr>
              <p:spPr>
                <a:xfrm flipH="1">
                  <a:off x="2842260" y="2750820"/>
                  <a:ext cx="423259" cy="563880"/>
                </a:xfrm>
                <a:prstGeom prst="line">
                  <a:avLst/>
                </a:prstGeom>
                <a:ln>
                  <a:solidFill>
                    <a:srgbClr val="00B05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H="1">
                  <a:off x="3673602" y="2750820"/>
                  <a:ext cx="1432941" cy="577271"/>
                </a:xfrm>
                <a:prstGeom prst="line">
                  <a:avLst/>
                </a:prstGeom>
                <a:ln w="6350">
                  <a:solidFill>
                    <a:srgbClr val="F83308">
                      <a:alpha val="84000"/>
                    </a:srgbClr>
                  </a:solidFill>
                  <a:prstDash val="dashDot"/>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3999871" y="2664227"/>
                  <a:ext cx="1020186" cy="245666"/>
                </a:xfrm>
                <a:prstGeom prst="rect">
                  <a:avLst/>
                </a:prstGeom>
                <a:noFill/>
              </p:spPr>
              <p:txBody>
                <a:bodyPr vert="horz" wrap="square" lIns="0" tIns="0" rIns="0" bIns="0" rtlCol="0">
                  <a:spAutoFit/>
                </a:bodyPr>
                <a:lstStyle/>
                <a:p>
                  <a:r>
                    <a:rPr lang="en-US" sz="800" dirty="0">
                      <a:solidFill>
                        <a:srgbClr val="C00000"/>
                      </a:solidFill>
                      <a:latin typeface="Neo Sans Intel" panose="020B0504020202020204" pitchFamily="34" charset="0"/>
                    </a:rPr>
                    <a:t>Interference channel</a:t>
                  </a:r>
                </a:p>
              </p:txBody>
            </p:sp>
          </p:grpSp>
          <p:cxnSp>
            <p:nvCxnSpPr>
              <p:cNvPr id="34" name="Straight Connector 33"/>
              <p:cNvCxnSpPr>
                <a:stCxn id="10" idx="3"/>
              </p:cNvCxnSpPr>
              <p:nvPr/>
            </p:nvCxnSpPr>
            <p:spPr>
              <a:xfrm flipH="1">
                <a:off x="6727748" y="1845155"/>
                <a:ext cx="1662489" cy="591746"/>
              </a:xfrm>
              <a:prstGeom prst="line">
                <a:avLst/>
              </a:prstGeom>
              <a:ln w="6350">
                <a:solidFill>
                  <a:srgbClr val="F83308">
                    <a:alpha val="84000"/>
                  </a:srgbClr>
                </a:solidFill>
                <a:prstDash val="dashDot"/>
                <a:headEnd type="none"/>
                <a:tailEnd type="triangle"/>
              </a:ln>
              <a:effectLst/>
            </p:spPr>
            <p:style>
              <a:lnRef idx="2">
                <a:schemeClr val="accent1"/>
              </a:lnRef>
              <a:fillRef idx="0">
                <a:schemeClr val="accent1"/>
              </a:fillRef>
              <a:effectRef idx="1">
                <a:schemeClr val="accent1"/>
              </a:effectRef>
              <a:fontRef idx="minor">
                <a:schemeClr val="tx1"/>
              </a:fontRef>
            </p:style>
          </p:cxnSp>
        </p:grpSp>
        <p:cxnSp>
          <p:nvCxnSpPr>
            <p:cNvPr id="35" name="Straight Connector 34"/>
            <p:cNvCxnSpPr/>
            <p:nvPr/>
          </p:nvCxnSpPr>
          <p:spPr>
            <a:xfrm>
              <a:off x="7019361" y="1858452"/>
              <a:ext cx="1169265" cy="551857"/>
            </a:xfrm>
            <a:prstGeom prst="line">
              <a:avLst/>
            </a:prstGeom>
            <a:ln w="6350">
              <a:solidFill>
                <a:srgbClr val="F83308">
                  <a:alpha val="84000"/>
                </a:srgbClr>
              </a:solidFill>
              <a:prstDash val="dashDot"/>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9" idx="2"/>
              <a:endCxn id="16" idx="0"/>
            </p:cNvCxnSpPr>
            <p:nvPr/>
          </p:nvCxnSpPr>
          <p:spPr>
            <a:xfrm>
              <a:off x="6937973" y="1845155"/>
              <a:ext cx="1689547" cy="565154"/>
            </a:xfrm>
            <a:prstGeom prst="line">
              <a:avLst/>
            </a:prstGeom>
            <a:ln w="6350">
              <a:solidFill>
                <a:srgbClr val="F83308">
                  <a:alpha val="84000"/>
                </a:srgbClr>
              </a:solidFill>
              <a:prstDash val="dashDot"/>
              <a:headEnd type="none"/>
              <a:tailEnd type="triangle"/>
            </a:ln>
            <a:effectLst/>
          </p:spPr>
          <p:style>
            <a:lnRef idx="2">
              <a:schemeClr val="accent1"/>
            </a:lnRef>
            <a:fillRef idx="0">
              <a:schemeClr val="accent1"/>
            </a:fillRef>
            <a:effectRef idx="1">
              <a:schemeClr val="accent1"/>
            </a:effectRef>
            <a:fontRef idx="minor">
              <a:schemeClr val="tx1"/>
            </a:fontRef>
          </p:style>
        </p:cxnSp>
      </p:grpSp>
      <p:sp>
        <p:nvSpPr>
          <p:cNvPr id="6" name="Date Placeholder 5"/>
          <p:cNvSpPr>
            <a:spLocks noGrp="1"/>
          </p:cNvSpPr>
          <p:nvPr>
            <p:ph type="dt" sz="half" idx="10"/>
          </p:nvPr>
        </p:nvSpPr>
        <p:spPr>
          <a:xfrm>
            <a:off x="696914" y="249452"/>
            <a:ext cx="346249" cy="207749"/>
          </a:xfrm>
        </p:spPr>
        <p:txBody>
          <a:bodyPr/>
          <a:lstStyle/>
          <a:p>
            <a:pPr>
              <a:defRPr/>
            </a:pPr>
            <a:r>
              <a:rPr lang="en-US" altLang="en-US">
                <a:solidFill>
                  <a:srgbClr val="000000"/>
                </a:solidFill>
              </a:rPr>
              <a:t>Jan 2020</a:t>
            </a:r>
            <a:endParaRPr lang="en-US" altLang="en-US" dirty="0">
              <a:solidFill>
                <a:srgbClr val="000000"/>
              </a:solidFill>
            </a:endParaRPr>
          </a:p>
        </p:txBody>
      </p:sp>
    </p:spTree>
    <p:extLst>
      <p:ext uri="{BB962C8B-B14F-4D97-AF65-F5344CB8AC3E}">
        <p14:creationId xmlns:p14="http://schemas.microsoft.com/office/powerpoint/2010/main" val="955401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0"/>
            <a:ext cx="7772400" cy="686990"/>
          </a:xfrm>
        </p:spPr>
        <p:txBody>
          <a:bodyPr/>
          <a:lstStyle/>
          <a:p>
            <a:r>
              <a:rPr lang="en-US" sz="2000" dirty="0">
                <a:solidFill>
                  <a:srgbClr val="000000"/>
                </a:solidFill>
              </a:rPr>
              <a:t>Implicit Sounding</a:t>
            </a:r>
            <a:endParaRPr lang="en-US" dirty="0"/>
          </a:p>
        </p:txBody>
      </p:sp>
      <p:sp>
        <p:nvSpPr>
          <p:cNvPr id="3" name="Content Placeholder 2"/>
          <p:cNvSpPr>
            <a:spLocks noGrp="1"/>
          </p:cNvSpPr>
          <p:nvPr>
            <p:ph idx="1"/>
          </p:nvPr>
        </p:nvSpPr>
        <p:spPr>
          <a:xfrm>
            <a:off x="685800" y="1201340"/>
            <a:ext cx="7772400" cy="3655220"/>
          </a:xfrm>
        </p:spPr>
        <p:txBody>
          <a:bodyPr/>
          <a:lstStyle/>
          <a:p>
            <a:r>
              <a:rPr lang="en-US" sz="1600" b="0" dirty="0"/>
              <a:t>In Multi-AP scenario, the AP may need to trigger/schedule OBSS STAs (beside in-BSS STAs) for uplink NDP transmission.</a:t>
            </a:r>
          </a:p>
          <a:p>
            <a:r>
              <a:rPr lang="en-US" sz="1600" b="0" dirty="0"/>
              <a:t>The sequence for trigger-based implicit sounding has two key design parts:</a:t>
            </a:r>
          </a:p>
          <a:p>
            <a:pPr lvl="1"/>
            <a:r>
              <a:rPr lang="en-US" dirty="0"/>
              <a:t>Trigger frame transmission from multiple AP</a:t>
            </a:r>
          </a:p>
          <a:p>
            <a:pPr lvl="1"/>
            <a:r>
              <a:rPr lang="en-US" b="0" dirty="0"/>
              <a:t>NDP Transmission from OBSS STAs</a:t>
            </a:r>
          </a:p>
          <a:p>
            <a:pPr marL="342900" lvl="1" indent="0">
              <a:buNone/>
            </a:pPr>
            <a:endParaRPr lang="en-US" b="0" dirty="0"/>
          </a:p>
          <a:p>
            <a:r>
              <a:rPr lang="en-US" sz="1600" b="0" dirty="0"/>
              <a:t>Two modes can be considered:</a:t>
            </a:r>
          </a:p>
          <a:p>
            <a:pPr lvl="1"/>
            <a:r>
              <a:rPr lang="en-US" sz="1600" dirty="0"/>
              <a:t>Centralized, controlled by initiator AP</a:t>
            </a:r>
          </a:p>
          <a:p>
            <a:pPr lvl="1"/>
            <a:r>
              <a:rPr lang="en-US" sz="1600" dirty="0"/>
              <a:t>Sequential where APs in coordinated set sequentially trigger the STAs for NDP transmission</a:t>
            </a:r>
          </a:p>
          <a:p>
            <a:pPr marL="342900" lvl="1" indent="0">
              <a:buNone/>
            </a:pPr>
            <a:endParaRPr lang="en-US" sz="1600" dirty="0"/>
          </a:p>
          <a:p>
            <a:r>
              <a:rPr lang="en-US" sz="1600" b="0" dirty="0"/>
              <a:t>Both modes can be utilized for both CBF and JBF.</a:t>
            </a:r>
          </a:p>
          <a:p>
            <a:pPr marL="0" indent="0">
              <a:buNone/>
            </a:pPr>
            <a:endParaRPr lang="en-US" b="0" dirty="0"/>
          </a:p>
        </p:txBody>
      </p:sp>
      <p:sp>
        <p:nvSpPr>
          <p:cNvPr id="4" name="Date Placeholder 3"/>
          <p:cNvSpPr>
            <a:spLocks noGrp="1"/>
          </p:cNvSpPr>
          <p:nvPr>
            <p:ph type="dt" sz="half" idx="10"/>
          </p:nvPr>
        </p:nvSpPr>
        <p:spPr/>
        <p:txBody>
          <a:bodyPr/>
          <a:lstStyle/>
          <a:p>
            <a:pPr>
              <a:defRPr/>
            </a:pPr>
            <a:r>
              <a:rPr lang="en-US" altLang="en-US">
                <a:solidFill>
                  <a:srgbClr val="000000"/>
                </a:solidFill>
              </a:rPr>
              <a:t>Jan 2020</a:t>
            </a:r>
            <a:endParaRPr lang="en-US" alt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en-US">
                <a:solidFill>
                  <a:srgbClr val="000000"/>
                </a:solidFill>
              </a:rPr>
              <a:t>Roya Doostnejad, Intel Corporation</a:t>
            </a:r>
            <a:endParaRPr lang="en-US" altLang="en-US" dirty="0">
              <a:solidFill>
                <a:srgbClr val="000000"/>
              </a:solidFill>
            </a:endParaRPr>
          </a:p>
        </p:txBody>
      </p:sp>
    </p:spTree>
    <p:extLst>
      <p:ext uri="{BB962C8B-B14F-4D97-AF65-F5344CB8AC3E}">
        <p14:creationId xmlns:p14="http://schemas.microsoft.com/office/powerpoint/2010/main" val="149109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0"/>
            <a:ext cx="7772400" cy="686990"/>
          </a:xfrm>
        </p:spPr>
        <p:txBody>
          <a:bodyPr/>
          <a:lstStyle/>
          <a:p>
            <a:r>
              <a:rPr lang="en-US" dirty="0">
                <a:solidFill>
                  <a:srgbClr val="000000"/>
                </a:solidFill>
              </a:rPr>
              <a:t>Multi-AP Implicit Sounding</a:t>
            </a:r>
            <a:endParaRPr lang="en-US" dirty="0"/>
          </a:p>
        </p:txBody>
      </p:sp>
      <p:sp>
        <p:nvSpPr>
          <p:cNvPr id="3" name="Content Placeholder 2"/>
          <p:cNvSpPr>
            <a:spLocks noGrp="1"/>
          </p:cNvSpPr>
          <p:nvPr>
            <p:ph idx="1"/>
          </p:nvPr>
        </p:nvSpPr>
        <p:spPr>
          <a:xfrm>
            <a:off x="531779" y="1201340"/>
            <a:ext cx="8164749" cy="3591154"/>
          </a:xfrm>
        </p:spPr>
        <p:txBody>
          <a:bodyPr/>
          <a:lstStyle/>
          <a:p>
            <a:r>
              <a:rPr lang="en-US" dirty="0"/>
              <a:t>Mode 1: Centralized</a:t>
            </a:r>
          </a:p>
          <a:p>
            <a:pPr lvl="1">
              <a:buFont typeface="Courier New" panose="02070309020205020404" pitchFamily="49" charset="0"/>
              <a:buChar char="o"/>
            </a:pPr>
            <a:r>
              <a:rPr lang="en-US" sz="1600" b="0" dirty="0"/>
              <a:t>The initiator (Coordinate) AP sends a trigger frame which includes all APs IDs in coordinated set, and user info for its own STAs and all other STAs in OBSS</a:t>
            </a:r>
          </a:p>
          <a:p>
            <a:pPr lvl="1">
              <a:buFont typeface="Courier New" panose="02070309020205020404" pitchFamily="49" charset="0"/>
              <a:buChar char="o"/>
            </a:pPr>
            <a:r>
              <a:rPr lang="en-US" sz="1600" dirty="0">
                <a:latin typeface="Times New Roman" panose="02020603050405020304" pitchFamily="18" charset="0"/>
                <a:ea typeface="Malgun Gothic" panose="020B0503020000020004" pitchFamily="34" charset="-127"/>
              </a:rPr>
              <a:t>The STAs will be directed to be multiplexed in time/frequency/ space for NDP transmission</a:t>
            </a:r>
            <a:endParaRPr lang="en-US" sz="1600" b="0" dirty="0"/>
          </a:p>
          <a:p>
            <a:pPr lvl="2">
              <a:buFont typeface="Wingdings" panose="05000000000000000000" pitchFamily="2" charset="2"/>
              <a:buChar char="§"/>
            </a:pPr>
            <a:r>
              <a:rPr lang="en-US" sz="1500" dirty="0">
                <a:solidFill>
                  <a:srgbClr val="003C71"/>
                </a:solidFill>
                <a:latin typeface="Times New Roman" panose="02020603050405020304" pitchFamily="18" charset="0"/>
                <a:ea typeface="Malgun Gothic" panose="020B0503020000020004" pitchFamily="34" charset="-127"/>
                <a:cs typeface="Times New Roman" panose="02020603050405020304" pitchFamily="18" charset="0"/>
              </a:rPr>
              <a:t>User Info in Trigger Frame: AID, RU on which NDP will be transmitted, Multiplexing type for MU NDP, HE LTF type for NDP, Number of STA’s antennas to transmit sounding</a:t>
            </a:r>
          </a:p>
          <a:p>
            <a:pPr lvl="1">
              <a:buFont typeface="Courier New" panose="02070309020205020404" pitchFamily="49" charset="0"/>
              <a:buChar char="o"/>
            </a:pPr>
            <a:r>
              <a:rPr lang="en-US" sz="1600" dirty="0"/>
              <a:t>The STAs will send NDP as directed in Trigger frame, SIFS time after receiving Trigger frame.</a:t>
            </a:r>
          </a:p>
          <a:p>
            <a:pPr lvl="1">
              <a:buFont typeface="Courier New" panose="02070309020205020404" pitchFamily="49" charset="0"/>
              <a:buChar char="o"/>
            </a:pPr>
            <a:r>
              <a:rPr lang="en-US" sz="1600" dirty="0">
                <a:latin typeface="Times New Roman" panose="02020603050405020304" pitchFamily="18" charset="0"/>
                <a:ea typeface="Malgun Gothic" panose="020B0503020000020004" pitchFamily="34" charset="-127"/>
              </a:rPr>
              <a:t>If STA is triggered to participate in implicit feedback, no precoding is applied over multiple transmit antennas.</a:t>
            </a:r>
          </a:p>
          <a:p>
            <a:pPr lvl="1">
              <a:buFont typeface="Courier New" panose="02070309020205020404" pitchFamily="49" charset="0"/>
              <a:buChar char="o"/>
            </a:pPr>
            <a:r>
              <a:rPr lang="en-GB" sz="1600" dirty="0">
                <a:latin typeface="Times New Roman" panose="02020603050405020304" pitchFamily="18" charset="0"/>
                <a:ea typeface="Malgun Gothic" panose="020B0503020000020004" pitchFamily="34" charset="-127"/>
              </a:rPr>
              <a:t>UL TB NDP PPDU: </a:t>
            </a:r>
            <a:r>
              <a:rPr lang="en-GB" sz="1600" b="0" dirty="0">
                <a:latin typeface="Times New Roman" panose="02020603050405020304" pitchFamily="18" charset="0"/>
                <a:ea typeface="Malgun Gothic" panose="020B0503020000020004" pitchFamily="34" charset="-127"/>
              </a:rPr>
              <a:t>The format is the same as UL TB PPDU, but without data payload. </a:t>
            </a:r>
          </a:p>
          <a:p>
            <a:pPr lvl="1">
              <a:buFont typeface="Courier New" panose="02070309020205020404" pitchFamily="49" charset="0"/>
              <a:buChar char="o"/>
            </a:pPr>
            <a:endParaRPr lang="en-US" sz="1600" dirty="0"/>
          </a:p>
          <a:p>
            <a:pPr lvl="1">
              <a:buFont typeface="Courier New" panose="02070309020205020404" pitchFamily="49" charset="0"/>
              <a:buChar char="o"/>
            </a:pPr>
            <a:endParaRPr lang="en-US" sz="1600" b="0" dirty="0"/>
          </a:p>
        </p:txBody>
      </p:sp>
      <p:sp>
        <p:nvSpPr>
          <p:cNvPr id="4" name="Date Placeholder 3"/>
          <p:cNvSpPr>
            <a:spLocks noGrp="1"/>
          </p:cNvSpPr>
          <p:nvPr>
            <p:ph type="dt" sz="half" idx="10"/>
          </p:nvPr>
        </p:nvSpPr>
        <p:spPr/>
        <p:txBody>
          <a:bodyPr/>
          <a:lstStyle/>
          <a:p>
            <a:pPr>
              <a:defRPr/>
            </a:pPr>
            <a:r>
              <a:rPr lang="en-US" altLang="en-US">
                <a:solidFill>
                  <a:srgbClr val="000000"/>
                </a:solidFill>
              </a:rPr>
              <a:t>Jan 2020</a:t>
            </a:r>
            <a:endParaRPr lang="en-US" alt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en-US">
                <a:solidFill>
                  <a:srgbClr val="000000"/>
                </a:solidFill>
              </a:rPr>
              <a:t>Roya Doostnejad, Intel Corporation</a:t>
            </a:r>
            <a:endParaRPr lang="en-US" altLang="en-US" dirty="0">
              <a:solidFill>
                <a:srgbClr val="000000"/>
              </a:solidFill>
            </a:endParaRPr>
          </a:p>
        </p:txBody>
      </p:sp>
    </p:spTree>
    <p:extLst>
      <p:ext uri="{BB962C8B-B14F-4D97-AF65-F5344CB8AC3E}">
        <p14:creationId xmlns:p14="http://schemas.microsoft.com/office/powerpoint/2010/main" val="2749242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1"/>
            <a:ext cx="7772400" cy="505714"/>
          </a:xfrm>
        </p:spPr>
        <p:txBody>
          <a:bodyPr/>
          <a:lstStyle/>
          <a:p>
            <a:r>
              <a:rPr lang="en-US" dirty="0">
                <a:solidFill>
                  <a:srgbClr val="000000"/>
                </a:solidFill>
              </a:rPr>
              <a:t>Multi-AP Implicit Sounding</a:t>
            </a:r>
            <a:endParaRPr lang="en-US" dirty="0"/>
          </a:p>
        </p:txBody>
      </p:sp>
      <p:sp>
        <p:nvSpPr>
          <p:cNvPr id="3" name="Content Placeholder 2"/>
          <p:cNvSpPr>
            <a:spLocks noGrp="1"/>
          </p:cNvSpPr>
          <p:nvPr>
            <p:ph idx="1"/>
          </p:nvPr>
        </p:nvSpPr>
        <p:spPr>
          <a:xfrm>
            <a:off x="479898" y="1077215"/>
            <a:ext cx="8184204" cy="3942257"/>
          </a:xfrm>
        </p:spPr>
        <p:txBody>
          <a:bodyPr/>
          <a:lstStyle/>
          <a:p>
            <a:pPr>
              <a:buFont typeface="Arial" panose="020B0604020202020204" pitchFamily="34" charset="0"/>
              <a:buChar char="•"/>
            </a:pPr>
            <a:r>
              <a:rPr lang="en-US" b="0" dirty="0">
                <a:solidFill>
                  <a:srgbClr val="000000"/>
                </a:solidFill>
              </a:rPr>
              <a:t>Upon NDP transmission from each STA in UL, all APs in coordinated set will be able to measure the channel for that STA.</a:t>
            </a:r>
          </a:p>
        </p:txBody>
      </p:sp>
      <p:sp>
        <p:nvSpPr>
          <p:cNvPr id="4" name="Date Placeholder 3"/>
          <p:cNvSpPr>
            <a:spLocks noGrp="1"/>
          </p:cNvSpPr>
          <p:nvPr>
            <p:ph type="dt" sz="half" idx="10"/>
          </p:nvPr>
        </p:nvSpPr>
        <p:spPr/>
        <p:txBody>
          <a:bodyPr/>
          <a:lstStyle/>
          <a:p>
            <a:pPr>
              <a:defRPr/>
            </a:pPr>
            <a:r>
              <a:rPr lang="en-US" altLang="en-US">
                <a:solidFill>
                  <a:srgbClr val="000000"/>
                </a:solidFill>
              </a:rPr>
              <a:t>Jan 2020</a:t>
            </a:r>
            <a:endParaRPr lang="en-US" alt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en-US">
                <a:solidFill>
                  <a:srgbClr val="000000"/>
                </a:solidFill>
              </a:rPr>
              <a:t>Roya Doostnejad, Intel Corporation</a:t>
            </a:r>
            <a:endParaRPr lang="en-US" altLang="en-US" dirty="0">
              <a:solidFill>
                <a:srgbClr val="000000"/>
              </a:solidFill>
            </a:endParaRPr>
          </a:p>
        </p:txBody>
      </p:sp>
      <p:sp>
        <p:nvSpPr>
          <p:cNvPr id="40" name="TextBox 39"/>
          <p:cNvSpPr txBox="1"/>
          <p:nvPr/>
        </p:nvSpPr>
        <p:spPr>
          <a:xfrm>
            <a:off x="3573565" y="4458653"/>
            <a:ext cx="1474423" cy="369332"/>
          </a:xfrm>
          <a:prstGeom prst="rect">
            <a:avLst/>
          </a:prstGeom>
          <a:noFill/>
        </p:spPr>
        <p:txBody>
          <a:bodyPr wrap="square" rtlCol="0">
            <a:spAutoFit/>
          </a:bodyPr>
          <a:lstStyle/>
          <a:p>
            <a:r>
              <a:rPr lang="en-US" sz="900" dirty="0">
                <a:solidFill>
                  <a:srgbClr val="FD9208"/>
                </a:solidFill>
              </a:rPr>
              <a:t>Multiplexed in</a:t>
            </a:r>
          </a:p>
          <a:p>
            <a:r>
              <a:rPr lang="en-US" sz="900" dirty="0">
                <a:solidFill>
                  <a:srgbClr val="FD9208"/>
                </a:solidFill>
              </a:rPr>
              <a:t>Time/ Frequency/ Space</a:t>
            </a:r>
          </a:p>
        </p:txBody>
      </p:sp>
      <p:grpSp>
        <p:nvGrpSpPr>
          <p:cNvPr id="49" name="Group 48"/>
          <p:cNvGrpSpPr/>
          <p:nvPr/>
        </p:nvGrpSpPr>
        <p:grpSpPr>
          <a:xfrm>
            <a:off x="1347429" y="2906696"/>
            <a:ext cx="5723843" cy="1538712"/>
            <a:chOff x="1555228" y="3289459"/>
            <a:chExt cx="5723843" cy="1538712"/>
          </a:xfrm>
        </p:grpSpPr>
        <mc:AlternateContent xmlns:mc="http://schemas.openxmlformats.org/markup-compatibility/2006" xmlns:a14="http://schemas.microsoft.com/office/drawing/2010/main">
          <mc:Choice Requires="a14">
            <p:sp>
              <p:nvSpPr>
                <p:cNvPr id="8" name="TextBox 47"/>
                <p:cNvSpPr txBox="1"/>
                <p:nvPr/>
              </p:nvSpPr>
              <p:spPr>
                <a:xfrm>
                  <a:off x="1555228" y="4141080"/>
                  <a:ext cx="858504" cy="26287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1000" i="1" smtClean="0">
                                <a:latin typeface="Cambria Math" panose="02040503050406030204" pitchFamily="18" charset="0"/>
                              </a:rPr>
                            </m:ctrlPr>
                          </m:sSubPr>
                          <m:e>
                            <m:r>
                              <m:rPr>
                                <m:nor/>
                              </m:rPr>
                              <a:rPr lang="en-US" sz="1000" dirty="0"/>
                              <m:t>[</m:t>
                            </m:r>
                            <m:r>
                              <m:rPr>
                                <m:nor/>
                              </m:rPr>
                              <a:rPr lang="en-US" sz="1000" dirty="0"/>
                              <m:t>STAs</m:t>
                            </m:r>
                            <m:r>
                              <m:rPr>
                                <m:nor/>
                              </m:rPr>
                              <a:rPr lang="en-US" sz="1000" dirty="0"/>
                              <m:t>]</m:t>
                            </m:r>
                          </m:e>
                          <m:sub>
                            <m:r>
                              <a:rPr lang="en-US" sz="1000" b="0" i="1" smtClean="0">
                                <a:latin typeface="Cambria Math" panose="02040503050406030204" pitchFamily="18" charset="0"/>
                              </a:rPr>
                              <m:t>1</m:t>
                            </m:r>
                          </m:sub>
                        </m:sSub>
                      </m:oMath>
                    </m:oMathPara>
                  </a14:m>
                  <a:endParaRPr lang="en-US" sz="1000" dirty="0"/>
                </a:p>
              </p:txBody>
            </p:sp>
          </mc:Choice>
          <mc:Fallback xmlns="">
            <p:sp>
              <p:nvSpPr>
                <p:cNvPr id="8" name="TextBox 47"/>
                <p:cNvSpPr txBox="1">
                  <a:spLocks noRot="1" noChangeAspect="1" noMove="1" noResize="1" noEditPoints="1" noAdjustHandles="1" noChangeArrowheads="1" noChangeShapeType="1" noTextEdit="1"/>
                </p:cNvSpPr>
                <p:nvPr/>
              </p:nvSpPr>
              <p:spPr>
                <a:xfrm>
                  <a:off x="1555228" y="4141080"/>
                  <a:ext cx="858504" cy="262870"/>
                </a:xfrm>
                <a:prstGeom prst="rect">
                  <a:avLst/>
                </a:prstGeom>
                <a:blipFill rotWithShape="0">
                  <a:blip r:embed="rId2"/>
                  <a:stretch>
                    <a:fillRect/>
                  </a:stretch>
                </a:blipFill>
              </p:spPr>
              <p:txBody>
                <a:bodyPr/>
                <a:lstStyle/>
                <a:p>
                  <a:r>
                    <a:rPr lang="en-US">
                      <a:noFill/>
                    </a:rPr>
                    <a:t> </a:t>
                  </a:r>
                </a:p>
              </p:txBody>
            </p:sp>
          </mc:Fallback>
        </mc:AlternateContent>
        <p:grpSp>
          <p:nvGrpSpPr>
            <p:cNvPr id="9" name="Group 8"/>
            <p:cNvGrpSpPr/>
            <p:nvPr/>
          </p:nvGrpSpPr>
          <p:grpSpPr>
            <a:xfrm>
              <a:off x="1589981" y="3301785"/>
              <a:ext cx="5689090" cy="1526386"/>
              <a:chOff x="87822" y="3035030"/>
              <a:chExt cx="5290154" cy="1664691"/>
            </a:xfrm>
          </p:grpSpPr>
          <p:cxnSp>
            <p:nvCxnSpPr>
              <p:cNvPr id="16" name="Straight Connector 15"/>
              <p:cNvCxnSpPr/>
              <p:nvPr/>
            </p:nvCxnSpPr>
            <p:spPr bwMode="auto">
              <a:xfrm flipV="1">
                <a:off x="124408" y="3402058"/>
                <a:ext cx="5173924" cy="2355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p:cNvCxnSpPr/>
              <p:nvPr/>
            </p:nvCxnSpPr>
            <p:spPr bwMode="auto">
              <a:xfrm>
                <a:off x="221289" y="3849579"/>
                <a:ext cx="5122439" cy="1443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p:cNvCxnSpPr/>
              <p:nvPr/>
            </p:nvCxnSpPr>
            <p:spPr bwMode="auto">
              <a:xfrm flipV="1">
                <a:off x="309242" y="4236203"/>
                <a:ext cx="5047945" cy="729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p:nvPr/>
            </p:nvCxnSpPr>
            <p:spPr bwMode="auto">
              <a:xfrm flipV="1">
                <a:off x="422140" y="4649807"/>
                <a:ext cx="4955836" cy="4991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Rectangle 19"/>
              <p:cNvSpPr/>
              <p:nvPr/>
            </p:nvSpPr>
            <p:spPr bwMode="auto">
              <a:xfrm>
                <a:off x="1348901" y="3035030"/>
                <a:ext cx="638440" cy="37613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TextBox 21"/>
              <p:cNvSpPr txBox="1"/>
              <p:nvPr/>
            </p:nvSpPr>
            <p:spPr>
              <a:xfrm>
                <a:off x="124408" y="3133885"/>
                <a:ext cx="550214" cy="246221"/>
              </a:xfrm>
              <a:prstGeom prst="rect">
                <a:avLst/>
              </a:prstGeom>
              <a:noFill/>
            </p:spPr>
            <p:txBody>
              <a:bodyPr wrap="square" rtlCol="0">
                <a:spAutoFit/>
              </a:bodyPr>
              <a:lstStyle/>
              <a:p>
                <a:r>
                  <a:rPr lang="en-US" sz="1000" b="1" dirty="0"/>
                  <a:t>AP-1</a:t>
                </a:r>
              </a:p>
            </p:txBody>
          </p:sp>
          <p:sp>
            <p:nvSpPr>
              <p:cNvPr id="23" name="TextBox 22"/>
              <p:cNvSpPr txBox="1"/>
              <p:nvPr/>
            </p:nvSpPr>
            <p:spPr>
              <a:xfrm>
                <a:off x="147033" y="3591324"/>
                <a:ext cx="550214" cy="246221"/>
              </a:xfrm>
              <a:prstGeom prst="rect">
                <a:avLst/>
              </a:prstGeom>
              <a:noFill/>
            </p:spPr>
            <p:txBody>
              <a:bodyPr wrap="square" rtlCol="0">
                <a:spAutoFit/>
              </a:bodyPr>
              <a:lstStyle/>
              <a:p>
                <a:r>
                  <a:rPr lang="en-US" sz="1000" b="1" dirty="0"/>
                  <a:t>AP-2</a:t>
                </a:r>
              </a:p>
            </p:txBody>
          </p:sp>
          <mc:AlternateContent xmlns:mc="http://schemas.openxmlformats.org/markup-compatibility/2006" xmlns:a14="http://schemas.microsoft.com/office/drawing/2010/main">
            <mc:Choice Requires="a14">
              <p:sp>
                <p:nvSpPr>
                  <p:cNvPr id="24" name="TextBox 47"/>
                  <p:cNvSpPr txBox="1"/>
                  <p:nvPr/>
                </p:nvSpPr>
                <p:spPr>
                  <a:xfrm>
                    <a:off x="87822" y="4362431"/>
                    <a:ext cx="798303" cy="25981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1000" i="1" smtClean="0">
                                  <a:latin typeface="Cambria Math" panose="02040503050406030204" pitchFamily="18" charset="0"/>
                                </a:rPr>
                              </m:ctrlPr>
                            </m:sSubPr>
                            <m:e>
                              <m:r>
                                <m:rPr>
                                  <m:nor/>
                                </m:rPr>
                                <a:rPr lang="en-US" sz="1000" dirty="0"/>
                                <m:t>[</m:t>
                              </m:r>
                              <m:r>
                                <m:rPr>
                                  <m:nor/>
                                </m:rPr>
                                <a:rPr lang="en-US" sz="1000" dirty="0"/>
                                <m:t>STAs</m:t>
                              </m:r>
                              <m:r>
                                <m:rPr>
                                  <m:nor/>
                                </m:rPr>
                                <a:rPr lang="en-US" sz="1000" dirty="0"/>
                                <m:t>]</m:t>
                              </m:r>
                            </m:e>
                            <m:sub>
                              <m:r>
                                <a:rPr lang="en-US" sz="1000" b="0" i="1" smtClean="0">
                                  <a:latin typeface="Cambria Math" panose="02040503050406030204" pitchFamily="18" charset="0"/>
                                </a:rPr>
                                <m:t>2</m:t>
                              </m:r>
                            </m:sub>
                          </m:sSub>
                        </m:oMath>
                      </m:oMathPara>
                    </a14:m>
                    <a:endParaRPr lang="en-US" sz="1000" dirty="0"/>
                  </a:p>
                </p:txBody>
              </p:sp>
            </mc:Choice>
            <mc:Fallback xmlns="">
              <p:sp>
                <p:nvSpPr>
                  <p:cNvPr id="24" name="TextBox 47"/>
                  <p:cNvSpPr txBox="1">
                    <a:spLocks noRot="1" noChangeAspect="1" noMove="1" noResize="1" noEditPoints="1" noAdjustHandles="1" noChangeArrowheads="1" noChangeShapeType="1" noTextEdit="1"/>
                  </p:cNvSpPr>
                  <p:nvPr/>
                </p:nvSpPr>
                <p:spPr>
                  <a:xfrm>
                    <a:off x="87822" y="4362431"/>
                    <a:ext cx="798303" cy="259815"/>
                  </a:xfrm>
                  <a:prstGeom prst="rect">
                    <a:avLst/>
                  </a:prstGeom>
                  <a:blipFill rotWithShape="0">
                    <a:blip r:embed="rId3"/>
                    <a:stretch>
                      <a:fillRect b="-5128"/>
                    </a:stretch>
                  </a:blipFill>
                </p:spPr>
                <p:txBody>
                  <a:bodyPr/>
                  <a:lstStyle/>
                  <a:p>
                    <a:r>
                      <a:rPr lang="en-US">
                        <a:noFill/>
                      </a:rPr>
                      <a:t> </a:t>
                    </a:r>
                  </a:p>
                </p:txBody>
              </p:sp>
            </mc:Fallback>
          </mc:AlternateContent>
          <p:sp>
            <p:nvSpPr>
              <p:cNvPr id="25" name="TextBox 24"/>
              <p:cNvSpPr txBox="1"/>
              <p:nvPr/>
            </p:nvSpPr>
            <p:spPr>
              <a:xfrm>
                <a:off x="1955730" y="3145466"/>
                <a:ext cx="422954" cy="215444"/>
              </a:xfrm>
              <a:prstGeom prst="rect">
                <a:avLst/>
              </a:prstGeom>
              <a:noFill/>
            </p:spPr>
            <p:txBody>
              <a:bodyPr wrap="square" rtlCol="0">
                <a:spAutoFit/>
              </a:bodyPr>
              <a:lstStyle/>
              <a:p>
                <a:r>
                  <a:rPr lang="en-US" sz="800" dirty="0"/>
                  <a:t>SIFS</a:t>
                </a:r>
              </a:p>
            </p:txBody>
          </p:sp>
          <p:pic>
            <p:nvPicPr>
              <p:cNvPr id="26" name="Picture 25"/>
              <p:cNvPicPr>
                <a:picLocks noChangeAspect="1"/>
              </p:cNvPicPr>
              <p:nvPr/>
            </p:nvPicPr>
            <p:blipFill>
              <a:blip r:embed="rId4"/>
              <a:stretch>
                <a:fillRect/>
              </a:stretch>
            </p:blipFill>
            <p:spPr>
              <a:xfrm>
                <a:off x="1915169" y="3283738"/>
                <a:ext cx="451143" cy="170703"/>
              </a:xfrm>
              <a:prstGeom prst="rect">
                <a:avLst/>
              </a:prstGeom>
            </p:spPr>
          </p:pic>
          <p:sp>
            <p:nvSpPr>
              <p:cNvPr id="27" name="Rectangle 26"/>
              <p:cNvSpPr/>
              <p:nvPr/>
            </p:nvSpPr>
            <p:spPr bwMode="auto">
              <a:xfrm>
                <a:off x="2301809" y="4273669"/>
                <a:ext cx="452875" cy="37613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lvl="0"/>
                <a:endParaRPr lang="en-US" sz="1000" dirty="0">
                  <a:solidFill>
                    <a:srgbClr val="000000"/>
                  </a:solidFill>
                </a:endParaRPr>
              </a:p>
            </p:txBody>
          </p:sp>
          <p:sp>
            <p:nvSpPr>
              <p:cNvPr id="28" name="Rectangle 27"/>
              <p:cNvSpPr/>
              <p:nvPr/>
            </p:nvSpPr>
            <p:spPr bwMode="auto">
              <a:xfrm>
                <a:off x="2297787" y="3851340"/>
                <a:ext cx="456897" cy="37613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TextBox 28"/>
              <p:cNvSpPr txBox="1"/>
              <p:nvPr/>
            </p:nvSpPr>
            <p:spPr>
              <a:xfrm>
                <a:off x="2232893" y="3856793"/>
                <a:ext cx="614149" cy="268531"/>
              </a:xfrm>
              <a:prstGeom prst="rect">
                <a:avLst/>
              </a:prstGeom>
              <a:noFill/>
            </p:spPr>
            <p:txBody>
              <a:bodyPr wrap="square" rtlCol="0">
                <a:spAutoFit/>
              </a:bodyPr>
              <a:lstStyle/>
              <a:p>
                <a:r>
                  <a:rPr lang="en-US" sz="1000" dirty="0"/>
                  <a:t>UL NDP</a:t>
                </a:r>
              </a:p>
            </p:txBody>
          </p:sp>
          <p:pic>
            <p:nvPicPr>
              <p:cNvPr id="30" name="Picture 29"/>
              <p:cNvPicPr>
                <a:picLocks noChangeAspect="1"/>
              </p:cNvPicPr>
              <p:nvPr/>
            </p:nvPicPr>
            <p:blipFill>
              <a:blip r:embed="rId4"/>
              <a:stretch>
                <a:fillRect/>
              </a:stretch>
            </p:blipFill>
            <p:spPr>
              <a:xfrm>
                <a:off x="3431439" y="3279690"/>
                <a:ext cx="451143" cy="170703"/>
              </a:xfrm>
              <a:prstGeom prst="rect">
                <a:avLst/>
              </a:prstGeom>
            </p:spPr>
          </p:pic>
          <p:sp>
            <p:nvSpPr>
              <p:cNvPr id="31" name="TextBox 30"/>
              <p:cNvSpPr txBox="1"/>
              <p:nvPr/>
            </p:nvSpPr>
            <p:spPr>
              <a:xfrm>
                <a:off x="3452259" y="3152778"/>
                <a:ext cx="422954" cy="215444"/>
              </a:xfrm>
              <a:prstGeom prst="rect">
                <a:avLst/>
              </a:prstGeom>
              <a:noFill/>
            </p:spPr>
            <p:txBody>
              <a:bodyPr wrap="square" rtlCol="0">
                <a:spAutoFit/>
              </a:bodyPr>
              <a:lstStyle/>
              <a:p>
                <a:r>
                  <a:rPr lang="en-US" sz="800" dirty="0"/>
                  <a:t>SIFS</a:t>
                </a:r>
              </a:p>
            </p:txBody>
          </p:sp>
          <p:sp>
            <p:nvSpPr>
              <p:cNvPr id="32" name="Rectangle 31"/>
              <p:cNvSpPr/>
              <p:nvPr/>
            </p:nvSpPr>
            <p:spPr bwMode="auto">
              <a:xfrm>
                <a:off x="3811698" y="3564995"/>
                <a:ext cx="1247979" cy="2929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3" name="Rectangle 32"/>
              <p:cNvSpPr/>
              <p:nvPr/>
            </p:nvSpPr>
            <p:spPr bwMode="auto">
              <a:xfrm>
                <a:off x="3811698" y="3100148"/>
                <a:ext cx="1247979" cy="2929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sp>
          <p:nvSpPr>
            <p:cNvPr id="14" name="TextBox 13"/>
            <p:cNvSpPr txBox="1"/>
            <p:nvPr/>
          </p:nvSpPr>
          <p:spPr>
            <a:xfrm>
              <a:off x="2883424" y="3301784"/>
              <a:ext cx="899126" cy="369332"/>
            </a:xfrm>
            <a:prstGeom prst="rect">
              <a:avLst/>
            </a:prstGeom>
            <a:noFill/>
          </p:spPr>
          <p:txBody>
            <a:bodyPr wrap="square" rtlCol="0">
              <a:spAutoFit/>
            </a:bodyPr>
            <a:lstStyle/>
            <a:p>
              <a:r>
                <a:rPr lang="en-US" sz="900" dirty="0"/>
                <a:t>UL Sounding Trigger</a:t>
              </a:r>
            </a:p>
          </p:txBody>
        </p:sp>
        <p:sp>
          <p:nvSpPr>
            <p:cNvPr id="39" name="TextBox 38"/>
            <p:cNvSpPr txBox="1"/>
            <p:nvPr/>
          </p:nvSpPr>
          <p:spPr>
            <a:xfrm>
              <a:off x="3888415" y="4466996"/>
              <a:ext cx="641872" cy="246221"/>
            </a:xfrm>
            <a:prstGeom prst="rect">
              <a:avLst/>
            </a:prstGeom>
            <a:noFill/>
          </p:spPr>
          <p:txBody>
            <a:bodyPr wrap="square" rtlCol="0">
              <a:spAutoFit/>
            </a:bodyPr>
            <a:lstStyle/>
            <a:p>
              <a:r>
                <a:rPr lang="en-US" sz="1000" dirty="0"/>
                <a:t>UL NDP</a:t>
              </a:r>
            </a:p>
          </p:txBody>
        </p:sp>
        <p:sp>
          <p:nvSpPr>
            <p:cNvPr id="41" name="Rectangle 40"/>
            <p:cNvSpPr/>
            <p:nvPr/>
          </p:nvSpPr>
          <p:spPr bwMode="auto">
            <a:xfrm>
              <a:off x="4768974" y="3316263"/>
              <a:ext cx="486813" cy="34286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42" name="Straight Arrow Connector 41"/>
            <p:cNvCxnSpPr/>
            <p:nvPr/>
          </p:nvCxnSpPr>
          <p:spPr bwMode="auto">
            <a:xfrm>
              <a:off x="4464825" y="3608849"/>
              <a:ext cx="291408" cy="4923"/>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TextBox 42"/>
            <p:cNvSpPr txBox="1"/>
            <p:nvPr/>
          </p:nvSpPr>
          <p:spPr>
            <a:xfrm>
              <a:off x="4689300" y="3289459"/>
              <a:ext cx="639372" cy="400110"/>
            </a:xfrm>
            <a:prstGeom prst="rect">
              <a:avLst/>
            </a:prstGeom>
            <a:noFill/>
          </p:spPr>
          <p:txBody>
            <a:bodyPr wrap="square" rtlCol="0">
              <a:spAutoFit/>
            </a:bodyPr>
            <a:lstStyle/>
            <a:p>
              <a:r>
                <a:rPr lang="en-US" sz="1000" dirty="0"/>
                <a:t>M-AP</a:t>
              </a:r>
            </a:p>
            <a:p>
              <a:r>
                <a:rPr lang="en-US" sz="1000" dirty="0"/>
                <a:t>Trigger</a:t>
              </a:r>
            </a:p>
          </p:txBody>
        </p:sp>
        <p:sp>
          <p:nvSpPr>
            <p:cNvPr id="47" name="TextBox 46"/>
            <p:cNvSpPr txBox="1"/>
            <p:nvPr/>
          </p:nvSpPr>
          <p:spPr>
            <a:xfrm>
              <a:off x="5949935" y="3347126"/>
              <a:ext cx="758041" cy="276999"/>
            </a:xfrm>
            <a:prstGeom prst="rect">
              <a:avLst/>
            </a:prstGeom>
            <a:noFill/>
          </p:spPr>
          <p:txBody>
            <a:bodyPr wrap="square" rtlCol="0">
              <a:spAutoFit/>
            </a:bodyPr>
            <a:lstStyle/>
            <a:p>
              <a:r>
                <a:rPr lang="en-US" sz="1200" dirty="0"/>
                <a:t>Data</a:t>
              </a:r>
            </a:p>
          </p:txBody>
        </p:sp>
        <p:sp>
          <p:nvSpPr>
            <p:cNvPr id="48" name="TextBox 47"/>
            <p:cNvSpPr txBox="1"/>
            <p:nvPr/>
          </p:nvSpPr>
          <p:spPr>
            <a:xfrm>
              <a:off x="5984849" y="3765080"/>
              <a:ext cx="758041" cy="276999"/>
            </a:xfrm>
            <a:prstGeom prst="rect">
              <a:avLst/>
            </a:prstGeom>
            <a:noFill/>
          </p:spPr>
          <p:txBody>
            <a:bodyPr wrap="square" rtlCol="0">
              <a:spAutoFit/>
            </a:bodyPr>
            <a:lstStyle/>
            <a:p>
              <a:r>
                <a:rPr lang="en-US" sz="1200" dirty="0"/>
                <a:t>Data</a:t>
              </a:r>
            </a:p>
          </p:txBody>
        </p:sp>
      </p:grpSp>
      <p:sp>
        <p:nvSpPr>
          <p:cNvPr id="50" name="Oval 49"/>
          <p:cNvSpPr/>
          <p:nvPr/>
        </p:nvSpPr>
        <p:spPr bwMode="auto">
          <a:xfrm>
            <a:off x="3574222" y="3561955"/>
            <a:ext cx="802372" cy="950477"/>
          </a:xfrm>
          <a:prstGeom prst="ellipse">
            <a:avLst/>
          </a:prstGeom>
          <a:noFill/>
          <a:ln w="9525" cap="flat" cmpd="sng" algn="ctr">
            <a:solidFill>
              <a:srgbClr val="FD9208"/>
            </a:solidFill>
            <a:prstDash val="dash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313229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1"/>
            <a:ext cx="7772400" cy="505714"/>
          </a:xfrm>
        </p:spPr>
        <p:txBody>
          <a:bodyPr/>
          <a:lstStyle/>
          <a:p>
            <a:r>
              <a:rPr lang="en-US" dirty="0">
                <a:solidFill>
                  <a:srgbClr val="000000"/>
                </a:solidFill>
              </a:rPr>
              <a:t>Multi-AP Implicit Sounding</a:t>
            </a:r>
            <a:endParaRPr lang="en-US" dirty="0"/>
          </a:p>
        </p:txBody>
      </p:sp>
      <p:sp>
        <p:nvSpPr>
          <p:cNvPr id="3" name="Content Placeholder 2"/>
          <p:cNvSpPr>
            <a:spLocks noGrp="1"/>
          </p:cNvSpPr>
          <p:nvPr>
            <p:ph idx="1"/>
          </p:nvPr>
        </p:nvSpPr>
        <p:spPr>
          <a:xfrm>
            <a:off x="479898" y="1077216"/>
            <a:ext cx="8184204" cy="3663398"/>
          </a:xfrm>
        </p:spPr>
        <p:txBody>
          <a:bodyPr/>
          <a:lstStyle/>
          <a:p>
            <a:pPr>
              <a:buFont typeface="Arial" panose="020B0604020202020204" pitchFamily="34" charset="0"/>
              <a:buChar char="•"/>
            </a:pPr>
            <a:r>
              <a:rPr lang="en-US" sz="1600" b="0" dirty="0">
                <a:solidFill>
                  <a:srgbClr val="003C71"/>
                </a:solidFill>
              </a:rPr>
              <a:t>A solution is required for the case all STAs may not necessarily hear master AP.</a:t>
            </a:r>
          </a:p>
          <a:p>
            <a:pPr lvl="1">
              <a:buFont typeface="Courier New" panose="02070309020205020404" pitchFamily="49" charset="0"/>
              <a:buChar char="o"/>
            </a:pPr>
            <a:r>
              <a:rPr lang="en-US" sz="1600" dirty="0">
                <a:solidFill>
                  <a:srgbClr val="000000"/>
                </a:solidFill>
              </a:rPr>
              <a:t>In this case, the same trigger frame may be sent from all APs</a:t>
            </a:r>
          </a:p>
          <a:p>
            <a:pPr lvl="1">
              <a:buFont typeface="Courier New" panose="02070309020205020404" pitchFamily="49" charset="0"/>
              <a:buChar char="o"/>
            </a:pPr>
            <a:r>
              <a:rPr lang="en-US" dirty="0"/>
              <a:t>The initiator AP is required to trigger this process by sending a M-AP trigger frame to initiate and synchronize APs and identify AP/ STAs IDs</a:t>
            </a:r>
          </a:p>
        </p:txBody>
      </p:sp>
      <p:sp>
        <p:nvSpPr>
          <p:cNvPr id="4" name="Date Placeholder 3"/>
          <p:cNvSpPr>
            <a:spLocks noGrp="1"/>
          </p:cNvSpPr>
          <p:nvPr>
            <p:ph type="dt" sz="half" idx="10"/>
          </p:nvPr>
        </p:nvSpPr>
        <p:spPr/>
        <p:txBody>
          <a:bodyPr/>
          <a:lstStyle/>
          <a:p>
            <a:pPr>
              <a:defRPr/>
            </a:pPr>
            <a:r>
              <a:rPr lang="en-US" altLang="en-US">
                <a:solidFill>
                  <a:srgbClr val="000000"/>
                </a:solidFill>
              </a:rPr>
              <a:t>Jan 2020</a:t>
            </a:r>
            <a:endParaRPr lang="en-US" alt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en-US">
                <a:solidFill>
                  <a:srgbClr val="000000"/>
                </a:solidFill>
              </a:rPr>
              <a:t>Roya Doostnejad, Intel Corporation</a:t>
            </a:r>
            <a:endParaRPr lang="en-US" altLang="en-US" dirty="0">
              <a:solidFill>
                <a:srgbClr val="000000"/>
              </a:solidFill>
            </a:endParaRPr>
          </a:p>
        </p:txBody>
      </p:sp>
      <p:sp>
        <p:nvSpPr>
          <p:cNvPr id="40" name="TextBox 39"/>
          <p:cNvSpPr txBox="1"/>
          <p:nvPr/>
        </p:nvSpPr>
        <p:spPr>
          <a:xfrm>
            <a:off x="3503522" y="4315164"/>
            <a:ext cx="1474423" cy="369332"/>
          </a:xfrm>
          <a:prstGeom prst="rect">
            <a:avLst/>
          </a:prstGeom>
          <a:noFill/>
        </p:spPr>
        <p:txBody>
          <a:bodyPr wrap="square" rtlCol="0">
            <a:spAutoFit/>
          </a:bodyPr>
          <a:lstStyle/>
          <a:p>
            <a:r>
              <a:rPr lang="en-US" sz="900" dirty="0">
                <a:solidFill>
                  <a:srgbClr val="FD9208"/>
                </a:solidFill>
              </a:rPr>
              <a:t>Multiplexed in</a:t>
            </a:r>
          </a:p>
          <a:p>
            <a:r>
              <a:rPr lang="en-US" sz="900" dirty="0">
                <a:solidFill>
                  <a:srgbClr val="FD9208"/>
                </a:solidFill>
              </a:rPr>
              <a:t>Time/ Frequency/ Space</a:t>
            </a:r>
          </a:p>
        </p:txBody>
      </p:sp>
      <p:grpSp>
        <p:nvGrpSpPr>
          <p:cNvPr id="49" name="Group 48"/>
          <p:cNvGrpSpPr/>
          <p:nvPr/>
        </p:nvGrpSpPr>
        <p:grpSpPr>
          <a:xfrm>
            <a:off x="1347429" y="2737670"/>
            <a:ext cx="5723843" cy="1538712"/>
            <a:chOff x="1555228" y="3289459"/>
            <a:chExt cx="5723843" cy="1538712"/>
          </a:xfrm>
        </p:grpSpPr>
        <mc:AlternateContent xmlns:mc="http://schemas.openxmlformats.org/markup-compatibility/2006" xmlns:a14="http://schemas.microsoft.com/office/drawing/2010/main">
          <mc:Choice Requires="a14">
            <p:sp>
              <p:nvSpPr>
                <p:cNvPr id="8" name="TextBox 47"/>
                <p:cNvSpPr txBox="1"/>
                <p:nvPr/>
              </p:nvSpPr>
              <p:spPr>
                <a:xfrm>
                  <a:off x="1555228" y="4141080"/>
                  <a:ext cx="858504" cy="26287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1000" i="1" smtClean="0">
                                <a:latin typeface="Cambria Math" panose="02040503050406030204" pitchFamily="18" charset="0"/>
                              </a:rPr>
                            </m:ctrlPr>
                          </m:sSubPr>
                          <m:e>
                            <m:r>
                              <m:rPr>
                                <m:nor/>
                              </m:rPr>
                              <a:rPr lang="en-US" sz="1000" dirty="0"/>
                              <m:t>[</m:t>
                            </m:r>
                            <m:r>
                              <m:rPr>
                                <m:nor/>
                              </m:rPr>
                              <a:rPr lang="en-US" sz="1000" dirty="0"/>
                              <m:t>STAs</m:t>
                            </m:r>
                            <m:r>
                              <m:rPr>
                                <m:nor/>
                              </m:rPr>
                              <a:rPr lang="en-US" sz="1000" dirty="0"/>
                              <m:t>]</m:t>
                            </m:r>
                          </m:e>
                          <m:sub>
                            <m:r>
                              <a:rPr lang="en-US" sz="1000" b="0" i="1" smtClean="0">
                                <a:latin typeface="Cambria Math" panose="02040503050406030204" pitchFamily="18" charset="0"/>
                              </a:rPr>
                              <m:t>1</m:t>
                            </m:r>
                          </m:sub>
                        </m:sSub>
                      </m:oMath>
                    </m:oMathPara>
                  </a14:m>
                  <a:endParaRPr lang="en-US" sz="1000" dirty="0"/>
                </a:p>
              </p:txBody>
            </p:sp>
          </mc:Choice>
          <mc:Fallback xmlns="">
            <p:sp>
              <p:nvSpPr>
                <p:cNvPr id="8" name="TextBox 47"/>
                <p:cNvSpPr txBox="1">
                  <a:spLocks noRot="1" noChangeAspect="1" noMove="1" noResize="1" noEditPoints="1" noAdjustHandles="1" noChangeArrowheads="1" noChangeShapeType="1" noTextEdit="1"/>
                </p:cNvSpPr>
                <p:nvPr/>
              </p:nvSpPr>
              <p:spPr>
                <a:xfrm>
                  <a:off x="1555228" y="4141080"/>
                  <a:ext cx="858504" cy="262870"/>
                </a:xfrm>
                <a:prstGeom prst="rect">
                  <a:avLst/>
                </a:prstGeom>
                <a:blipFill rotWithShape="0">
                  <a:blip r:embed="rId2"/>
                  <a:stretch>
                    <a:fillRect/>
                  </a:stretch>
                </a:blipFill>
              </p:spPr>
              <p:txBody>
                <a:bodyPr/>
                <a:lstStyle/>
                <a:p>
                  <a:r>
                    <a:rPr lang="en-US">
                      <a:noFill/>
                    </a:rPr>
                    <a:t> </a:t>
                  </a:r>
                </a:p>
              </p:txBody>
            </p:sp>
          </mc:Fallback>
        </mc:AlternateContent>
        <p:grpSp>
          <p:nvGrpSpPr>
            <p:cNvPr id="9" name="Group 8"/>
            <p:cNvGrpSpPr/>
            <p:nvPr/>
          </p:nvGrpSpPr>
          <p:grpSpPr>
            <a:xfrm>
              <a:off x="1589981" y="3301785"/>
              <a:ext cx="5689090" cy="1526386"/>
              <a:chOff x="87822" y="3035030"/>
              <a:chExt cx="5290154" cy="1664691"/>
            </a:xfrm>
          </p:grpSpPr>
          <p:cxnSp>
            <p:nvCxnSpPr>
              <p:cNvPr id="16" name="Straight Connector 15"/>
              <p:cNvCxnSpPr/>
              <p:nvPr/>
            </p:nvCxnSpPr>
            <p:spPr bwMode="auto">
              <a:xfrm flipV="1">
                <a:off x="124408" y="3402058"/>
                <a:ext cx="5173924" cy="2355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p:cNvCxnSpPr/>
              <p:nvPr/>
            </p:nvCxnSpPr>
            <p:spPr bwMode="auto">
              <a:xfrm>
                <a:off x="221289" y="3849579"/>
                <a:ext cx="5122439" cy="1443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p:cNvCxnSpPr/>
              <p:nvPr/>
            </p:nvCxnSpPr>
            <p:spPr bwMode="auto">
              <a:xfrm flipV="1">
                <a:off x="309242" y="4236203"/>
                <a:ext cx="5047945" cy="729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p:nvPr/>
            </p:nvCxnSpPr>
            <p:spPr bwMode="auto">
              <a:xfrm flipV="1">
                <a:off x="422140" y="4649807"/>
                <a:ext cx="4955836" cy="4991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Rectangle 19"/>
              <p:cNvSpPr/>
              <p:nvPr/>
            </p:nvSpPr>
            <p:spPr bwMode="auto">
              <a:xfrm>
                <a:off x="1348901" y="3035030"/>
                <a:ext cx="638440" cy="37613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1" name="Rectangle 20"/>
              <p:cNvSpPr/>
              <p:nvPr/>
            </p:nvSpPr>
            <p:spPr bwMode="auto">
              <a:xfrm>
                <a:off x="1356897" y="3472581"/>
                <a:ext cx="630444" cy="376136"/>
              </a:xfrm>
              <a:prstGeom prst="rect">
                <a:avLst/>
              </a:prstGeom>
              <a:solidFill>
                <a:schemeClr val="accent5"/>
              </a:solidFill>
              <a:ln w="12700" cap="flat" cmpd="sng" algn="ctr">
                <a:solidFill>
                  <a:schemeClr val="tx1"/>
                </a:solidFill>
                <a:prstDash val="sys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TextBox 21"/>
              <p:cNvSpPr txBox="1"/>
              <p:nvPr/>
            </p:nvSpPr>
            <p:spPr>
              <a:xfrm>
                <a:off x="124408" y="3133885"/>
                <a:ext cx="550214" cy="246221"/>
              </a:xfrm>
              <a:prstGeom prst="rect">
                <a:avLst/>
              </a:prstGeom>
              <a:noFill/>
            </p:spPr>
            <p:txBody>
              <a:bodyPr wrap="square" rtlCol="0">
                <a:spAutoFit/>
              </a:bodyPr>
              <a:lstStyle/>
              <a:p>
                <a:r>
                  <a:rPr lang="en-US" sz="1000" b="1" dirty="0"/>
                  <a:t>AP-1</a:t>
                </a:r>
              </a:p>
            </p:txBody>
          </p:sp>
          <p:sp>
            <p:nvSpPr>
              <p:cNvPr id="23" name="TextBox 22"/>
              <p:cNvSpPr txBox="1"/>
              <p:nvPr/>
            </p:nvSpPr>
            <p:spPr>
              <a:xfrm>
                <a:off x="147033" y="3591324"/>
                <a:ext cx="550214" cy="246221"/>
              </a:xfrm>
              <a:prstGeom prst="rect">
                <a:avLst/>
              </a:prstGeom>
              <a:noFill/>
            </p:spPr>
            <p:txBody>
              <a:bodyPr wrap="square" rtlCol="0">
                <a:spAutoFit/>
              </a:bodyPr>
              <a:lstStyle/>
              <a:p>
                <a:r>
                  <a:rPr lang="en-US" sz="1000" b="1" dirty="0"/>
                  <a:t>AP-2</a:t>
                </a:r>
              </a:p>
            </p:txBody>
          </p:sp>
          <mc:AlternateContent xmlns:mc="http://schemas.openxmlformats.org/markup-compatibility/2006" xmlns:a14="http://schemas.microsoft.com/office/drawing/2010/main">
            <mc:Choice Requires="a14">
              <p:sp>
                <p:nvSpPr>
                  <p:cNvPr id="24" name="TextBox 47"/>
                  <p:cNvSpPr txBox="1"/>
                  <p:nvPr/>
                </p:nvSpPr>
                <p:spPr>
                  <a:xfrm>
                    <a:off x="87822" y="4362431"/>
                    <a:ext cx="798303" cy="25981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sSub>
                            <m:sSubPr>
                              <m:ctrlPr>
                                <a:rPr lang="en-US" sz="1000" i="1" smtClean="0">
                                  <a:latin typeface="Cambria Math" panose="02040503050406030204" pitchFamily="18" charset="0"/>
                                </a:rPr>
                              </m:ctrlPr>
                            </m:sSubPr>
                            <m:e>
                              <m:r>
                                <m:rPr>
                                  <m:nor/>
                                </m:rPr>
                                <a:rPr lang="en-US" sz="1000" dirty="0"/>
                                <m:t>[</m:t>
                              </m:r>
                              <m:r>
                                <m:rPr>
                                  <m:nor/>
                                </m:rPr>
                                <a:rPr lang="en-US" sz="1000" dirty="0"/>
                                <m:t>STAs</m:t>
                              </m:r>
                              <m:r>
                                <m:rPr>
                                  <m:nor/>
                                </m:rPr>
                                <a:rPr lang="en-US" sz="1000" dirty="0"/>
                                <m:t>]</m:t>
                              </m:r>
                            </m:e>
                            <m:sub>
                              <m:r>
                                <a:rPr lang="en-US" sz="1000" b="0" i="1" smtClean="0">
                                  <a:latin typeface="Cambria Math" panose="02040503050406030204" pitchFamily="18" charset="0"/>
                                </a:rPr>
                                <m:t>2</m:t>
                              </m:r>
                            </m:sub>
                          </m:sSub>
                        </m:oMath>
                      </m:oMathPara>
                    </a14:m>
                    <a:endParaRPr lang="en-US" sz="1000" dirty="0"/>
                  </a:p>
                </p:txBody>
              </p:sp>
            </mc:Choice>
            <mc:Fallback xmlns="">
              <p:sp>
                <p:nvSpPr>
                  <p:cNvPr id="24" name="TextBox 47"/>
                  <p:cNvSpPr txBox="1">
                    <a:spLocks noRot="1" noChangeAspect="1" noMove="1" noResize="1" noEditPoints="1" noAdjustHandles="1" noChangeArrowheads="1" noChangeShapeType="1" noTextEdit="1"/>
                  </p:cNvSpPr>
                  <p:nvPr/>
                </p:nvSpPr>
                <p:spPr>
                  <a:xfrm>
                    <a:off x="87822" y="4362431"/>
                    <a:ext cx="798303" cy="259815"/>
                  </a:xfrm>
                  <a:prstGeom prst="rect">
                    <a:avLst/>
                  </a:prstGeom>
                  <a:blipFill rotWithShape="0">
                    <a:blip r:embed="rId3"/>
                    <a:stretch>
                      <a:fillRect b="-5128"/>
                    </a:stretch>
                  </a:blipFill>
                </p:spPr>
                <p:txBody>
                  <a:bodyPr/>
                  <a:lstStyle/>
                  <a:p>
                    <a:r>
                      <a:rPr lang="en-US">
                        <a:noFill/>
                      </a:rPr>
                      <a:t> </a:t>
                    </a:r>
                  </a:p>
                </p:txBody>
              </p:sp>
            </mc:Fallback>
          </mc:AlternateContent>
          <p:sp>
            <p:nvSpPr>
              <p:cNvPr id="25" name="TextBox 24"/>
              <p:cNvSpPr txBox="1"/>
              <p:nvPr/>
            </p:nvSpPr>
            <p:spPr>
              <a:xfrm>
                <a:off x="1955730" y="3145466"/>
                <a:ext cx="422954" cy="215444"/>
              </a:xfrm>
              <a:prstGeom prst="rect">
                <a:avLst/>
              </a:prstGeom>
              <a:noFill/>
            </p:spPr>
            <p:txBody>
              <a:bodyPr wrap="square" rtlCol="0">
                <a:spAutoFit/>
              </a:bodyPr>
              <a:lstStyle/>
              <a:p>
                <a:r>
                  <a:rPr lang="en-US" sz="800" dirty="0"/>
                  <a:t>SIFS</a:t>
                </a:r>
              </a:p>
            </p:txBody>
          </p:sp>
          <p:pic>
            <p:nvPicPr>
              <p:cNvPr id="26" name="Picture 25"/>
              <p:cNvPicPr>
                <a:picLocks noChangeAspect="1"/>
              </p:cNvPicPr>
              <p:nvPr/>
            </p:nvPicPr>
            <p:blipFill>
              <a:blip r:embed="rId4"/>
              <a:stretch>
                <a:fillRect/>
              </a:stretch>
            </p:blipFill>
            <p:spPr>
              <a:xfrm>
                <a:off x="1915169" y="3283738"/>
                <a:ext cx="451143" cy="170703"/>
              </a:xfrm>
              <a:prstGeom prst="rect">
                <a:avLst/>
              </a:prstGeom>
            </p:spPr>
          </p:pic>
          <p:sp>
            <p:nvSpPr>
              <p:cNvPr id="27" name="Rectangle 26"/>
              <p:cNvSpPr/>
              <p:nvPr/>
            </p:nvSpPr>
            <p:spPr bwMode="auto">
              <a:xfrm>
                <a:off x="2301809" y="4273669"/>
                <a:ext cx="452875" cy="37613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lvl="0"/>
                <a:endParaRPr lang="en-US" sz="1000" dirty="0">
                  <a:solidFill>
                    <a:srgbClr val="000000"/>
                  </a:solidFill>
                </a:endParaRPr>
              </a:p>
            </p:txBody>
          </p:sp>
          <p:sp>
            <p:nvSpPr>
              <p:cNvPr id="28" name="Rectangle 27"/>
              <p:cNvSpPr/>
              <p:nvPr/>
            </p:nvSpPr>
            <p:spPr bwMode="auto">
              <a:xfrm>
                <a:off x="2297787" y="3851340"/>
                <a:ext cx="456897" cy="37613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TextBox 28"/>
              <p:cNvSpPr txBox="1"/>
              <p:nvPr/>
            </p:nvSpPr>
            <p:spPr>
              <a:xfrm>
                <a:off x="2232893" y="3856793"/>
                <a:ext cx="614149" cy="268531"/>
              </a:xfrm>
              <a:prstGeom prst="rect">
                <a:avLst/>
              </a:prstGeom>
              <a:noFill/>
            </p:spPr>
            <p:txBody>
              <a:bodyPr wrap="square" rtlCol="0">
                <a:spAutoFit/>
              </a:bodyPr>
              <a:lstStyle/>
              <a:p>
                <a:r>
                  <a:rPr lang="en-US" sz="1000" dirty="0"/>
                  <a:t>UL NDP</a:t>
                </a:r>
              </a:p>
            </p:txBody>
          </p:sp>
          <p:pic>
            <p:nvPicPr>
              <p:cNvPr id="30" name="Picture 29"/>
              <p:cNvPicPr>
                <a:picLocks noChangeAspect="1"/>
              </p:cNvPicPr>
              <p:nvPr/>
            </p:nvPicPr>
            <p:blipFill>
              <a:blip r:embed="rId4"/>
              <a:stretch>
                <a:fillRect/>
              </a:stretch>
            </p:blipFill>
            <p:spPr>
              <a:xfrm>
                <a:off x="3431439" y="3279690"/>
                <a:ext cx="451143" cy="170703"/>
              </a:xfrm>
              <a:prstGeom prst="rect">
                <a:avLst/>
              </a:prstGeom>
            </p:spPr>
          </p:pic>
          <p:sp>
            <p:nvSpPr>
              <p:cNvPr id="31" name="TextBox 30"/>
              <p:cNvSpPr txBox="1"/>
              <p:nvPr/>
            </p:nvSpPr>
            <p:spPr>
              <a:xfrm>
                <a:off x="3452259" y="3152778"/>
                <a:ext cx="422954" cy="215444"/>
              </a:xfrm>
              <a:prstGeom prst="rect">
                <a:avLst/>
              </a:prstGeom>
              <a:noFill/>
            </p:spPr>
            <p:txBody>
              <a:bodyPr wrap="square" rtlCol="0">
                <a:spAutoFit/>
              </a:bodyPr>
              <a:lstStyle/>
              <a:p>
                <a:r>
                  <a:rPr lang="en-US" sz="800" dirty="0"/>
                  <a:t>SIFS</a:t>
                </a:r>
              </a:p>
            </p:txBody>
          </p:sp>
          <p:sp>
            <p:nvSpPr>
              <p:cNvPr id="32" name="Rectangle 31"/>
              <p:cNvSpPr/>
              <p:nvPr/>
            </p:nvSpPr>
            <p:spPr bwMode="auto">
              <a:xfrm>
                <a:off x="3811698" y="3564995"/>
                <a:ext cx="1247979" cy="2929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3" name="Rectangle 32"/>
              <p:cNvSpPr/>
              <p:nvPr/>
            </p:nvSpPr>
            <p:spPr bwMode="auto">
              <a:xfrm>
                <a:off x="3811698" y="3100148"/>
                <a:ext cx="1247979" cy="2929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pSp>
        <p:sp>
          <p:nvSpPr>
            <p:cNvPr id="10" name="Rectangle 9"/>
            <p:cNvSpPr/>
            <p:nvPr/>
          </p:nvSpPr>
          <p:spPr bwMode="auto">
            <a:xfrm>
              <a:off x="2095152" y="3314514"/>
              <a:ext cx="509505" cy="344886"/>
            </a:xfrm>
            <a:prstGeom prst="rect">
              <a:avLst/>
            </a:prstGeom>
            <a:solidFill>
              <a:schemeClr val="accent5"/>
            </a:solidFill>
            <a:ln w="12700" cap="flat" cmpd="sng" algn="ctr">
              <a:solidFill>
                <a:schemeClr val="tx1"/>
              </a:solidFill>
              <a:prstDash val="sys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11" name="Picture 10"/>
            <p:cNvPicPr>
              <a:picLocks noChangeAspect="1"/>
            </p:cNvPicPr>
            <p:nvPr/>
          </p:nvPicPr>
          <p:blipFill>
            <a:blip r:embed="rId5"/>
            <a:stretch>
              <a:fillRect/>
            </a:stretch>
          </p:blipFill>
          <p:spPr>
            <a:xfrm>
              <a:off x="2035299" y="3306863"/>
              <a:ext cx="642515" cy="396891"/>
            </a:xfrm>
            <a:prstGeom prst="rect">
              <a:avLst/>
            </a:prstGeom>
          </p:spPr>
        </p:pic>
        <p:pic>
          <p:nvPicPr>
            <p:cNvPr id="12" name="Picture 11"/>
            <p:cNvPicPr>
              <a:picLocks noChangeAspect="1"/>
            </p:cNvPicPr>
            <p:nvPr/>
          </p:nvPicPr>
          <p:blipFill>
            <a:blip r:embed="rId4"/>
            <a:stretch>
              <a:fillRect/>
            </a:stretch>
          </p:blipFill>
          <p:spPr>
            <a:xfrm>
              <a:off x="2528837" y="3513171"/>
              <a:ext cx="485164" cy="156520"/>
            </a:xfrm>
            <a:prstGeom prst="rect">
              <a:avLst/>
            </a:prstGeom>
          </p:spPr>
        </p:pic>
        <p:sp>
          <p:nvSpPr>
            <p:cNvPr id="13" name="TextBox 12"/>
            <p:cNvSpPr txBox="1"/>
            <p:nvPr/>
          </p:nvSpPr>
          <p:spPr>
            <a:xfrm>
              <a:off x="2553716" y="3363276"/>
              <a:ext cx="454849" cy="197544"/>
            </a:xfrm>
            <a:prstGeom prst="rect">
              <a:avLst/>
            </a:prstGeom>
            <a:noFill/>
          </p:spPr>
          <p:txBody>
            <a:bodyPr wrap="square" rtlCol="0">
              <a:spAutoFit/>
            </a:bodyPr>
            <a:lstStyle/>
            <a:p>
              <a:r>
                <a:rPr lang="en-US" sz="800" dirty="0"/>
                <a:t>SIFS</a:t>
              </a:r>
            </a:p>
          </p:txBody>
        </p:sp>
        <p:sp>
          <p:nvSpPr>
            <p:cNvPr id="14" name="TextBox 13"/>
            <p:cNvSpPr txBox="1"/>
            <p:nvPr/>
          </p:nvSpPr>
          <p:spPr>
            <a:xfrm>
              <a:off x="2883424" y="3301784"/>
              <a:ext cx="899126" cy="369332"/>
            </a:xfrm>
            <a:prstGeom prst="rect">
              <a:avLst/>
            </a:prstGeom>
            <a:noFill/>
          </p:spPr>
          <p:txBody>
            <a:bodyPr wrap="square" rtlCol="0">
              <a:spAutoFit/>
            </a:bodyPr>
            <a:lstStyle/>
            <a:p>
              <a:r>
                <a:rPr lang="en-US" sz="900" dirty="0"/>
                <a:t>UL Sounding Trigger</a:t>
              </a:r>
            </a:p>
          </p:txBody>
        </p:sp>
        <p:sp>
          <p:nvSpPr>
            <p:cNvPr id="38" name="TextBox 37"/>
            <p:cNvSpPr txBox="1"/>
            <p:nvPr/>
          </p:nvSpPr>
          <p:spPr>
            <a:xfrm>
              <a:off x="2898586" y="3688663"/>
              <a:ext cx="899126" cy="369332"/>
            </a:xfrm>
            <a:prstGeom prst="rect">
              <a:avLst/>
            </a:prstGeom>
            <a:noFill/>
          </p:spPr>
          <p:txBody>
            <a:bodyPr wrap="square" rtlCol="0">
              <a:spAutoFit/>
            </a:bodyPr>
            <a:lstStyle/>
            <a:p>
              <a:r>
                <a:rPr lang="en-US" sz="900" dirty="0"/>
                <a:t>UL Sounding Trigger</a:t>
              </a:r>
            </a:p>
          </p:txBody>
        </p:sp>
        <p:sp>
          <p:nvSpPr>
            <p:cNvPr id="39" name="TextBox 38"/>
            <p:cNvSpPr txBox="1"/>
            <p:nvPr/>
          </p:nvSpPr>
          <p:spPr>
            <a:xfrm>
              <a:off x="3888415" y="4466996"/>
              <a:ext cx="641872" cy="246221"/>
            </a:xfrm>
            <a:prstGeom prst="rect">
              <a:avLst/>
            </a:prstGeom>
            <a:noFill/>
          </p:spPr>
          <p:txBody>
            <a:bodyPr wrap="square" rtlCol="0">
              <a:spAutoFit/>
            </a:bodyPr>
            <a:lstStyle/>
            <a:p>
              <a:r>
                <a:rPr lang="en-US" sz="1000" dirty="0"/>
                <a:t>UL NDP</a:t>
              </a:r>
            </a:p>
          </p:txBody>
        </p:sp>
        <p:sp>
          <p:nvSpPr>
            <p:cNvPr id="41" name="Rectangle 40"/>
            <p:cNvSpPr/>
            <p:nvPr/>
          </p:nvSpPr>
          <p:spPr bwMode="auto">
            <a:xfrm>
              <a:off x="4768974" y="3316263"/>
              <a:ext cx="486813" cy="342862"/>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42" name="Straight Arrow Connector 41"/>
            <p:cNvCxnSpPr/>
            <p:nvPr/>
          </p:nvCxnSpPr>
          <p:spPr bwMode="auto">
            <a:xfrm>
              <a:off x="4464825" y="3608849"/>
              <a:ext cx="291408" cy="4923"/>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TextBox 42"/>
            <p:cNvSpPr txBox="1"/>
            <p:nvPr/>
          </p:nvSpPr>
          <p:spPr>
            <a:xfrm>
              <a:off x="4689300" y="3289459"/>
              <a:ext cx="639372" cy="400110"/>
            </a:xfrm>
            <a:prstGeom prst="rect">
              <a:avLst/>
            </a:prstGeom>
            <a:noFill/>
          </p:spPr>
          <p:txBody>
            <a:bodyPr wrap="square" rtlCol="0">
              <a:spAutoFit/>
            </a:bodyPr>
            <a:lstStyle/>
            <a:p>
              <a:r>
                <a:rPr lang="en-US" sz="1000" dirty="0"/>
                <a:t>M-AP</a:t>
              </a:r>
            </a:p>
            <a:p>
              <a:r>
                <a:rPr lang="en-US" sz="1000" dirty="0"/>
                <a:t>Trigger</a:t>
              </a:r>
            </a:p>
          </p:txBody>
        </p:sp>
        <p:sp>
          <p:nvSpPr>
            <p:cNvPr id="47" name="TextBox 46"/>
            <p:cNvSpPr txBox="1"/>
            <p:nvPr/>
          </p:nvSpPr>
          <p:spPr>
            <a:xfrm>
              <a:off x="5949935" y="3347126"/>
              <a:ext cx="758041" cy="276999"/>
            </a:xfrm>
            <a:prstGeom prst="rect">
              <a:avLst/>
            </a:prstGeom>
            <a:noFill/>
          </p:spPr>
          <p:txBody>
            <a:bodyPr wrap="square" rtlCol="0">
              <a:spAutoFit/>
            </a:bodyPr>
            <a:lstStyle/>
            <a:p>
              <a:r>
                <a:rPr lang="en-US" sz="1200" dirty="0"/>
                <a:t>Data</a:t>
              </a:r>
            </a:p>
          </p:txBody>
        </p:sp>
        <p:sp>
          <p:nvSpPr>
            <p:cNvPr id="48" name="TextBox 47"/>
            <p:cNvSpPr txBox="1"/>
            <p:nvPr/>
          </p:nvSpPr>
          <p:spPr>
            <a:xfrm>
              <a:off x="5984849" y="3765080"/>
              <a:ext cx="758041" cy="276999"/>
            </a:xfrm>
            <a:prstGeom prst="rect">
              <a:avLst/>
            </a:prstGeom>
            <a:noFill/>
          </p:spPr>
          <p:txBody>
            <a:bodyPr wrap="square" rtlCol="0">
              <a:spAutoFit/>
            </a:bodyPr>
            <a:lstStyle/>
            <a:p>
              <a:r>
                <a:rPr lang="en-US" sz="1200" dirty="0"/>
                <a:t>Data</a:t>
              </a:r>
            </a:p>
          </p:txBody>
        </p:sp>
      </p:grpSp>
      <p:sp>
        <p:nvSpPr>
          <p:cNvPr id="50" name="Oval 49"/>
          <p:cNvSpPr/>
          <p:nvPr/>
        </p:nvSpPr>
        <p:spPr bwMode="auto">
          <a:xfrm>
            <a:off x="3574222" y="3561955"/>
            <a:ext cx="802372" cy="950477"/>
          </a:xfrm>
          <a:prstGeom prst="ellipse">
            <a:avLst/>
          </a:prstGeom>
          <a:noFill/>
          <a:ln w="9525" cap="flat" cmpd="sng" algn="ctr">
            <a:solidFill>
              <a:srgbClr val="FD9208"/>
            </a:solidFill>
            <a:prstDash val="dash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145109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0"/>
            <a:ext cx="7772400" cy="315279"/>
          </a:xfrm>
        </p:spPr>
        <p:txBody>
          <a:bodyPr/>
          <a:lstStyle/>
          <a:p>
            <a:r>
              <a:rPr lang="en-US" sz="2000" dirty="0">
                <a:solidFill>
                  <a:srgbClr val="000000"/>
                </a:solidFill>
              </a:rPr>
              <a:t>Multi-AP Implicit Sounding</a:t>
            </a:r>
            <a:endParaRPr lang="en-US" sz="2000" dirty="0"/>
          </a:p>
        </p:txBody>
      </p:sp>
      <p:sp>
        <p:nvSpPr>
          <p:cNvPr id="3" name="Content Placeholder 2"/>
          <p:cNvSpPr>
            <a:spLocks noGrp="1"/>
          </p:cNvSpPr>
          <p:nvPr>
            <p:ph idx="1"/>
          </p:nvPr>
        </p:nvSpPr>
        <p:spPr>
          <a:xfrm>
            <a:off x="428016" y="881974"/>
            <a:ext cx="8456579" cy="3947007"/>
          </a:xfrm>
        </p:spPr>
        <p:txBody>
          <a:bodyPr/>
          <a:lstStyle/>
          <a:p>
            <a:pPr>
              <a:buFont typeface="Arial" panose="020B0604020202020204" pitchFamily="34" charset="0"/>
              <a:buChar char="•"/>
            </a:pPr>
            <a:r>
              <a:rPr lang="en-US" dirty="0"/>
              <a:t>Mode 2: Sequential</a:t>
            </a:r>
          </a:p>
          <a:p>
            <a:pPr lvl="1">
              <a:buFont typeface="Courier New" panose="02070309020205020404" pitchFamily="49" charset="0"/>
              <a:buChar char="o"/>
            </a:pPr>
            <a:r>
              <a:rPr lang="en-US" b="0" dirty="0"/>
              <a:t>APs in coordinated set will sequentially trigger the transmission of UL NDPs</a:t>
            </a:r>
          </a:p>
          <a:p>
            <a:pPr lvl="1">
              <a:buFont typeface="Courier New" panose="02070309020205020404" pitchFamily="49" charset="0"/>
              <a:buChar char="o"/>
            </a:pPr>
            <a:r>
              <a:rPr lang="en-US" dirty="0">
                <a:latin typeface="Times New Roman" panose="02020603050405020304" pitchFamily="18" charset="0"/>
                <a:ea typeface="Malgun Gothic" panose="020B0503020000020004" pitchFamily="34" charset="-127"/>
              </a:rPr>
              <a:t>The first Trigger frame transmitted by Initiator AP may identify IDs for APs (in coordinated set), sequential ordering for performing the uplink sounding, user info for its own STAs and  all OBSS STAs and the detailed allocation of time/code/tone for each STA.</a:t>
            </a:r>
          </a:p>
          <a:p>
            <a:pPr lvl="2">
              <a:buFont typeface="Wingdings" panose="05000000000000000000" pitchFamily="2" charset="2"/>
              <a:buChar char="§"/>
            </a:pPr>
            <a:r>
              <a:rPr lang="en-US" sz="1400" dirty="0">
                <a:latin typeface="Times New Roman" panose="02020603050405020304" pitchFamily="18" charset="0"/>
                <a:ea typeface="Malgun Gothic" panose="020B0503020000020004" pitchFamily="34" charset="-127"/>
              </a:rPr>
              <a:t>This is to inform other APs in coordinated set on the RU each user may send NDP.</a:t>
            </a:r>
          </a:p>
          <a:p>
            <a:pPr lvl="1">
              <a:buFont typeface="Courier New" panose="02070309020205020404" pitchFamily="49" charset="0"/>
              <a:buChar char="o"/>
            </a:pPr>
            <a:r>
              <a:rPr lang="en-US" dirty="0">
                <a:latin typeface="Times New Roman" panose="02020603050405020304" pitchFamily="18" charset="0"/>
                <a:ea typeface="Malgun Gothic" panose="020B0503020000020004" pitchFamily="34" charset="-127"/>
              </a:rPr>
              <a:t>Trigger frames transmitted from other APs may only carry user info for its own STAs.</a:t>
            </a:r>
          </a:p>
          <a:p>
            <a:pPr lvl="2">
              <a:buFont typeface="Courier New" panose="02070309020205020404" pitchFamily="49" charset="0"/>
              <a:buChar char="o"/>
            </a:pPr>
            <a:endParaRPr lang="en-US" sz="1900" dirty="0">
              <a:latin typeface="Times New Roman" panose="02020603050405020304" pitchFamily="18" charset="0"/>
              <a:ea typeface="Malgun Gothic" panose="020B0503020000020004" pitchFamily="34" charset="-127"/>
            </a:endParaRPr>
          </a:p>
          <a:p>
            <a:pPr marL="342900" lvl="1" indent="0">
              <a:buNone/>
            </a:pPr>
            <a:endParaRPr lang="en-US" sz="1600" dirty="0">
              <a:latin typeface="Times New Roman" panose="02020603050405020304" pitchFamily="18" charset="0"/>
              <a:ea typeface="Malgun Gothic" panose="020B0503020000020004" pitchFamily="34" charset="-127"/>
            </a:endParaRPr>
          </a:p>
          <a:p>
            <a:pPr marL="342900" lvl="1" indent="0">
              <a:buNone/>
            </a:pPr>
            <a:endParaRPr lang="en-US" sz="1600" dirty="0">
              <a:latin typeface="Times New Roman" panose="02020603050405020304" pitchFamily="18" charset="0"/>
              <a:ea typeface="Malgun Gothic" panose="020B0503020000020004" pitchFamily="34" charset="-127"/>
            </a:endParaRPr>
          </a:p>
          <a:p>
            <a:pPr marL="342900" lvl="1" indent="0">
              <a:buNone/>
            </a:pPr>
            <a:endParaRPr lang="en-US" sz="1200" dirty="0"/>
          </a:p>
          <a:p>
            <a:pPr lvl="1">
              <a:buFont typeface="Courier New" panose="02070309020205020404" pitchFamily="49" charset="0"/>
              <a:buChar char="o"/>
            </a:pPr>
            <a:endParaRPr lang="en-US" sz="1300"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a:solidFill>
                  <a:srgbClr val="000000"/>
                </a:solidFill>
              </a:rPr>
              <a:t>Roya Doostnejad, Intel Corporation</a:t>
            </a:r>
          </a:p>
        </p:txBody>
      </p:sp>
      <p:grpSp>
        <p:nvGrpSpPr>
          <p:cNvPr id="65" name="Group 64"/>
          <p:cNvGrpSpPr/>
          <p:nvPr/>
        </p:nvGrpSpPr>
        <p:grpSpPr>
          <a:xfrm>
            <a:off x="557680" y="2788596"/>
            <a:ext cx="7581130" cy="2040385"/>
            <a:chOff x="210815" y="2957071"/>
            <a:chExt cx="6736521" cy="1705439"/>
          </a:xfrm>
        </p:grpSpPr>
        <p:grpSp>
          <p:nvGrpSpPr>
            <p:cNvPr id="6" name="Group 5"/>
            <p:cNvGrpSpPr/>
            <p:nvPr/>
          </p:nvGrpSpPr>
          <p:grpSpPr>
            <a:xfrm>
              <a:off x="334537" y="2957071"/>
              <a:ext cx="6612799" cy="1699338"/>
              <a:chOff x="275402" y="2491747"/>
              <a:chExt cx="6961666" cy="2078067"/>
            </a:xfrm>
          </p:grpSpPr>
          <p:sp>
            <p:nvSpPr>
              <p:cNvPr id="7" name="TextBox 6"/>
              <p:cNvSpPr txBox="1"/>
              <p:nvPr/>
            </p:nvSpPr>
            <p:spPr>
              <a:xfrm>
                <a:off x="275402" y="2491747"/>
                <a:ext cx="674665" cy="489282"/>
              </a:xfrm>
              <a:prstGeom prst="rect">
                <a:avLst/>
              </a:prstGeom>
              <a:noFill/>
            </p:spPr>
            <p:txBody>
              <a:bodyPr wrap="square" rtlCol="0">
                <a:spAutoFit/>
              </a:bodyPr>
              <a:lstStyle/>
              <a:p>
                <a:endParaRPr lang="en-US" sz="1000" dirty="0"/>
              </a:p>
              <a:p>
                <a:r>
                  <a:rPr lang="en-US" sz="1000" dirty="0"/>
                  <a:t> AP-1</a:t>
                </a:r>
              </a:p>
            </p:txBody>
          </p:sp>
          <p:cxnSp>
            <p:nvCxnSpPr>
              <p:cNvPr id="8" name="Straight Connector 7"/>
              <p:cNvCxnSpPr/>
              <p:nvPr/>
            </p:nvCxnSpPr>
            <p:spPr bwMode="auto">
              <a:xfrm flipV="1">
                <a:off x="484861" y="2904094"/>
                <a:ext cx="6712210" cy="994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bwMode="auto">
              <a:xfrm>
                <a:off x="881974" y="2553878"/>
                <a:ext cx="542935" cy="35793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TextBox 9"/>
              <p:cNvSpPr txBox="1"/>
              <p:nvPr/>
            </p:nvSpPr>
            <p:spPr>
              <a:xfrm>
                <a:off x="865069" y="2513831"/>
                <a:ext cx="672417" cy="451644"/>
              </a:xfrm>
              <a:prstGeom prst="rect">
                <a:avLst/>
              </a:prstGeom>
              <a:noFill/>
            </p:spPr>
            <p:txBody>
              <a:bodyPr wrap="square" rtlCol="0">
                <a:spAutoFit/>
              </a:bodyPr>
              <a:lstStyle/>
              <a:p>
                <a:r>
                  <a:rPr lang="en-US" sz="900" b="1" dirty="0"/>
                  <a:t>Trigger Frame</a:t>
                </a:r>
              </a:p>
            </p:txBody>
          </p:sp>
          <p:cxnSp>
            <p:nvCxnSpPr>
              <p:cNvPr id="11" name="Straight Arrow Connector 10"/>
              <p:cNvCxnSpPr/>
              <p:nvPr/>
            </p:nvCxnSpPr>
            <p:spPr bwMode="auto">
              <a:xfrm>
                <a:off x="1444834" y="2862404"/>
                <a:ext cx="291829" cy="10226"/>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p:nvSpPr>
            <p:spPr>
              <a:xfrm>
                <a:off x="1363449" y="2609970"/>
                <a:ext cx="539836" cy="263460"/>
              </a:xfrm>
              <a:prstGeom prst="rect">
                <a:avLst/>
              </a:prstGeom>
              <a:noFill/>
            </p:spPr>
            <p:txBody>
              <a:bodyPr wrap="square" rtlCol="0">
                <a:spAutoFit/>
              </a:bodyPr>
              <a:lstStyle/>
              <a:p>
                <a:r>
                  <a:rPr lang="en-US" sz="800" dirty="0"/>
                  <a:t>SIFS</a:t>
                </a:r>
              </a:p>
            </p:txBody>
          </p:sp>
          <p:sp>
            <p:nvSpPr>
              <p:cNvPr id="13" name="Rectangle 12"/>
              <p:cNvSpPr/>
              <p:nvPr/>
            </p:nvSpPr>
            <p:spPr bwMode="auto">
              <a:xfrm>
                <a:off x="1738430" y="3104713"/>
                <a:ext cx="444674" cy="348603"/>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mc:AlternateContent xmlns:mc="http://schemas.openxmlformats.org/markup-compatibility/2006" xmlns:a14="http://schemas.microsoft.com/office/drawing/2010/main">
            <mc:Choice Requires="a14">
              <p:sp>
                <p:nvSpPr>
                  <p:cNvPr id="16" name="TextBox 15"/>
                  <p:cNvSpPr txBox="1"/>
                  <p:nvPr/>
                </p:nvSpPr>
                <p:spPr>
                  <a:xfrm>
                    <a:off x="2265280" y="3510113"/>
                    <a:ext cx="428290" cy="25391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050" i="1" smtClean="0">
                              <a:latin typeface="Cambria Math" panose="02040503050406030204" pitchFamily="18" charset="0"/>
                              <a:ea typeface="Cambria Math" panose="02040503050406030204" pitchFamily="18" charset="0"/>
                            </a:rPr>
                            <m:t>⋱</m:t>
                          </m:r>
                        </m:oMath>
                      </m:oMathPara>
                    </a14:m>
                    <a:endParaRPr lang="en-US" sz="1050" dirty="0"/>
                  </a:p>
                </p:txBody>
              </p:sp>
            </mc:Choice>
            <mc:Fallback xmlns="">
              <p:sp>
                <p:nvSpPr>
                  <p:cNvPr id="16" name="TextBox 15"/>
                  <p:cNvSpPr txBox="1">
                    <a:spLocks noRot="1" noChangeAspect="1" noMove="1" noResize="1" noEditPoints="1" noAdjustHandles="1" noChangeArrowheads="1" noChangeShapeType="1" noTextEdit="1"/>
                  </p:cNvSpPr>
                  <p:nvPr/>
                </p:nvSpPr>
                <p:spPr>
                  <a:xfrm>
                    <a:off x="2265280" y="3510113"/>
                    <a:ext cx="428290" cy="253916"/>
                  </a:xfrm>
                  <a:prstGeom prst="rect">
                    <a:avLst/>
                  </a:prstGeom>
                  <a:blipFill rotWithShape="0">
                    <a:blip r:embed="rId2"/>
                    <a:stretch>
                      <a:fillRect b="-5882"/>
                    </a:stretch>
                  </a:blipFill>
                </p:spPr>
                <p:txBody>
                  <a:bodyPr/>
                  <a:lstStyle/>
                  <a:p>
                    <a:r>
                      <a:rPr lang="en-US">
                        <a:noFill/>
                      </a:rPr>
                      <a:t> </a:t>
                    </a:r>
                  </a:p>
                </p:txBody>
              </p:sp>
            </mc:Fallback>
          </mc:AlternateContent>
          <p:sp>
            <p:nvSpPr>
              <p:cNvPr id="17" name="Rectangle 16"/>
              <p:cNvSpPr/>
              <p:nvPr/>
            </p:nvSpPr>
            <p:spPr bwMode="auto">
              <a:xfrm>
                <a:off x="2905621" y="3642630"/>
                <a:ext cx="573408" cy="356078"/>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18" name="Straight Connector 17"/>
              <p:cNvCxnSpPr/>
              <p:nvPr/>
            </p:nvCxnSpPr>
            <p:spPr bwMode="auto">
              <a:xfrm>
                <a:off x="442908" y="3469716"/>
                <a:ext cx="6754163" cy="206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22"/>
              <p:cNvCxnSpPr/>
              <p:nvPr/>
            </p:nvCxnSpPr>
            <p:spPr bwMode="auto">
              <a:xfrm>
                <a:off x="442908" y="4020598"/>
                <a:ext cx="6794160" cy="1346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Connector 28"/>
              <p:cNvCxnSpPr/>
              <p:nvPr/>
            </p:nvCxnSpPr>
            <p:spPr bwMode="auto">
              <a:xfrm>
                <a:off x="442908" y="4523714"/>
                <a:ext cx="6794159" cy="461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Box 29"/>
              <p:cNvSpPr txBox="1"/>
              <p:nvPr/>
            </p:nvSpPr>
            <p:spPr>
              <a:xfrm>
                <a:off x="288610" y="3739112"/>
                <a:ext cx="533639" cy="253916"/>
              </a:xfrm>
              <a:prstGeom prst="rect">
                <a:avLst/>
              </a:prstGeom>
              <a:noFill/>
            </p:spPr>
            <p:txBody>
              <a:bodyPr wrap="square" rtlCol="0">
                <a:spAutoFit/>
              </a:bodyPr>
              <a:lstStyle/>
              <a:p>
                <a:r>
                  <a:rPr lang="en-US" sz="1000" dirty="0"/>
                  <a:t>AP- k</a:t>
                </a:r>
              </a:p>
            </p:txBody>
          </p:sp>
          <p:sp>
            <p:nvSpPr>
              <p:cNvPr id="37" name="Rectangle 36"/>
              <p:cNvSpPr/>
              <p:nvPr/>
            </p:nvSpPr>
            <p:spPr bwMode="auto">
              <a:xfrm>
                <a:off x="4543891" y="2543673"/>
                <a:ext cx="573408" cy="3560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40" name="Straight Arrow Connector 39"/>
              <p:cNvCxnSpPr/>
              <p:nvPr/>
            </p:nvCxnSpPr>
            <p:spPr bwMode="auto">
              <a:xfrm>
                <a:off x="4271288" y="2872630"/>
                <a:ext cx="272603" cy="5113"/>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Box 40"/>
              <p:cNvSpPr txBox="1"/>
              <p:nvPr/>
            </p:nvSpPr>
            <p:spPr>
              <a:xfrm>
                <a:off x="4531539" y="2528957"/>
                <a:ext cx="598113" cy="472263"/>
              </a:xfrm>
              <a:prstGeom prst="rect">
                <a:avLst/>
              </a:prstGeom>
              <a:noFill/>
            </p:spPr>
            <p:txBody>
              <a:bodyPr wrap="square" rtlCol="0">
                <a:spAutoFit/>
              </a:bodyPr>
              <a:lstStyle/>
              <a:p>
                <a:r>
                  <a:rPr lang="en-US" sz="1000" b="1" dirty="0"/>
                  <a:t>M-AP</a:t>
                </a:r>
              </a:p>
              <a:p>
                <a:r>
                  <a:rPr lang="en-US" sz="1000" b="1" dirty="0"/>
                  <a:t>Trigger</a:t>
                </a:r>
              </a:p>
            </p:txBody>
          </p:sp>
          <p:cxnSp>
            <p:nvCxnSpPr>
              <p:cNvPr id="42" name="Straight Arrow Connector 41"/>
              <p:cNvCxnSpPr/>
              <p:nvPr/>
            </p:nvCxnSpPr>
            <p:spPr bwMode="auto">
              <a:xfrm>
                <a:off x="5153691" y="2834793"/>
                <a:ext cx="272603" cy="5113"/>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Rectangle 42"/>
              <p:cNvSpPr/>
              <p:nvPr/>
            </p:nvSpPr>
            <p:spPr bwMode="auto">
              <a:xfrm>
                <a:off x="5462685" y="2546618"/>
                <a:ext cx="885130" cy="3560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4" name="Rectangle 43"/>
              <p:cNvSpPr/>
              <p:nvPr/>
            </p:nvSpPr>
            <p:spPr bwMode="auto">
              <a:xfrm>
                <a:off x="5452995" y="3660988"/>
                <a:ext cx="885130" cy="35607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5" name="TextBox 44"/>
              <p:cNvSpPr txBox="1"/>
              <p:nvPr/>
            </p:nvSpPr>
            <p:spPr>
              <a:xfrm>
                <a:off x="5558301" y="2495980"/>
                <a:ext cx="693898" cy="338554"/>
              </a:xfrm>
              <a:prstGeom prst="rect">
                <a:avLst/>
              </a:prstGeom>
              <a:noFill/>
            </p:spPr>
            <p:txBody>
              <a:bodyPr wrap="square" rtlCol="0">
                <a:spAutoFit/>
              </a:bodyPr>
              <a:lstStyle/>
              <a:p>
                <a:r>
                  <a:rPr lang="en-US" sz="1600" dirty="0"/>
                  <a:t>Data</a:t>
                </a:r>
              </a:p>
            </p:txBody>
          </p:sp>
          <p:sp>
            <p:nvSpPr>
              <p:cNvPr id="46" name="TextBox 45"/>
              <p:cNvSpPr txBox="1"/>
              <p:nvPr/>
            </p:nvSpPr>
            <p:spPr>
              <a:xfrm>
                <a:off x="5568446" y="3600474"/>
                <a:ext cx="693898" cy="338554"/>
              </a:xfrm>
              <a:prstGeom prst="rect">
                <a:avLst/>
              </a:prstGeom>
              <a:noFill/>
            </p:spPr>
            <p:txBody>
              <a:bodyPr wrap="square" rtlCol="0">
                <a:spAutoFit/>
              </a:bodyPr>
              <a:lstStyle/>
              <a:p>
                <a:r>
                  <a:rPr lang="en-US" sz="1600" dirty="0"/>
                  <a:t>Data</a:t>
                </a:r>
              </a:p>
            </p:txBody>
          </p:sp>
          <mc:AlternateContent xmlns:mc="http://schemas.openxmlformats.org/markup-compatibility/2006" xmlns:a14="http://schemas.microsoft.com/office/drawing/2010/main">
            <mc:Choice Requires="a14">
              <p:sp>
                <p:nvSpPr>
                  <p:cNvPr id="47" name="TextBox 46"/>
                  <p:cNvSpPr txBox="1"/>
                  <p:nvPr/>
                </p:nvSpPr>
                <p:spPr>
                  <a:xfrm>
                    <a:off x="5182507" y="3381420"/>
                    <a:ext cx="428290" cy="30109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000" b="1" i="1" smtClean="0">
                              <a:latin typeface="Cambria Math" panose="02040503050406030204" pitchFamily="18" charset="0"/>
                              <a:ea typeface="Cambria Math" panose="02040503050406030204" pitchFamily="18" charset="0"/>
                            </a:rPr>
                            <m:t>⋱</m:t>
                          </m:r>
                        </m:oMath>
                      </m:oMathPara>
                    </a14:m>
                    <a:endParaRPr lang="en-US" sz="1000" b="1" dirty="0"/>
                  </a:p>
                </p:txBody>
              </p:sp>
            </mc:Choice>
            <mc:Fallback xmlns="">
              <p:sp>
                <p:nvSpPr>
                  <p:cNvPr id="47" name="TextBox 46"/>
                  <p:cNvSpPr txBox="1">
                    <a:spLocks noRot="1" noChangeAspect="1" noMove="1" noResize="1" noEditPoints="1" noAdjustHandles="1" noChangeArrowheads="1" noChangeShapeType="1" noTextEdit="1"/>
                  </p:cNvSpPr>
                  <p:nvPr/>
                </p:nvSpPr>
                <p:spPr>
                  <a:xfrm>
                    <a:off x="5182507" y="3381420"/>
                    <a:ext cx="428290" cy="301096"/>
                  </a:xfrm>
                  <a:prstGeom prst="rect">
                    <a:avLst/>
                  </a:prstGeom>
                  <a:blipFill rotWithShape="0">
                    <a:blip r:embed="rId3"/>
                    <a:stretch>
                      <a:fillRect/>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48" name="TextBox 47"/>
                <p:cNvSpPr txBox="1"/>
                <p:nvPr/>
              </p:nvSpPr>
              <p:spPr>
                <a:xfrm>
                  <a:off x="210815" y="3522028"/>
                  <a:ext cx="760214" cy="25981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000" i="1" smtClean="0">
                                <a:latin typeface="Cambria Math" panose="02040503050406030204" pitchFamily="18" charset="0"/>
                              </a:rPr>
                            </m:ctrlPr>
                          </m:sSubPr>
                          <m:e>
                            <m:r>
                              <m:rPr>
                                <m:nor/>
                              </m:rPr>
                              <a:rPr lang="en-US" sz="1000" dirty="0"/>
                              <m:t>[</m:t>
                            </m:r>
                            <m:r>
                              <m:rPr>
                                <m:nor/>
                              </m:rPr>
                              <a:rPr lang="en-US" sz="1000" dirty="0"/>
                              <m:t>STAs</m:t>
                            </m:r>
                            <m:r>
                              <m:rPr>
                                <m:nor/>
                              </m:rPr>
                              <a:rPr lang="en-US" sz="1000" dirty="0"/>
                              <m:t>]</m:t>
                            </m:r>
                          </m:e>
                          <m:sub>
                            <m:r>
                              <a:rPr lang="en-US" sz="1000" b="0" i="1" smtClean="0">
                                <a:latin typeface="Cambria Math" panose="02040503050406030204" pitchFamily="18" charset="0"/>
                              </a:rPr>
                              <m:t>1</m:t>
                            </m:r>
                          </m:sub>
                        </m:sSub>
                      </m:oMath>
                    </m:oMathPara>
                  </a14:m>
                  <a:endParaRPr lang="en-US" sz="1000" dirty="0"/>
                </a:p>
              </p:txBody>
            </p:sp>
          </mc:Choice>
          <mc:Fallback xmlns="">
            <p:sp>
              <p:nvSpPr>
                <p:cNvPr id="48" name="TextBox 47"/>
                <p:cNvSpPr txBox="1">
                  <a:spLocks noRot="1" noChangeAspect="1" noMove="1" noResize="1" noEditPoints="1" noAdjustHandles="1" noChangeArrowheads="1" noChangeShapeType="1" noTextEdit="1"/>
                </p:cNvSpPr>
                <p:nvPr/>
              </p:nvSpPr>
              <p:spPr>
                <a:xfrm>
                  <a:off x="210815" y="3522028"/>
                  <a:ext cx="760214" cy="259815"/>
                </a:xfrm>
                <a:prstGeom prst="rect">
                  <a:avLst/>
                </a:prstGeom>
                <a:blipFill rotWithShape="0">
                  <a:blip r:embed="rId4"/>
                  <a:stretch>
                    <a:fillRect/>
                  </a:stretch>
                </a:blipFill>
              </p:spPr>
              <p:txBody>
                <a:bodyPr/>
                <a:lstStyle/>
                <a:p>
                  <a:r>
                    <a:rPr lang="en-US">
                      <a:noFill/>
                    </a:rPr>
                    <a:t> </a:t>
                  </a:r>
                </a:p>
              </p:txBody>
            </p:sp>
          </mc:Fallback>
        </mc:AlternateContent>
        <p:sp>
          <p:nvSpPr>
            <p:cNvPr id="49" name="Rectangle 48"/>
            <p:cNvSpPr/>
            <p:nvPr/>
          </p:nvSpPr>
          <p:spPr>
            <a:xfrm>
              <a:off x="2824642" y="3868390"/>
              <a:ext cx="530915" cy="369332"/>
            </a:xfrm>
            <a:prstGeom prst="rect">
              <a:avLst/>
            </a:prstGeom>
          </p:spPr>
          <p:txBody>
            <a:bodyPr wrap="none">
              <a:spAutoFit/>
            </a:bodyPr>
            <a:lstStyle/>
            <a:p>
              <a:r>
                <a:rPr lang="en-US" sz="900" b="1" dirty="0"/>
                <a:t>Trigger</a:t>
              </a:r>
            </a:p>
            <a:p>
              <a:r>
                <a:rPr lang="en-US" sz="900" b="1" dirty="0"/>
                <a:t>Frame</a:t>
              </a:r>
            </a:p>
          </p:txBody>
        </p:sp>
        <mc:AlternateContent xmlns:mc="http://schemas.openxmlformats.org/markup-compatibility/2006" xmlns:a14="http://schemas.microsoft.com/office/drawing/2010/main">
          <mc:Choice Requires="a14">
            <p:sp>
              <p:nvSpPr>
                <p:cNvPr id="50" name="TextBox 49"/>
                <p:cNvSpPr txBox="1"/>
                <p:nvPr/>
              </p:nvSpPr>
              <p:spPr>
                <a:xfrm>
                  <a:off x="262104" y="4393733"/>
                  <a:ext cx="760214" cy="25981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000" i="1" smtClean="0">
                                <a:latin typeface="Cambria Math" panose="02040503050406030204" pitchFamily="18" charset="0"/>
                              </a:rPr>
                            </m:ctrlPr>
                          </m:sSubPr>
                          <m:e>
                            <m:r>
                              <m:rPr>
                                <m:nor/>
                              </m:rPr>
                              <a:rPr lang="en-US" sz="1000" dirty="0"/>
                              <m:t>[</m:t>
                            </m:r>
                            <m:r>
                              <m:rPr>
                                <m:nor/>
                              </m:rPr>
                              <a:rPr lang="en-US" sz="1000" dirty="0"/>
                              <m:t>STAs</m:t>
                            </m:r>
                            <m:r>
                              <m:rPr>
                                <m:nor/>
                              </m:rPr>
                              <a:rPr lang="en-US" sz="1000" dirty="0"/>
                              <m:t>]</m:t>
                            </m:r>
                          </m:e>
                          <m:sub>
                            <m:r>
                              <a:rPr lang="en-US" sz="1000" b="0" i="1" smtClean="0">
                                <a:latin typeface="Cambria Math" panose="02040503050406030204" pitchFamily="18" charset="0"/>
                              </a:rPr>
                              <m:t>𝑘</m:t>
                            </m:r>
                          </m:sub>
                        </m:sSub>
                      </m:oMath>
                    </m:oMathPara>
                  </a14:m>
                  <a:endParaRPr lang="en-US" sz="1000" dirty="0"/>
                </a:p>
              </p:txBody>
            </p:sp>
          </mc:Choice>
          <mc:Fallback xmlns="">
            <p:sp>
              <p:nvSpPr>
                <p:cNvPr id="50" name="TextBox 49"/>
                <p:cNvSpPr txBox="1">
                  <a:spLocks noRot="1" noChangeAspect="1" noMove="1" noResize="1" noEditPoints="1" noAdjustHandles="1" noChangeArrowheads="1" noChangeShapeType="1" noTextEdit="1"/>
                </p:cNvSpPr>
                <p:nvPr/>
              </p:nvSpPr>
              <p:spPr>
                <a:xfrm>
                  <a:off x="262104" y="4393733"/>
                  <a:ext cx="760214" cy="259815"/>
                </a:xfrm>
                <a:prstGeom prst="rect">
                  <a:avLst/>
                </a:prstGeom>
                <a:blipFill rotWithShape="0">
                  <a:blip r:embed="rId5"/>
                  <a:stretch>
                    <a:fillRect/>
                  </a:stretch>
                </a:blipFill>
              </p:spPr>
              <p:txBody>
                <a:bodyPr/>
                <a:lstStyle/>
                <a:p>
                  <a:r>
                    <a:rPr lang="en-US">
                      <a:noFill/>
                    </a:rPr>
                    <a:t> </a:t>
                  </a:r>
                </a:p>
              </p:txBody>
            </p:sp>
          </mc:Fallback>
        </mc:AlternateContent>
        <p:sp>
          <p:nvSpPr>
            <p:cNvPr id="53" name="Rectangle 52"/>
            <p:cNvSpPr/>
            <p:nvPr/>
          </p:nvSpPr>
          <p:spPr bwMode="auto">
            <a:xfrm>
              <a:off x="3661873" y="4343573"/>
              <a:ext cx="422390" cy="28507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4" name="TextBox 53"/>
            <p:cNvSpPr txBox="1"/>
            <p:nvPr/>
          </p:nvSpPr>
          <p:spPr>
            <a:xfrm>
              <a:off x="3326652" y="3950429"/>
              <a:ext cx="486008" cy="215444"/>
            </a:xfrm>
            <a:prstGeom prst="rect">
              <a:avLst/>
            </a:prstGeom>
            <a:noFill/>
          </p:spPr>
          <p:txBody>
            <a:bodyPr wrap="square" rtlCol="0">
              <a:spAutoFit/>
            </a:bodyPr>
            <a:lstStyle/>
            <a:p>
              <a:r>
                <a:rPr lang="en-US" sz="800" dirty="0"/>
                <a:t>SIFS</a:t>
              </a:r>
            </a:p>
          </p:txBody>
        </p:sp>
        <p:cxnSp>
          <p:nvCxnSpPr>
            <p:cNvPr id="55" name="Straight Arrow Connector 54"/>
            <p:cNvCxnSpPr/>
            <p:nvPr/>
          </p:nvCxnSpPr>
          <p:spPr bwMode="auto">
            <a:xfrm>
              <a:off x="3384668" y="4157672"/>
              <a:ext cx="277205" cy="8362"/>
            </a:xfrm>
            <a:prstGeom prst="straightConnector1">
              <a:avLst/>
            </a:prstGeom>
            <a:solidFill>
              <a:schemeClr val="accent1"/>
            </a:solidFill>
            <a:ln w="127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57" name="Picture 56"/>
            <p:cNvPicPr>
              <a:picLocks noChangeAspect="1"/>
            </p:cNvPicPr>
            <p:nvPr/>
          </p:nvPicPr>
          <p:blipFill>
            <a:blip r:embed="rId6"/>
            <a:stretch>
              <a:fillRect/>
            </a:stretch>
          </p:blipFill>
          <p:spPr>
            <a:xfrm>
              <a:off x="1668154" y="3431386"/>
              <a:ext cx="573074" cy="493819"/>
            </a:xfrm>
            <a:prstGeom prst="rect">
              <a:avLst/>
            </a:prstGeom>
          </p:spPr>
        </p:pic>
        <p:sp>
          <p:nvSpPr>
            <p:cNvPr id="58" name="TextBox 57"/>
            <p:cNvSpPr txBox="1"/>
            <p:nvPr/>
          </p:nvSpPr>
          <p:spPr>
            <a:xfrm>
              <a:off x="3606539" y="4323956"/>
              <a:ext cx="719871" cy="338554"/>
            </a:xfrm>
            <a:prstGeom prst="rect">
              <a:avLst/>
            </a:prstGeom>
            <a:noFill/>
          </p:spPr>
          <p:txBody>
            <a:bodyPr wrap="square" rtlCol="0">
              <a:spAutoFit/>
            </a:bodyPr>
            <a:lstStyle/>
            <a:p>
              <a:r>
                <a:rPr lang="en-US" sz="800" dirty="0"/>
                <a:t>UL NDP</a:t>
              </a:r>
            </a:p>
            <a:p>
              <a:r>
                <a:rPr lang="en-US" sz="800" dirty="0"/>
                <a:t>STAs-k</a:t>
              </a:r>
            </a:p>
          </p:txBody>
        </p:sp>
      </p:grpSp>
      <p:sp>
        <p:nvSpPr>
          <p:cNvPr id="14" name="Date Placeholder 13"/>
          <p:cNvSpPr>
            <a:spLocks noGrp="1"/>
          </p:cNvSpPr>
          <p:nvPr>
            <p:ph type="dt" sz="half" idx="10"/>
          </p:nvPr>
        </p:nvSpPr>
        <p:spPr>
          <a:xfrm>
            <a:off x="696914" y="249452"/>
            <a:ext cx="346249" cy="207749"/>
          </a:xfrm>
        </p:spPr>
        <p:txBody>
          <a:bodyPr/>
          <a:lstStyle/>
          <a:p>
            <a:pPr>
              <a:defRPr/>
            </a:pPr>
            <a:r>
              <a:rPr lang="en-US" altLang="en-US">
                <a:solidFill>
                  <a:srgbClr val="000000"/>
                </a:solidFill>
              </a:rPr>
              <a:t>Jan 2020</a:t>
            </a:r>
            <a:endParaRPr lang="en-US" altLang="en-US" dirty="0">
              <a:solidFill>
                <a:srgbClr val="000000"/>
              </a:solidFill>
            </a:endParaRPr>
          </a:p>
        </p:txBody>
      </p:sp>
      <p:sp>
        <p:nvSpPr>
          <p:cNvPr id="15" name="Oval 14"/>
          <p:cNvSpPr/>
          <p:nvPr/>
        </p:nvSpPr>
        <p:spPr bwMode="auto">
          <a:xfrm>
            <a:off x="2191537" y="3325091"/>
            <a:ext cx="672575" cy="559220"/>
          </a:xfrm>
          <a:prstGeom prst="ellipse">
            <a:avLst/>
          </a:prstGeom>
          <a:noFill/>
          <a:ln w="9525" cap="flat" cmpd="sng" algn="ctr">
            <a:solidFill>
              <a:srgbClr val="FD9208"/>
            </a:solidFill>
            <a:prstDash val="lgDashDotDot"/>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1" name="TextBox 50"/>
          <p:cNvSpPr txBox="1"/>
          <p:nvPr/>
        </p:nvSpPr>
        <p:spPr>
          <a:xfrm>
            <a:off x="2763881" y="3318655"/>
            <a:ext cx="1371032" cy="369332"/>
          </a:xfrm>
          <a:prstGeom prst="rect">
            <a:avLst/>
          </a:prstGeom>
          <a:noFill/>
        </p:spPr>
        <p:txBody>
          <a:bodyPr wrap="square" rtlCol="0">
            <a:spAutoFit/>
          </a:bodyPr>
          <a:lstStyle/>
          <a:p>
            <a:r>
              <a:rPr lang="en-US" sz="900" b="1" dirty="0">
                <a:solidFill>
                  <a:srgbClr val="FD9208"/>
                </a:solidFill>
              </a:rPr>
              <a:t>Multiplexed in Time/ Frequency/Space</a:t>
            </a:r>
          </a:p>
        </p:txBody>
      </p:sp>
    </p:spTree>
    <p:extLst>
      <p:ext uri="{BB962C8B-B14F-4D97-AF65-F5344CB8AC3E}">
        <p14:creationId xmlns:p14="http://schemas.microsoft.com/office/powerpoint/2010/main" val="277631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0"/>
            <a:ext cx="7772400" cy="686990"/>
          </a:xfrm>
        </p:spPr>
        <p:txBody>
          <a:bodyPr/>
          <a:lstStyle/>
          <a:p>
            <a:r>
              <a:rPr lang="en-US" sz="2000" dirty="0">
                <a:solidFill>
                  <a:srgbClr val="000000"/>
                </a:solidFill>
              </a:rPr>
              <a:t>Multi-AP Implicit Sounding</a:t>
            </a:r>
            <a:endParaRPr lang="en-US" dirty="0"/>
          </a:p>
        </p:txBody>
      </p:sp>
      <p:sp>
        <p:nvSpPr>
          <p:cNvPr id="3" name="Content Placeholder 2"/>
          <p:cNvSpPr>
            <a:spLocks noGrp="1"/>
          </p:cNvSpPr>
          <p:nvPr>
            <p:ph idx="1"/>
          </p:nvPr>
        </p:nvSpPr>
        <p:spPr>
          <a:xfrm>
            <a:off x="685800" y="1322962"/>
            <a:ext cx="7772400" cy="3424136"/>
          </a:xfrm>
        </p:spPr>
        <p:txBody>
          <a:bodyPr/>
          <a:lstStyle/>
          <a:p>
            <a:r>
              <a:rPr lang="en-US" b="0" dirty="0"/>
              <a:t>If all APs can hear each other, the first trigger frame/initiator AP may only carry AP IDs and user info for its own STAs.</a:t>
            </a:r>
          </a:p>
          <a:p>
            <a:r>
              <a:rPr lang="en-US" b="0" dirty="0"/>
              <a:t>The sequential mode can be also used for the purpose of JBF.</a:t>
            </a:r>
          </a:p>
          <a:p>
            <a:r>
              <a:rPr lang="en-US" b="0" dirty="0"/>
              <a:t>When each STA transmits NDP in uplink, each AP in coordinated set is able to measure the channel. </a:t>
            </a:r>
          </a:p>
          <a:p>
            <a:pPr lvl="1">
              <a:buFont typeface="Courier New" panose="02070309020205020404" pitchFamily="49" charset="0"/>
              <a:buChar char="o"/>
            </a:pPr>
            <a:r>
              <a:rPr lang="en-US" dirty="0"/>
              <a:t>In JBF, the channels measured by all APs should be sent to the master AP/ central processor for JBF vector calculation</a:t>
            </a:r>
          </a:p>
          <a:p>
            <a:pPr lvl="1">
              <a:buFont typeface="Courier New" panose="02070309020205020404" pitchFamily="49" charset="0"/>
              <a:buChar char="o"/>
            </a:pPr>
            <a:r>
              <a:rPr lang="en-US" b="0" dirty="0"/>
              <a:t>In CBF, each AP individually will process the channel data and calculates the BF vectors.</a:t>
            </a:r>
          </a:p>
          <a:p>
            <a:pPr lvl="1">
              <a:buFont typeface="Courier New" panose="02070309020205020404" pitchFamily="49" charset="0"/>
              <a:buChar char="o"/>
            </a:pPr>
            <a:r>
              <a:rPr lang="en-US" dirty="0"/>
              <a:t>This is true for both modes of central and sequential modes.</a:t>
            </a:r>
            <a:endParaRPr lang="en-US" b="0" dirty="0"/>
          </a:p>
          <a:p>
            <a:endParaRPr lang="en-US" b="0" dirty="0"/>
          </a:p>
          <a:p>
            <a:pPr marL="0" indent="0">
              <a:buNone/>
            </a:pPr>
            <a:endParaRPr lang="en-US" b="0" dirty="0"/>
          </a:p>
          <a:p>
            <a:endParaRPr lang="en-US" b="0" dirty="0"/>
          </a:p>
        </p:txBody>
      </p:sp>
      <p:sp>
        <p:nvSpPr>
          <p:cNvPr id="4" name="Date Placeholder 3"/>
          <p:cNvSpPr>
            <a:spLocks noGrp="1"/>
          </p:cNvSpPr>
          <p:nvPr>
            <p:ph type="dt" sz="half" idx="10"/>
          </p:nvPr>
        </p:nvSpPr>
        <p:spPr/>
        <p:txBody>
          <a:bodyPr/>
          <a:lstStyle/>
          <a:p>
            <a:pPr>
              <a:defRPr/>
            </a:pPr>
            <a:r>
              <a:rPr lang="en-US" altLang="en-US">
                <a:solidFill>
                  <a:srgbClr val="000000"/>
                </a:solidFill>
              </a:rPr>
              <a:t>Jan 2020</a:t>
            </a:r>
            <a:endParaRPr lang="en-US" altLang="en-US"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en-US">
                <a:solidFill>
                  <a:srgbClr val="000000"/>
                </a:solidFill>
              </a:rPr>
              <a:t>Roya Doostnejad, Intel Corporation</a:t>
            </a:r>
            <a:endParaRPr lang="en-US" altLang="en-US" dirty="0">
              <a:solidFill>
                <a:srgbClr val="000000"/>
              </a:solidFill>
            </a:endParaRPr>
          </a:p>
        </p:txBody>
      </p:sp>
    </p:spTree>
    <p:extLst>
      <p:ext uri="{BB962C8B-B14F-4D97-AF65-F5344CB8AC3E}">
        <p14:creationId xmlns:p14="http://schemas.microsoft.com/office/powerpoint/2010/main" val="1536140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0"/>
            <a:ext cx="7772400" cy="373733"/>
          </a:xfrm>
        </p:spPr>
        <p:txBody>
          <a:bodyPr/>
          <a:lstStyle/>
          <a:p>
            <a:r>
              <a:rPr lang="en-US" dirty="0"/>
              <a:t>Network overhead</a:t>
            </a:r>
            <a:r>
              <a:rPr lang="en-US"/>
              <a:t>: Explicit vs Implicit Feedback</a:t>
            </a:r>
            <a:endParaRPr lang="en-US" dirty="0"/>
          </a:p>
        </p:txBody>
      </p:sp>
      <p:sp>
        <p:nvSpPr>
          <p:cNvPr id="3" name="Content Placeholder 2"/>
          <p:cNvSpPr>
            <a:spLocks noGrp="1"/>
          </p:cNvSpPr>
          <p:nvPr>
            <p:ph idx="1"/>
          </p:nvPr>
        </p:nvSpPr>
        <p:spPr>
          <a:xfrm>
            <a:off x="233464" y="1051560"/>
            <a:ext cx="8670587" cy="3753904"/>
          </a:xfrm>
        </p:spPr>
        <p:txBody>
          <a:bodyPr/>
          <a:lstStyle/>
          <a:p>
            <a:r>
              <a:rPr lang="en-US" sz="1400" b="0" dirty="0"/>
              <a:t>Network Overhead: In implicit sounding, the NDP transmission (STA) contribute to overhead but there is no feedback mechanism while in explicit beside NDP transmission, BF feedback reports add to the overhead. </a:t>
            </a:r>
          </a:p>
          <a:p>
            <a:r>
              <a:rPr lang="en-US" sz="1400" b="0" dirty="0"/>
              <a:t>An example of Explicit sounding is given in Appendix:</a:t>
            </a:r>
          </a:p>
          <a:p>
            <a:pPr lvl="1"/>
            <a:r>
              <a:rPr lang="en-US" sz="1100" dirty="0"/>
              <a:t>Overhead=</a:t>
            </a:r>
            <a:r>
              <a:rPr lang="en-US" sz="1100" dirty="0" err="1"/>
              <a:t>Trigger+NDPA+NDP+BF</a:t>
            </a:r>
            <a:r>
              <a:rPr lang="en-US" sz="1100" dirty="0"/>
              <a:t> Reports</a:t>
            </a:r>
            <a:endParaRPr lang="en-US" sz="1100" b="0" dirty="0"/>
          </a:p>
          <a:p>
            <a:r>
              <a:rPr lang="en-US" sz="1400" b="0" dirty="0"/>
              <a:t>An approximated overhead calculation is provided for implicit and explicit sounding for CBF as well as single AP. </a:t>
            </a:r>
          </a:p>
          <a:p>
            <a:pPr marL="0" indent="0">
              <a:buNone/>
            </a:pPr>
            <a:endParaRPr lang="en-US" sz="1400" b="0" dirty="0"/>
          </a:p>
          <a:p>
            <a:pPr marL="0" indent="0">
              <a:buNone/>
            </a:pPr>
            <a:endParaRPr lang="en-US" sz="1400" b="0" dirty="0"/>
          </a:p>
          <a:p>
            <a:pPr marL="0" indent="0">
              <a:buNone/>
            </a:pPr>
            <a:endParaRPr lang="en-US" sz="1400" b="0" dirty="0"/>
          </a:p>
        </p:txBody>
      </p:sp>
      <p:sp>
        <p:nvSpPr>
          <p:cNvPr id="4" name="Footer Placeholder 3"/>
          <p:cNvSpPr>
            <a:spLocks noGrp="1"/>
          </p:cNvSpPr>
          <p:nvPr>
            <p:ph type="ftr" sz="quarter" idx="11"/>
          </p:nvPr>
        </p:nvSpPr>
        <p:spPr/>
        <p:txBody>
          <a:bodyPr/>
          <a:lstStyle/>
          <a:p>
            <a:pPr>
              <a:defRPr/>
            </a:pPr>
            <a:r>
              <a:rPr lang="en-US" altLang="en-US">
                <a:solidFill>
                  <a:srgbClr val="000000"/>
                </a:solidFill>
              </a:rPr>
              <a:t>Roya Doostnejad, Intel Corporation</a:t>
            </a:r>
            <a:endParaRPr lang="en-US" altLang="en-US" dirty="0">
              <a:solidFill>
                <a:srgbClr val="0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583627745"/>
              </p:ext>
            </p:extLst>
          </p:nvPr>
        </p:nvGraphicFramePr>
        <p:xfrm>
          <a:off x="826041" y="3781443"/>
          <a:ext cx="7632158" cy="953156"/>
        </p:xfrm>
        <a:graphic>
          <a:graphicData uri="http://schemas.openxmlformats.org/drawingml/2006/table">
            <a:tbl>
              <a:tblPr firstRow="1" bandRow="1">
                <a:tableStyleId>{5C22544A-7EE6-4342-B048-85BDC9FD1C3A}</a:tableStyleId>
              </a:tblPr>
              <a:tblGrid>
                <a:gridCol w="1789561">
                  <a:extLst>
                    <a:ext uri="{9D8B030D-6E8A-4147-A177-3AD203B41FA5}">
                      <a16:colId xmlns:a16="http://schemas.microsoft.com/office/drawing/2014/main" val="20000"/>
                    </a:ext>
                  </a:extLst>
                </a:gridCol>
                <a:gridCol w="1035711">
                  <a:extLst>
                    <a:ext uri="{9D8B030D-6E8A-4147-A177-3AD203B41FA5}">
                      <a16:colId xmlns:a16="http://schemas.microsoft.com/office/drawing/2014/main" val="20001"/>
                    </a:ext>
                  </a:extLst>
                </a:gridCol>
                <a:gridCol w="1104663">
                  <a:extLst>
                    <a:ext uri="{9D8B030D-6E8A-4147-A177-3AD203B41FA5}">
                      <a16:colId xmlns:a16="http://schemas.microsoft.com/office/drawing/2014/main" val="20002"/>
                    </a:ext>
                  </a:extLst>
                </a:gridCol>
                <a:gridCol w="930597">
                  <a:extLst>
                    <a:ext uri="{9D8B030D-6E8A-4147-A177-3AD203B41FA5}">
                      <a16:colId xmlns:a16="http://schemas.microsoft.com/office/drawing/2014/main" val="20003"/>
                    </a:ext>
                  </a:extLst>
                </a:gridCol>
                <a:gridCol w="1463630">
                  <a:extLst>
                    <a:ext uri="{9D8B030D-6E8A-4147-A177-3AD203B41FA5}">
                      <a16:colId xmlns:a16="http://schemas.microsoft.com/office/drawing/2014/main" val="20004"/>
                    </a:ext>
                  </a:extLst>
                </a:gridCol>
                <a:gridCol w="1307996">
                  <a:extLst>
                    <a:ext uri="{9D8B030D-6E8A-4147-A177-3AD203B41FA5}">
                      <a16:colId xmlns:a16="http://schemas.microsoft.com/office/drawing/2014/main" val="20005"/>
                    </a:ext>
                  </a:extLst>
                </a:gridCol>
              </a:tblGrid>
              <a:tr h="0">
                <a:tc>
                  <a:txBody>
                    <a:bodyPr/>
                    <a:lstStyle/>
                    <a:p>
                      <a:r>
                        <a:rPr lang="en-US" sz="1200" dirty="0"/>
                        <a:t>Overhead</a:t>
                      </a:r>
                    </a:p>
                    <a:p>
                      <a:r>
                        <a:rPr lang="en-US" sz="1200" dirty="0"/>
                        <a:t>4-antennas AP</a:t>
                      </a:r>
                    </a:p>
                    <a:p>
                      <a:r>
                        <a:rPr lang="en-US" sz="1200" dirty="0">
                          <a:solidFill>
                            <a:srgbClr val="002060"/>
                          </a:solidFill>
                        </a:rPr>
                        <a:t>MCS=1 /2/ 4</a:t>
                      </a:r>
                      <a:endParaRPr lang="en-US" sz="12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100" dirty="0"/>
                        <a:t>Single AP/ Two</a:t>
                      </a:r>
                      <a:r>
                        <a:rPr lang="en-US" sz="1100" baseline="0" dirty="0"/>
                        <a:t> STA</a:t>
                      </a:r>
                      <a:endParaRPr lang="en-US" sz="1100" dirty="0"/>
                    </a:p>
                    <a:p>
                      <a:r>
                        <a:rPr lang="en-US" sz="1100" dirty="0"/>
                        <a:t>Explicit</a:t>
                      </a:r>
                    </a:p>
                  </a:txBody>
                  <a:tcPr/>
                </a:tc>
                <a:tc>
                  <a:txBody>
                    <a:bodyPr/>
                    <a:lstStyle/>
                    <a:p>
                      <a:r>
                        <a:rPr lang="en-US" sz="1100" dirty="0"/>
                        <a:t>CBF: 2 AP/</a:t>
                      </a:r>
                    </a:p>
                    <a:p>
                      <a:r>
                        <a:rPr lang="en-US" sz="1100" dirty="0"/>
                        <a:t>4 STA</a:t>
                      </a:r>
                    </a:p>
                    <a:p>
                      <a:r>
                        <a:rPr lang="en-US" sz="1100" dirty="0"/>
                        <a:t>Explicit </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mn-lt"/>
                          <a:ea typeface="+mn-ea"/>
                          <a:cs typeface="+mn-cs"/>
                        </a:rPr>
                        <a:t>CBF: 2 AP/</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mn-lt"/>
                          <a:ea typeface="+mn-ea"/>
                          <a:cs typeface="+mn-cs"/>
                        </a:rPr>
                        <a:t>4 STA</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mn-lt"/>
                          <a:ea typeface="+mn-ea"/>
                          <a:cs typeface="+mn-cs"/>
                        </a:rPr>
                        <a:t>Implicit</a:t>
                      </a:r>
                    </a:p>
                  </a:txBody>
                  <a:tcPr/>
                </a:tc>
                <a:tc>
                  <a:txBody>
                    <a:bodyPr/>
                    <a:lstStyle/>
                    <a:p>
                      <a:r>
                        <a:rPr lang="en-US" sz="1100" dirty="0"/>
                        <a:t>CBF: 3 AP/ 4 STA</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100" dirty="0"/>
                        <a:t>Explicit </a:t>
                      </a:r>
                    </a:p>
                    <a:p>
                      <a:endParaRPr lang="en-US" sz="1100" dirty="0"/>
                    </a:p>
                  </a:txBody>
                  <a:tcPr/>
                </a:tc>
                <a:tc>
                  <a:txBody>
                    <a:bodyPr/>
                    <a:lstStyle/>
                    <a:p>
                      <a:r>
                        <a:rPr lang="en-US" sz="1100" dirty="0"/>
                        <a:t>CBF: 3 AP/ 4 STA</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100" dirty="0"/>
                        <a:t>Implicit</a:t>
                      </a:r>
                    </a:p>
                  </a:txBody>
                  <a:tcPr/>
                </a:tc>
                <a:extLst>
                  <a:ext uri="{0D108BD9-81ED-4DB2-BD59-A6C34878D82A}">
                    <a16:rowId xmlns:a16="http://schemas.microsoft.com/office/drawing/2014/main" val="10000"/>
                  </a:ext>
                </a:extLst>
              </a:tr>
              <a:tr h="31307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mbria" panose="02040503050406030204" pitchFamily="18" charset="0"/>
                          <a:ea typeface="+mn-ea"/>
                          <a:cs typeface="+mn-cs"/>
                        </a:rPr>
                        <a:t>Sounding Duration (</a:t>
                      </a:r>
                      <a:r>
                        <a:rPr kumimoji="0" lang="en-US" sz="1100" b="0" i="0" u="none" strike="noStrike" kern="1200" cap="none" spc="0" normalizeH="0" baseline="0" noProof="0" dirty="0" err="1">
                          <a:ln>
                            <a:noFill/>
                          </a:ln>
                          <a:solidFill>
                            <a:srgbClr val="000000"/>
                          </a:solidFill>
                          <a:effectLst/>
                          <a:uLnTx/>
                          <a:uFillTx/>
                          <a:latin typeface="Cambria" panose="02040503050406030204" pitchFamily="18" charset="0"/>
                          <a:ea typeface="+mn-ea"/>
                          <a:cs typeface="+mn-cs"/>
                        </a:rPr>
                        <a:t>msec</a:t>
                      </a:r>
                      <a:r>
                        <a:rPr kumimoji="0" lang="en-US" sz="1100" b="0" i="0" u="none" strike="noStrike" kern="1200" cap="none" spc="0" normalizeH="0" baseline="0" noProof="0" dirty="0">
                          <a:ln>
                            <a:noFill/>
                          </a:ln>
                          <a:solidFill>
                            <a:srgbClr val="000000"/>
                          </a:solidFill>
                          <a:effectLst/>
                          <a:uLnTx/>
                          <a:uFillTx/>
                          <a:latin typeface="Cambria" panose="02040503050406030204" pitchFamily="18" charset="0"/>
                          <a:ea typeface="+mn-ea"/>
                          <a:cs typeface="+mn-cs"/>
                        </a:rPr>
                        <a:t>)</a:t>
                      </a:r>
                    </a:p>
                  </a:txBody>
                  <a:tcPr/>
                </a:tc>
                <a:tc>
                  <a:txBody>
                    <a:bodyPr/>
                    <a:lstStyle/>
                    <a:p>
                      <a:r>
                        <a:rPr lang="en-US" dirty="0"/>
                        <a:t>.75/ .53/ .4 </a:t>
                      </a:r>
                    </a:p>
                  </a:txBody>
                  <a:tcPr/>
                </a:tc>
                <a:tc>
                  <a:txBody>
                    <a:bodyPr/>
                    <a:lstStyle/>
                    <a:p>
                      <a:r>
                        <a:rPr lang="en-US" dirty="0"/>
                        <a:t>1.7/ 1.3/ .9</a:t>
                      </a:r>
                    </a:p>
                  </a:txBody>
                  <a:tcPr/>
                </a:tc>
                <a:tc>
                  <a:txBody>
                    <a:bodyPr/>
                    <a:lstStyle/>
                    <a:p>
                      <a:r>
                        <a:rPr lang="en-US" dirty="0"/>
                        <a:t>.24</a:t>
                      </a:r>
                    </a:p>
                  </a:txBody>
                  <a:tcPr/>
                </a:tc>
                <a:tc>
                  <a:txBody>
                    <a:bodyPr/>
                    <a:lstStyle/>
                    <a:p>
                      <a:r>
                        <a:rPr lang="en-US" dirty="0"/>
                        <a:t>2.5/ 1.9/ 1.3</a:t>
                      </a:r>
                    </a:p>
                  </a:txBody>
                  <a:tcPr/>
                </a:tc>
                <a:tc>
                  <a:txBody>
                    <a:bodyPr/>
                    <a:lstStyle/>
                    <a:p>
                      <a:r>
                        <a:rPr lang="en-US" dirty="0"/>
                        <a:t>.29</a:t>
                      </a:r>
                    </a:p>
                  </a:txBody>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040735621"/>
              </p:ext>
            </p:extLst>
          </p:nvPr>
        </p:nvGraphicFramePr>
        <p:xfrm>
          <a:off x="784697" y="2762445"/>
          <a:ext cx="7673502" cy="937260"/>
        </p:xfrm>
        <a:graphic>
          <a:graphicData uri="http://schemas.openxmlformats.org/drawingml/2006/table">
            <a:tbl>
              <a:tblPr firstRow="1" bandRow="1">
                <a:tableStyleId>{5C22544A-7EE6-4342-B048-85BDC9FD1C3A}</a:tableStyleId>
              </a:tblPr>
              <a:tblGrid>
                <a:gridCol w="1786852">
                  <a:extLst>
                    <a:ext uri="{9D8B030D-6E8A-4147-A177-3AD203B41FA5}">
                      <a16:colId xmlns:a16="http://schemas.microsoft.com/office/drawing/2014/main" val="20000"/>
                    </a:ext>
                  </a:extLst>
                </a:gridCol>
                <a:gridCol w="1053725">
                  <a:extLst>
                    <a:ext uri="{9D8B030D-6E8A-4147-A177-3AD203B41FA5}">
                      <a16:colId xmlns:a16="http://schemas.microsoft.com/office/drawing/2014/main" val="20001"/>
                    </a:ext>
                  </a:extLst>
                </a:gridCol>
                <a:gridCol w="1157272">
                  <a:extLst>
                    <a:ext uri="{9D8B030D-6E8A-4147-A177-3AD203B41FA5}">
                      <a16:colId xmlns:a16="http://schemas.microsoft.com/office/drawing/2014/main" val="20002"/>
                    </a:ext>
                  </a:extLst>
                </a:gridCol>
                <a:gridCol w="919139">
                  <a:extLst>
                    <a:ext uri="{9D8B030D-6E8A-4147-A177-3AD203B41FA5}">
                      <a16:colId xmlns:a16="http://schemas.microsoft.com/office/drawing/2014/main" val="20003"/>
                    </a:ext>
                  </a:extLst>
                </a:gridCol>
                <a:gridCol w="1457780">
                  <a:extLst>
                    <a:ext uri="{9D8B030D-6E8A-4147-A177-3AD203B41FA5}">
                      <a16:colId xmlns:a16="http://schemas.microsoft.com/office/drawing/2014/main" val="20004"/>
                    </a:ext>
                  </a:extLst>
                </a:gridCol>
                <a:gridCol w="1298734">
                  <a:extLst>
                    <a:ext uri="{9D8B030D-6E8A-4147-A177-3AD203B41FA5}">
                      <a16:colId xmlns:a16="http://schemas.microsoft.com/office/drawing/2014/main" val="20005"/>
                    </a:ext>
                  </a:extLst>
                </a:gridCol>
              </a:tblGrid>
              <a:tr h="0">
                <a:tc>
                  <a:txBody>
                    <a:bodyPr/>
                    <a:lstStyle/>
                    <a:p>
                      <a:r>
                        <a:rPr lang="en-US" sz="1200" dirty="0"/>
                        <a:t>Overhead</a:t>
                      </a:r>
                    </a:p>
                    <a:p>
                      <a:r>
                        <a:rPr lang="en-US" sz="1200" dirty="0"/>
                        <a:t>8-antennas</a:t>
                      </a:r>
                      <a:r>
                        <a:rPr lang="en-US" sz="1200" baseline="0" dirty="0"/>
                        <a:t> AP</a:t>
                      </a:r>
                    </a:p>
                    <a:p>
                      <a:r>
                        <a:rPr lang="en-US" sz="1200" dirty="0">
                          <a:solidFill>
                            <a:srgbClr val="002060"/>
                          </a:solidFill>
                        </a:rPr>
                        <a:t>MCS=1/ 2/ 4</a:t>
                      </a:r>
                      <a:endParaRPr lang="en-US" sz="1200"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100" dirty="0"/>
                        <a:t>Single AP/ 4</a:t>
                      </a:r>
                      <a:r>
                        <a:rPr lang="en-US" sz="1100" baseline="0" dirty="0"/>
                        <a:t> STA (2 </a:t>
                      </a:r>
                      <a:r>
                        <a:rPr lang="en-US" sz="1100" baseline="0" dirty="0" err="1"/>
                        <a:t>ss</a:t>
                      </a:r>
                      <a:r>
                        <a:rPr lang="en-US" sz="1100" baseline="0" dirty="0"/>
                        <a:t>)</a:t>
                      </a:r>
                      <a:endParaRPr lang="en-US" sz="1100" dirty="0"/>
                    </a:p>
                    <a:p>
                      <a:r>
                        <a:rPr lang="en-US" sz="1100" dirty="0"/>
                        <a:t>Explicit</a:t>
                      </a:r>
                    </a:p>
                  </a:txBody>
                  <a:tcPr/>
                </a:tc>
                <a:tc>
                  <a:txBody>
                    <a:bodyPr/>
                    <a:lstStyle/>
                    <a:p>
                      <a:r>
                        <a:rPr lang="en-US" sz="1100" dirty="0"/>
                        <a:t>CBF: 2 AP/</a:t>
                      </a:r>
                    </a:p>
                    <a:p>
                      <a:r>
                        <a:rPr lang="en-US" sz="1100" dirty="0"/>
                        <a:t>8 STA (1 </a:t>
                      </a:r>
                      <a:r>
                        <a:rPr lang="en-US" sz="1100" dirty="0" err="1"/>
                        <a:t>ss</a:t>
                      </a:r>
                      <a:r>
                        <a:rPr lang="en-US" sz="1100" dirty="0"/>
                        <a:t>)</a:t>
                      </a:r>
                    </a:p>
                    <a:p>
                      <a:r>
                        <a:rPr lang="en-US" sz="1100" dirty="0"/>
                        <a:t>Explicit </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mn-lt"/>
                          <a:ea typeface="+mn-ea"/>
                          <a:cs typeface="+mn-cs"/>
                        </a:rPr>
                        <a:t>CBF: 2 AP/</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mn-lt"/>
                          <a:ea typeface="+mn-ea"/>
                          <a:cs typeface="+mn-cs"/>
                        </a:rPr>
                        <a:t>8 STA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mn-lt"/>
                          <a:ea typeface="+mn-ea"/>
                          <a:cs typeface="+mn-cs"/>
                        </a:rPr>
                        <a:t>Implicit</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100" dirty="0"/>
                        <a:t>CBF: 3 AP/ 8</a:t>
                      </a:r>
                      <a:r>
                        <a:rPr lang="en-US" sz="1100" baseline="0" dirty="0"/>
                        <a:t> </a:t>
                      </a:r>
                      <a:r>
                        <a:rPr lang="en-US" sz="1100" dirty="0"/>
                        <a:t>STA   (1 </a:t>
                      </a:r>
                      <a:r>
                        <a:rPr lang="en-US" sz="1100" dirty="0" err="1"/>
                        <a:t>ss</a:t>
                      </a:r>
                      <a:r>
                        <a:rPr lang="en-US" sz="1100" dirty="0"/>
                        <a:t>)</a:t>
                      </a:r>
                      <a:r>
                        <a:rPr lang="en-US" sz="1100" baseline="0" dirty="0"/>
                        <a:t> </a:t>
                      </a:r>
                      <a:r>
                        <a:rPr lang="en-US" sz="1100" dirty="0"/>
                        <a:t>Explicit</a:t>
                      </a:r>
                    </a:p>
                  </a:txBody>
                  <a:tcPr/>
                </a:tc>
                <a:tc>
                  <a:txBody>
                    <a:bodyPr/>
                    <a:lstStyle/>
                    <a:p>
                      <a:r>
                        <a:rPr lang="en-US" sz="1100" dirty="0"/>
                        <a:t>CBF: 3 AP/ 8 STA</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100" dirty="0"/>
                        <a:t>Implicit</a:t>
                      </a:r>
                    </a:p>
                  </a:txBody>
                  <a:tcPr/>
                </a:tc>
                <a:extLst>
                  <a:ext uri="{0D108BD9-81ED-4DB2-BD59-A6C34878D82A}">
                    <a16:rowId xmlns:a16="http://schemas.microsoft.com/office/drawing/2014/main" val="10000"/>
                  </a:ext>
                </a:extLst>
              </a:tr>
              <a:tr h="281557">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Cambria" panose="02040503050406030204" pitchFamily="18" charset="0"/>
                          <a:ea typeface="+mn-ea"/>
                          <a:cs typeface="+mn-cs"/>
                        </a:rPr>
                        <a:t>Sounding Duration (</a:t>
                      </a:r>
                      <a:r>
                        <a:rPr kumimoji="0" lang="en-US" sz="1100" b="0" i="0" u="none" strike="noStrike" kern="1200" cap="none" spc="0" normalizeH="0" baseline="0" noProof="0" dirty="0" err="1">
                          <a:ln>
                            <a:noFill/>
                          </a:ln>
                          <a:solidFill>
                            <a:srgbClr val="000000"/>
                          </a:solidFill>
                          <a:effectLst/>
                          <a:uLnTx/>
                          <a:uFillTx/>
                          <a:latin typeface="Cambria" panose="02040503050406030204" pitchFamily="18" charset="0"/>
                          <a:ea typeface="+mn-ea"/>
                          <a:cs typeface="+mn-cs"/>
                        </a:rPr>
                        <a:t>msec</a:t>
                      </a:r>
                      <a:r>
                        <a:rPr kumimoji="0" lang="en-US" sz="1100" b="0" i="0" u="none" strike="noStrike" kern="1200" cap="none" spc="0" normalizeH="0" baseline="0" noProof="0" dirty="0">
                          <a:ln>
                            <a:noFill/>
                          </a:ln>
                          <a:solidFill>
                            <a:srgbClr val="000000"/>
                          </a:solidFill>
                          <a:effectLst/>
                          <a:uLnTx/>
                          <a:uFillTx/>
                          <a:latin typeface="Cambria" panose="02040503050406030204" pitchFamily="18" charset="0"/>
                          <a:ea typeface="+mn-ea"/>
                          <a:cs typeface="+mn-cs"/>
                        </a:rPr>
                        <a:t>)</a:t>
                      </a:r>
                    </a:p>
                  </a:txBody>
                  <a:tcPr/>
                </a:tc>
                <a:tc>
                  <a:txBody>
                    <a:bodyPr/>
                    <a:lstStyle/>
                    <a:p>
                      <a:r>
                        <a:rPr lang="en-US" dirty="0"/>
                        <a:t>2.7/ 1.8/ 1.1</a:t>
                      </a:r>
                    </a:p>
                  </a:txBody>
                  <a:tcPr/>
                </a:tc>
                <a:tc>
                  <a:txBody>
                    <a:bodyPr/>
                    <a:lstStyle/>
                    <a:p>
                      <a:r>
                        <a:rPr lang="en-US" dirty="0"/>
                        <a:t>6.2/ 4.2/ 2.6</a:t>
                      </a:r>
                    </a:p>
                  </a:txBody>
                  <a:tcPr/>
                </a:tc>
                <a:tc>
                  <a:txBody>
                    <a:bodyPr/>
                    <a:lstStyle/>
                    <a:p>
                      <a:r>
                        <a:rPr lang="en-US" dirty="0"/>
                        <a:t>.33</a:t>
                      </a:r>
                    </a:p>
                  </a:txBody>
                  <a:tcPr/>
                </a:tc>
                <a:tc>
                  <a:txBody>
                    <a:bodyPr/>
                    <a:lstStyle/>
                    <a:p>
                      <a:r>
                        <a:rPr lang="en-US" dirty="0"/>
                        <a:t>9.2/ 6.3/ 3.8</a:t>
                      </a:r>
                    </a:p>
                  </a:txBody>
                  <a:tcPr/>
                </a:tc>
                <a:tc>
                  <a:txBody>
                    <a:bodyPr/>
                    <a:lstStyle/>
                    <a:p>
                      <a:r>
                        <a:rPr lang="en-US" dirty="0"/>
                        <a:t>.38</a:t>
                      </a:r>
                    </a:p>
                  </a:txBody>
                  <a:tcPr/>
                </a:tc>
                <a:extLst>
                  <a:ext uri="{0D108BD9-81ED-4DB2-BD59-A6C34878D82A}">
                    <a16:rowId xmlns:a16="http://schemas.microsoft.com/office/drawing/2014/main" val="10001"/>
                  </a:ext>
                </a:extLst>
              </a:tr>
            </a:tbl>
          </a:graphicData>
        </a:graphic>
      </p:graphicFrame>
      <p:sp>
        <p:nvSpPr>
          <p:cNvPr id="7" name="Date Placeholder 6"/>
          <p:cNvSpPr>
            <a:spLocks noGrp="1"/>
          </p:cNvSpPr>
          <p:nvPr>
            <p:ph type="dt" sz="half" idx="10"/>
          </p:nvPr>
        </p:nvSpPr>
        <p:spPr/>
        <p:txBody>
          <a:bodyPr/>
          <a:lstStyle/>
          <a:p>
            <a:pPr>
              <a:defRPr/>
            </a:pPr>
            <a:r>
              <a:rPr lang="en-US" altLang="en-US">
                <a:solidFill>
                  <a:srgbClr val="000000"/>
                </a:solidFill>
              </a:rPr>
              <a:t>Jan 2020</a:t>
            </a:r>
            <a:endParaRPr lang="en-US" altLang="en-US" dirty="0">
              <a:solidFill>
                <a:srgbClr val="000000"/>
              </a:solidFill>
            </a:endParaRPr>
          </a:p>
        </p:txBody>
      </p:sp>
      <p:sp>
        <p:nvSpPr>
          <p:cNvPr id="9" name="TextBox 8"/>
          <p:cNvSpPr txBox="1"/>
          <p:nvPr/>
        </p:nvSpPr>
        <p:spPr>
          <a:xfrm>
            <a:off x="826041" y="2399671"/>
            <a:ext cx="7341140" cy="307777"/>
          </a:xfrm>
          <a:prstGeom prst="rect">
            <a:avLst/>
          </a:prstGeom>
          <a:noFill/>
        </p:spPr>
        <p:txBody>
          <a:bodyPr wrap="square" rtlCol="0">
            <a:spAutoFit/>
          </a:bodyPr>
          <a:lstStyle/>
          <a:p>
            <a:r>
              <a:rPr lang="en-US" sz="1400" b="1" dirty="0">
                <a:solidFill>
                  <a:srgbClr val="002060"/>
                </a:solidFill>
              </a:rPr>
              <a:t>Explicit/Implicit BF Feedback Overhead for 4/8-antennas AP, BW=80 MHz, MCS=1/2/4</a:t>
            </a:r>
            <a:r>
              <a:rPr lang="en-US" sz="1400" b="1">
                <a:solidFill>
                  <a:srgbClr val="002060"/>
                </a:solidFill>
              </a:rPr>
              <a:t>, Ng=4</a:t>
            </a:r>
            <a:endParaRPr lang="en-US" sz="1400" b="1" dirty="0">
              <a:solidFill>
                <a:srgbClr val="002060"/>
              </a:solidFill>
            </a:endParaRPr>
          </a:p>
        </p:txBody>
      </p:sp>
    </p:spTree>
    <p:extLst>
      <p:ext uri="{BB962C8B-B14F-4D97-AF65-F5344CB8AC3E}">
        <p14:creationId xmlns:p14="http://schemas.microsoft.com/office/powerpoint/2010/main" val="190909141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1607</Words>
  <Application>Microsoft Office PowerPoint</Application>
  <PresentationFormat>On-screen Show (16:9)</PresentationFormat>
  <Paragraphs>296</Paragraphs>
  <Slides>17</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6" baseType="lpstr">
      <vt:lpstr>Arial</vt:lpstr>
      <vt:lpstr>Cambria</vt:lpstr>
      <vt:lpstr>Cambria Math</vt:lpstr>
      <vt:lpstr>Courier New</vt:lpstr>
      <vt:lpstr>Neo Sans Intel</vt:lpstr>
      <vt:lpstr>Times New Roman</vt:lpstr>
      <vt:lpstr>Wingdings</vt:lpstr>
      <vt:lpstr>802-11-Submission</vt:lpstr>
      <vt:lpstr>Document</vt:lpstr>
      <vt:lpstr>  Multi-AP Implicit Channel Sounding   </vt:lpstr>
      <vt:lpstr>Introduction</vt:lpstr>
      <vt:lpstr>Implicit Sounding</vt:lpstr>
      <vt:lpstr>Multi-AP Implicit Sounding</vt:lpstr>
      <vt:lpstr>Multi-AP Implicit Sounding</vt:lpstr>
      <vt:lpstr>Multi-AP Implicit Sounding</vt:lpstr>
      <vt:lpstr>Multi-AP Implicit Sounding</vt:lpstr>
      <vt:lpstr>Multi-AP Implicit Sounding</vt:lpstr>
      <vt:lpstr>Network overhead: Explicit vs Implicit Feedback</vt:lpstr>
      <vt:lpstr>Network overhead: JBF </vt:lpstr>
      <vt:lpstr>Conclusion:</vt:lpstr>
      <vt:lpstr>PowerPoint Presentation</vt:lpstr>
      <vt:lpstr>References</vt:lpstr>
      <vt:lpstr>PowerPoint Presentation</vt:lpstr>
      <vt:lpstr>Explicit Channel Sounding</vt:lpstr>
      <vt:lpstr>NDP Spatial Multiplexing in Uplink </vt:lpstr>
      <vt:lpstr>Network Overhead Evaluation: Implicit vs Explicit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keywords>CTPClassification=CTP_IC:VisualMarkings=, CTPClassification=CTP_IC</cp:keywords>
  <cp:lastModifiedBy/>
  <cp:revision>1</cp:revision>
  <dcterms:created xsi:type="dcterms:W3CDTF">2015-05-06T16:36:39Z</dcterms:created>
  <dcterms:modified xsi:type="dcterms:W3CDTF">2020-01-16T17:37:33Z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8ceb8b03-d642-452f-ae3d-f556fe1b3ac9</vt:lpwstr>
  </property>
  <property fmtid="{D5CDD505-2E9C-101B-9397-08002B2CF9AE}" pid="3" name="CTP_BU">
    <vt:lpwstr>INTEL LABS GRP</vt:lpwstr>
  </property>
  <property fmtid="{D5CDD505-2E9C-101B-9397-08002B2CF9AE}" pid="4" name="CTP_TimeStamp">
    <vt:lpwstr>2020-01-16 17:37:33Z</vt:lpwstr>
  </property>
  <property fmtid="{D5CDD505-2E9C-101B-9397-08002B2CF9AE}" pid="5" name="CTPClassification">
    <vt:lpwstr>CTP_IC</vt:lpwstr>
  </property>
</Properties>
</file>