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786" r:id="rId3"/>
    <p:sldId id="774" r:id="rId4"/>
    <p:sldId id="777" r:id="rId5"/>
    <p:sldId id="782" r:id="rId6"/>
    <p:sldId id="727" r:id="rId7"/>
    <p:sldId id="779" r:id="rId8"/>
    <p:sldId id="78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5/31/2020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5/31/2020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5/31/2020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5/31/2020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5/31/2020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5/31/2020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5/31/2020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5/31/2020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5/31/2020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5/31/2020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5/31/2020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5/31/2020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5/31/2020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5/31/2020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5/31/2020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802.11-20/0061</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152400" y="685800"/>
            <a:ext cx="8763000" cy="1066800"/>
          </a:xfrm>
        </p:spPr>
        <p:txBody>
          <a:bodyPr/>
          <a:lstStyle/>
          <a:p>
            <a:r>
              <a:rPr lang="en-US" sz="2400" dirty="0"/>
              <a:t>BA Consideration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2020-05-26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05/26/2020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Recap</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390044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11be group agreed that the BA can include 512, 1024 BA bitmap.</a:t>
            </a:r>
          </a:p>
          <a:p>
            <a:r>
              <a:rPr lang="en-US" sz="1800" dirty="0"/>
              <a:t>There is a requirement to decrease the BA overhead.</a:t>
            </a:r>
          </a:p>
          <a:p>
            <a:endParaRPr lang="en-US" sz="1800" dirty="0"/>
          </a:p>
          <a:p>
            <a:r>
              <a:rPr lang="en-US" sz="1800" dirty="0"/>
              <a:t>Several methods are proposed:</a:t>
            </a:r>
          </a:p>
          <a:p>
            <a:pPr lvl="1"/>
            <a:r>
              <a:rPr lang="en-US" sz="1600" dirty="0"/>
              <a:t>HE/EHT PPDU to carry the BA frame.</a:t>
            </a:r>
          </a:p>
          <a:p>
            <a:pPr lvl="1"/>
            <a:r>
              <a:rPr lang="en-US" sz="1600" dirty="0"/>
              <a:t>BAR to indicate whether the </a:t>
            </a:r>
            <a:r>
              <a:rPr lang="en-US" sz="1600" dirty="0" err="1"/>
              <a:t>WinStartR</a:t>
            </a:r>
            <a:r>
              <a:rPr lang="en-US" sz="1600" dirty="0"/>
              <a:t> is adjusted per the received BAR.</a:t>
            </a:r>
          </a:p>
          <a:p>
            <a:pPr lvl="1"/>
            <a:r>
              <a:rPr lang="en-US" sz="1600" dirty="0"/>
              <a:t>The A-MPDU transmitter to request the BA buffer size through MAC header in QoS Data frames or BAR.</a:t>
            </a:r>
          </a:p>
          <a:p>
            <a:pPr marL="0" indent="0">
              <a:buNone/>
            </a:pPr>
            <a:r>
              <a:rPr lang="en-US" sz="1800" dirty="0"/>
              <a: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02/10/2020</a:t>
            </a:r>
          </a:p>
        </p:txBody>
      </p:sp>
    </p:spTree>
    <p:extLst>
      <p:ext uri="{BB962C8B-B14F-4D97-AF65-F5344CB8AC3E}">
        <p14:creationId xmlns:p14="http://schemas.microsoft.com/office/powerpoint/2010/main" val="201125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219200"/>
            <a:ext cx="9144000" cy="4038600"/>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2000" dirty="0"/>
              <a:t>Instead of non-HT duplicated PPDU to carry BA, wider BW HE/EHT PPDU can be used to carry the BA.</a:t>
            </a:r>
          </a:p>
          <a:p>
            <a:pPr lvl="1"/>
            <a:r>
              <a:rPr lang="en-US" sz="2000" dirty="0"/>
              <a:t>The TXOP holder that transmits the BA in a PPDU other than non-HT duplicated PPDU may transmit CF-End in non-HT duplicated PPDU if there is no other frame exchange in the TXOP.</a:t>
            </a:r>
          </a:p>
          <a:p>
            <a:pPr lvl="1"/>
            <a:r>
              <a:rPr lang="en-US" sz="2000" dirty="0"/>
              <a:t>This is suitable in BSS with wider operating BW, e.g. in 5/6GHz band.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spTree>
    <p:extLst>
      <p:ext uri="{BB962C8B-B14F-4D97-AF65-F5344CB8AC3E}">
        <p14:creationId xmlns:p14="http://schemas.microsoft.com/office/powerpoint/2010/main" val="2517582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09709"/>
            <a:ext cx="9144000" cy="3623313"/>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Each link may maintains separate Scoreboard Context Control with same </a:t>
            </a:r>
            <a:r>
              <a:rPr lang="en-US" sz="1800" dirty="0" err="1"/>
              <a:t>WinStartB</a:t>
            </a:r>
            <a:r>
              <a:rPr lang="en-US" sz="1800" dirty="0"/>
              <a:t> to prepare the retransmission of frames in different links.</a:t>
            </a:r>
          </a:p>
          <a:p>
            <a:r>
              <a:rPr lang="en-US" sz="1800" dirty="0"/>
              <a:t>Shorter Block Ack Bitmap can be used if the sequence number difference of the acknowledged QoS Data frames are smaller, e.g.</a:t>
            </a:r>
          </a:p>
          <a:p>
            <a:pPr lvl="1"/>
            <a:r>
              <a:rPr lang="en-US" sz="1600" dirty="0"/>
              <a:t>256-bit Block Ack Bitmap can be used when the negotiated BA buffer size is 1024, and the acknowledged QoS Data frames are 255 frames from Sequence Number 1000 to 1254. </a:t>
            </a:r>
          </a:p>
          <a:p>
            <a:r>
              <a:rPr lang="en-US" sz="1800" dirty="0"/>
              <a:t>When a BAR whose Starting Sequence Control field has a value (Value1) larger than WinStart</a:t>
            </a:r>
            <a:r>
              <a:rPr lang="en-US" sz="1800" baseline="-25000" dirty="0"/>
              <a:t>B</a:t>
            </a:r>
            <a:r>
              <a:rPr lang="en-US" sz="1800" dirty="0"/>
              <a:t> and WinStart</a:t>
            </a:r>
            <a:r>
              <a:rPr lang="en-US" sz="1800" baseline="-25000" dirty="0"/>
              <a:t>R</a:t>
            </a:r>
            <a:r>
              <a:rPr lang="en-US" sz="1800" dirty="0"/>
              <a:t> is used to solicit the Block Ack, the future transmitted QoS Data frame with Sequence Number that are smaller than Value1 can’t be correctly acknowledged per scoreboard context and discarded in reorder buffer. The following rules can solve the issue:</a:t>
            </a:r>
          </a:p>
          <a:p>
            <a:pPr lvl="2">
              <a:lnSpc>
                <a:spcPct val="80000"/>
              </a:lnSpc>
            </a:pPr>
            <a:r>
              <a:rPr lang="en-US" altLang="en-US" sz="1600" kern="0" dirty="0"/>
              <a:t>For </a:t>
            </a:r>
            <a:r>
              <a:rPr lang="en-US" sz="1600" dirty="0"/>
              <a:t>block ack agreement that is not a protected block agreement:</a:t>
            </a:r>
          </a:p>
          <a:p>
            <a:pPr lvl="3">
              <a:lnSpc>
                <a:spcPct val="80000"/>
              </a:lnSpc>
            </a:pPr>
            <a:r>
              <a:rPr lang="en-US" sz="1600" dirty="0"/>
              <a:t>Treat BAR same as in protected block ack agreement, or</a:t>
            </a:r>
          </a:p>
          <a:p>
            <a:pPr lvl="3">
              <a:lnSpc>
                <a:spcPct val="80000"/>
              </a:lnSpc>
            </a:pPr>
            <a:r>
              <a:rPr lang="en-US" sz="1600" dirty="0"/>
              <a:t>Redefine BAR: t</a:t>
            </a:r>
            <a:r>
              <a:rPr lang="en-US" altLang="en-US" sz="1600" kern="0" dirty="0"/>
              <a:t>he initiator of BAR can indicate whether it wants the recipient of BAR to shift the WinStart</a:t>
            </a:r>
            <a:r>
              <a:rPr lang="en-US" altLang="en-US" sz="1600" kern="0" baseline="-25000" dirty="0"/>
              <a:t>B</a:t>
            </a:r>
            <a:r>
              <a:rPr lang="en-US" altLang="en-US" sz="1600" kern="0" dirty="0"/>
              <a:t> </a:t>
            </a:r>
            <a:r>
              <a:rPr lang="en-US" sz="1600" dirty="0"/>
              <a:t>and WinStart</a:t>
            </a:r>
            <a:r>
              <a:rPr lang="en-US" sz="1600" baseline="-25000" dirty="0"/>
              <a:t>R</a:t>
            </a:r>
            <a:r>
              <a:rPr lang="en-US" sz="1600" dirty="0"/>
              <a:t> </a:t>
            </a:r>
            <a:r>
              <a:rPr lang="en-US" altLang="en-US" sz="1600" kern="0" dirty="0"/>
              <a:t>or not. </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pic>
        <p:nvPicPr>
          <p:cNvPr id="7" name="Picture 6">
            <a:extLst>
              <a:ext uri="{FF2B5EF4-FFF2-40B4-BE49-F238E27FC236}">
                <a16:creationId xmlns:a16="http://schemas.microsoft.com/office/drawing/2014/main" id="{0C617D32-7F59-462C-8B66-69D51913F3F1}"/>
              </a:ext>
            </a:extLst>
          </p:cNvPr>
          <p:cNvPicPr>
            <a:picLocks noChangeAspect="1"/>
          </p:cNvPicPr>
          <p:nvPr/>
        </p:nvPicPr>
        <p:blipFill>
          <a:blip r:embed="rId2"/>
          <a:stretch>
            <a:fillRect/>
          </a:stretch>
        </p:blipFill>
        <p:spPr>
          <a:xfrm>
            <a:off x="5431931" y="4733022"/>
            <a:ext cx="3348202" cy="1636115"/>
          </a:xfrm>
          <a:prstGeom prst="rect">
            <a:avLst/>
          </a:prstGeom>
        </p:spPr>
      </p:pic>
    </p:spTree>
    <p:extLst>
      <p:ext uri="{BB962C8B-B14F-4D97-AF65-F5344CB8AC3E}">
        <p14:creationId xmlns:p14="http://schemas.microsoft.com/office/powerpoint/2010/main" val="244454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00109"/>
          </a:xfrm>
        </p:spPr>
        <p:txBody>
          <a:bodyPr/>
          <a:lstStyle/>
          <a:p>
            <a:r>
              <a:rPr lang="en-US" sz="2800" dirty="0"/>
              <a:t>Methods to Decrease BA Overhead 3</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184393"/>
            <a:ext cx="9144000" cy="4282822"/>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800" dirty="0"/>
              <a:t>Explicit request by the initiator of A-MPDU indicates shorter BA bitmap size than the negotiated BA bitmap size:</a:t>
            </a:r>
          </a:p>
          <a:p>
            <a:pPr lvl="1"/>
            <a:r>
              <a:rPr lang="en-US" sz="1800" dirty="0"/>
              <a:t>The initiator transmits starting sequence number and requested BA bitmap size in BAR (compressed BAR, multi-TID BAR, MU BAR).</a:t>
            </a:r>
          </a:p>
          <a:p>
            <a:pPr lvl="2"/>
            <a:r>
              <a:rPr lang="en-US" sz="1600" dirty="0"/>
              <a:t>The Fragment Control field in BAR indicates the requested BA bitmap size.</a:t>
            </a:r>
          </a:p>
          <a:p>
            <a:pPr lvl="1"/>
            <a:r>
              <a:rPr lang="en-US" sz="2000" dirty="0"/>
              <a:t>HE Control field should support the case where a multi-TID A-MPDU request the block acks for multiple TIDs.</a:t>
            </a:r>
          </a:p>
          <a:p>
            <a:pPr lvl="2"/>
            <a:r>
              <a:rPr lang="en-US" sz="1800" dirty="0"/>
              <a:t>24 bits can be used where every 3 bits indicate the request BA bitmap size (a specific value indicates no request).</a:t>
            </a:r>
          </a:p>
          <a:p>
            <a:r>
              <a:rPr lang="en-US" sz="2200" dirty="0"/>
              <a:t>BA creating updating:</a:t>
            </a:r>
          </a:p>
          <a:p>
            <a:pPr lvl="1"/>
            <a:r>
              <a:rPr lang="en-US" sz="2000" dirty="0"/>
              <a:t>Instead of creating BA bitmap per </a:t>
            </a:r>
            <a:r>
              <a:rPr lang="en-US" sz="2000" dirty="0" err="1"/>
              <a:t>WinEndR</a:t>
            </a:r>
            <a:r>
              <a:rPr lang="en-US" sz="2000" dirty="0"/>
              <a:t>, the start sequence number of soliciting BAR or A-MPDU is used to preparing the BA bitmap.</a:t>
            </a:r>
          </a:p>
        </p:txBody>
      </p:sp>
      <p:sp>
        <p:nvSpPr>
          <p:cNvPr id="26" name="Slide Number Placeholder 2">
            <a:extLst>
              <a:ext uri="{FF2B5EF4-FFF2-40B4-BE49-F238E27FC236}">
                <a16:creationId xmlns:a16="http://schemas.microsoft.com/office/drawing/2014/main" id="{AAACDDE4-DF9F-468C-B77B-390266DC1DE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27" name="Footer Placeholder 4">
            <a:extLst>
              <a:ext uri="{FF2B5EF4-FFF2-40B4-BE49-F238E27FC236}">
                <a16:creationId xmlns:a16="http://schemas.microsoft.com/office/drawing/2014/main" id="{775C34A0-BB7C-49C0-BE49-3FA4E710F9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29" name="Date Placeholder 3">
            <a:extLst>
              <a:ext uri="{FF2B5EF4-FFF2-40B4-BE49-F238E27FC236}">
                <a16:creationId xmlns:a16="http://schemas.microsoft.com/office/drawing/2014/main" id="{BB475A62-73C1-4B39-B208-D8FCCEA5AA8D}"/>
              </a:ext>
            </a:extLst>
          </p:cNvPr>
          <p:cNvSpPr>
            <a:spLocks noGrp="1"/>
          </p:cNvSpPr>
          <p:nvPr>
            <p:ph type="dt" sz="half" idx="10"/>
          </p:nvPr>
        </p:nvSpPr>
        <p:spPr>
          <a:xfrm>
            <a:off x="696913" y="332601"/>
            <a:ext cx="1051570" cy="276999"/>
          </a:xfrm>
        </p:spPr>
        <p:txBody>
          <a:bodyPr/>
          <a:lstStyle/>
          <a:p>
            <a:pPr>
              <a:defRPr/>
            </a:pPr>
            <a:r>
              <a:rPr lang="en-US" dirty="0"/>
              <a:t>05/26/2020</a:t>
            </a:r>
          </a:p>
        </p:txBody>
      </p:sp>
      <p:grpSp>
        <p:nvGrpSpPr>
          <p:cNvPr id="5" name="Group 4">
            <a:extLst>
              <a:ext uri="{FF2B5EF4-FFF2-40B4-BE49-F238E27FC236}">
                <a16:creationId xmlns:a16="http://schemas.microsoft.com/office/drawing/2014/main" id="{17902FA3-E2FE-423A-A391-835D8519BE77}"/>
              </a:ext>
            </a:extLst>
          </p:cNvPr>
          <p:cNvGrpSpPr/>
          <p:nvPr/>
        </p:nvGrpSpPr>
        <p:grpSpPr>
          <a:xfrm>
            <a:off x="5334000" y="5254507"/>
            <a:ext cx="2896875" cy="838200"/>
            <a:chOff x="3581400" y="4343400"/>
            <a:chExt cx="2896875" cy="911133"/>
          </a:xfrm>
        </p:grpSpPr>
        <p:pic>
          <p:nvPicPr>
            <p:cNvPr id="3" name="Picture 2">
              <a:extLst>
                <a:ext uri="{FF2B5EF4-FFF2-40B4-BE49-F238E27FC236}">
                  <a16:creationId xmlns:a16="http://schemas.microsoft.com/office/drawing/2014/main" id="{838A62A9-A250-4840-834B-FB03742F16E1}"/>
                </a:ext>
              </a:extLst>
            </p:cNvPr>
            <p:cNvPicPr>
              <a:picLocks noChangeAspect="1"/>
            </p:cNvPicPr>
            <p:nvPr/>
          </p:nvPicPr>
          <p:blipFill>
            <a:blip r:embed="rId2"/>
            <a:stretch>
              <a:fillRect/>
            </a:stretch>
          </p:blipFill>
          <p:spPr>
            <a:xfrm>
              <a:off x="3581400" y="4343400"/>
              <a:ext cx="2896875" cy="911133"/>
            </a:xfrm>
            <a:prstGeom prst="rect">
              <a:avLst/>
            </a:prstGeom>
          </p:spPr>
        </p:pic>
        <p:sp>
          <p:nvSpPr>
            <p:cNvPr id="4" name="Rectangle 3">
              <a:extLst>
                <a:ext uri="{FF2B5EF4-FFF2-40B4-BE49-F238E27FC236}">
                  <a16:creationId xmlns:a16="http://schemas.microsoft.com/office/drawing/2014/main" id="{110032FC-315B-48E0-B4FE-461E4F837BB1}"/>
                </a:ext>
              </a:extLst>
            </p:cNvPr>
            <p:cNvSpPr/>
            <p:nvPr/>
          </p:nvSpPr>
          <p:spPr bwMode="auto">
            <a:xfrm>
              <a:off x="4488295" y="4818975"/>
              <a:ext cx="381000" cy="153915"/>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TextBox 9">
            <a:extLst>
              <a:ext uri="{FF2B5EF4-FFF2-40B4-BE49-F238E27FC236}">
                <a16:creationId xmlns:a16="http://schemas.microsoft.com/office/drawing/2014/main" id="{84C676B4-D83A-4A3F-A495-F5CB276A7D9F}"/>
              </a:ext>
            </a:extLst>
          </p:cNvPr>
          <p:cNvSpPr txBox="1"/>
          <p:nvPr/>
        </p:nvSpPr>
        <p:spPr>
          <a:xfrm>
            <a:off x="5624265" y="6147838"/>
            <a:ext cx="2564939" cy="246556"/>
          </a:xfrm>
          <a:prstGeom prst="rect">
            <a:avLst/>
          </a:prstGeom>
          <a:noFill/>
        </p:spPr>
        <p:txBody>
          <a:bodyPr wrap="none" lIns="91440" tIns="45720" rIns="91440" rtlCol="0" anchor="t">
            <a:noAutofit/>
          </a:bodyPr>
          <a:lstStyle/>
          <a:p>
            <a:r>
              <a:rPr lang="en-US" sz="1000" dirty="0"/>
              <a:t>BA Starting Sequence Number Control field  in BAR</a:t>
            </a:r>
            <a:endParaRPr lang="en-US" sz="1000" dirty="0">
              <a:solidFill>
                <a:schemeClr val="tx1"/>
              </a:solidFill>
            </a:endParaRPr>
          </a:p>
        </p:txBody>
      </p:sp>
    </p:spTree>
    <p:extLst>
      <p:ext uri="{BB962C8B-B14F-4D97-AF65-F5344CB8AC3E}">
        <p14:creationId xmlns:p14="http://schemas.microsoft.com/office/powerpoint/2010/main" val="322657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1</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2035111"/>
          </a:xfrm>
          <a:solidFill>
            <a:schemeClr val="bg1"/>
          </a:solidFill>
        </p:spPr>
        <p:txBody>
          <a:bodyPr/>
          <a:lstStyle/>
          <a:p>
            <a:pPr>
              <a:buClr>
                <a:srgbClr val="FF0000"/>
              </a:buClr>
            </a:pPr>
            <a:r>
              <a:rPr lang="en-US" sz="2000" b="0" dirty="0"/>
              <a:t>Do you support to allow HE/EHT PPDU to carry the solicited BA?</a:t>
            </a:r>
            <a:endParaRPr lang="en-US" b="0" dirty="0"/>
          </a:p>
          <a:p>
            <a:pPr lvl="1">
              <a:buClr>
                <a:srgbClr val="FF0000"/>
              </a:buClr>
            </a:pP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01/06/2020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71827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2</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1349311"/>
          </a:xfrm>
          <a:solidFill>
            <a:schemeClr val="bg1"/>
          </a:solidFill>
        </p:spPr>
        <p:txBody>
          <a:bodyPr/>
          <a:lstStyle/>
          <a:p>
            <a:pPr>
              <a:buClr>
                <a:srgbClr val="FF0000"/>
              </a:buClr>
            </a:pPr>
            <a:r>
              <a:rPr lang="en-US" sz="2000" b="0" dirty="0"/>
              <a:t>Do you support that for</a:t>
            </a:r>
            <a:r>
              <a:rPr lang="en-US" sz="2000" dirty="0"/>
              <a:t> </a:t>
            </a:r>
            <a:r>
              <a:rPr lang="en-US" sz="2000" b="0" dirty="0"/>
              <a:t>block ack agreement that is not a protected block agreement, t</a:t>
            </a:r>
            <a:r>
              <a:rPr lang="en-US" altLang="en-US" sz="2000" b="0" dirty="0"/>
              <a:t>he initiator of BAR can indicate whether it wants the recipient of BAR to shift the WinStart</a:t>
            </a:r>
            <a:r>
              <a:rPr lang="en-US" altLang="en-US" sz="2000" b="0" baseline="-25000" dirty="0"/>
              <a:t>B</a:t>
            </a:r>
            <a:r>
              <a:rPr lang="en-US" altLang="en-US" sz="2000" b="0" dirty="0"/>
              <a:t> </a:t>
            </a:r>
            <a:r>
              <a:rPr lang="en-US" sz="2000" b="0" dirty="0"/>
              <a:t>and WinStart</a:t>
            </a:r>
            <a:r>
              <a:rPr lang="en-US" sz="2000" b="0" baseline="-25000" dirty="0"/>
              <a:t>R</a:t>
            </a:r>
            <a:r>
              <a:rPr lang="en-US" sz="2000" b="0" dirty="0"/>
              <a:t> </a:t>
            </a:r>
            <a:r>
              <a:rPr lang="en-US" altLang="en-US" sz="2000" b="0" dirty="0"/>
              <a:t>or not?</a:t>
            </a:r>
            <a:endParaRPr lang="en-US" sz="2000" b="0" dirty="0"/>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80635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57" y="418122"/>
            <a:ext cx="8951843" cy="838200"/>
          </a:xfrm>
        </p:spPr>
        <p:txBody>
          <a:bodyPr/>
          <a:lstStyle/>
          <a:p>
            <a:r>
              <a:rPr lang="en-US" sz="2400" dirty="0"/>
              <a:t>Straw Poll 3</a:t>
            </a:r>
          </a:p>
        </p:txBody>
      </p:sp>
      <p:sp>
        <p:nvSpPr>
          <p:cNvPr id="76" name="Content Placeholder 2">
            <a:extLst>
              <a:ext uri="{FF2B5EF4-FFF2-40B4-BE49-F238E27FC236}">
                <a16:creationId xmlns:a16="http://schemas.microsoft.com/office/drawing/2014/main" id="{2416A561-4E2D-48B5-89D8-0CA8F1D64636}"/>
              </a:ext>
            </a:extLst>
          </p:cNvPr>
          <p:cNvSpPr>
            <a:spLocks noGrp="1"/>
          </p:cNvSpPr>
          <p:nvPr>
            <p:ph idx="1"/>
          </p:nvPr>
        </p:nvSpPr>
        <p:spPr>
          <a:xfrm>
            <a:off x="0" y="1165289"/>
            <a:ext cx="9144000" cy="4092511"/>
          </a:xfrm>
          <a:solidFill>
            <a:schemeClr val="bg1"/>
          </a:solidFill>
        </p:spPr>
        <p:txBody>
          <a:bodyPr/>
          <a:lstStyle/>
          <a:p>
            <a:pPr>
              <a:buClr>
                <a:srgbClr val="FF0000"/>
              </a:buClr>
            </a:pPr>
            <a:r>
              <a:rPr lang="en-US" sz="2000" b="0" dirty="0"/>
              <a:t>Do you support that the Fragment Number field in BA Starting Sequence Number Control field of BAR carry the requested BA bitmap size?</a:t>
            </a:r>
          </a:p>
        </p:txBody>
      </p:sp>
      <p:sp>
        <p:nvSpPr>
          <p:cNvPr id="8" name="Date Placeholder 3">
            <a:extLst>
              <a:ext uri="{FF2B5EF4-FFF2-40B4-BE49-F238E27FC236}">
                <a16:creationId xmlns:a16="http://schemas.microsoft.com/office/drawing/2014/main" id="{FC007460-AC42-468B-833C-05AF0A5A0B33}"/>
              </a:ext>
            </a:extLst>
          </p:cNvPr>
          <p:cNvSpPr>
            <a:spLocks noGrp="1"/>
          </p:cNvSpPr>
          <p:nvPr>
            <p:ph type="dt" sz="half" idx="10"/>
          </p:nvPr>
        </p:nvSpPr>
        <p:spPr>
          <a:xfrm>
            <a:off x="696913" y="332601"/>
            <a:ext cx="1051570" cy="276999"/>
          </a:xfrm>
        </p:spPr>
        <p:txBody>
          <a:bodyPr/>
          <a:lstStyle/>
          <a:p>
            <a:pPr>
              <a:defRPr/>
            </a:pPr>
            <a:r>
              <a:rPr lang="en-US" dirty="0"/>
              <a:t>02/10/2020</a:t>
            </a:r>
          </a:p>
        </p:txBody>
      </p:sp>
      <p:sp>
        <p:nvSpPr>
          <p:cNvPr id="9" name="Slide Number Placeholder 2">
            <a:extLst>
              <a:ext uri="{FF2B5EF4-FFF2-40B4-BE49-F238E27FC236}">
                <a16:creationId xmlns:a16="http://schemas.microsoft.com/office/drawing/2014/main" id="{5748236D-E454-40C3-81AC-6F5730DAA476}"/>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10" name="Footer Placeholder 4">
            <a:extLst>
              <a:ext uri="{FF2B5EF4-FFF2-40B4-BE49-F238E27FC236}">
                <a16:creationId xmlns:a16="http://schemas.microsoft.com/office/drawing/2014/main" id="{9451B6B2-F413-47D4-B311-86E849097E3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0460948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697</Words>
  <Application>Microsoft Office PowerPoint</Application>
  <PresentationFormat>On-screen Show (4:3)</PresentationFormat>
  <Paragraphs>93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802-11-Submission</vt:lpstr>
      <vt:lpstr>BA Consideration</vt:lpstr>
      <vt:lpstr>Recap</vt:lpstr>
      <vt:lpstr>Methods to Decrease BA Overhead 1</vt:lpstr>
      <vt:lpstr>Methods to Decrease BA Overhead 2</vt:lpstr>
      <vt:lpstr>Methods to Decrease BA Overhead 3</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2041</cp:revision>
  <cp:lastPrinted>1998-02-10T13:28:06Z</cp:lastPrinted>
  <dcterms:created xsi:type="dcterms:W3CDTF">2007-05-21T21:00:37Z</dcterms:created>
  <dcterms:modified xsi:type="dcterms:W3CDTF">2020-06-01T04:33:06Z</dcterms:modified>
  <cp:category>Submission</cp:category>
</cp:coreProperties>
</file>