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989" r:id="rId3"/>
    <p:sldId id="1015" r:id="rId4"/>
    <p:sldId id="1016" r:id="rId5"/>
    <p:sldId id="1017" r:id="rId6"/>
    <p:sldId id="1001" r:id="rId7"/>
    <p:sldId id="1007" r:id="rId8"/>
    <p:sldId id="1009" r:id="rId9"/>
    <p:sldId id="1010" r:id="rId10"/>
    <p:sldId id="1008" r:id="rId11"/>
    <p:sldId id="1006" r:id="rId12"/>
    <p:sldId id="1005" r:id="rId13"/>
    <p:sldId id="1019" r:id="rId14"/>
    <p:sldId id="1012" r:id="rId15"/>
    <p:sldId id="1018" r:id="rId16"/>
    <p:sldId id="996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3817" autoAdjust="0"/>
  </p:normalViewPr>
  <p:slideViewPr>
    <p:cSldViewPr>
      <p:cViewPr varScale="1">
        <p:scale>
          <a:sx n="63" d="100"/>
          <a:sy n="63" d="100"/>
        </p:scale>
        <p:origin x="155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250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96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86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72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659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802.11-20/0054r2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MAC Address and WM Address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834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592B-6DB0-44E7-9684-4C0C80F2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0478-04BD-42E9-8132-57713E35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AP MLD address is available before multi-link setup, using AP MLD address in multi-link setup request rather than AP1 address in RA to identify AP MLD avoids the possible ambiguity when configuration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E683A3-67D1-47EA-BEAB-D60FE524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A6D10-C728-4305-82FB-BF57DEB4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6789BA-21A3-487F-AA8B-161235959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420" y="3573016"/>
            <a:ext cx="4177294" cy="1026600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E986BD8F-99DE-4A09-AE69-B474203E7238}"/>
              </a:ext>
            </a:extLst>
          </p:cNvPr>
          <p:cNvSpPr/>
          <p:nvPr/>
        </p:nvSpPr>
        <p:spPr bwMode="auto">
          <a:xfrm>
            <a:off x="5576019" y="4716083"/>
            <a:ext cx="432048" cy="71083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EF44F1-ADDB-415A-AB09-0CE4781B929D}"/>
              </a:ext>
            </a:extLst>
          </p:cNvPr>
          <p:cNvSpPr txBox="1"/>
          <p:nvPr/>
        </p:nvSpPr>
        <p:spPr>
          <a:xfrm>
            <a:off x="6113983" y="487476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changes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4E97A47D-0CC1-4AE6-98FE-F14E9B7F07F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18917" y="5310188"/>
            <a:ext cx="4181475" cy="1027112"/>
            <a:chOff x="1588" y="3345"/>
            <a:chExt cx="2634" cy="647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BFB703DB-84F1-4E9E-BCAA-4E92497BF19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88" y="3345"/>
              <a:ext cx="2632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654B906-A71B-4CE0-B975-E3604DB59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A804D564-7825-48B5-A385-AB4ED596A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012A212A-BE69-4A85-86D6-CD483123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EC5C2E45-87B9-4D85-88E5-2ED2FDAE8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04644213-8B55-416B-ADC8-CC877813C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675"/>
              <a:ext cx="14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9C4B1A2-DC42-44DC-BEDD-4038594A7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3675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07B35FB3-5D34-444F-BE70-7118692A3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66"/>
              <a:ext cx="35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9A6465DD-04C9-49A5-8142-C70136139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3366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26591FCD-E732-4278-AA9E-68D475AC3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F1C13F9-D8CF-4436-AD71-31D7CF1E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ADA3BA69-FBCA-4D05-927A-197126C6A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82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B7867C05-A417-4249-AF2F-4E2019C05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682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7">
              <a:extLst>
                <a:ext uri="{FF2B5EF4-FFF2-40B4-BE49-F238E27FC236}">
                  <a16:creationId xmlns:a16="http://schemas.microsoft.com/office/drawing/2014/main" id="{8CD5BA1F-0FAD-4746-922C-019127DB7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DEDF9E6-CD56-41BC-87BF-B580F6536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9">
              <a:extLst>
                <a:ext uri="{FF2B5EF4-FFF2-40B4-BE49-F238E27FC236}">
                  <a16:creationId xmlns:a16="http://schemas.microsoft.com/office/drawing/2014/main" id="{7D39E778-24C7-411B-AF82-7B2BC4CFC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FBAEF8AD-4DE4-40FC-8DD2-B64A07D33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D6534E4F-9037-4608-9717-A8F066C54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3691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">
              <a:extLst>
                <a:ext uri="{FF2B5EF4-FFF2-40B4-BE49-F238E27FC236}">
                  <a16:creationId xmlns:a16="http://schemas.microsoft.com/office/drawing/2014/main" id="{894FC54B-2A54-4355-973A-12C436417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3691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1A70FB91-68DE-459F-A87B-4A3264DAF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382"/>
              <a:ext cx="35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B6AFAEF4-3E1E-46E7-95D3-14CA21B2B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3382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66FE15A0-921C-43E0-B168-2B70C2F75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6">
              <a:extLst>
                <a:ext uri="{FF2B5EF4-FFF2-40B4-BE49-F238E27FC236}">
                  <a16:creationId xmlns:a16="http://schemas.microsoft.com/office/drawing/2014/main" id="{FE159550-A6D4-4807-80CB-6AD58FC4E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E888D820-0AC8-40EF-BFBA-4EE98F34D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5"/>
              <a:ext cx="143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749144E-5F90-4000-9C78-8DA18380C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3695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EF4FB7A0-E64D-4DE9-A307-B1C5CAD90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0">
              <a:extLst>
                <a:ext uri="{FF2B5EF4-FFF2-40B4-BE49-F238E27FC236}">
                  <a16:creationId xmlns:a16="http://schemas.microsoft.com/office/drawing/2014/main" id="{7BA0612B-FC7A-4C0E-93E2-71BB6376B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2628ED45-F669-4C7D-A8CD-9CF85AFC4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2" y="3687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345B3D3-8DD2-4E51-A916-41D3ABAA9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3687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4">
            <a:extLst>
              <a:ext uri="{FF2B5EF4-FFF2-40B4-BE49-F238E27FC236}">
                <a16:creationId xmlns:a16="http://schemas.microsoft.com/office/drawing/2014/main" id="{B60DF2AC-231A-47BC-ADF5-50292FBACD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788" y="3671888"/>
            <a:ext cx="3581400" cy="2659062"/>
            <a:chOff x="49" y="2313"/>
            <a:chExt cx="2256" cy="1675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B242C3DE-6C8A-4036-8E49-54A959DC882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" y="2313"/>
              <a:ext cx="2200" cy="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E5557749-2E8C-495B-B2BB-C229E5D07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6">
              <a:extLst>
                <a:ext uri="{FF2B5EF4-FFF2-40B4-BE49-F238E27FC236}">
                  <a16:creationId xmlns:a16="http://schemas.microsoft.com/office/drawing/2014/main" id="{61666105-C711-4B35-8747-9FAD476C7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7">
              <a:extLst>
                <a:ext uri="{FF2B5EF4-FFF2-40B4-BE49-F238E27FC236}">
                  <a16:creationId xmlns:a16="http://schemas.microsoft.com/office/drawing/2014/main" id="{E10D8DC1-E59F-4536-9906-619BFED25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8">
              <a:extLst>
                <a:ext uri="{FF2B5EF4-FFF2-40B4-BE49-F238E27FC236}">
                  <a16:creationId xmlns:a16="http://schemas.microsoft.com/office/drawing/2014/main" id="{C03A6CCE-ADA2-43A1-901D-7CCF40CF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9">
              <a:extLst>
                <a:ext uri="{FF2B5EF4-FFF2-40B4-BE49-F238E27FC236}">
                  <a16:creationId xmlns:a16="http://schemas.microsoft.com/office/drawing/2014/main" id="{162C1F6C-61EC-43E1-8180-4381D9814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" y="2672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10">
              <a:extLst>
                <a:ext uri="{FF2B5EF4-FFF2-40B4-BE49-F238E27FC236}">
                  <a16:creationId xmlns:a16="http://schemas.microsoft.com/office/drawing/2014/main" id="{D616A9DF-3F2F-43BE-8A04-BA5B6809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2672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1">
              <a:extLst>
                <a:ext uri="{FF2B5EF4-FFF2-40B4-BE49-F238E27FC236}">
                  <a16:creationId xmlns:a16="http://schemas.microsoft.com/office/drawing/2014/main" id="{B7F6C6C7-14F7-402A-93E4-65049BA51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2">
              <a:extLst>
                <a:ext uri="{FF2B5EF4-FFF2-40B4-BE49-F238E27FC236}">
                  <a16:creationId xmlns:a16="http://schemas.microsoft.com/office/drawing/2014/main" id="{09BFE074-439C-4D29-ACEB-0BBBA36D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3F9E7149-7A5D-41A4-AF0C-8E59747BD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2676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EC7F95F0-95E1-4B77-857B-253A0416A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2676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15">
              <a:extLst>
                <a:ext uri="{FF2B5EF4-FFF2-40B4-BE49-F238E27FC236}">
                  <a16:creationId xmlns:a16="http://schemas.microsoft.com/office/drawing/2014/main" id="{5A4802F4-7BBD-4503-BAC0-CF597F788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2679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6">
              <a:extLst>
                <a:ext uri="{FF2B5EF4-FFF2-40B4-BE49-F238E27FC236}">
                  <a16:creationId xmlns:a16="http://schemas.microsoft.com/office/drawing/2014/main" id="{049316FA-15CE-4DE3-8037-C97B8B608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2679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7">
              <a:extLst>
                <a:ext uri="{FF2B5EF4-FFF2-40B4-BE49-F238E27FC236}">
                  <a16:creationId xmlns:a16="http://schemas.microsoft.com/office/drawing/2014/main" id="{F24B87FA-922E-4436-991E-86A4EE85F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2336"/>
              <a:ext cx="3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2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8">
              <a:extLst>
                <a:ext uri="{FF2B5EF4-FFF2-40B4-BE49-F238E27FC236}">
                  <a16:creationId xmlns:a16="http://schemas.microsoft.com/office/drawing/2014/main" id="{BA9B32D2-157F-48AA-8B62-7CEFD5BB3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" y="2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19">
              <a:extLst>
                <a:ext uri="{FF2B5EF4-FFF2-40B4-BE49-F238E27FC236}">
                  <a16:creationId xmlns:a16="http://schemas.microsoft.com/office/drawing/2014/main" id="{8E65FD7B-1F1C-43D7-8902-A79B711B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0">
              <a:extLst>
                <a:ext uri="{FF2B5EF4-FFF2-40B4-BE49-F238E27FC236}">
                  <a16:creationId xmlns:a16="http://schemas.microsoft.com/office/drawing/2014/main" id="{C6FEC53C-97A9-43F2-998C-C2D19CBDA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1">
              <a:extLst>
                <a:ext uri="{FF2B5EF4-FFF2-40B4-BE49-F238E27FC236}">
                  <a16:creationId xmlns:a16="http://schemas.microsoft.com/office/drawing/2014/main" id="{0AC36875-F4BE-403A-AE2F-518FCD2D0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2">
              <a:extLst>
                <a:ext uri="{FF2B5EF4-FFF2-40B4-BE49-F238E27FC236}">
                  <a16:creationId xmlns:a16="http://schemas.microsoft.com/office/drawing/2014/main" id="{FAEE0E52-10D5-41BD-BAD3-B88543B6D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4FCCD183-A999-444D-A4F7-E124B5BD0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467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4">
              <a:extLst>
                <a:ext uri="{FF2B5EF4-FFF2-40B4-BE49-F238E27FC236}">
                  <a16:creationId xmlns:a16="http://schemas.microsoft.com/office/drawing/2014/main" id="{68C6800E-A4F9-4632-91CA-BDF67A02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56B34AB5-56FB-4B74-AAFA-635E929B4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6">
              <a:extLst>
                <a:ext uri="{FF2B5EF4-FFF2-40B4-BE49-F238E27FC236}">
                  <a16:creationId xmlns:a16="http://schemas.microsoft.com/office/drawing/2014/main" id="{0E1387E3-3BB7-4B2A-BCDD-43875829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0DE9DE39-6E0D-4159-8156-3B4B2102A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" y="3567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762DC91A-6228-4F6A-A33D-A0A7A94D4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CD79A028-8BC6-460A-A1A5-F9BA9DEB0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857"/>
              <a:ext cx="1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937A06C0-98FA-49C5-B94B-C41A1F353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3857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31">
              <a:extLst>
                <a:ext uri="{FF2B5EF4-FFF2-40B4-BE49-F238E27FC236}">
                  <a16:creationId xmlns:a16="http://schemas.microsoft.com/office/drawing/2014/main" id="{38A890FC-C9D6-4824-A173-E73D0C9A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857"/>
              <a:ext cx="34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2">
              <a:extLst>
                <a:ext uri="{FF2B5EF4-FFF2-40B4-BE49-F238E27FC236}">
                  <a16:creationId xmlns:a16="http://schemas.microsoft.com/office/drawing/2014/main" id="{CFBF7B13-12E3-44ED-8FAA-3DD575AA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385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3">
              <a:extLst>
                <a:ext uri="{FF2B5EF4-FFF2-40B4-BE49-F238E27FC236}">
                  <a16:creationId xmlns:a16="http://schemas.microsoft.com/office/drawing/2014/main" id="{17F6212D-AA8E-4158-AAD8-44EC287B3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34">
              <a:extLst>
                <a:ext uri="{FF2B5EF4-FFF2-40B4-BE49-F238E27FC236}">
                  <a16:creationId xmlns:a16="http://schemas.microsoft.com/office/drawing/2014/main" id="{E8E248ED-2920-4E00-A981-A4BF6E8B0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35">
              <a:extLst>
                <a:ext uri="{FF2B5EF4-FFF2-40B4-BE49-F238E27FC236}">
                  <a16:creationId xmlns:a16="http://schemas.microsoft.com/office/drawing/2014/main" id="{A5F996B4-E284-40D1-AE3B-91A2CDEFE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" y="3467"/>
              <a:ext cx="19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6">
              <a:extLst>
                <a:ext uri="{FF2B5EF4-FFF2-40B4-BE49-F238E27FC236}">
                  <a16:creationId xmlns:a16="http://schemas.microsoft.com/office/drawing/2014/main" id="{093ED19A-7872-46E3-BC7B-12E5D1771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7">
              <a:extLst>
                <a:ext uri="{FF2B5EF4-FFF2-40B4-BE49-F238E27FC236}">
                  <a16:creationId xmlns:a16="http://schemas.microsoft.com/office/drawing/2014/main" id="{E5DA7A0F-ABE7-4285-8AB0-B6DDF5259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38">
              <a:extLst>
                <a:ext uri="{FF2B5EF4-FFF2-40B4-BE49-F238E27FC236}">
                  <a16:creationId xmlns:a16="http://schemas.microsoft.com/office/drawing/2014/main" id="{821FD35F-3410-44D4-B779-D5BE792F8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39">
              <a:extLst>
                <a:ext uri="{FF2B5EF4-FFF2-40B4-BE49-F238E27FC236}">
                  <a16:creationId xmlns:a16="http://schemas.microsoft.com/office/drawing/2014/main" id="{1CBB5A0E-066C-4E5B-83BC-3FF70E7E1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3567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40">
              <a:extLst>
                <a:ext uri="{FF2B5EF4-FFF2-40B4-BE49-F238E27FC236}">
                  <a16:creationId xmlns:a16="http://schemas.microsoft.com/office/drawing/2014/main" id="{D4E32C43-5730-41BD-A75D-35F04F69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567"/>
              <a:ext cx="8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41">
              <a:extLst>
                <a:ext uri="{FF2B5EF4-FFF2-40B4-BE49-F238E27FC236}">
                  <a16:creationId xmlns:a16="http://schemas.microsoft.com/office/drawing/2014/main" id="{74FFD588-9B78-4183-BBDB-0233D40F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" y="3471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42">
              <a:extLst>
                <a:ext uri="{FF2B5EF4-FFF2-40B4-BE49-F238E27FC236}">
                  <a16:creationId xmlns:a16="http://schemas.microsoft.com/office/drawing/2014/main" id="{943991F0-337E-44C5-A5F6-C671D23AB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4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43">
              <a:extLst>
                <a:ext uri="{FF2B5EF4-FFF2-40B4-BE49-F238E27FC236}">
                  <a16:creationId xmlns:a16="http://schemas.microsoft.com/office/drawing/2014/main" id="{9E6E5BDA-3796-4A77-882A-67E7D5899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3471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44">
              <a:extLst>
                <a:ext uri="{FF2B5EF4-FFF2-40B4-BE49-F238E27FC236}">
                  <a16:creationId xmlns:a16="http://schemas.microsoft.com/office/drawing/2014/main" id="{858D059A-98FE-431D-856B-567D7AC25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45">
              <a:extLst>
                <a:ext uri="{FF2B5EF4-FFF2-40B4-BE49-F238E27FC236}">
                  <a16:creationId xmlns:a16="http://schemas.microsoft.com/office/drawing/2014/main" id="{0649EC91-59A7-47A9-BEF6-998773157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3571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46">
              <a:extLst>
                <a:ext uri="{FF2B5EF4-FFF2-40B4-BE49-F238E27FC236}">
                  <a16:creationId xmlns:a16="http://schemas.microsoft.com/office/drawing/2014/main" id="{C474B0B7-0BBD-4D43-AA65-C1B3229B3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Line 47">
              <a:extLst>
                <a:ext uri="{FF2B5EF4-FFF2-40B4-BE49-F238E27FC236}">
                  <a16:creationId xmlns:a16="http://schemas.microsoft.com/office/drawing/2014/main" id="{87E8EADB-83D7-41DB-ADBD-E4AE45EAE4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1" y="2805"/>
              <a:ext cx="0" cy="63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8">
              <a:extLst>
                <a:ext uri="{FF2B5EF4-FFF2-40B4-BE49-F238E27FC236}">
                  <a16:creationId xmlns:a16="http://schemas.microsoft.com/office/drawing/2014/main" id="{7026119A-0ED7-4D49-A371-7F3EEA85C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" y="2805"/>
              <a:ext cx="44" cy="22"/>
            </a:xfrm>
            <a:custGeom>
              <a:avLst/>
              <a:gdLst>
                <a:gd name="T0" fmla="*/ 44 w 44"/>
                <a:gd name="T1" fmla="*/ 22 h 22"/>
                <a:gd name="T2" fmla="*/ 22 w 44"/>
                <a:gd name="T3" fmla="*/ 0 h 22"/>
                <a:gd name="T4" fmla="*/ 0 w 44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2">
                  <a:moveTo>
                    <a:pt x="44" y="22"/>
                  </a:moveTo>
                  <a:lnTo>
                    <a:pt x="22" y="0"/>
                  </a:lnTo>
                  <a:lnTo>
                    <a:pt x="0" y="22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49">
              <a:extLst>
                <a:ext uri="{FF2B5EF4-FFF2-40B4-BE49-F238E27FC236}">
                  <a16:creationId xmlns:a16="http://schemas.microsoft.com/office/drawing/2014/main" id="{40B537B5-FB05-4099-BCD0-9F706A4BE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4" y="2819"/>
              <a:ext cx="1" cy="63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0">
              <a:extLst>
                <a:ext uri="{FF2B5EF4-FFF2-40B4-BE49-F238E27FC236}">
                  <a16:creationId xmlns:a16="http://schemas.microsoft.com/office/drawing/2014/main" id="{EA7C497A-946D-4A73-9078-A09783575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428"/>
              <a:ext cx="45" cy="22"/>
            </a:xfrm>
            <a:custGeom>
              <a:avLst/>
              <a:gdLst>
                <a:gd name="T0" fmla="*/ 0 w 45"/>
                <a:gd name="T1" fmla="*/ 0 h 22"/>
                <a:gd name="T2" fmla="*/ 23 w 45"/>
                <a:gd name="T3" fmla="*/ 22 h 22"/>
                <a:gd name="T4" fmla="*/ 45 w 45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2">
                  <a:moveTo>
                    <a:pt x="0" y="0"/>
                  </a:moveTo>
                  <a:lnTo>
                    <a:pt x="23" y="22"/>
                  </a:lnTo>
                  <a:lnTo>
                    <a:pt x="45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51">
              <a:extLst>
                <a:ext uri="{FF2B5EF4-FFF2-40B4-BE49-F238E27FC236}">
                  <a16:creationId xmlns:a16="http://schemas.microsoft.com/office/drawing/2014/main" id="{813D7D79-851C-4563-8789-4C52687A8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" y="2971"/>
              <a:ext cx="23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>
              <a:extLst>
                <a:ext uri="{FF2B5EF4-FFF2-40B4-BE49-F238E27FC236}">
                  <a16:creationId xmlns:a16="http://schemas.microsoft.com/office/drawing/2014/main" id="{D12BA38E-1F08-431A-894E-95EED2FCC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29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>
              <a:extLst>
                <a:ext uri="{FF2B5EF4-FFF2-40B4-BE49-F238E27FC236}">
                  <a16:creationId xmlns:a16="http://schemas.microsoft.com/office/drawing/2014/main" id="{9A80C858-77AA-47A3-B016-70A24E296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2971"/>
              <a:ext cx="69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request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>
              <a:extLst>
                <a:ext uri="{FF2B5EF4-FFF2-40B4-BE49-F238E27FC236}">
                  <a16:creationId xmlns:a16="http://schemas.microsoft.com/office/drawing/2014/main" id="{C450B481-D1AF-4D39-94E6-8A84919D2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" y="3076"/>
              <a:ext cx="3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with 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55">
              <a:extLst>
                <a:ext uri="{FF2B5EF4-FFF2-40B4-BE49-F238E27FC236}">
                  <a16:creationId xmlns:a16="http://schemas.microsoft.com/office/drawing/2014/main" id="{F7A66954-3090-4CC7-8433-F7DFC2C08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" y="3076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56">
              <a:extLst>
                <a:ext uri="{FF2B5EF4-FFF2-40B4-BE49-F238E27FC236}">
                  <a16:creationId xmlns:a16="http://schemas.microsoft.com/office/drawing/2014/main" id="{06235CD3-010F-4F73-8C47-CCE02494D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3076"/>
              <a:ext cx="63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address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>
              <a:extLst>
                <a:ext uri="{FF2B5EF4-FFF2-40B4-BE49-F238E27FC236}">
                  <a16:creationId xmlns:a16="http://schemas.microsoft.com/office/drawing/2014/main" id="{BDAA057C-D239-4D3B-8B38-EBFFD3334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" y="3220"/>
              <a:ext cx="80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AP MLD 1 address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>
              <a:extLst>
                <a:ext uri="{FF2B5EF4-FFF2-40B4-BE49-F238E27FC236}">
                  <a16:creationId xmlns:a16="http://schemas.microsoft.com/office/drawing/2014/main" id="{52E74B62-334B-4E9D-B9BD-B56F4A99D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" y="2633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>
              <a:extLst>
                <a:ext uri="{FF2B5EF4-FFF2-40B4-BE49-F238E27FC236}">
                  <a16:creationId xmlns:a16="http://schemas.microsoft.com/office/drawing/2014/main" id="{234F1393-A7DC-4A51-97E5-2ADC11B7E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3460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>
              <a:extLst>
                <a:ext uri="{FF2B5EF4-FFF2-40B4-BE49-F238E27FC236}">
                  <a16:creationId xmlns:a16="http://schemas.microsoft.com/office/drawing/2014/main" id="{C3235D96-94D5-4571-9799-FCAA6DA96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" y="2954"/>
              <a:ext cx="23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>
              <a:extLst>
                <a:ext uri="{FF2B5EF4-FFF2-40B4-BE49-F238E27FC236}">
                  <a16:creationId xmlns:a16="http://schemas.microsoft.com/office/drawing/2014/main" id="{1135A23E-3866-470D-95C3-96C0B7EC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" y="2954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>
              <a:extLst>
                <a:ext uri="{FF2B5EF4-FFF2-40B4-BE49-F238E27FC236}">
                  <a16:creationId xmlns:a16="http://schemas.microsoft.com/office/drawing/2014/main" id="{362053A2-73FF-4AEC-B860-A70AC7CE5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3" y="2954"/>
              <a:ext cx="75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response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63">
              <a:extLst>
                <a:ext uri="{FF2B5EF4-FFF2-40B4-BE49-F238E27FC236}">
                  <a16:creationId xmlns:a16="http://schemas.microsoft.com/office/drawing/2014/main" id="{457DFBC0-1A1A-4F20-8EE2-08C81A971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054"/>
              <a:ext cx="84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deny the setup due to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64">
              <a:extLst>
                <a:ext uri="{FF2B5EF4-FFF2-40B4-BE49-F238E27FC236}">
                  <a16:creationId xmlns:a16="http://schemas.microsoft.com/office/drawing/2014/main" id="{0BDFBA0F-AC42-4CCB-BF53-A6A6DD901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" y="3151"/>
              <a:ext cx="88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different understanding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86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50BC-6E29-40C7-9C61-79190482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Need of MLD address in SA/DA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C2A6D-F0C1-4945-A2F2-5E425485F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definition of SA and DA in the spec is as follows:</a:t>
            </a:r>
          </a:p>
          <a:p>
            <a:pPr lvl="1"/>
            <a:r>
              <a:rPr lang="en-US" b="0" i="1" dirty="0"/>
              <a:t>The source address (SA) parameter specifies an individual MAC sublayer address of the sublayer entity from which the MSDU is being transferred.</a:t>
            </a:r>
          </a:p>
          <a:p>
            <a:pPr lvl="1"/>
            <a:r>
              <a:rPr lang="en-US" b="0" i="1" dirty="0"/>
              <a:t>The destination address (DA) parameter specifies either an individual or a group MAC sublayer entity address.</a:t>
            </a:r>
            <a:r>
              <a:rPr lang="en-US" i="1" dirty="0"/>
              <a:t> </a:t>
            </a:r>
          </a:p>
          <a:p>
            <a:r>
              <a:rPr lang="en-US" dirty="0"/>
              <a:t>Given that in multi-link, a MLD only has one data service interface to the LLC, the address used in the SA/DA shall use the MLD address to identify the source MLD and destination MLD.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31E95-5BEE-454F-8AA0-D3C6B7DE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6F4DE-83F5-4751-B064-307120EA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02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8CB5B-7B86-4FAB-BB69-F1EFBC2C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E3A4E-ADFC-4F68-9372-C2915A4E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that different affiliated APs of a non-MLD shall have different MAC addresses.</a:t>
            </a:r>
          </a:p>
          <a:p>
            <a:r>
              <a:rPr lang="en-US" sz="2000" dirty="0"/>
              <a:t>We think that if different affiliated APs of a non-MLD shall have different MAC addresses, then different affiliated non-AP STAs of a non-AP MLD shall have different MAC addresses.</a:t>
            </a:r>
          </a:p>
          <a:p>
            <a:r>
              <a:rPr lang="en-US" sz="2000" dirty="0"/>
              <a:t>We propose to indicate AP MLD MAC address and non-AP MLD MAC address during the multi-link setup procedure</a:t>
            </a:r>
          </a:p>
          <a:p>
            <a:pPr lvl="1"/>
            <a:r>
              <a:rPr lang="en-US" sz="1600" dirty="0"/>
              <a:t>Clearly identify the MLD for setup and avoids ambiguity, which aligns with the agreed motion text in SFD</a:t>
            </a:r>
          </a:p>
          <a:p>
            <a:pPr marL="457200" lvl="1" indent="0">
              <a:buNone/>
            </a:pPr>
            <a:r>
              <a:rPr lang="en-US" sz="1600" i="1" dirty="0"/>
              <a:t>For example, the MAC address can be used in multi-link setup between a non-AP MLD and an AP MLD</a:t>
            </a:r>
            <a:endParaRPr lang="en-US" sz="1600" dirty="0"/>
          </a:p>
          <a:p>
            <a:pPr lvl="1"/>
            <a:r>
              <a:rPr lang="en-US" sz="1600" dirty="0"/>
              <a:t>Useful for following negotiations like security [3] and BA [4]</a:t>
            </a:r>
          </a:p>
          <a:p>
            <a:pPr lvl="1"/>
            <a:r>
              <a:rPr lang="en-US" sz="1600" dirty="0"/>
              <a:t>Useful for filling in SA/DA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E3DE6-C6E2-4419-975D-0669C8A6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EE9A0-B0F8-491F-AAB5-FD0B034E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87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D4ADF-D276-4474-A1AF-A45D3872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0F74-D930-4D17-A9A8-A12DE1547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revise the 11be SFD as follows:</a:t>
            </a:r>
          </a:p>
          <a:p>
            <a:pPr lvl="1"/>
            <a:r>
              <a:rPr lang="en-US" dirty="0"/>
              <a:t>A MLD has a MAC address that </a:t>
            </a:r>
            <a:r>
              <a:rPr lang="en-US" u="sng" dirty="0"/>
              <a:t>singly</a:t>
            </a:r>
            <a:r>
              <a:rPr lang="en-US" dirty="0"/>
              <a:t> identifies the MLD management entity.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 41</a:t>
            </a:r>
          </a:p>
          <a:p>
            <a:pPr lvl="1"/>
            <a:r>
              <a:rPr lang="en-US" dirty="0"/>
              <a:t>N: 3</a:t>
            </a:r>
          </a:p>
          <a:p>
            <a:pPr lvl="1"/>
            <a:r>
              <a:rPr lang="en-US" dirty="0"/>
              <a:t>A: 37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466DC-2E19-4D2B-BC53-6A72486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349AB-A973-45C1-9FC9-AE1A7678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50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EE86-A653-4A38-A364-ACF2EB83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F4DA1-84DF-46B7-AAB6-FC420782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indicate AP MLD MAC address and non-AP MLD MAC address during the multi-link setup procedure?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2C1A7-44AD-4238-84FD-F6D176A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9257F-176E-4EEF-9F3F-4518681C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533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7B96-4F01-4D13-A4DB-5F98EFC1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9EBE-0EC0-4D13-943E-8F838650A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if different affiliated APs of an AP MLD have different MAC addresses, then different affiliated non-AP STAs of a non-AP MLD with more than one affiliated STA have different MAC addresses?</a:t>
            </a:r>
          </a:p>
          <a:p>
            <a:pPr marL="0" indent="0">
              <a:buNone/>
            </a:pPr>
            <a:r>
              <a:rPr lang="en-US" dirty="0"/>
              <a:t>             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F79E0-C7B0-4F45-BBA7-9253AAA0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3906A-C4BB-4A15-9FBA-AE035029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86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  <a:p>
            <a:r>
              <a:rPr lang="en-US" dirty="0"/>
              <a:t>[3] 19/1822r2 Multi-link security consideration</a:t>
            </a:r>
          </a:p>
          <a:p>
            <a:r>
              <a:rPr lang="en-US" dirty="0"/>
              <a:t>[4] 20/0053r0 Multi-link 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framework has been proposed below with the definition of MLD address[1]</a:t>
            </a:r>
          </a:p>
          <a:p>
            <a:pPr lvl="1"/>
            <a:r>
              <a:rPr lang="en-US" sz="1800" i="1" dirty="0"/>
              <a:t>a MLD has a MAC address that identifies the MLD management entity</a:t>
            </a:r>
          </a:p>
          <a:p>
            <a:pPr lvl="1"/>
            <a:r>
              <a:rPr lang="en-US" sz="1800" i="1" dirty="0"/>
              <a:t>For example, the MAC address can be used in multi-link setup between a non-AP MLD and an AP MLD</a:t>
            </a:r>
          </a:p>
          <a:p>
            <a:r>
              <a:rPr lang="en-US" sz="2000" dirty="0"/>
              <a:t>We provide follow up to MLD MAC address and STA WM medium address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75713" y="4128299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821893" y="3933056"/>
            <a:ext cx="3092525" cy="2469053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9C57D6E8-A8BF-4AF8-AB9E-09192B692111}"/>
              </a:ext>
            </a:extLst>
          </p:cNvPr>
          <p:cNvSpPr/>
          <p:nvPr/>
        </p:nvSpPr>
        <p:spPr bwMode="auto">
          <a:xfrm>
            <a:off x="1576551" y="4540394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42B246-42FE-46FB-B812-20D03A36D16D}"/>
              </a:ext>
            </a:extLst>
          </p:cNvPr>
          <p:cNvSpPr/>
          <p:nvPr/>
        </p:nvSpPr>
        <p:spPr bwMode="auto">
          <a:xfrm>
            <a:off x="1581238" y="5187682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099A9A-A038-4798-9491-BA3C0E5D5713}"/>
              </a:ext>
            </a:extLst>
          </p:cNvPr>
          <p:cNvSpPr/>
          <p:nvPr/>
        </p:nvSpPr>
        <p:spPr bwMode="auto">
          <a:xfrm>
            <a:off x="1569853" y="5867961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3</a:t>
            </a:r>
          </a:p>
        </p:txBody>
      </p: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3089A-E977-4477-B823-7C5303E0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MAC Address and STA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E7BC-CDFF-404D-AD2E-103B562C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 a high level, we think that </a:t>
            </a:r>
          </a:p>
          <a:p>
            <a:pPr lvl="1"/>
            <a:r>
              <a:rPr lang="en-US" sz="1800" dirty="0"/>
              <a:t>MLD MAC address is used to identify and differentiate different MLDs</a:t>
            </a:r>
          </a:p>
          <a:p>
            <a:pPr lvl="1"/>
            <a:r>
              <a:rPr lang="en-US" sz="1800" dirty="0"/>
              <a:t>STA WM MAC address is used for on the air transmission on the corresponding wireless medium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The following clarification in SFD is needed</a:t>
            </a:r>
          </a:p>
          <a:p>
            <a:pPr lvl="1"/>
            <a:r>
              <a:rPr lang="en-US" sz="1600" dirty="0"/>
              <a:t>A MLD has a MAC address that </a:t>
            </a:r>
            <a:r>
              <a:rPr lang="en-US" sz="1600" u="sng" dirty="0"/>
              <a:t>singly</a:t>
            </a:r>
            <a:r>
              <a:rPr lang="en-US" sz="1600" dirty="0"/>
              <a:t> identifies the MLD management entity.</a:t>
            </a:r>
          </a:p>
          <a:p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E57E1-E225-47F8-977A-64694D9A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C0EA5-2809-4762-8A43-7CE5FE04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847E59-8E71-4D69-98AB-213C56A57CDD}"/>
              </a:ext>
            </a:extLst>
          </p:cNvPr>
          <p:cNvGrpSpPr/>
          <p:nvPr/>
        </p:nvGrpSpPr>
        <p:grpSpPr>
          <a:xfrm>
            <a:off x="2771800" y="3284984"/>
            <a:ext cx="4339059" cy="2285564"/>
            <a:chOff x="2753221" y="3068960"/>
            <a:chExt cx="4932010" cy="272605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165A514-7E67-4753-B117-56CA7DAB9203}"/>
                </a:ext>
              </a:extLst>
            </p:cNvPr>
            <p:cNvSpPr/>
            <p:nvPr/>
          </p:nvSpPr>
          <p:spPr bwMode="auto">
            <a:xfrm>
              <a:off x="2753221" y="3573610"/>
              <a:ext cx="3183533" cy="93610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3156FC-4840-4347-9703-2AF0406E5656}"/>
                </a:ext>
              </a:extLst>
            </p:cNvPr>
            <p:cNvSpPr/>
            <p:nvPr/>
          </p:nvSpPr>
          <p:spPr bwMode="auto">
            <a:xfrm>
              <a:off x="2905622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1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2.4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BE85BD-A465-4AB2-98E5-4ED297DC926C}"/>
                </a:ext>
              </a:extLst>
            </p:cNvPr>
            <p:cNvSpPr/>
            <p:nvPr/>
          </p:nvSpPr>
          <p:spPr bwMode="auto">
            <a:xfrm>
              <a:off x="4025143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2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5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D9FCEF-3180-4D03-8D89-DF8D6307D6E8}"/>
                </a:ext>
              </a:extLst>
            </p:cNvPr>
            <p:cNvSpPr/>
            <p:nvPr/>
          </p:nvSpPr>
          <p:spPr bwMode="auto">
            <a:xfrm>
              <a:off x="5031953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3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6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33A4864-2FD0-4121-8FE5-7348F0B1663D}"/>
                </a:ext>
              </a:extLst>
            </p:cNvPr>
            <p:cNvSpPr txBox="1"/>
            <p:nvPr/>
          </p:nvSpPr>
          <p:spPr>
            <a:xfrm>
              <a:off x="4025143" y="3255090"/>
              <a:ext cx="1008113" cy="312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MLD</a:t>
              </a:r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534BCBF8-A88E-4E87-AE39-189DEDDDE7E8}"/>
                </a:ext>
              </a:extLst>
            </p:cNvPr>
            <p:cNvSpPr/>
            <p:nvPr/>
          </p:nvSpPr>
          <p:spPr bwMode="auto">
            <a:xfrm>
              <a:off x="4664831" y="3127601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72CE38-5137-4F7A-85AB-BD387C815EE6}"/>
                </a:ext>
              </a:extLst>
            </p:cNvPr>
            <p:cNvSpPr txBox="1"/>
            <p:nvPr/>
          </p:nvSpPr>
          <p:spPr>
            <a:xfrm>
              <a:off x="5524991" y="3068960"/>
              <a:ext cx="2160240" cy="5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MLD MAC address is used to identify different MLDs</a:t>
              </a:r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243C9DA1-1D1E-47EF-A91A-7B04E0FD42EC}"/>
                </a:ext>
              </a:extLst>
            </p:cNvPr>
            <p:cNvSpPr/>
            <p:nvPr/>
          </p:nvSpPr>
          <p:spPr bwMode="auto">
            <a:xfrm rot="5400000">
              <a:off x="2901430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Arrow: Left 13">
              <a:extLst>
                <a:ext uri="{FF2B5EF4-FFF2-40B4-BE49-F238E27FC236}">
                  <a16:creationId xmlns:a16="http://schemas.microsoft.com/office/drawing/2014/main" id="{E856FE1E-317B-42EA-A87A-0EEB69BD9370}"/>
                </a:ext>
              </a:extLst>
            </p:cNvPr>
            <p:cNvSpPr/>
            <p:nvPr/>
          </p:nvSpPr>
          <p:spPr bwMode="auto">
            <a:xfrm rot="5400000">
              <a:off x="4007283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Arrow: Left 14">
              <a:extLst>
                <a:ext uri="{FF2B5EF4-FFF2-40B4-BE49-F238E27FC236}">
                  <a16:creationId xmlns:a16="http://schemas.microsoft.com/office/drawing/2014/main" id="{F7371FB0-CE3B-4D09-98F0-EAD3C2B4C2A3}"/>
                </a:ext>
              </a:extLst>
            </p:cNvPr>
            <p:cNvSpPr/>
            <p:nvPr/>
          </p:nvSpPr>
          <p:spPr bwMode="auto">
            <a:xfrm rot="5400000">
              <a:off x="5020935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F87955E-1871-4E75-93C3-AA5A00187AEB}"/>
                </a:ext>
              </a:extLst>
            </p:cNvPr>
            <p:cNvSpPr txBox="1"/>
            <p:nvPr/>
          </p:nvSpPr>
          <p:spPr>
            <a:xfrm>
              <a:off x="2753221" y="5281086"/>
              <a:ext cx="3611388" cy="5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STA 1/2/3 WM MAC address is used for over the air transmission on the corresponding WM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293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4ED5-B7C7-4612-A291-C3B6EB19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9DAAB-D323-40A1-907B-710FF34EB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For AP MLD to continue to serve legacy non-HT/HT/VHT/HE STA, each affiliated AP of a AP MLD shall use different MAC address</a:t>
            </a:r>
          </a:p>
          <a:p>
            <a:r>
              <a:rPr lang="en-US" sz="1800" dirty="0"/>
              <a:t>There exists ambiguity if two affiliated APs use the same MAC addresses</a:t>
            </a:r>
          </a:p>
          <a:p>
            <a:pPr lvl="1"/>
            <a:r>
              <a:rPr lang="en-US" sz="1600" dirty="0"/>
              <a:t>For example, if AP1 and AP2 use the same MAC address, it is hard for legacy STA to know if AP2 is a different AP of AP1 or it is AP 1 doing channel switch</a:t>
            </a:r>
          </a:p>
          <a:p>
            <a:r>
              <a:rPr lang="en-US" sz="1800" dirty="0"/>
              <a:t>For AP MLD MAC address, we do not see requirement to standardize relation with the MAC address of affiliated APs, but are open for 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FE15B-D1C3-43C9-AC75-8F632DD2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3F7DD-F8C9-44E1-93BF-0328CFEB5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6088F-B687-4246-BA28-CE6D56385D47}"/>
              </a:ext>
            </a:extLst>
          </p:cNvPr>
          <p:cNvSpPr/>
          <p:nvPr/>
        </p:nvSpPr>
        <p:spPr bwMode="auto">
          <a:xfrm>
            <a:off x="3131840" y="2468491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0E9603-5F40-4714-83AF-B128D0645681}"/>
              </a:ext>
            </a:extLst>
          </p:cNvPr>
          <p:cNvSpPr/>
          <p:nvPr/>
        </p:nvSpPr>
        <p:spPr bwMode="auto">
          <a:xfrm>
            <a:off x="3284241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3B22F-E6C7-4407-89E6-4CC085428FEB}"/>
              </a:ext>
            </a:extLst>
          </p:cNvPr>
          <p:cNvSpPr/>
          <p:nvPr/>
        </p:nvSpPr>
        <p:spPr bwMode="auto">
          <a:xfrm>
            <a:off x="440376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5103AD-43F4-4565-83BF-4C4E16322D5F}"/>
              </a:ext>
            </a:extLst>
          </p:cNvPr>
          <p:cNvSpPr/>
          <p:nvPr/>
        </p:nvSpPr>
        <p:spPr bwMode="auto">
          <a:xfrm>
            <a:off x="541057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241687-BDB5-419A-9484-54D27AB43AF2}"/>
              </a:ext>
            </a:extLst>
          </p:cNvPr>
          <p:cNvSpPr txBox="1"/>
          <p:nvPr/>
        </p:nvSpPr>
        <p:spPr>
          <a:xfrm>
            <a:off x="4403762" y="2149971"/>
            <a:ext cx="1008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201478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15E0-C126-407F-B417-47323538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6D9C-C491-467F-8DF5-2F8A9AED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For non-AP MLD, if AP MLD uses different MAC addresses for affiliated STAs, it makes sense to have symmetric operation for non-AP MLD as well</a:t>
            </a:r>
          </a:p>
          <a:p>
            <a:pPr lvl="1"/>
            <a:r>
              <a:rPr lang="en-US" sz="1600" dirty="0"/>
              <a:t>Non-AP MLD may serve as soft AP for peer to peer communication. Symmetric operation simplify implementation consideration</a:t>
            </a:r>
          </a:p>
          <a:p>
            <a:pPr lvl="1"/>
            <a:r>
              <a:rPr lang="en-US" sz="1600" dirty="0"/>
              <a:t>Transmission from non-AP MLD to AP MLD in different link may have the same Nonce for different message if affiliated non-AP STAs have same MAC address under same PN space/PTK [3], which destroys the security property</a:t>
            </a:r>
          </a:p>
          <a:p>
            <a:r>
              <a:rPr lang="en-US" sz="1800" dirty="0"/>
              <a:t>For non-AP MLD MAC address, we do not see requirement to standardize relation with the MAC address of affiliated non-APs, but are open for discussion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3C0E2-06F6-4CC6-B90D-588C9303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71426-3A97-4F85-B4A5-21B28592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A33F3-17EA-482D-94C1-0BABE873A854}"/>
              </a:ext>
            </a:extLst>
          </p:cNvPr>
          <p:cNvSpPr/>
          <p:nvPr/>
        </p:nvSpPr>
        <p:spPr bwMode="auto">
          <a:xfrm>
            <a:off x="3131840" y="2060848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665ACE-FBD2-4584-98AD-A6DB6D761EB8}"/>
              </a:ext>
            </a:extLst>
          </p:cNvPr>
          <p:cNvSpPr/>
          <p:nvPr/>
        </p:nvSpPr>
        <p:spPr bwMode="auto">
          <a:xfrm>
            <a:off x="3284241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2.4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57F89-1E43-458D-9330-8C3DDB677307}"/>
              </a:ext>
            </a:extLst>
          </p:cNvPr>
          <p:cNvSpPr/>
          <p:nvPr/>
        </p:nvSpPr>
        <p:spPr bwMode="auto">
          <a:xfrm>
            <a:off x="440376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5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735635-40D6-44FB-9354-4C1D051AE69E}"/>
              </a:ext>
            </a:extLst>
          </p:cNvPr>
          <p:cNvSpPr/>
          <p:nvPr/>
        </p:nvSpPr>
        <p:spPr bwMode="auto">
          <a:xfrm>
            <a:off x="541057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6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08A690-B100-4DBE-A9BD-EA7E313E139C}"/>
              </a:ext>
            </a:extLst>
          </p:cNvPr>
          <p:cNvSpPr txBox="1"/>
          <p:nvPr/>
        </p:nvSpPr>
        <p:spPr>
          <a:xfrm>
            <a:off x="4234222" y="1752174"/>
            <a:ext cx="117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</p:spTree>
    <p:extLst>
      <p:ext uri="{BB962C8B-B14F-4D97-AF65-F5344CB8AC3E}">
        <p14:creationId xmlns:p14="http://schemas.microsoft.com/office/powerpoint/2010/main" val="196150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sz="1800" dirty="0"/>
              <a:t>For legacy association, an AP differentiates different associated non-AP STA through MAC address of non-AP STA</a:t>
            </a:r>
          </a:p>
          <a:p>
            <a:r>
              <a:rPr lang="en-US" sz="1800" dirty="0"/>
              <a:t>For multi-link setup, we envision that differentiation of different non-AP MLD will require a similar identifier, and we think the MAC address of non-AP MLD can serve similar purpose</a:t>
            </a:r>
          </a:p>
          <a:p>
            <a:pPr lvl="1"/>
            <a:r>
              <a:rPr lang="en-US" sz="1600" dirty="0"/>
              <a:t>An identifier with smaller size may lead to identifier collision and confusion of setup result</a:t>
            </a:r>
          </a:p>
          <a:p>
            <a:pPr lvl="1"/>
            <a:r>
              <a:rPr lang="en-US" sz="1600" dirty="0"/>
              <a:t>Without identifier, differentiation of different non-AP MLD has to be based on all the configuration details of non-AP MLD, and figuring out difference like </a:t>
            </a:r>
            <a:r>
              <a:rPr lang="en-US" sz="1600" dirty="0" err="1"/>
              <a:t>resetup</a:t>
            </a:r>
            <a:r>
              <a:rPr lang="en-US" sz="1600" dirty="0"/>
              <a:t> with different configuration is difficult</a:t>
            </a:r>
          </a:p>
          <a:p>
            <a:pPr lvl="0"/>
            <a:r>
              <a:rPr lang="en-US" sz="1800" dirty="0"/>
              <a:t>Knowing non-AP MLD MAC address after setup is useful for following negotiations like security [3] and BA [4]</a:t>
            </a:r>
          </a:p>
          <a:p>
            <a:pPr lvl="0"/>
            <a:r>
              <a:rPr lang="en-US" sz="1800" dirty="0"/>
              <a:t>Proposal: non-AP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08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99C06-1B98-4195-9393-50806E86F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3DCA-9E47-44D0-9D8C-4D18FF6D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3C97-2B38-49A0-B2E3-22D52A0D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6333-6F08-443B-9295-ACDE34B1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4B68C1-4A34-4844-9218-3624DA818858}"/>
              </a:ext>
            </a:extLst>
          </p:cNvPr>
          <p:cNvSpPr/>
          <p:nvPr/>
        </p:nvSpPr>
        <p:spPr bwMode="auto">
          <a:xfrm>
            <a:off x="4067944" y="3068960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BE3585-1610-45BB-A361-545D37382D8B}"/>
              </a:ext>
            </a:extLst>
          </p:cNvPr>
          <p:cNvSpPr txBox="1"/>
          <p:nvPr/>
        </p:nvSpPr>
        <p:spPr>
          <a:xfrm>
            <a:off x="3452859" y="3709727"/>
            <a:ext cx="2021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differentiate multi-link setup with different non-AP MLD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53017A2-CC8E-488C-80C9-8C50154EE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008" y="4285029"/>
            <a:ext cx="2331757" cy="208557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8D6201-3453-4E88-B25B-CDD9D9EB08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2180076"/>
            <a:ext cx="1916661" cy="20855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31E005C-2BCF-4081-8094-9AC8D5088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836" y="2113254"/>
            <a:ext cx="2331757" cy="2085573"/>
          </a:xfrm>
          <a:prstGeom prst="rect">
            <a:avLst/>
          </a:prstGeom>
        </p:spPr>
      </p:pic>
      <p:sp>
        <p:nvSpPr>
          <p:cNvPr id="23" name="Arrow: Right 22">
            <a:extLst>
              <a:ext uri="{FF2B5EF4-FFF2-40B4-BE49-F238E27FC236}">
                <a16:creationId xmlns:a16="http://schemas.microsoft.com/office/drawing/2014/main" id="{E63C3AC4-5C4D-49CD-8085-7912A5774751}"/>
              </a:ext>
            </a:extLst>
          </p:cNvPr>
          <p:cNvSpPr/>
          <p:nvPr/>
        </p:nvSpPr>
        <p:spPr bwMode="auto">
          <a:xfrm rot="1729314">
            <a:off x="4041059" y="458644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10ACFC-8255-4D9E-B9BF-660946D2D8CA}"/>
              </a:ext>
            </a:extLst>
          </p:cNvPr>
          <p:cNvSpPr txBox="1"/>
          <p:nvPr/>
        </p:nvSpPr>
        <p:spPr>
          <a:xfrm>
            <a:off x="3419378" y="2455019"/>
            <a:ext cx="2113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understand as same non-AP MLD with configuration change during </a:t>
            </a:r>
            <a:r>
              <a:rPr lang="en-US" dirty="0" err="1"/>
              <a:t>resetup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9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legacy association, the MAC address of the associated AP is known before association. </a:t>
            </a:r>
          </a:p>
          <a:p>
            <a:r>
              <a:rPr lang="en-US" sz="1800" dirty="0"/>
              <a:t>For multi-link setup, it is TBD if AP MLD discovery can provide the MAC address of AP MLD</a:t>
            </a:r>
          </a:p>
          <a:p>
            <a:pPr lvl="1"/>
            <a:r>
              <a:rPr lang="en-US" sz="1400" dirty="0"/>
              <a:t>If AP MLD address is not known before multi-link setup, then having AP MLD address in multi-link setup procedure is useful for following negotiations like security [3] and BA [4]</a:t>
            </a:r>
          </a:p>
          <a:p>
            <a:pPr lvl="1"/>
            <a:r>
              <a:rPr lang="en-US" sz="1400" dirty="0"/>
              <a:t>If AP MLD address is known before multi-link setup, then having AP MLD address in multi-link setup procedure is useful to confirm the destined MLD for setup and avoid weird corner case</a:t>
            </a:r>
          </a:p>
          <a:p>
            <a:pPr lvl="0"/>
            <a:r>
              <a:rPr lang="en-US" sz="1800" dirty="0"/>
              <a:t>Proposal: 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905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FE94E-3F60-46F0-ABBE-FD5904F3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F8BCC-DEAB-4E75-A106-DF662C25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AP MLD address is not available before multi-link setup,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BA71C-BD33-4A5B-A237-FC6E6635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3A9C6-BEF5-47DE-80F7-D28F750F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8B1FC7F7-C781-4CAC-AF08-39DFF0B3D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49" y="3140968"/>
            <a:ext cx="3746039" cy="2748221"/>
          </a:xfrm>
          <a:prstGeom prst="rect">
            <a:avLst/>
          </a:prstGeom>
        </p:spPr>
      </p:pic>
      <p:sp>
        <p:nvSpPr>
          <p:cNvPr id="71" name="Arrow: Right 70">
            <a:extLst>
              <a:ext uri="{FF2B5EF4-FFF2-40B4-BE49-F238E27FC236}">
                <a16:creationId xmlns:a16="http://schemas.microsoft.com/office/drawing/2014/main" id="{CC84366D-59D3-4740-890E-FC3A8ED96ACF}"/>
              </a:ext>
            </a:extLst>
          </p:cNvPr>
          <p:cNvSpPr/>
          <p:nvPr/>
        </p:nvSpPr>
        <p:spPr bwMode="auto">
          <a:xfrm>
            <a:off x="4344988" y="433505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091821D-DFDB-4CBB-893F-6947292A4E91}"/>
              </a:ext>
            </a:extLst>
          </p:cNvPr>
          <p:cNvSpPr txBox="1"/>
          <p:nvPr/>
        </p:nvSpPr>
        <p:spPr>
          <a:xfrm>
            <a:off x="5451653" y="4333633"/>
            <a:ext cx="3307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Both AP MLD and non-AP MLD knows the MLD address of each other after setup, which is useful for following negotiations like security [3] and BA [4]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38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63380</TotalTime>
  <Words>1498</Words>
  <Application>Microsoft Office PowerPoint</Application>
  <PresentationFormat>On-screen Show (4:3)</PresentationFormat>
  <Paragraphs>262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MLD MAC Address and WM Address</vt:lpstr>
      <vt:lpstr>Background</vt:lpstr>
      <vt:lpstr>MLD MAC Address and STA WM Medium Address</vt:lpstr>
      <vt:lpstr>AP MLD MAC Address and WM Medium Address</vt:lpstr>
      <vt:lpstr>Non-AP MLD MAC Address and WM Medium Address</vt:lpstr>
      <vt:lpstr>non-AP MLD Address in Multi-link Setup Procedure</vt:lpstr>
      <vt:lpstr>Example</vt:lpstr>
      <vt:lpstr>AP MLD Address in Multi-link Setup Procedure</vt:lpstr>
      <vt:lpstr>Example</vt:lpstr>
      <vt:lpstr>Example</vt:lpstr>
      <vt:lpstr>Need of MLD address in SA/DA</vt:lpstr>
      <vt:lpstr>Conclusion</vt:lpstr>
      <vt:lpstr>Straw Poll #1</vt:lpstr>
      <vt:lpstr>Straw Poll #2</vt:lpstr>
      <vt:lpstr>Straw Poll #3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2410</cp:revision>
  <cp:lastPrinted>1998-02-10T13:28:06Z</cp:lastPrinted>
  <dcterms:created xsi:type="dcterms:W3CDTF">2004-12-02T14:01:45Z</dcterms:created>
  <dcterms:modified xsi:type="dcterms:W3CDTF">2020-03-17T01:27:16Z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e8cda7ce-f11d-44e6-a037-c29269c85722</vt:lpwstr>
  </property>
  <property fmtid="{D5CDD505-2E9C-101B-9397-08002B2CF9AE}" pid="4" name="CTP_TimeStamp">
    <vt:lpwstr>2020-03-17 01:27:16Z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