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31" r:id="rId2"/>
    <p:sldId id="989" r:id="rId3"/>
    <p:sldId id="1015" r:id="rId4"/>
    <p:sldId id="1016" r:id="rId5"/>
    <p:sldId id="1017" r:id="rId6"/>
    <p:sldId id="1001" r:id="rId7"/>
    <p:sldId id="1007" r:id="rId8"/>
    <p:sldId id="1009" r:id="rId9"/>
    <p:sldId id="1010" r:id="rId10"/>
    <p:sldId id="1008" r:id="rId11"/>
    <p:sldId id="1006" r:id="rId12"/>
    <p:sldId id="1005" r:id="rId13"/>
    <p:sldId id="1012" r:id="rId14"/>
    <p:sldId id="1018" r:id="rId15"/>
    <p:sldId id="996" r:id="rId1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4" autoAdjust="0"/>
    <p:restoredTop sz="93817" autoAdjust="0"/>
  </p:normalViewPr>
  <p:slideViewPr>
    <p:cSldViewPr>
      <p:cViewPr varScale="1">
        <p:scale>
          <a:sx n="63" d="100"/>
          <a:sy n="63" d="100"/>
        </p:scale>
        <p:origin x="1556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5848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5250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0962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28696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2727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6596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1/12/2020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802.11-20/0054r0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MLD MAC Address and WM Address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2020-01-10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483466"/>
              </p:ext>
            </p:extLst>
          </p:nvPr>
        </p:nvGraphicFramePr>
        <p:xfrm>
          <a:off x="1152525" y="2998720"/>
          <a:ext cx="7391400" cy="2419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 Bravo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Ido Ouzieli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A592B-6DB0-44E7-9684-4C0C80F2C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B0478-04BD-42E9-8132-57713E35A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If AP MLD address is available before multi-link setup, using AP MLD address in multi-link setup request rather than AP1 address in RA to identify AP MLD avoids the possible ambiguity when configuration changes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E683A3-67D1-47EA-BEAB-D60FE524C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EA6D10-C728-4305-82FB-BF57DEB40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36789BA-21A3-487F-AA8B-1612359590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9420" y="3573016"/>
            <a:ext cx="4177294" cy="1026600"/>
          </a:xfrm>
          <a:prstGeom prst="rect">
            <a:avLst/>
          </a:prstGeom>
        </p:spPr>
      </p:pic>
      <p:sp>
        <p:nvSpPr>
          <p:cNvPr id="8" name="Arrow: Down 7">
            <a:extLst>
              <a:ext uri="{FF2B5EF4-FFF2-40B4-BE49-F238E27FC236}">
                <a16:creationId xmlns:a16="http://schemas.microsoft.com/office/drawing/2014/main" id="{E986BD8F-99DE-4A09-AE69-B474203E7238}"/>
              </a:ext>
            </a:extLst>
          </p:cNvPr>
          <p:cNvSpPr/>
          <p:nvPr/>
        </p:nvSpPr>
        <p:spPr bwMode="auto">
          <a:xfrm>
            <a:off x="5576019" y="4716083"/>
            <a:ext cx="432048" cy="71083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EEF44F1-ADDB-415A-AB09-0CE4781B929D}"/>
              </a:ext>
            </a:extLst>
          </p:cNvPr>
          <p:cNvSpPr txBox="1"/>
          <p:nvPr/>
        </p:nvSpPr>
        <p:spPr>
          <a:xfrm>
            <a:off x="6113983" y="4874768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Configuration changes</a:t>
            </a:r>
          </a:p>
        </p:txBody>
      </p:sp>
      <p:grpSp>
        <p:nvGrpSpPr>
          <p:cNvPr id="11" name="Group 4">
            <a:extLst>
              <a:ext uri="{FF2B5EF4-FFF2-40B4-BE49-F238E27FC236}">
                <a16:creationId xmlns:a16="http://schemas.microsoft.com/office/drawing/2014/main" id="{4E97A47D-0CC1-4AE6-98FE-F14E9B7F07F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918917" y="5310188"/>
            <a:ext cx="4181475" cy="1027112"/>
            <a:chOff x="1588" y="3345"/>
            <a:chExt cx="2634" cy="647"/>
          </a:xfrm>
        </p:grpSpPr>
        <p:sp>
          <p:nvSpPr>
            <p:cNvPr id="12" name="AutoShape 3">
              <a:extLst>
                <a:ext uri="{FF2B5EF4-FFF2-40B4-BE49-F238E27FC236}">
                  <a16:creationId xmlns:a16="http://schemas.microsoft.com/office/drawing/2014/main" id="{BFB703DB-84F1-4E9E-BCAA-4E92497BF19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588" y="3345"/>
              <a:ext cx="2632" cy="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E654B906-A71B-4CE0-B975-E3604DB59B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5" y="3513"/>
              <a:ext cx="836" cy="4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6">
              <a:extLst>
                <a:ext uri="{FF2B5EF4-FFF2-40B4-BE49-F238E27FC236}">
                  <a16:creationId xmlns:a16="http://schemas.microsoft.com/office/drawing/2014/main" id="{A804D564-7825-48B5-A385-AB4ED596AF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5" y="3513"/>
              <a:ext cx="836" cy="463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7">
              <a:extLst>
                <a:ext uri="{FF2B5EF4-FFF2-40B4-BE49-F238E27FC236}">
                  <a16:creationId xmlns:a16="http://schemas.microsoft.com/office/drawing/2014/main" id="{012A212A-BE69-4A85-86D6-CD483123BC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6" y="3629"/>
              <a:ext cx="297" cy="2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8">
              <a:extLst>
                <a:ext uri="{FF2B5EF4-FFF2-40B4-BE49-F238E27FC236}">
                  <a16:creationId xmlns:a16="http://schemas.microsoft.com/office/drawing/2014/main" id="{EC5C2E45-87B9-4D85-88E5-2ED2FDAE8A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6" y="3629"/>
              <a:ext cx="297" cy="20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9">
              <a:extLst>
                <a:ext uri="{FF2B5EF4-FFF2-40B4-BE49-F238E27FC236}">
                  <a16:creationId xmlns:a16="http://schemas.microsoft.com/office/drawing/2014/main" id="{04644213-8B55-416B-ADC8-CC877813CC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6" y="3675"/>
              <a:ext cx="142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0">
              <a:extLst>
                <a:ext uri="{FF2B5EF4-FFF2-40B4-BE49-F238E27FC236}">
                  <a16:creationId xmlns:a16="http://schemas.microsoft.com/office/drawing/2014/main" id="{89C4B1A2-DC42-44DC-BEDD-4038594A72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2" y="3675"/>
              <a:ext cx="4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1">
              <a:extLst>
                <a:ext uri="{FF2B5EF4-FFF2-40B4-BE49-F238E27FC236}">
                  <a16:creationId xmlns:a16="http://schemas.microsoft.com/office/drawing/2014/main" id="{07B35FB3-5D34-444F-BE70-7118692A3F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3366"/>
              <a:ext cx="351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2">
              <a:extLst>
                <a:ext uri="{FF2B5EF4-FFF2-40B4-BE49-F238E27FC236}">
                  <a16:creationId xmlns:a16="http://schemas.microsoft.com/office/drawing/2014/main" id="{9A6465DD-04C9-49A5-8142-C701361396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4" y="3366"/>
              <a:ext cx="91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3">
              <a:extLst>
                <a:ext uri="{FF2B5EF4-FFF2-40B4-BE49-F238E27FC236}">
                  <a16:creationId xmlns:a16="http://schemas.microsoft.com/office/drawing/2014/main" id="{26591FCD-E732-4278-AA9E-68D475AC30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8" y="3635"/>
              <a:ext cx="297" cy="2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14">
              <a:extLst>
                <a:ext uri="{FF2B5EF4-FFF2-40B4-BE49-F238E27FC236}">
                  <a16:creationId xmlns:a16="http://schemas.microsoft.com/office/drawing/2014/main" id="{EF1C13F9-D8CF-4436-AD71-31D7CF1E1D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8" y="3635"/>
              <a:ext cx="297" cy="20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15">
              <a:extLst>
                <a:ext uri="{FF2B5EF4-FFF2-40B4-BE49-F238E27FC236}">
                  <a16:creationId xmlns:a16="http://schemas.microsoft.com/office/drawing/2014/main" id="{ADA3BA69-FBCA-4D05-927A-197126C6AE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3682"/>
              <a:ext cx="143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16">
              <a:extLst>
                <a:ext uri="{FF2B5EF4-FFF2-40B4-BE49-F238E27FC236}">
                  <a16:creationId xmlns:a16="http://schemas.microsoft.com/office/drawing/2014/main" id="{B7867C05-A417-4249-AF2F-4E2019C05D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3682"/>
              <a:ext cx="4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17">
              <a:extLst>
                <a:ext uri="{FF2B5EF4-FFF2-40B4-BE49-F238E27FC236}">
                  <a16:creationId xmlns:a16="http://schemas.microsoft.com/office/drawing/2014/main" id="{8CD5BA1F-0FAD-4746-922C-019127DB71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3528"/>
              <a:ext cx="1219" cy="4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18">
              <a:extLst>
                <a:ext uri="{FF2B5EF4-FFF2-40B4-BE49-F238E27FC236}">
                  <a16:creationId xmlns:a16="http://schemas.microsoft.com/office/drawing/2014/main" id="{4DEDF9E6-CD56-41BC-87BF-B580F65361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3528"/>
              <a:ext cx="1219" cy="463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19">
              <a:extLst>
                <a:ext uri="{FF2B5EF4-FFF2-40B4-BE49-F238E27FC236}">
                  <a16:creationId xmlns:a16="http://schemas.microsoft.com/office/drawing/2014/main" id="{7D39E778-24C7-411B-AF82-7B2BC4CFC0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7" y="3644"/>
              <a:ext cx="297" cy="2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0">
              <a:extLst>
                <a:ext uri="{FF2B5EF4-FFF2-40B4-BE49-F238E27FC236}">
                  <a16:creationId xmlns:a16="http://schemas.microsoft.com/office/drawing/2014/main" id="{FBAEF8AD-4DE4-40FC-8DD2-B64A07D338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7" y="3644"/>
              <a:ext cx="297" cy="20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1">
              <a:extLst>
                <a:ext uri="{FF2B5EF4-FFF2-40B4-BE49-F238E27FC236}">
                  <a16:creationId xmlns:a16="http://schemas.microsoft.com/office/drawing/2014/main" id="{D6534E4F-9037-4608-9717-A8F066C54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7" y="3691"/>
              <a:ext cx="143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2">
              <a:extLst>
                <a:ext uri="{FF2B5EF4-FFF2-40B4-BE49-F238E27FC236}">
                  <a16:creationId xmlns:a16="http://schemas.microsoft.com/office/drawing/2014/main" id="{894FC54B-2A54-4355-973A-12C436417F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3" y="3691"/>
              <a:ext cx="91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3">
              <a:extLst>
                <a:ext uri="{FF2B5EF4-FFF2-40B4-BE49-F238E27FC236}">
                  <a16:creationId xmlns:a16="http://schemas.microsoft.com/office/drawing/2014/main" id="{1A70FB91-68DE-459F-A87B-4A3264DAF1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3" y="3382"/>
              <a:ext cx="351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4">
              <a:extLst>
                <a:ext uri="{FF2B5EF4-FFF2-40B4-BE49-F238E27FC236}">
                  <a16:creationId xmlns:a16="http://schemas.microsoft.com/office/drawing/2014/main" id="{B6AFAEF4-3E1E-46E7-95D3-14CA21B2B6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5" y="3382"/>
              <a:ext cx="91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25">
              <a:extLst>
                <a:ext uri="{FF2B5EF4-FFF2-40B4-BE49-F238E27FC236}">
                  <a16:creationId xmlns:a16="http://schemas.microsoft.com/office/drawing/2014/main" id="{66FE15A0-921C-43E0-B168-2B70C2F750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9" y="3650"/>
              <a:ext cx="297" cy="20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26">
              <a:extLst>
                <a:ext uri="{FF2B5EF4-FFF2-40B4-BE49-F238E27FC236}">
                  <a16:creationId xmlns:a16="http://schemas.microsoft.com/office/drawing/2014/main" id="{FE159550-A6D4-4807-80CB-6AD58FC4EC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9" y="3650"/>
              <a:ext cx="297" cy="20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27">
              <a:extLst>
                <a:ext uri="{FF2B5EF4-FFF2-40B4-BE49-F238E27FC236}">
                  <a16:creationId xmlns:a16="http://schemas.microsoft.com/office/drawing/2014/main" id="{E888D820-0AC8-40EF-BFBA-4EE98F34D0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9" y="3695"/>
              <a:ext cx="143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28">
              <a:extLst>
                <a:ext uri="{FF2B5EF4-FFF2-40B4-BE49-F238E27FC236}">
                  <a16:creationId xmlns:a16="http://schemas.microsoft.com/office/drawing/2014/main" id="{C749144E-5F90-4000-9C78-8DA18380CF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6" y="3695"/>
              <a:ext cx="91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29">
              <a:extLst>
                <a:ext uri="{FF2B5EF4-FFF2-40B4-BE49-F238E27FC236}">
                  <a16:creationId xmlns:a16="http://schemas.microsoft.com/office/drawing/2014/main" id="{EF4FB7A0-E64D-4DE9-A307-B1C5CAD90A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2" y="3640"/>
              <a:ext cx="297" cy="2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30">
              <a:extLst>
                <a:ext uri="{FF2B5EF4-FFF2-40B4-BE49-F238E27FC236}">
                  <a16:creationId xmlns:a16="http://schemas.microsoft.com/office/drawing/2014/main" id="{7BA0612B-FC7A-4C0E-93E2-71BB6376B2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2" y="3640"/>
              <a:ext cx="297" cy="20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31">
              <a:extLst>
                <a:ext uri="{FF2B5EF4-FFF2-40B4-BE49-F238E27FC236}">
                  <a16:creationId xmlns:a16="http://schemas.microsoft.com/office/drawing/2014/main" id="{2628ED45-F669-4C7D-A8CD-9CF85AFC45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2" y="3687"/>
              <a:ext cx="143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2">
              <a:extLst>
                <a:ext uri="{FF2B5EF4-FFF2-40B4-BE49-F238E27FC236}">
                  <a16:creationId xmlns:a16="http://schemas.microsoft.com/office/drawing/2014/main" id="{0345B3D3-8DD2-4E51-A916-41D3ABAA91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8" y="3687"/>
              <a:ext cx="4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7" name="Group 4">
            <a:extLst>
              <a:ext uri="{FF2B5EF4-FFF2-40B4-BE49-F238E27FC236}">
                <a16:creationId xmlns:a16="http://schemas.microsoft.com/office/drawing/2014/main" id="{B60DF2AC-231A-47BC-ADF5-50292FBACD8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7788" y="3671888"/>
            <a:ext cx="3581400" cy="2659062"/>
            <a:chOff x="49" y="2313"/>
            <a:chExt cx="2256" cy="1675"/>
          </a:xfrm>
        </p:grpSpPr>
        <p:sp>
          <p:nvSpPr>
            <p:cNvPr id="10" name="AutoShape 3">
              <a:extLst>
                <a:ext uri="{FF2B5EF4-FFF2-40B4-BE49-F238E27FC236}">
                  <a16:creationId xmlns:a16="http://schemas.microsoft.com/office/drawing/2014/main" id="{B242C3DE-6C8A-4036-8E49-54A959DC882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9" y="2313"/>
              <a:ext cx="2200" cy="1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5">
              <a:extLst>
                <a:ext uri="{FF2B5EF4-FFF2-40B4-BE49-F238E27FC236}">
                  <a16:creationId xmlns:a16="http://schemas.microsoft.com/office/drawing/2014/main" id="{E5557749-2E8C-495B-B2BB-C229E5D07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7" y="2512"/>
              <a:ext cx="1219" cy="43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6">
              <a:extLst>
                <a:ext uri="{FF2B5EF4-FFF2-40B4-BE49-F238E27FC236}">
                  <a16:creationId xmlns:a16="http://schemas.microsoft.com/office/drawing/2014/main" id="{61666105-C711-4B35-8747-9FAD476C7B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7" y="2512"/>
              <a:ext cx="1219" cy="431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7">
              <a:extLst>
                <a:ext uri="{FF2B5EF4-FFF2-40B4-BE49-F238E27FC236}">
                  <a16:creationId xmlns:a16="http://schemas.microsoft.com/office/drawing/2014/main" id="{E10D8DC1-E59F-4536-9906-619BFED25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" y="2621"/>
              <a:ext cx="236" cy="1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8">
              <a:extLst>
                <a:ext uri="{FF2B5EF4-FFF2-40B4-BE49-F238E27FC236}">
                  <a16:creationId xmlns:a16="http://schemas.microsoft.com/office/drawing/2014/main" id="{C03A6CCE-ADA2-43A1-901D-7CCF40CFAE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" y="2621"/>
              <a:ext cx="236" cy="19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9">
              <a:extLst>
                <a:ext uri="{FF2B5EF4-FFF2-40B4-BE49-F238E27FC236}">
                  <a16:creationId xmlns:a16="http://schemas.microsoft.com/office/drawing/2014/main" id="{162C1F6C-61EC-43E1-8180-4381D9814A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8" y="2672"/>
              <a:ext cx="13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10">
              <a:extLst>
                <a:ext uri="{FF2B5EF4-FFF2-40B4-BE49-F238E27FC236}">
                  <a16:creationId xmlns:a16="http://schemas.microsoft.com/office/drawing/2014/main" id="{D616A9DF-3F2F-43BE-8A04-BA5B680927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4" y="2672"/>
              <a:ext cx="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11">
              <a:extLst>
                <a:ext uri="{FF2B5EF4-FFF2-40B4-BE49-F238E27FC236}">
                  <a16:creationId xmlns:a16="http://schemas.microsoft.com/office/drawing/2014/main" id="{B7F6C6C7-14F7-402A-93E4-65049BA518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5" y="2625"/>
              <a:ext cx="237" cy="1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12">
              <a:extLst>
                <a:ext uri="{FF2B5EF4-FFF2-40B4-BE49-F238E27FC236}">
                  <a16:creationId xmlns:a16="http://schemas.microsoft.com/office/drawing/2014/main" id="{09BFE074-439C-4D29-ACEB-0BBBA36D52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5" y="2625"/>
              <a:ext cx="237" cy="19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13">
              <a:extLst>
                <a:ext uri="{FF2B5EF4-FFF2-40B4-BE49-F238E27FC236}">
                  <a16:creationId xmlns:a16="http://schemas.microsoft.com/office/drawing/2014/main" id="{3F9E7149-7A5D-41A4-AF0C-8E59747BD7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0" y="2676"/>
              <a:ext cx="13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14">
              <a:extLst>
                <a:ext uri="{FF2B5EF4-FFF2-40B4-BE49-F238E27FC236}">
                  <a16:creationId xmlns:a16="http://schemas.microsoft.com/office/drawing/2014/main" id="{EC7F95F0-95E1-4B77-857B-253A0416A9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6" y="2676"/>
              <a:ext cx="4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000" dirty="0">
                  <a:solidFill>
                    <a:srgbClr val="000000"/>
                  </a:solidFill>
                  <a:latin typeface="Calibri" panose="020F0502020204030204" pitchFamily="34" charset="0"/>
                </a:rPr>
                <a:t>4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15">
              <a:extLst>
                <a:ext uri="{FF2B5EF4-FFF2-40B4-BE49-F238E27FC236}">
                  <a16:creationId xmlns:a16="http://schemas.microsoft.com/office/drawing/2014/main" id="{5A4802F4-7BBD-4503-BAC0-CF597F788C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1" y="2679"/>
              <a:ext cx="13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16">
              <a:extLst>
                <a:ext uri="{FF2B5EF4-FFF2-40B4-BE49-F238E27FC236}">
                  <a16:creationId xmlns:a16="http://schemas.microsoft.com/office/drawing/2014/main" id="{049316FA-15CE-4DE3-8037-C97B8B608C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6" y="2679"/>
              <a:ext cx="4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000" dirty="0">
                  <a:solidFill>
                    <a:srgbClr val="000000"/>
                  </a:solidFill>
                  <a:latin typeface="Calibri" panose="020F0502020204030204" pitchFamily="34" charset="0"/>
                </a:rPr>
                <a:t>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17">
              <a:extLst>
                <a:ext uri="{FF2B5EF4-FFF2-40B4-BE49-F238E27FC236}">
                  <a16:creationId xmlns:a16="http://schemas.microsoft.com/office/drawing/2014/main" id="{F24B87FA-922E-4436-991E-86A4EE85F8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3" y="2336"/>
              <a:ext cx="33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 2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18">
              <a:extLst>
                <a:ext uri="{FF2B5EF4-FFF2-40B4-BE49-F238E27FC236}">
                  <a16:creationId xmlns:a16="http://schemas.microsoft.com/office/drawing/2014/main" id="{BA9B32D2-157F-48AA-8B62-7CEFD5BB30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2" y="243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19">
              <a:extLst>
                <a:ext uri="{FF2B5EF4-FFF2-40B4-BE49-F238E27FC236}">
                  <a16:creationId xmlns:a16="http://schemas.microsoft.com/office/drawing/2014/main" id="{8E65FD7B-1F1C-43D7-8902-A79B711B6E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1" y="3361"/>
              <a:ext cx="1218" cy="4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20">
              <a:extLst>
                <a:ext uri="{FF2B5EF4-FFF2-40B4-BE49-F238E27FC236}">
                  <a16:creationId xmlns:a16="http://schemas.microsoft.com/office/drawing/2014/main" id="{C6FEC53C-97A9-43F2-998C-C2D19CBDA8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1" y="3361"/>
              <a:ext cx="1218" cy="43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21">
              <a:extLst>
                <a:ext uri="{FF2B5EF4-FFF2-40B4-BE49-F238E27FC236}">
                  <a16:creationId xmlns:a16="http://schemas.microsoft.com/office/drawing/2014/main" id="{0AC36875-F4BE-403A-AE2F-518FCD2D0C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9" y="3459"/>
              <a:ext cx="322" cy="2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22">
              <a:extLst>
                <a:ext uri="{FF2B5EF4-FFF2-40B4-BE49-F238E27FC236}">
                  <a16:creationId xmlns:a16="http://schemas.microsoft.com/office/drawing/2014/main" id="{FAEE0E52-10D5-41BD-BAD3-B88543B6DD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9" y="3459"/>
              <a:ext cx="322" cy="20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23">
              <a:extLst>
                <a:ext uri="{FF2B5EF4-FFF2-40B4-BE49-F238E27FC236}">
                  <a16:creationId xmlns:a16="http://schemas.microsoft.com/office/drawing/2014/main" id="{4FCCD183-A999-444D-A4F7-E124B5BD08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" y="3467"/>
              <a:ext cx="19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24">
              <a:extLst>
                <a:ext uri="{FF2B5EF4-FFF2-40B4-BE49-F238E27FC236}">
                  <a16:creationId xmlns:a16="http://schemas.microsoft.com/office/drawing/2014/main" id="{68C6800E-A4F9-4632-91CA-BDF67A0201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9" y="3467"/>
              <a:ext cx="7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25">
              <a:extLst>
                <a:ext uri="{FF2B5EF4-FFF2-40B4-BE49-F238E27FC236}">
                  <a16:creationId xmlns:a16="http://schemas.microsoft.com/office/drawing/2014/main" id="{56B34AB5-56FB-4B74-AAFA-635E929B48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9" y="3467"/>
              <a:ext cx="13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26">
              <a:extLst>
                <a:ext uri="{FF2B5EF4-FFF2-40B4-BE49-F238E27FC236}">
                  <a16:creationId xmlns:a16="http://schemas.microsoft.com/office/drawing/2014/main" id="{0E1387E3-3BB7-4B2A-BCDD-43875829CF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7" y="3567"/>
              <a:ext cx="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27">
              <a:extLst>
                <a:ext uri="{FF2B5EF4-FFF2-40B4-BE49-F238E27FC236}">
                  <a16:creationId xmlns:a16="http://schemas.microsoft.com/office/drawing/2014/main" id="{0DE9DE39-6E0D-4159-8156-3B4B2102A0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" y="3567"/>
              <a:ext cx="6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.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28">
              <a:extLst>
                <a:ext uri="{FF2B5EF4-FFF2-40B4-BE49-F238E27FC236}">
                  <a16:creationId xmlns:a16="http://schemas.microsoft.com/office/drawing/2014/main" id="{762DC91A-6228-4F6A-A33D-A0A7A94D4B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9" y="3567"/>
              <a:ext cx="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29">
              <a:extLst>
                <a:ext uri="{FF2B5EF4-FFF2-40B4-BE49-F238E27FC236}">
                  <a16:creationId xmlns:a16="http://schemas.microsoft.com/office/drawing/2014/main" id="{CD79A028-8BC6-460A-A1A5-F9BA9DEB06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3857"/>
              <a:ext cx="190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30">
              <a:extLst>
                <a:ext uri="{FF2B5EF4-FFF2-40B4-BE49-F238E27FC236}">
                  <a16:creationId xmlns:a16="http://schemas.microsoft.com/office/drawing/2014/main" id="{937A06C0-98FA-49C5-B94B-C41A1F3533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6" y="3857"/>
              <a:ext cx="71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31">
              <a:extLst>
                <a:ext uri="{FF2B5EF4-FFF2-40B4-BE49-F238E27FC236}">
                  <a16:creationId xmlns:a16="http://schemas.microsoft.com/office/drawing/2014/main" id="{38A890FC-C9D6-4824-A173-E73D0C9A6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0" y="3857"/>
              <a:ext cx="34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32">
              <a:extLst>
                <a:ext uri="{FF2B5EF4-FFF2-40B4-BE49-F238E27FC236}">
                  <a16:creationId xmlns:a16="http://schemas.microsoft.com/office/drawing/2014/main" id="{CFBF7B13-12E3-44ED-8FAA-3DD575AA01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3" y="3857"/>
              <a:ext cx="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33">
              <a:extLst>
                <a:ext uri="{FF2B5EF4-FFF2-40B4-BE49-F238E27FC236}">
                  <a16:creationId xmlns:a16="http://schemas.microsoft.com/office/drawing/2014/main" id="{17F6212D-AA8E-4158-AAD8-44EC287B32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5" y="3459"/>
              <a:ext cx="322" cy="2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Rectangle 34">
              <a:extLst>
                <a:ext uri="{FF2B5EF4-FFF2-40B4-BE49-F238E27FC236}">
                  <a16:creationId xmlns:a16="http://schemas.microsoft.com/office/drawing/2014/main" id="{E8E248ED-2920-4E00-A981-A4BF6E8B0E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5" y="3459"/>
              <a:ext cx="322" cy="20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Rectangle 35">
              <a:extLst>
                <a:ext uri="{FF2B5EF4-FFF2-40B4-BE49-F238E27FC236}">
                  <a16:creationId xmlns:a16="http://schemas.microsoft.com/office/drawing/2014/main" id="{A5F996B4-E284-40D1-AE3B-91A2CDEFE2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5" y="3467"/>
              <a:ext cx="190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36">
              <a:extLst>
                <a:ext uri="{FF2B5EF4-FFF2-40B4-BE49-F238E27FC236}">
                  <a16:creationId xmlns:a16="http://schemas.microsoft.com/office/drawing/2014/main" id="{093ED19A-7872-46E3-BC7B-12E5D17714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5" y="3467"/>
              <a:ext cx="7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37">
              <a:extLst>
                <a:ext uri="{FF2B5EF4-FFF2-40B4-BE49-F238E27FC236}">
                  <a16:creationId xmlns:a16="http://schemas.microsoft.com/office/drawing/2014/main" id="{E5DA7A0F-ABE7-4285-8AB0-B6DDF5259D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5" y="3467"/>
              <a:ext cx="13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38">
              <a:extLst>
                <a:ext uri="{FF2B5EF4-FFF2-40B4-BE49-F238E27FC236}">
                  <a16:creationId xmlns:a16="http://schemas.microsoft.com/office/drawing/2014/main" id="{821FD35F-3410-44D4-B779-D5BE792F83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2" y="3567"/>
              <a:ext cx="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39">
              <a:extLst>
                <a:ext uri="{FF2B5EF4-FFF2-40B4-BE49-F238E27FC236}">
                  <a16:creationId xmlns:a16="http://schemas.microsoft.com/office/drawing/2014/main" id="{1CBB5A0E-066C-4E5B-83BC-3FF70E7E16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2" y="3567"/>
              <a:ext cx="6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.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40">
              <a:extLst>
                <a:ext uri="{FF2B5EF4-FFF2-40B4-BE49-F238E27FC236}">
                  <a16:creationId xmlns:a16="http://schemas.microsoft.com/office/drawing/2014/main" id="{D4E32C43-5730-41BD-A75D-35F04F696D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4" y="3567"/>
              <a:ext cx="88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41">
              <a:extLst>
                <a:ext uri="{FF2B5EF4-FFF2-40B4-BE49-F238E27FC236}">
                  <a16:creationId xmlns:a16="http://schemas.microsoft.com/office/drawing/2014/main" id="{74FFD588-9B78-4183-BBDB-0233D40FC9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1" y="3471"/>
              <a:ext cx="19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42">
              <a:extLst>
                <a:ext uri="{FF2B5EF4-FFF2-40B4-BE49-F238E27FC236}">
                  <a16:creationId xmlns:a16="http://schemas.microsoft.com/office/drawing/2014/main" id="{943991F0-337E-44C5-A5F6-C671D23AB9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1" y="3471"/>
              <a:ext cx="7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43">
              <a:extLst>
                <a:ext uri="{FF2B5EF4-FFF2-40B4-BE49-F238E27FC236}">
                  <a16:creationId xmlns:a16="http://schemas.microsoft.com/office/drawing/2014/main" id="{9E6E5BDA-3796-4A77-882A-67E7D5899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1" y="3471"/>
              <a:ext cx="13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44">
              <a:extLst>
                <a:ext uri="{FF2B5EF4-FFF2-40B4-BE49-F238E27FC236}">
                  <a16:creationId xmlns:a16="http://schemas.microsoft.com/office/drawing/2014/main" id="{858D059A-98FE-431D-856B-567D7AC256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9" y="3571"/>
              <a:ext cx="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45">
              <a:extLst>
                <a:ext uri="{FF2B5EF4-FFF2-40B4-BE49-F238E27FC236}">
                  <a16:creationId xmlns:a16="http://schemas.microsoft.com/office/drawing/2014/main" id="{0649EC91-59A7-47A9-BEF6-9987731575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" y="3571"/>
              <a:ext cx="6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.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46">
              <a:extLst>
                <a:ext uri="{FF2B5EF4-FFF2-40B4-BE49-F238E27FC236}">
                  <a16:creationId xmlns:a16="http://schemas.microsoft.com/office/drawing/2014/main" id="{C474B0B7-0BBD-4D43-AA65-C1B3229B36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1" y="3571"/>
              <a:ext cx="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Line 47">
              <a:extLst>
                <a:ext uri="{FF2B5EF4-FFF2-40B4-BE49-F238E27FC236}">
                  <a16:creationId xmlns:a16="http://schemas.microsoft.com/office/drawing/2014/main" id="{87E8EADB-83D7-41DB-ADBD-E4AE45EAE4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21" y="2805"/>
              <a:ext cx="0" cy="638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48">
              <a:extLst>
                <a:ext uri="{FF2B5EF4-FFF2-40B4-BE49-F238E27FC236}">
                  <a16:creationId xmlns:a16="http://schemas.microsoft.com/office/drawing/2014/main" id="{7026119A-0ED7-4D49-A371-7F3EEA85CB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9" y="2805"/>
              <a:ext cx="44" cy="22"/>
            </a:xfrm>
            <a:custGeom>
              <a:avLst/>
              <a:gdLst>
                <a:gd name="T0" fmla="*/ 44 w 44"/>
                <a:gd name="T1" fmla="*/ 22 h 22"/>
                <a:gd name="T2" fmla="*/ 22 w 44"/>
                <a:gd name="T3" fmla="*/ 0 h 22"/>
                <a:gd name="T4" fmla="*/ 0 w 44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2">
                  <a:moveTo>
                    <a:pt x="44" y="22"/>
                  </a:moveTo>
                  <a:lnTo>
                    <a:pt x="22" y="0"/>
                  </a:lnTo>
                  <a:lnTo>
                    <a:pt x="0" y="22"/>
                  </a:lnTo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Line 49">
              <a:extLst>
                <a:ext uri="{FF2B5EF4-FFF2-40B4-BE49-F238E27FC236}">
                  <a16:creationId xmlns:a16="http://schemas.microsoft.com/office/drawing/2014/main" id="{40B537B5-FB05-4099-BCD0-9F706A4BE9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44" y="2819"/>
              <a:ext cx="1" cy="631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50">
              <a:extLst>
                <a:ext uri="{FF2B5EF4-FFF2-40B4-BE49-F238E27FC236}">
                  <a16:creationId xmlns:a16="http://schemas.microsoft.com/office/drawing/2014/main" id="{EA7C497A-946D-4A73-9078-A09783575A1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3428"/>
              <a:ext cx="45" cy="22"/>
            </a:xfrm>
            <a:custGeom>
              <a:avLst/>
              <a:gdLst>
                <a:gd name="T0" fmla="*/ 0 w 45"/>
                <a:gd name="T1" fmla="*/ 0 h 22"/>
                <a:gd name="T2" fmla="*/ 23 w 45"/>
                <a:gd name="T3" fmla="*/ 22 h 22"/>
                <a:gd name="T4" fmla="*/ 45 w 45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2">
                  <a:moveTo>
                    <a:pt x="0" y="0"/>
                  </a:moveTo>
                  <a:lnTo>
                    <a:pt x="23" y="22"/>
                  </a:lnTo>
                  <a:lnTo>
                    <a:pt x="45" y="0"/>
                  </a:lnTo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Rectangle 51">
              <a:extLst>
                <a:ext uri="{FF2B5EF4-FFF2-40B4-BE49-F238E27FC236}">
                  <a16:creationId xmlns:a16="http://schemas.microsoft.com/office/drawing/2014/main" id="{813D7D79-851C-4563-8789-4C52687A89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" y="2971"/>
              <a:ext cx="234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Multi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52">
              <a:extLst>
                <a:ext uri="{FF2B5EF4-FFF2-40B4-BE49-F238E27FC236}">
                  <a16:creationId xmlns:a16="http://schemas.microsoft.com/office/drawing/2014/main" id="{D12BA38E-1F08-431A-894E-95EED2FCC5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" y="2971"/>
              <a:ext cx="7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53">
              <a:extLst>
                <a:ext uri="{FF2B5EF4-FFF2-40B4-BE49-F238E27FC236}">
                  <a16:creationId xmlns:a16="http://schemas.microsoft.com/office/drawing/2014/main" id="{9A80C858-77AA-47A3-B016-70A24E2965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" y="2971"/>
              <a:ext cx="697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setup request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54">
              <a:extLst>
                <a:ext uri="{FF2B5EF4-FFF2-40B4-BE49-F238E27FC236}">
                  <a16:creationId xmlns:a16="http://schemas.microsoft.com/office/drawing/2014/main" id="{C450B481-D1AF-4D39-94E6-8A84919D2E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" y="3076"/>
              <a:ext cx="35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with 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Rectangle 55">
              <a:extLst>
                <a:ext uri="{FF2B5EF4-FFF2-40B4-BE49-F238E27FC236}">
                  <a16:creationId xmlns:a16="http://schemas.microsoft.com/office/drawing/2014/main" id="{F7A66954-3090-4CC7-8433-F7DFC2C086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" y="3076"/>
              <a:ext cx="71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Rectangle 56">
              <a:extLst>
                <a:ext uri="{FF2B5EF4-FFF2-40B4-BE49-F238E27FC236}">
                  <a16:creationId xmlns:a16="http://schemas.microsoft.com/office/drawing/2014/main" id="{06235CD3-010F-4F73-8C47-CCE02494DE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" y="3076"/>
              <a:ext cx="63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 address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Rectangle 57">
              <a:extLst>
                <a:ext uri="{FF2B5EF4-FFF2-40B4-BE49-F238E27FC236}">
                  <a16:creationId xmlns:a16="http://schemas.microsoft.com/office/drawing/2014/main" id="{BDAA057C-D239-4D3B-8B38-EBFFD3334C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" y="3220"/>
              <a:ext cx="806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and AP MLD 1 address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Rectangle 58">
              <a:extLst>
                <a:ext uri="{FF2B5EF4-FFF2-40B4-BE49-F238E27FC236}">
                  <a16:creationId xmlns:a16="http://schemas.microsoft.com/office/drawing/2014/main" id="{52E74B62-334B-4E9D-B9BD-B56F4A99D8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3" y="2633"/>
              <a:ext cx="237" cy="19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59">
              <a:extLst>
                <a:ext uri="{FF2B5EF4-FFF2-40B4-BE49-F238E27FC236}">
                  <a16:creationId xmlns:a16="http://schemas.microsoft.com/office/drawing/2014/main" id="{234F1393-A7DC-4A51-97E5-2ADC11B7EA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2" y="3460"/>
              <a:ext cx="322" cy="20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60">
              <a:extLst>
                <a:ext uri="{FF2B5EF4-FFF2-40B4-BE49-F238E27FC236}">
                  <a16:creationId xmlns:a16="http://schemas.microsoft.com/office/drawing/2014/main" id="{C3235D96-94D5-4571-9799-FCAA6DA96E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0" y="2954"/>
              <a:ext cx="235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Multi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Rectangle 61">
              <a:extLst>
                <a:ext uri="{FF2B5EF4-FFF2-40B4-BE49-F238E27FC236}">
                  <a16:creationId xmlns:a16="http://schemas.microsoft.com/office/drawing/2014/main" id="{1135A23E-3866-470D-95C3-96C0B7ECDC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8" y="2954"/>
              <a:ext cx="7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62">
              <a:extLst>
                <a:ext uri="{FF2B5EF4-FFF2-40B4-BE49-F238E27FC236}">
                  <a16:creationId xmlns:a16="http://schemas.microsoft.com/office/drawing/2014/main" id="{362053A2-73FF-4AEC-B860-A70AC7CE53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3" y="2954"/>
              <a:ext cx="75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setup response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Rectangle 63">
              <a:extLst>
                <a:ext uri="{FF2B5EF4-FFF2-40B4-BE49-F238E27FC236}">
                  <a16:creationId xmlns:a16="http://schemas.microsoft.com/office/drawing/2014/main" id="{457DFBC0-1A1A-4F20-8EE2-08C81A9712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8" y="3054"/>
              <a:ext cx="844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deny the setup due to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Rectangle 64">
              <a:extLst>
                <a:ext uri="{FF2B5EF4-FFF2-40B4-BE49-F238E27FC236}">
                  <a16:creationId xmlns:a16="http://schemas.microsoft.com/office/drawing/2014/main" id="{0BDFBA0F-AC42-4CCB-BF53-A6A6DD9011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7" y="3151"/>
              <a:ext cx="888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different understanding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4866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950BC-6E29-40C7-9C61-79190482A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Need of MLD address in SA/DA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C2A6D-F0C1-4945-A2F2-5E425485F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definition of SA and DA in the spec is as follows:</a:t>
            </a:r>
          </a:p>
          <a:p>
            <a:pPr lvl="1"/>
            <a:r>
              <a:rPr lang="en-US" b="0" i="1" dirty="0"/>
              <a:t>The source address (SA) parameter specifies an individual MAC sublayer address of the sublayer entity from which the MSDU is being transferred.</a:t>
            </a:r>
          </a:p>
          <a:p>
            <a:pPr lvl="1"/>
            <a:r>
              <a:rPr lang="en-US" b="0" i="1" dirty="0"/>
              <a:t>The destination address (DA) parameter specifies either an individual or a group MAC sublayer entity address.</a:t>
            </a:r>
            <a:r>
              <a:rPr lang="en-US" i="1" dirty="0"/>
              <a:t> </a:t>
            </a:r>
          </a:p>
          <a:p>
            <a:r>
              <a:rPr lang="en-US" dirty="0"/>
              <a:t>Given that in multi-link, a MLD only has one data service interface to the LLC, the address used in the SA/DA shall use the MLD address to identify the source MLD and destination MLD.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C31E95-5BEE-454F-8AA0-D3C6B7DE1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76F4DE-83F5-4751-B064-307120EAF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2020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8CB5B-7B86-4FAB-BB69-F1EFBC2CE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E3A4E-ADFC-4F68-9372-C2915A4EC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We think that different affiliated APs of a non-MLD shall have different MAC addresses.</a:t>
            </a:r>
          </a:p>
          <a:p>
            <a:r>
              <a:rPr lang="en-US" sz="2000" dirty="0"/>
              <a:t>We think that if different affiliated APs of a non-MLD shall have different MAC addresses, then different affiliated non-AP STAs of a non-AP MLD shall have different MAC addresses.</a:t>
            </a:r>
          </a:p>
          <a:p>
            <a:r>
              <a:rPr lang="en-US" sz="2000" dirty="0"/>
              <a:t>We propose to indicate AP MLD MAC address and non-AP MLD MAC address during the multi-link setup procedure</a:t>
            </a:r>
          </a:p>
          <a:p>
            <a:pPr lvl="1"/>
            <a:r>
              <a:rPr lang="en-US" sz="1600" dirty="0"/>
              <a:t>Clearly identify the MLD for setup and avoids ambiguity, which aligns with the agreed motion text in SFD</a:t>
            </a:r>
          </a:p>
          <a:p>
            <a:pPr marL="457200" lvl="1" indent="0">
              <a:buNone/>
            </a:pPr>
            <a:r>
              <a:rPr lang="en-US" sz="1600" i="1" dirty="0"/>
              <a:t>For example, the MAC address can be used in multi-link setup between a non-AP MLD and an AP MLD</a:t>
            </a:r>
            <a:endParaRPr lang="en-US" sz="1600" dirty="0"/>
          </a:p>
          <a:p>
            <a:pPr lvl="1"/>
            <a:r>
              <a:rPr lang="en-US" sz="1600" dirty="0"/>
              <a:t>Useful for following negotiations like security [3] and BA [4]</a:t>
            </a:r>
          </a:p>
          <a:p>
            <a:pPr lvl="1"/>
            <a:r>
              <a:rPr lang="en-US" sz="1600" dirty="0"/>
              <a:t>Useful for filling in SA/DA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AE3DE6-C6E2-4419-975D-0669C8A61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CEE9A0-B0F8-491F-AAB5-FD0B034EA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8872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4EE86-A653-4A38-A364-ACF2EB837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F4DA1-84DF-46B7-AAB6-FC4207820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to indicate AP MLD MAC address and non-AP MLD MAC address during the multi-link setup procedure?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42C1A7-44AD-4238-84FD-F6D176A63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B9257F-176E-4EEF-9F3F-4518681C8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3533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C7B96-4F01-4D13-A4DB-5F98EFC13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89EBE-0EC0-4D13-943E-8F838650A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that if different affiliated APs of a non-MLD have different MAC addresses, then different affiliated non-AP STAs of a non-AP MLD have different MAC addresses?</a:t>
            </a:r>
          </a:p>
          <a:p>
            <a:pPr marL="0" indent="0">
              <a:buNone/>
            </a:pPr>
            <a:r>
              <a:rPr lang="en-US" dirty="0"/>
              <a:t>             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8F79E0-C7B0-4F45-BBA7-9253AAA09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33906A-C4BB-4A15-9FBA-AE035029C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3862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01B29-A7DD-4027-81F3-4211A6A08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1E4AC-44C6-4DFB-9201-3ED8D0AF9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19/0822r9 Extremely efficient multi-band operation</a:t>
            </a:r>
          </a:p>
          <a:p>
            <a:r>
              <a:rPr lang="en-US" dirty="0"/>
              <a:t>[2] 19/0773r8 Multi-link operation framework</a:t>
            </a:r>
          </a:p>
          <a:p>
            <a:r>
              <a:rPr lang="en-US" dirty="0"/>
              <a:t>[3] 19/1822r2 Multi-link security consideration</a:t>
            </a:r>
          </a:p>
          <a:p>
            <a:r>
              <a:rPr lang="en-US" dirty="0"/>
              <a:t>[4] 20/0053r0 Multi-link BA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D8154C-8D2B-4542-8DBD-6619B85F2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B4F0F7-44A4-445D-99BB-7EB97E290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8800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Multi-link framework has been proposed below with the definition of MLD address[1]</a:t>
            </a:r>
          </a:p>
          <a:p>
            <a:pPr lvl="1"/>
            <a:r>
              <a:rPr lang="en-US" sz="1800" i="1" dirty="0"/>
              <a:t>a MLD has a MAC address that identifies the MLD management entity</a:t>
            </a:r>
          </a:p>
          <a:p>
            <a:pPr lvl="1"/>
            <a:r>
              <a:rPr lang="en-US" sz="1800" i="1" dirty="0"/>
              <a:t>For example, the MAC address can be used in multi-link setup between a non-AP MLD and an AP MLD</a:t>
            </a:r>
          </a:p>
          <a:p>
            <a:r>
              <a:rPr lang="en-US" sz="2000" dirty="0"/>
              <a:t>We provide follow up to MLD MAC address and STA WM medium address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grpSp>
        <p:nvGrpSpPr>
          <p:cNvPr id="21" name="Group 20"/>
          <p:cNvGrpSpPr/>
          <p:nvPr/>
        </p:nvGrpSpPr>
        <p:grpSpPr>
          <a:xfrm>
            <a:off x="575713" y="4128299"/>
            <a:ext cx="5004399" cy="2325037"/>
            <a:chOff x="2644840" y="3778901"/>
            <a:chExt cx="4090746" cy="1512168"/>
          </a:xfrm>
        </p:grpSpPr>
        <p:sp>
          <p:nvSpPr>
            <p:cNvPr id="6" name="Rectangle 5"/>
            <p:cNvSpPr/>
            <p:nvPr/>
          </p:nvSpPr>
          <p:spPr bwMode="auto">
            <a:xfrm>
              <a:off x="2644840" y="3988636"/>
              <a:ext cx="697409" cy="13024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5583923" y="3988636"/>
              <a:ext cx="697409" cy="13024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750270" y="4005064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AP1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750270" y="4433732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AP2 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750270" y="4905916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AP3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729745" y="4005064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1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5729745" y="4433732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2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5729745" y="4905916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3</a:t>
              </a:r>
            </a:p>
          </p:txBody>
        </p:sp>
        <p:sp>
          <p:nvSpPr>
            <p:cNvPr id="19" name="TextBox 20"/>
            <p:cNvSpPr txBox="1"/>
            <p:nvPr/>
          </p:nvSpPr>
          <p:spPr>
            <a:xfrm>
              <a:off x="2673554" y="3778901"/>
              <a:ext cx="1022515" cy="180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AP MLD</a:t>
              </a:r>
            </a:p>
          </p:txBody>
        </p:sp>
        <p:sp>
          <p:nvSpPr>
            <p:cNvPr id="20" name="TextBox 21"/>
            <p:cNvSpPr txBox="1"/>
            <p:nvPr/>
          </p:nvSpPr>
          <p:spPr>
            <a:xfrm>
              <a:off x="5611924" y="3794185"/>
              <a:ext cx="1123662" cy="180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Non-AP MLD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E77E69D-08D7-4E0D-9195-4289022F6384}"/>
              </a:ext>
            </a:extLst>
          </p:cNvPr>
          <p:cNvGrpSpPr/>
          <p:nvPr/>
        </p:nvGrpSpPr>
        <p:grpSpPr>
          <a:xfrm>
            <a:off x="5821893" y="3933056"/>
            <a:ext cx="3092525" cy="2469053"/>
            <a:chOff x="5580112" y="3321813"/>
            <a:chExt cx="3796778" cy="3059515"/>
          </a:xfrm>
        </p:grpSpPr>
        <p:sp>
          <p:nvSpPr>
            <p:cNvPr id="17" name="Rectangle 16"/>
            <p:cNvSpPr/>
            <p:nvPr/>
          </p:nvSpPr>
          <p:spPr bwMode="auto">
            <a:xfrm>
              <a:off x="7074993" y="3321813"/>
              <a:ext cx="1028426" cy="4024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AP1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074993" y="5899349"/>
              <a:ext cx="877014" cy="48197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Non-AP STA1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 flipV="1">
              <a:off x="7293123" y="3911665"/>
              <a:ext cx="0" cy="18176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>
              <a:off x="7725171" y="3911665"/>
              <a:ext cx="0" cy="18176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4" name="Rectangle 23"/>
            <p:cNvSpPr/>
            <p:nvPr/>
          </p:nvSpPr>
          <p:spPr bwMode="auto">
            <a:xfrm>
              <a:off x="5580112" y="4418308"/>
              <a:ext cx="1568995" cy="61701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Reques</a:t>
              </a:r>
              <a:r>
                <a:rPr lang="en-US" sz="1000" dirty="0"/>
                <a:t>t frame for multi-link setup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7810246" y="4409632"/>
              <a:ext cx="1566644" cy="62569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Response frame for multi-link setup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40274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3089A-E977-4477-B823-7C5303E03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MLD MAC Address and STA WM Medium Address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3E7BC-CDFF-404D-AD2E-103B562C4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a high level, we think that </a:t>
            </a:r>
          </a:p>
          <a:p>
            <a:pPr lvl="1"/>
            <a:r>
              <a:rPr lang="en-US" dirty="0"/>
              <a:t>MLD MAC address is used to identify and differentiate different MLDs</a:t>
            </a:r>
          </a:p>
          <a:p>
            <a:pPr lvl="1"/>
            <a:r>
              <a:rPr lang="en-US" dirty="0"/>
              <a:t>STA WM MAC address is used for on the air transmission on the corresponding wireless medium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3E57E1-E225-47F8-977A-64694D9AA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4C0EA5-2809-4762-8A43-7CE5FE04F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65A514-7E67-4753-B117-56CA7DAB9203}"/>
              </a:ext>
            </a:extLst>
          </p:cNvPr>
          <p:cNvSpPr/>
          <p:nvPr/>
        </p:nvSpPr>
        <p:spPr bwMode="auto">
          <a:xfrm>
            <a:off x="2753221" y="4284195"/>
            <a:ext cx="3183533" cy="93610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3156FC-4840-4347-9703-2AF0406E5656}"/>
              </a:ext>
            </a:extLst>
          </p:cNvPr>
          <p:cNvSpPr/>
          <p:nvPr/>
        </p:nvSpPr>
        <p:spPr bwMode="auto">
          <a:xfrm>
            <a:off x="2905622" y="4436595"/>
            <a:ext cx="639688" cy="6396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2.4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BE85BD-A465-4AB2-98E5-4ED297DC926C}"/>
              </a:ext>
            </a:extLst>
          </p:cNvPr>
          <p:cNvSpPr/>
          <p:nvPr/>
        </p:nvSpPr>
        <p:spPr bwMode="auto">
          <a:xfrm>
            <a:off x="4025143" y="4436595"/>
            <a:ext cx="639688" cy="6396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5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6D9FCEF-3180-4D03-8D89-DF8D6307D6E8}"/>
              </a:ext>
            </a:extLst>
          </p:cNvPr>
          <p:cNvSpPr/>
          <p:nvPr/>
        </p:nvSpPr>
        <p:spPr bwMode="auto">
          <a:xfrm>
            <a:off x="5031953" y="4436595"/>
            <a:ext cx="639688" cy="6396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3A4864-2FD0-4121-8FE5-7348F0B1663D}"/>
              </a:ext>
            </a:extLst>
          </p:cNvPr>
          <p:cNvSpPr txBox="1"/>
          <p:nvPr/>
        </p:nvSpPr>
        <p:spPr>
          <a:xfrm>
            <a:off x="4025143" y="3965675"/>
            <a:ext cx="1008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MLD</a:t>
            </a:r>
          </a:p>
        </p:txBody>
      </p:sp>
      <p:sp>
        <p:nvSpPr>
          <p:cNvPr id="11" name="Arrow: Left 10">
            <a:extLst>
              <a:ext uri="{FF2B5EF4-FFF2-40B4-BE49-F238E27FC236}">
                <a16:creationId xmlns:a16="http://schemas.microsoft.com/office/drawing/2014/main" id="{534BCBF8-A88E-4E87-AE39-189DEDDDE7E8}"/>
              </a:ext>
            </a:extLst>
          </p:cNvPr>
          <p:cNvSpPr/>
          <p:nvPr/>
        </p:nvSpPr>
        <p:spPr bwMode="auto">
          <a:xfrm>
            <a:off x="4664831" y="3838186"/>
            <a:ext cx="648072" cy="360040"/>
          </a:xfrm>
          <a:prstGeom prst="lef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472CE38-5137-4F7A-85AB-BD387C815EE6}"/>
              </a:ext>
            </a:extLst>
          </p:cNvPr>
          <p:cNvSpPr txBox="1"/>
          <p:nvPr/>
        </p:nvSpPr>
        <p:spPr>
          <a:xfrm>
            <a:off x="5524991" y="3779545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MLD MAC address is used to identify different MLDs</a:t>
            </a:r>
          </a:p>
        </p:txBody>
      </p:sp>
      <p:sp>
        <p:nvSpPr>
          <p:cNvPr id="13" name="Arrow: Left 12">
            <a:extLst>
              <a:ext uri="{FF2B5EF4-FFF2-40B4-BE49-F238E27FC236}">
                <a16:creationId xmlns:a16="http://schemas.microsoft.com/office/drawing/2014/main" id="{243C9DA1-1D1E-47EF-A91A-7B04E0FD42EC}"/>
              </a:ext>
            </a:extLst>
          </p:cNvPr>
          <p:cNvSpPr/>
          <p:nvPr/>
        </p:nvSpPr>
        <p:spPr bwMode="auto">
          <a:xfrm rot="5400000">
            <a:off x="2901430" y="5364315"/>
            <a:ext cx="648072" cy="360040"/>
          </a:xfrm>
          <a:prstGeom prst="lef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Arrow: Left 13">
            <a:extLst>
              <a:ext uri="{FF2B5EF4-FFF2-40B4-BE49-F238E27FC236}">
                <a16:creationId xmlns:a16="http://schemas.microsoft.com/office/drawing/2014/main" id="{E856FE1E-317B-42EA-A87A-0EEB69BD9370}"/>
              </a:ext>
            </a:extLst>
          </p:cNvPr>
          <p:cNvSpPr/>
          <p:nvPr/>
        </p:nvSpPr>
        <p:spPr bwMode="auto">
          <a:xfrm rot="5400000">
            <a:off x="4007283" y="5364315"/>
            <a:ext cx="648072" cy="360040"/>
          </a:xfrm>
          <a:prstGeom prst="lef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Arrow: Left 14">
            <a:extLst>
              <a:ext uri="{FF2B5EF4-FFF2-40B4-BE49-F238E27FC236}">
                <a16:creationId xmlns:a16="http://schemas.microsoft.com/office/drawing/2014/main" id="{F7371FB0-CE3B-4D09-98F0-EAD3C2B4C2A3}"/>
              </a:ext>
            </a:extLst>
          </p:cNvPr>
          <p:cNvSpPr/>
          <p:nvPr/>
        </p:nvSpPr>
        <p:spPr bwMode="auto">
          <a:xfrm rot="5400000">
            <a:off x="5020935" y="5364315"/>
            <a:ext cx="648072" cy="360040"/>
          </a:xfrm>
          <a:prstGeom prst="lef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F87955E-1871-4E75-93C3-AA5A00187AEB}"/>
              </a:ext>
            </a:extLst>
          </p:cNvPr>
          <p:cNvSpPr txBox="1"/>
          <p:nvPr/>
        </p:nvSpPr>
        <p:spPr>
          <a:xfrm>
            <a:off x="2753221" y="5991671"/>
            <a:ext cx="3611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 1/2/3 WM MAC address is used for over the air transmission on the corresponding WM</a:t>
            </a:r>
          </a:p>
        </p:txBody>
      </p:sp>
    </p:spTree>
    <p:extLst>
      <p:ext uri="{BB962C8B-B14F-4D97-AF65-F5344CB8AC3E}">
        <p14:creationId xmlns:p14="http://schemas.microsoft.com/office/powerpoint/2010/main" val="742932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94ED5-B7C7-4612-A291-C3B6EB19E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MLD MAC Address and WM Medium Address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9DAAB-D323-40A1-907B-710FF34EB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1800" dirty="0"/>
              <a:t>For AP MLD to continue to serve legacy non-HT/HT/VHT/HE STA, each affiliated AP of a AP MLD shall use different MAC address</a:t>
            </a:r>
          </a:p>
          <a:p>
            <a:r>
              <a:rPr lang="en-US" sz="1800" dirty="0"/>
              <a:t>There exists ambiguity if two affiliated APs use the same MAC addresses</a:t>
            </a:r>
          </a:p>
          <a:p>
            <a:pPr lvl="1"/>
            <a:r>
              <a:rPr lang="en-US" sz="1600" dirty="0"/>
              <a:t>For example, if AP1 and AP2 use the same MAC address, it is hard for legacy STA to know if AP2 is a different AP of AP1 or it is AP 1 doing channel switch</a:t>
            </a:r>
          </a:p>
          <a:p>
            <a:r>
              <a:rPr lang="en-US" sz="1800" dirty="0"/>
              <a:t>For AP MLD MAC address, we do not see requirement to standardize relation with the MAC address of affiliated APs, but are open for discussion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FE15B-D1C3-43C9-AC75-8F632DD20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E3F7DD-F8C9-44E1-93BF-0328CFEB5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C6088F-B687-4246-BA28-CE6D56385D47}"/>
              </a:ext>
            </a:extLst>
          </p:cNvPr>
          <p:cNvSpPr/>
          <p:nvPr/>
        </p:nvSpPr>
        <p:spPr bwMode="auto">
          <a:xfrm>
            <a:off x="3131840" y="2468491"/>
            <a:ext cx="3183533" cy="93610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0E9603-5F40-4714-83AF-B128D0645681}"/>
              </a:ext>
            </a:extLst>
          </p:cNvPr>
          <p:cNvSpPr/>
          <p:nvPr/>
        </p:nvSpPr>
        <p:spPr bwMode="auto">
          <a:xfrm>
            <a:off x="3284241" y="2620891"/>
            <a:ext cx="639688" cy="6396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AP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2.4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93B22F-E6C7-4407-89E6-4CC085428FEB}"/>
              </a:ext>
            </a:extLst>
          </p:cNvPr>
          <p:cNvSpPr/>
          <p:nvPr/>
        </p:nvSpPr>
        <p:spPr bwMode="auto">
          <a:xfrm>
            <a:off x="4403762" y="2620891"/>
            <a:ext cx="639688" cy="6396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AP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5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5103AD-43F4-4565-83BF-4C4E16322D5F}"/>
              </a:ext>
            </a:extLst>
          </p:cNvPr>
          <p:cNvSpPr/>
          <p:nvPr/>
        </p:nvSpPr>
        <p:spPr bwMode="auto">
          <a:xfrm>
            <a:off x="5410572" y="2620891"/>
            <a:ext cx="639688" cy="6396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AP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241687-BDB5-419A-9484-54D27AB43AF2}"/>
              </a:ext>
            </a:extLst>
          </p:cNvPr>
          <p:cNvSpPr txBox="1"/>
          <p:nvPr/>
        </p:nvSpPr>
        <p:spPr>
          <a:xfrm>
            <a:off x="4403762" y="2149971"/>
            <a:ext cx="1008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</a:t>
            </a:r>
          </a:p>
        </p:txBody>
      </p:sp>
    </p:spTree>
    <p:extLst>
      <p:ext uri="{BB962C8B-B14F-4D97-AF65-F5344CB8AC3E}">
        <p14:creationId xmlns:p14="http://schemas.microsoft.com/office/powerpoint/2010/main" val="2014782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E15E0-C126-407F-B417-473235387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Non-AP MLD MAC Address and WM Medium Address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56D9C-C491-467F-8DF5-2F8A9AEDC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For non-AP MLD, if AP MLD uses different MAC addresses for affiliated STAs, it makes sense to have symmetric operation for non-AP MLD as well</a:t>
            </a:r>
          </a:p>
          <a:p>
            <a:pPr lvl="1"/>
            <a:r>
              <a:rPr lang="en-US" sz="1600" dirty="0"/>
              <a:t>Non-AP MLD may serve as soft AP for peer to peer communication. Symmetric operation simplify implementation consideration</a:t>
            </a:r>
          </a:p>
          <a:p>
            <a:pPr lvl="1"/>
            <a:r>
              <a:rPr lang="en-US" sz="1600" dirty="0"/>
              <a:t>Transmission from non-AP MLD to AP MLD in different link may have the same Nonce for different message if affiliated non-AP STAs have same MAC address under same PN space/PTK [3], which destroys the security property</a:t>
            </a:r>
          </a:p>
          <a:p>
            <a:r>
              <a:rPr lang="en-US" sz="1800" dirty="0"/>
              <a:t>For non-AP MLD MAC address, we do not see requirement to standardize relation with the MAC address of affiliated non-APs, but are open for discussion</a:t>
            </a:r>
          </a:p>
          <a:p>
            <a:endParaRPr lang="en-US" sz="18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A3C0E2-06F6-4CC6-B90D-588C93035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F71426-3A97-4F85-B4A5-21B285921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1A33F3-17EA-482D-94C1-0BABE873A854}"/>
              </a:ext>
            </a:extLst>
          </p:cNvPr>
          <p:cNvSpPr/>
          <p:nvPr/>
        </p:nvSpPr>
        <p:spPr bwMode="auto">
          <a:xfrm>
            <a:off x="3131840" y="2060848"/>
            <a:ext cx="3183533" cy="93610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665ACE-FBD2-4584-98AD-A6DB6D761EB8}"/>
              </a:ext>
            </a:extLst>
          </p:cNvPr>
          <p:cNvSpPr/>
          <p:nvPr/>
        </p:nvSpPr>
        <p:spPr bwMode="auto">
          <a:xfrm>
            <a:off x="3284241" y="2213248"/>
            <a:ext cx="639688" cy="6396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/>
              <a:t>Non-AP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/>
              <a:t>2.4 GHz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E57F89-1E43-458D-9330-8C3DDB677307}"/>
              </a:ext>
            </a:extLst>
          </p:cNvPr>
          <p:cNvSpPr/>
          <p:nvPr/>
        </p:nvSpPr>
        <p:spPr bwMode="auto">
          <a:xfrm>
            <a:off x="4403762" y="2213248"/>
            <a:ext cx="639688" cy="6396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/>
              <a:t>Non-AP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/>
              <a:t>5 GHz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9735635-40D6-44FB-9354-4C1D051AE69E}"/>
              </a:ext>
            </a:extLst>
          </p:cNvPr>
          <p:cNvSpPr/>
          <p:nvPr/>
        </p:nvSpPr>
        <p:spPr bwMode="auto">
          <a:xfrm>
            <a:off x="5410572" y="2213248"/>
            <a:ext cx="639688" cy="6396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/>
              <a:t>Non-AP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/>
              <a:t>6 GHz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08A690-B100-4DBE-A9BD-EA7E313E139C}"/>
              </a:ext>
            </a:extLst>
          </p:cNvPr>
          <p:cNvSpPr txBox="1"/>
          <p:nvPr/>
        </p:nvSpPr>
        <p:spPr>
          <a:xfrm>
            <a:off x="4234222" y="1752174"/>
            <a:ext cx="1176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</a:t>
            </a:r>
          </a:p>
        </p:txBody>
      </p:sp>
    </p:spTree>
    <p:extLst>
      <p:ext uri="{BB962C8B-B14F-4D97-AF65-F5344CB8AC3E}">
        <p14:creationId xmlns:p14="http://schemas.microsoft.com/office/powerpoint/2010/main" val="1961501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D48B4-F6B4-4109-963E-07B7DF989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non-AP MLD Address in Multi-link Setup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327B8-C252-466F-A214-064E56269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8840"/>
            <a:ext cx="7772400" cy="4114800"/>
          </a:xfrm>
        </p:spPr>
        <p:txBody>
          <a:bodyPr/>
          <a:lstStyle/>
          <a:p>
            <a:r>
              <a:rPr lang="en-US" sz="1800" dirty="0"/>
              <a:t>For legacy association, an AP differentiates different associated non-AP STA through MAC address of non-AP STA</a:t>
            </a:r>
          </a:p>
          <a:p>
            <a:r>
              <a:rPr lang="en-US" sz="1800" dirty="0"/>
              <a:t>For multi-link setup, we envision that differentiation of different non-AP MLD will require a similar identifier, and we think the MAC address of non-AP MLD can serve similar purpose</a:t>
            </a:r>
          </a:p>
          <a:p>
            <a:pPr lvl="1"/>
            <a:r>
              <a:rPr lang="en-US" sz="1600" dirty="0"/>
              <a:t>An identifier with smaller size may lead to identifier collision and confusion of setup result</a:t>
            </a:r>
          </a:p>
          <a:p>
            <a:pPr lvl="1"/>
            <a:r>
              <a:rPr lang="en-US" sz="1600" dirty="0"/>
              <a:t>Without identifier, differentiation of different non-AP MLD has to be based on all the configuration details of non-AP MLD, and figuring out difference like </a:t>
            </a:r>
            <a:r>
              <a:rPr lang="en-US" sz="1600" dirty="0" err="1"/>
              <a:t>resetup</a:t>
            </a:r>
            <a:r>
              <a:rPr lang="en-US" sz="1600" dirty="0"/>
              <a:t> with different configuration is difficult</a:t>
            </a:r>
          </a:p>
          <a:p>
            <a:pPr lvl="0"/>
            <a:r>
              <a:rPr lang="en-US" sz="1800" dirty="0"/>
              <a:t>Knowing non-AP MLD MAC address after setup is useful for following negotiations like security [3] and BA [4]</a:t>
            </a:r>
          </a:p>
          <a:p>
            <a:pPr lvl="0"/>
            <a:r>
              <a:rPr lang="en-US" sz="1800" dirty="0"/>
              <a:t>Proposal: non-AP MLD MAC address is indicated during the multi-link setup procedure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CD417C-B767-4D6E-A272-EC5A20497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F8A46B-57B2-4237-A196-BF8DAE171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0088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99C06-1B98-4195-9393-50806E86F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D3DCA-9E47-44D0-9D8C-4D18FF6D3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033C97-2B38-49A0-B2E3-22D52A0D7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DA6333-6F08-443B-9295-ACDE34B1F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0C4B68C1-4A34-4844-9218-3624DA818858}"/>
              </a:ext>
            </a:extLst>
          </p:cNvPr>
          <p:cNvSpPr/>
          <p:nvPr/>
        </p:nvSpPr>
        <p:spPr bwMode="auto">
          <a:xfrm>
            <a:off x="4067944" y="3068960"/>
            <a:ext cx="1008112" cy="36004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FBE3585-1610-45BB-A361-545D37382D8B}"/>
              </a:ext>
            </a:extLst>
          </p:cNvPr>
          <p:cNvSpPr txBox="1"/>
          <p:nvPr/>
        </p:nvSpPr>
        <p:spPr>
          <a:xfrm>
            <a:off x="3452859" y="3709727"/>
            <a:ext cx="2021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Easily differentiate multi-link setup with different non-AP MLD 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53017A2-CC8E-488C-80C9-8C50154EE5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3008" y="4285029"/>
            <a:ext cx="2331757" cy="208557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E8D6201-3453-4E88-B25B-CDD9D9EB08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8104" y="2180076"/>
            <a:ext cx="1916661" cy="208557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31E005C-2BCF-4081-8094-9AC8D50882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4836" y="2113254"/>
            <a:ext cx="2331757" cy="2085573"/>
          </a:xfrm>
          <a:prstGeom prst="rect">
            <a:avLst/>
          </a:prstGeom>
        </p:spPr>
      </p:pic>
      <p:sp>
        <p:nvSpPr>
          <p:cNvPr id="23" name="Arrow: Right 22">
            <a:extLst>
              <a:ext uri="{FF2B5EF4-FFF2-40B4-BE49-F238E27FC236}">
                <a16:creationId xmlns:a16="http://schemas.microsoft.com/office/drawing/2014/main" id="{E63C3AC4-5C4D-49CD-8085-7912A5774751}"/>
              </a:ext>
            </a:extLst>
          </p:cNvPr>
          <p:cNvSpPr/>
          <p:nvPr/>
        </p:nvSpPr>
        <p:spPr bwMode="auto">
          <a:xfrm rot="1729314">
            <a:off x="4041059" y="4586448"/>
            <a:ext cx="1008112" cy="36004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F10ACFC-8255-4D9E-B9BF-660946D2D8CA}"/>
              </a:ext>
            </a:extLst>
          </p:cNvPr>
          <p:cNvSpPr txBox="1"/>
          <p:nvPr/>
        </p:nvSpPr>
        <p:spPr>
          <a:xfrm>
            <a:off x="3419378" y="2455019"/>
            <a:ext cx="21137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Easily understand as same non-AP MLD with configuration change during </a:t>
            </a:r>
            <a:r>
              <a:rPr lang="en-US" dirty="0" err="1"/>
              <a:t>resetup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093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D48B4-F6B4-4109-963E-07B7DF989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MLD Address in Multi-link Setup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327B8-C252-466F-A214-064E56269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For legacy association, the MAC address of the associated AP is known before association. </a:t>
            </a:r>
          </a:p>
          <a:p>
            <a:r>
              <a:rPr lang="en-US" sz="1800" dirty="0"/>
              <a:t>For multi-link setup, it is TBD if AP MLD discovery can provide the MAC address of AP MLD</a:t>
            </a:r>
          </a:p>
          <a:p>
            <a:pPr lvl="1"/>
            <a:r>
              <a:rPr lang="en-US" sz="1400" dirty="0"/>
              <a:t>If AP MLD address is not known before multi-link setup, then having AP MLD address in multi-link setup procedure is useful for following negotiations like security [3] and BA [4]</a:t>
            </a:r>
          </a:p>
          <a:p>
            <a:pPr lvl="1"/>
            <a:r>
              <a:rPr lang="en-US" sz="1400" dirty="0"/>
              <a:t>If AP MLD address is known before multi-link setup, then having AP MLD address in multi-link setup procedure is useful to confirm the destined MLD for setup and avoid weird corner case</a:t>
            </a:r>
          </a:p>
          <a:p>
            <a:pPr lvl="0"/>
            <a:r>
              <a:rPr lang="en-US" sz="1800" dirty="0"/>
              <a:t>Proposal: AP MLD MAC address is indicated during the multi-link setup procedure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CD417C-B767-4D6E-A272-EC5A20497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F8A46B-57B2-4237-A196-BF8DAE171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9051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FE94E-3F60-46F0-ABBE-FD5904F39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F8BCC-DEAB-4E75-A106-DF662C25F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AP MLD address is not available before multi-link setup,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7BA71C-BD33-4A5B-A237-FC6E66356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13A9C6-BEF5-47DE-80F7-D28F750FC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pic>
        <p:nvPicPr>
          <p:cNvPr id="70" name="Picture 69">
            <a:extLst>
              <a:ext uri="{FF2B5EF4-FFF2-40B4-BE49-F238E27FC236}">
                <a16:creationId xmlns:a16="http://schemas.microsoft.com/office/drawing/2014/main" id="{8B1FC7F7-C781-4CAC-AF08-39DFF0B3D2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449" y="3140968"/>
            <a:ext cx="3746039" cy="2748221"/>
          </a:xfrm>
          <a:prstGeom prst="rect">
            <a:avLst/>
          </a:prstGeom>
        </p:spPr>
      </p:pic>
      <p:sp>
        <p:nvSpPr>
          <p:cNvPr id="71" name="Arrow: Right 70">
            <a:extLst>
              <a:ext uri="{FF2B5EF4-FFF2-40B4-BE49-F238E27FC236}">
                <a16:creationId xmlns:a16="http://schemas.microsoft.com/office/drawing/2014/main" id="{CC84366D-59D3-4740-890E-FC3A8ED96ACF}"/>
              </a:ext>
            </a:extLst>
          </p:cNvPr>
          <p:cNvSpPr/>
          <p:nvPr/>
        </p:nvSpPr>
        <p:spPr bwMode="auto">
          <a:xfrm>
            <a:off x="4344988" y="4335058"/>
            <a:ext cx="1008112" cy="36004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091821D-DFDB-4CBB-893F-6947292A4E91}"/>
              </a:ext>
            </a:extLst>
          </p:cNvPr>
          <p:cNvSpPr txBox="1"/>
          <p:nvPr/>
        </p:nvSpPr>
        <p:spPr>
          <a:xfrm>
            <a:off x="5451653" y="4333633"/>
            <a:ext cx="33072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Both AP MLD and non-AP MLD knows the MLD address of each other after setup, which is useful for following negotiations like security [3] and BA [4]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23855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63285</TotalTime>
  <Words>1419</Words>
  <Application>Microsoft Office PowerPoint</Application>
  <PresentationFormat>On-screen Show (4:3)</PresentationFormat>
  <Paragraphs>241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Qualcomm Office Regular</vt:lpstr>
      <vt:lpstr>Qualcomm Regular</vt:lpstr>
      <vt:lpstr>Arial</vt:lpstr>
      <vt:lpstr>Calibri</vt:lpstr>
      <vt:lpstr>Times New Roman</vt:lpstr>
      <vt:lpstr>802-11-Submission</vt:lpstr>
      <vt:lpstr>MLD MAC Address and WM Address</vt:lpstr>
      <vt:lpstr>Background</vt:lpstr>
      <vt:lpstr>MLD MAC Address and STA WM Medium Address</vt:lpstr>
      <vt:lpstr>AP MLD MAC Address and WM Medium Address</vt:lpstr>
      <vt:lpstr>Non-AP MLD MAC Address and WM Medium Address</vt:lpstr>
      <vt:lpstr>non-AP MLD Address in Multi-link Setup Procedure</vt:lpstr>
      <vt:lpstr>Example</vt:lpstr>
      <vt:lpstr>AP MLD Address in Multi-link Setup Procedure</vt:lpstr>
      <vt:lpstr>Example</vt:lpstr>
      <vt:lpstr>Example</vt:lpstr>
      <vt:lpstr>Need of MLD address in SA/DA</vt:lpstr>
      <vt:lpstr>Conclusion</vt:lpstr>
      <vt:lpstr>Straw Poll # 1</vt:lpstr>
      <vt:lpstr>Straw Poll # 2</vt:lpstr>
      <vt:lpstr>Reference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2380</cp:revision>
  <cp:lastPrinted>1998-02-10T13:28:06Z</cp:lastPrinted>
  <dcterms:created xsi:type="dcterms:W3CDTF">2004-12-02T14:01:45Z</dcterms:created>
  <dcterms:modified xsi:type="dcterms:W3CDTF">2020-01-13T00:10:49Z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e8cda7ce-f11d-44e6-a037-c29269c85722</vt:lpwstr>
  </property>
  <property fmtid="{D5CDD505-2E9C-101B-9397-08002B2CF9AE}" pid="4" name="CTP_TimeStamp">
    <vt:lpwstr>2020-01-13 00:10:48Z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