
<file path=[Content_Types].xml><?xml version="1.0" encoding="utf-8"?>
<Types xmlns="http://schemas.openxmlformats.org/package/2006/content-types">
  <Default Extension="doc" ContentType="application/msword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39" r:id="rId3"/>
    <p:sldId id="414" r:id="rId4"/>
    <p:sldId id="444" r:id="rId5"/>
    <p:sldId id="441" r:id="rId6"/>
    <p:sldId id="442" r:id="rId7"/>
    <p:sldId id="404" r:id="rId8"/>
    <p:sldId id="413" r:id="rId9"/>
    <p:sldId id="412" r:id="rId10"/>
    <p:sldId id="405" r:id="rId11"/>
    <p:sldId id="411" r:id="rId12"/>
    <p:sldId id="403" r:id="rId13"/>
    <p:sldId id="443" r:id="rId14"/>
    <p:sldId id="396" r:id="rId15"/>
    <p:sldId id="438" r:id="rId16"/>
    <p:sldId id="445" r:id="rId17"/>
    <p:sldId id="446" r:id="rId18"/>
    <p:sldId id="447" r:id="rId19"/>
    <p:sldId id="448" r:id="rId20"/>
    <p:sldId id="449" r:id="rId21"/>
    <p:sldId id="450" r:id="rId22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CC99"/>
    <a:srgbClr val="CCFFCC"/>
    <a:srgbClr val="A4FD03"/>
    <a:srgbClr val="00CCFF"/>
    <a:srgbClr val="A3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95" autoAdjust="0"/>
  </p:normalViewPr>
  <p:slideViewPr>
    <p:cSldViewPr>
      <p:cViewPr varScale="1">
        <p:scale>
          <a:sx n="82" d="100"/>
          <a:sy n="82" d="100"/>
        </p:scale>
        <p:origin x="1382" y="7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39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3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2020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2020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January 2020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/>
              <a:t>Rui Cao and etc., NXP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January 2020</a:t>
            </a:r>
            <a:endParaRPr lang="en-GB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/>
              <a:t>Rui Cao and etc., NXP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14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2020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4"/>
          <p:cNvSpPr txBox="1">
            <a:spLocks noChangeArrowheads="1"/>
          </p:cNvSpPr>
          <p:nvPr userDrawn="1"/>
        </p:nvSpPr>
        <p:spPr bwMode="auto">
          <a:xfrm>
            <a:off x="5410200" y="64736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dirty="0"/>
              <a:t>Rui Cao,</a:t>
            </a:r>
            <a:r>
              <a:rPr lang="en-GB" baseline="0" dirty="0"/>
              <a:t> Marvell</a:t>
            </a:r>
            <a:endParaRPr lang="en-GB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2020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2020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January 2020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/>
              <a:t>Rui Cao and etc., NXP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January 2020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/>
              <a:t>Rui Cao and etc., NXP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802.11-20/0046r2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January 2020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1092993" y="865026"/>
            <a:ext cx="6840538" cy="14351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/>
              <a:t>NGV Secondary 10MHz Detection for 20MHz Operation</a:t>
            </a:r>
            <a:endParaRPr lang="en-GB" sz="28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7062" y="229235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2020-01-13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01183" y="3146814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2020</a:t>
            </a:r>
            <a:endParaRPr lang="en-GB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/>
              <a:t>Rui Cao and etc., NXP</a:t>
            </a:r>
            <a:endParaRPr lang="en-GB" dirty="0"/>
          </a:p>
        </p:txBody>
      </p:sp>
      <p:graphicFrame>
        <p:nvGraphicFramePr>
          <p:cNvPr id="12" name="Object 3">
            <a:extLst>
              <a:ext uri="{FF2B5EF4-FFF2-40B4-BE49-F238E27FC236}">
                <a16:creationId xmlns:a16="http://schemas.microsoft.com/office/drawing/2014/main" id="{AD65DE83-A5CF-46A7-BE93-9D31125071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508105"/>
              </p:ext>
            </p:extLst>
          </p:nvPr>
        </p:nvGraphicFramePr>
        <p:xfrm>
          <a:off x="625475" y="3706813"/>
          <a:ext cx="8121650" cy="309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7" name="Document" r:id="rId4" imgW="8647874" imgH="3305212" progId="Word.Document.8">
                  <p:embed/>
                </p:oleObj>
              </mc:Choice>
              <mc:Fallback>
                <p:oleObj name="Document" r:id="rId4" imgW="8647874" imgH="3305212" progId="Word.Document.8">
                  <p:embed/>
                  <p:pic>
                    <p:nvPicPr>
                      <p:cNvPr id="12" name="Object 3">
                        <a:extLst>
                          <a:ext uri="{FF2B5EF4-FFF2-40B4-BE49-F238E27FC236}">
                            <a16:creationId xmlns:a16="http://schemas.microsoft.com/office/drawing/2014/main" id="{1EAB89E2-9B78-4483-8110-A7235E5D0F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" y="3706813"/>
                        <a:ext cx="8121650" cy="30908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87" y="457200"/>
            <a:ext cx="7770813" cy="1065213"/>
          </a:xfrm>
        </p:spPr>
        <p:txBody>
          <a:bodyPr/>
          <a:lstStyle/>
          <a:p>
            <a:r>
              <a:rPr lang="en-GB" dirty="0"/>
              <a:t>Highway LOS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218" y="5638800"/>
            <a:ext cx="7770813" cy="45720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b="0" dirty="0"/>
              <a:t>PFA is low at 3e-4.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dirty="0" err="1"/>
              <a:t>Pmiss</a:t>
            </a:r>
            <a:r>
              <a:rPr lang="en-US" sz="1600" b="0" dirty="0"/>
              <a:t> is below 1e-4 @ </a:t>
            </a:r>
            <a:r>
              <a:rPr lang="en-US" sz="1600" b="0" dirty="0" err="1"/>
              <a:t>rxPower</a:t>
            </a:r>
            <a:r>
              <a:rPr lang="en-US" sz="1600" b="0" dirty="0"/>
              <a:t> &gt;=-85dBm. ~8dB margin from 10% </a:t>
            </a:r>
            <a:r>
              <a:rPr lang="en-US" sz="1600" b="0" dirty="0" err="1"/>
              <a:t>Pmiss</a:t>
            </a:r>
            <a:r>
              <a:rPr lang="en-US" sz="1600" b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118178-047F-4F29-8E40-CECECDC17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405" y="1354701"/>
            <a:ext cx="7391400" cy="414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069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0813" cy="1065213"/>
          </a:xfrm>
        </p:spPr>
        <p:txBody>
          <a:bodyPr/>
          <a:lstStyle/>
          <a:p>
            <a:r>
              <a:rPr lang="en-GB" dirty="0"/>
              <a:t>Highway NLOS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5710144"/>
            <a:ext cx="7894782" cy="6080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b="0" dirty="0"/>
              <a:t>PFA is low at 3e-4.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dirty="0" err="1"/>
              <a:t>Pmiss</a:t>
            </a:r>
            <a:r>
              <a:rPr lang="en-US" sz="1600" b="0" dirty="0"/>
              <a:t> is ~1e-3 @ </a:t>
            </a:r>
            <a:r>
              <a:rPr lang="en-US" sz="1600" b="0" dirty="0" err="1"/>
              <a:t>rxPower</a:t>
            </a:r>
            <a:r>
              <a:rPr lang="en-US" sz="1600" b="0" dirty="0"/>
              <a:t> &gt;=-85dBm. ~8dB margin from 10% </a:t>
            </a:r>
            <a:r>
              <a:rPr lang="en-US" sz="1600" b="0" dirty="0" err="1"/>
              <a:t>Pmiss</a:t>
            </a:r>
            <a:r>
              <a:rPr lang="en-US" sz="1600" b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519F5B-FE97-425C-BE8F-A971069F3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406" y="1440048"/>
            <a:ext cx="7467600" cy="420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24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3DB1B-A9AA-4DD4-85AC-A7EFB4994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541" y="687387"/>
            <a:ext cx="7770813" cy="1065213"/>
          </a:xfrm>
        </p:spPr>
        <p:txBody>
          <a:bodyPr/>
          <a:lstStyle/>
          <a:p>
            <a:r>
              <a:rPr lang="en-US" dirty="0"/>
              <a:t>Discussions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13881-3222-4574-B6F8-6A1C0BADAA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733A6-543D-4DD2-B8B1-AB1FF4400E2A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EA1CB0C-337B-42F1-AAD4-C4C74E5DD45F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  <p:sp>
        <p:nvSpPr>
          <p:cNvPr id="120" name="Content Placeholder 2">
            <a:extLst>
              <a:ext uri="{FF2B5EF4-FFF2-40B4-BE49-F238E27FC236}">
                <a16:creationId xmlns:a16="http://schemas.microsoft.com/office/drawing/2014/main" id="{90B619CD-0187-4EF5-A261-6ABA27925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008" y="1905000"/>
            <a:ext cx="8123659" cy="389913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The GI detection performance is promising.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10% </a:t>
            </a:r>
            <a:r>
              <a:rPr lang="en-US" dirty="0" err="1"/>
              <a:t>Pmiss</a:t>
            </a:r>
            <a:r>
              <a:rPr lang="en-US" dirty="0"/>
              <a:t> is -93dBm, which is 8dB from -85dBm target.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baseline="-25000" dirty="0"/>
              <a:t>FA</a:t>
            </a:r>
            <a:r>
              <a:rPr lang="en-US" dirty="0"/>
              <a:t> floor is low @3e-4.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performance metric is defined to miss two OFDM symbol (16us) or more.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Pmiss</a:t>
            </a:r>
            <a:r>
              <a:rPr lang="en-US" dirty="0"/>
              <a:t> will be even lower if consecutive miss of N symbols is considered as IDLE. (see Appendix)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baseline="-25000" dirty="0"/>
              <a:t>FA </a:t>
            </a:r>
            <a:r>
              <a:rPr lang="en-US" dirty="0"/>
              <a:t>will also be lower if carrier sense is required before GI detection.</a:t>
            </a:r>
          </a:p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962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3DB1B-A9AA-4DD4-85AC-A7EFB4994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541" y="533400"/>
            <a:ext cx="7770813" cy="1065213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13881-3222-4574-B6F8-6A1C0BADAA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733A6-543D-4DD2-B8B1-AB1FF4400E2A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EA1CB0C-337B-42F1-AAD4-C4C74E5DD45F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  <p:sp>
        <p:nvSpPr>
          <p:cNvPr id="120" name="Content Placeholder 2">
            <a:extLst>
              <a:ext uri="{FF2B5EF4-FFF2-40B4-BE49-F238E27FC236}">
                <a16:creationId xmlns:a16="http://schemas.microsoft.com/office/drawing/2014/main" id="{90B619CD-0187-4EF5-A261-6ABA27925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541" y="1598613"/>
            <a:ext cx="8123659" cy="389913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this contribution, we compared three channel detection schemes for secondary 10MHz channel in 20MHz operation.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performance of GI detection is evaluated with C2C channels.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results show that GI detection is promising as a channel detection scheme.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052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F0E65-147D-4212-916B-50A28DEFD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9FD9D-DB34-4437-A9C1-E1295A5E4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[1] </a:t>
            </a:r>
            <a:r>
              <a:rPr lang="en-US" dirty="0" err="1"/>
              <a:t>Insun</a:t>
            </a:r>
            <a:r>
              <a:rPr lang="en-US" dirty="0"/>
              <a:t> Jang, and etc. “Harmonization for 20MHz Channel Access”, IEEE 802.11-19/1480.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A9E27E-DF54-4616-8966-6C654A88A3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71D6E-B660-40CF-92D5-15B0B6A8DAEF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4083F8C-9D37-4BB1-8E17-6BE902E262A0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0203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8D4FE-BEBA-4378-B107-6E552E448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E0AF3-BAB0-4A71-BA5A-4233E61D5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30388"/>
            <a:ext cx="8153400" cy="4113213"/>
          </a:xfrm>
        </p:spPr>
        <p:txBody>
          <a:bodyPr/>
          <a:lstStyle/>
          <a:p>
            <a:pPr marL="0" indent="0"/>
            <a:r>
              <a:rPr lang="en-US" dirty="0"/>
              <a:t>Do you agree to add the following text into Section 3 of SFD?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“The 20MHz CCA shall use GI detection for the secondary 10MHz </a:t>
            </a:r>
            <a:r>
              <a:rPr lang="en-US"/>
              <a:t>channel detection.”</a:t>
            </a:r>
            <a:endParaRPr lang="en-US" dirty="0"/>
          </a:p>
          <a:p>
            <a:endParaRPr lang="en-US" dirty="0"/>
          </a:p>
          <a:p>
            <a:r>
              <a:rPr lang="en-US" dirty="0"/>
              <a:t>Y:</a:t>
            </a:r>
          </a:p>
          <a:p>
            <a:r>
              <a:rPr lang="en-US" dirty="0"/>
              <a:t>N:</a:t>
            </a:r>
          </a:p>
          <a:p>
            <a:r>
              <a:rPr lang="en-US" dirty="0"/>
              <a:t>A: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0F6B8-F335-49BC-A0E4-6F5C3DA8D5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79093-FA35-4518-B88F-DBCB769A5A92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489ECA2-AE0E-4D8E-BF62-7B1F86A88653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9330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8D4FE-BEBA-4378-B107-6E552E448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0F6B8-F335-49BC-A0E4-6F5C3DA8D5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79093-FA35-4518-B88F-DBCB769A5A92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489ECA2-AE0E-4D8E-BF62-7B1F86A88653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2027FF3-4BBB-4CFD-A1F6-4469A7980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96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8D4FE-BEBA-4378-B107-6E552E448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Rural LOS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0F6B8-F335-49BC-A0E4-6F5C3DA8D5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79093-FA35-4518-B88F-DBCB769A5A92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489ECA2-AE0E-4D8E-BF62-7B1F86A88653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DFC04F-F0FA-43D2-8D4E-3BB1FCFF8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76400"/>
            <a:ext cx="6791958" cy="434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69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8D4FE-BEBA-4378-B107-6E552E448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Urban Approaching LOS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0F6B8-F335-49BC-A0E4-6F5C3DA8D5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79093-FA35-4518-B88F-DBCB769A5A92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489ECA2-AE0E-4D8E-BF62-7B1F86A88653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CDBF6B-ADA0-4B16-A6A3-77746C696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85817"/>
            <a:ext cx="7349297" cy="448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27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8D4FE-BEBA-4378-B107-6E552E448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Urban Cross NLOS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0F6B8-F335-49BC-A0E4-6F5C3DA8D5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79093-FA35-4518-B88F-DBCB769A5A92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489ECA2-AE0E-4D8E-BF62-7B1F86A88653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103AA9-3653-49A1-BA9F-F1E92A257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06" y="1676400"/>
            <a:ext cx="6934200" cy="432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192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905" y="1754187"/>
            <a:ext cx="7924801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11bd defines contiguous 20MHz operation.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Harmonized 20MHz channel access scheme is decided in last meeting [1]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backoff</a:t>
            </a:r>
            <a:r>
              <a:rPr lang="en-US" dirty="0"/>
              <a:t> procedure is based on the channel states of two contiguous 10MHz channels.</a:t>
            </a:r>
            <a:endParaRPr lang="en-US" sz="3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backoff</a:t>
            </a:r>
            <a:r>
              <a:rPr lang="en-US" dirty="0"/>
              <a:t> counter decreases when two contiguous 10MHz channels are idle.</a:t>
            </a:r>
            <a:endParaRPr lang="en-US" sz="2400" dirty="0"/>
          </a:p>
          <a:p>
            <a:pPr marL="800100" lvl="1" latinLnBrk="1">
              <a:buFont typeface="Arial" panose="020B0604020202020204" pitchFamily="34" charset="0"/>
              <a:buChar char="•"/>
            </a:pPr>
            <a:r>
              <a:rPr lang="en-US" dirty="0"/>
              <a:t>Idle states are checked by TBD sensing methods (e.g., Packet detection, GI detection, energy detection)</a:t>
            </a:r>
          </a:p>
          <a:p>
            <a:pPr marL="400050" latinLnBrk="1">
              <a:buFont typeface="Arial" panose="020B0604020202020204" pitchFamily="34" charset="0"/>
              <a:buChar char="•"/>
            </a:pPr>
            <a:r>
              <a:rPr lang="en-US" dirty="0"/>
              <a:t>In this contribution, we will discuss the channel detection/sensing methods, and share the performance of GI detection.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932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8D4FE-BEBA-4378-B107-6E552E448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Highway LOS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0F6B8-F335-49BC-A0E4-6F5C3DA8D5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79093-FA35-4518-B88F-DBCB769A5A92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489ECA2-AE0E-4D8E-BF62-7B1F86A88653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0F72BC-14FD-4703-9F04-6F22CE802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75232"/>
            <a:ext cx="7010400" cy="447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397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8D4FE-BEBA-4378-B107-6E552E448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Highway NLOS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0F6B8-F335-49BC-A0E4-6F5C3DA8D5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79093-FA35-4518-B88F-DBCB769A5A92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489ECA2-AE0E-4D8E-BF62-7B1F86A88653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DC6424-91D5-4239-A590-B3A1E446C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89696"/>
            <a:ext cx="7162800" cy="448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02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1065213"/>
          </a:xfrm>
        </p:spPr>
        <p:txBody>
          <a:bodyPr/>
          <a:lstStyle/>
          <a:p>
            <a:r>
              <a:rPr lang="en-GB" dirty="0"/>
              <a:t>Channel Detection Schemes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077200" cy="4572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Primary 10MHz channel can use packet detection (PD) and achieves 10MHz detection sensitivity of &lt;=-85dBm.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Secondary 10MHz channel sensing method is TBD.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There are multiple ways to detect the secondary 10MHz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Option 1: Packet Detection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Option 2: Energy detection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Option 3: GI detection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392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0813" cy="1065213"/>
          </a:xfrm>
        </p:spPr>
        <p:txBody>
          <a:bodyPr/>
          <a:lstStyle/>
          <a:p>
            <a:r>
              <a:rPr lang="en-GB" dirty="0"/>
              <a:t>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906" y="1371600"/>
            <a:ext cx="8344694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Option 1: Packet Detection (PD)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Separate BCC decoder to decode LSIG and payload.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Same sensitivity as primary with ~2x hardware cost and complexity.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Option 2: Energy Detector (ED)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Only energy detection with time-domain samples.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Limited hardware cost, but relaxed sensitivity, &gt;10dB worse.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Option 3: GI Detection (GD)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All time-domain processing is needed. Better sensitivity than 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Compromised hardware cost and performance.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7656FAD-0358-4021-AC32-A97DF262C381}"/>
              </a:ext>
            </a:extLst>
          </p:cNvPr>
          <p:cNvGrpSpPr/>
          <p:nvPr/>
        </p:nvGrpSpPr>
        <p:grpSpPr>
          <a:xfrm>
            <a:off x="1789906" y="1981200"/>
            <a:ext cx="5638800" cy="573882"/>
            <a:chOff x="1066800" y="1712118"/>
            <a:chExt cx="5638800" cy="57388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180AB07-9CAC-4863-A47E-53B53D4F84EB}"/>
                </a:ext>
              </a:extLst>
            </p:cNvPr>
            <p:cNvSpPr/>
            <p:nvPr/>
          </p:nvSpPr>
          <p:spPr bwMode="auto">
            <a:xfrm>
              <a:off x="1066800" y="1712118"/>
              <a:ext cx="1447800" cy="57388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rPr>
                <a:t>LSTF Carrier sensing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C88BE59-8309-431F-9BC1-0E302E99EEF9}"/>
                </a:ext>
              </a:extLst>
            </p:cNvPr>
            <p:cNvSpPr/>
            <p:nvPr/>
          </p:nvSpPr>
          <p:spPr bwMode="auto">
            <a:xfrm>
              <a:off x="3048000" y="1712118"/>
              <a:ext cx="1524000" cy="57388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en-US" sz="1600" dirty="0">
                  <a:solidFill>
                    <a:schemeClr val="tx1"/>
                  </a:solidFill>
                </a:rPr>
                <a:t>LSIG </a:t>
              </a: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rPr>
                <a:t>LENGTH decoding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FF97B07-70B7-44F2-B6F3-9645A8083FE2}"/>
                </a:ext>
              </a:extLst>
            </p:cNvPr>
            <p:cNvSpPr/>
            <p:nvPr/>
          </p:nvSpPr>
          <p:spPr bwMode="auto">
            <a:xfrm>
              <a:off x="5181600" y="1712118"/>
              <a:ext cx="1524000" cy="57388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en-US" sz="1600" dirty="0">
                  <a:solidFill>
                    <a:schemeClr val="tx1"/>
                  </a:solidFill>
                </a:rPr>
                <a:t>MAC </a:t>
              </a: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rPr>
                <a:t>Duration decoding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83470F7-E883-45BB-9E27-3569D9ADAF55}"/>
                </a:ext>
              </a:extLst>
            </p:cNvPr>
            <p:cNvCxnSpPr>
              <a:cxnSpLocks/>
              <a:stCxn id="7" idx="3"/>
              <a:endCxn id="8" idx="1"/>
            </p:cNvCxnSpPr>
            <p:nvPr/>
          </p:nvCxnSpPr>
          <p:spPr bwMode="auto">
            <a:xfrm>
              <a:off x="2514600" y="1999059"/>
              <a:ext cx="533400" cy="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13DD4F1-9627-4397-A257-1A6C574D4096}"/>
                </a:ext>
              </a:extLst>
            </p:cNvPr>
            <p:cNvCxnSpPr>
              <a:cxnSpLocks/>
              <a:stCxn id="8" idx="3"/>
              <a:endCxn id="9" idx="1"/>
            </p:cNvCxnSpPr>
            <p:nvPr/>
          </p:nvCxnSpPr>
          <p:spPr bwMode="auto">
            <a:xfrm>
              <a:off x="4572000" y="1999059"/>
              <a:ext cx="609600" cy="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9BB4A63-5E6C-468C-9C39-1CDE2AC36845}"/>
              </a:ext>
            </a:extLst>
          </p:cNvPr>
          <p:cNvGrpSpPr/>
          <p:nvPr/>
        </p:nvGrpSpPr>
        <p:grpSpPr>
          <a:xfrm>
            <a:off x="1789906" y="5100636"/>
            <a:ext cx="3505200" cy="573882"/>
            <a:chOff x="1066800" y="1712118"/>
            <a:chExt cx="3505200" cy="57388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BD1E16C-F680-4D8A-AA60-9B667364741C}"/>
                </a:ext>
              </a:extLst>
            </p:cNvPr>
            <p:cNvSpPr/>
            <p:nvPr/>
          </p:nvSpPr>
          <p:spPr bwMode="auto">
            <a:xfrm>
              <a:off x="1066800" y="1712118"/>
              <a:ext cx="1447800" cy="57388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rPr>
                <a:t>LSTF Carrier sensing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CF84B54-847D-4016-80D4-DBDBE7AF58B7}"/>
                </a:ext>
              </a:extLst>
            </p:cNvPr>
            <p:cNvSpPr/>
            <p:nvPr/>
          </p:nvSpPr>
          <p:spPr bwMode="auto">
            <a:xfrm>
              <a:off x="3048000" y="1712118"/>
              <a:ext cx="1524000" cy="57388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en-US" sz="1600" dirty="0">
                  <a:solidFill>
                    <a:schemeClr val="tx1"/>
                  </a:solidFill>
                </a:rPr>
                <a:t>OFDM GI Detection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6265102-8871-4E22-829E-4BD04D470CD3}"/>
                </a:ext>
              </a:extLst>
            </p:cNvPr>
            <p:cNvCxnSpPr>
              <a:cxnSpLocks/>
              <a:stCxn id="27" idx="3"/>
              <a:endCxn id="28" idx="1"/>
            </p:cNvCxnSpPr>
            <p:nvPr/>
          </p:nvCxnSpPr>
          <p:spPr bwMode="auto">
            <a:xfrm>
              <a:off x="2514600" y="1999059"/>
              <a:ext cx="533400" cy="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004032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1065213"/>
          </a:xfrm>
        </p:spPr>
        <p:txBody>
          <a:bodyPr/>
          <a:lstStyle/>
          <a:p>
            <a:r>
              <a:rPr lang="en-GB" dirty="0"/>
              <a:t>GI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429000"/>
            <a:ext cx="7932057" cy="256531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Correlation between most recent 1.6us samples with the 1.6us samples that is 8us apart.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By check the correlation peak, the number of OFDM symbols can be counted, and packet duration can be detected.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4FF461F-DB9B-41B7-856A-A79390927456}"/>
              </a:ext>
            </a:extLst>
          </p:cNvPr>
          <p:cNvGrpSpPr/>
          <p:nvPr/>
        </p:nvGrpSpPr>
        <p:grpSpPr>
          <a:xfrm>
            <a:off x="914400" y="1673225"/>
            <a:ext cx="7543800" cy="461962"/>
            <a:chOff x="914400" y="1673225"/>
            <a:chExt cx="7543800" cy="46196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C3340F1-3C93-43B6-BC30-AE789D4B3AAD}"/>
                </a:ext>
              </a:extLst>
            </p:cNvPr>
            <p:cNvGrpSpPr/>
            <p:nvPr/>
          </p:nvGrpSpPr>
          <p:grpSpPr>
            <a:xfrm>
              <a:off x="914400" y="1674813"/>
              <a:ext cx="1752600" cy="458787"/>
              <a:chOff x="1676400" y="1674813"/>
              <a:chExt cx="1752600" cy="458787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ABD858F-8CEE-403E-8CBD-370425EF5D70}"/>
                  </a:ext>
                </a:extLst>
              </p:cNvPr>
              <p:cNvSpPr/>
              <p:nvPr/>
            </p:nvSpPr>
            <p:spPr bwMode="auto">
              <a:xfrm>
                <a:off x="1676400" y="1674813"/>
                <a:ext cx="457200" cy="4571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GI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0CA6A9C-8E37-457B-BA87-4E88B0580BD3}"/>
                  </a:ext>
                </a:extLst>
              </p:cNvPr>
              <p:cNvSpPr/>
              <p:nvPr/>
            </p:nvSpPr>
            <p:spPr bwMode="auto">
              <a:xfrm>
                <a:off x="2971800" y="1674813"/>
                <a:ext cx="457200" cy="4571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3B1CB41-E583-4EBC-B274-002E8691B98C}"/>
                  </a:ext>
                </a:extLst>
              </p:cNvPr>
              <p:cNvSpPr/>
              <p:nvPr/>
            </p:nvSpPr>
            <p:spPr bwMode="auto">
              <a:xfrm>
                <a:off x="2133600" y="1676401"/>
                <a:ext cx="1295400" cy="457199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BD80258-D743-472B-935C-E1C9E3315B09}"/>
                </a:ext>
              </a:extLst>
            </p:cNvPr>
            <p:cNvGrpSpPr/>
            <p:nvPr/>
          </p:nvGrpSpPr>
          <p:grpSpPr>
            <a:xfrm>
              <a:off x="2673350" y="1673225"/>
              <a:ext cx="1752600" cy="458787"/>
              <a:chOff x="1676400" y="1674813"/>
              <a:chExt cx="1752600" cy="458787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1DEC0C2-529B-4117-86F7-096149F9BE48}"/>
                  </a:ext>
                </a:extLst>
              </p:cNvPr>
              <p:cNvSpPr/>
              <p:nvPr/>
            </p:nvSpPr>
            <p:spPr bwMode="auto">
              <a:xfrm>
                <a:off x="1676400" y="1674813"/>
                <a:ext cx="457200" cy="4571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en-US" sz="1600" dirty="0">
                    <a:solidFill>
                      <a:schemeClr val="tx1"/>
                    </a:solidFill>
                  </a:rPr>
                  <a:t>GI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AEC8E9E-449E-4FAA-A52D-2DE0D7863739}"/>
                  </a:ext>
                </a:extLst>
              </p:cNvPr>
              <p:cNvSpPr/>
              <p:nvPr/>
            </p:nvSpPr>
            <p:spPr bwMode="auto">
              <a:xfrm>
                <a:off x="2971800" y="1674813"/>
                <a:ext cx="457200" cy="4571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75F96B7-C377-4C5C-A8D5-D01946A301BC}"/>
                  </a:ext>
                </a:extLst>
              </p:cNvPr>
              <p:cNvSpPr/>
              <p:nvPr/>
            </p:nvSpPr>
            <p:spPr bwMode="auto">
              <a:xfrm>
                <a:off x="2133600" y="1676401"/>
                <a:ext cx="1295400" cy="457199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FDD2384-AF54-410D-A4E4-965AD95FAB9A}"/>
                </a:ext>
              </a:extLst>
            </p:cNvPr>
            <p:cNvGrpSpPr/>
            <p:nvPr/>
          </p:nvGrpSpPr>
          <p:grpSpPr>
            <a:xfrm>
              <a:off x="4432300" y="1676400"/>
              <a:ext cx="1752600" cy="458787"/>
              <a:chOff x="1676400" y="1674813"/>
              <a:chExt cx="1752600" cy="458787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0675182-5BA9-42BD-A1E4-C7C54382A58D}"/>
                  </a:ext>
                </a:extLst>
              </p:cNvPr>
              <p:cNvSpPr/>
              <p:nvPr/>
            </p:nvSpPr>
            <p:spPr bwMode="auto">
              <a:xfrm>
                <a:off x="1676400" y="1674813"/>
                <a:ext cx="457200" cy="4571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GI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1AA4328-49BF-40AE-95AF-C9A55B2F7407}"/>
                  </a:ext>
                </a:extLst>
              </p:cNvPr>
              <p:cNvSpPr/>
              <p:nvPr/>
            </p:nvSpPr>
            <p:spPr bwMode="auto">
              <a:xfrm>
                <a:off x="2971800" y="1674813"/>
                <a:ext cx="457200" cy="4571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73E08A7-7B1B-45CF-BA41-7F1B13188EB7}"/>
                  </a:ext>
                </a:extLst>
              </p:cNvPr>
              <p:cNvSpPr/>
              <p:nvPr/>
            </p:nvSpPr>
            <p:spPr bwMode="auto">
              <a:xfrm>
                <a:off x="2133600" y="1676401"/>
                <a:ext cx="1295400" cy="457199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AEDCAEB-8466-4ECA-A988-9FA9A28F51CF}"/>
                </a:ext>
              </a:extLst>
            </p:cNvPr>
            <p:cNvGrpSpPr/>
            <p:nvPr/>
          </p:nvGrpSpPr>
          <p:grpSpPr>
            <a:xfrm>
              <a:off x="6705600" y="1676400"/>
              <a:ext cx="1752600" cy="458787"/>
              <a:chOff x="1676400" y="1674813"/>
              <a:chExt cx="1752600" cy="458787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D5CF8A6-C849-47EF-89F9-AB7D2080D44C}"/>
                  </a:ext>
                </a:extLst>
              </p:cNvPr>
              <p:cNvSpPr/>
              <p:nvPr/>
            </p:nvSpPr>
            <p:spPr bwMode="auto">
              <a:xfrm>
                <a:off x="1676400" y="1674813"/>
                <a:ext cx="457200" cy="4571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GI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58AB383-4014-487A-A592-E318C031DF9B}"/>
                  </a:ext>
                </a:extLst>
              </p:cNvPr>
              <p:cNvSpPr/>
              <p:nvPr/>
            </p:nvSpPr>
            <p:spPr bwMode="auto">
              <a:xfrm>
                <a:off x="2971800" y="1674813"/>
                <a:ext cx="457200" cy="4571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5F5170E-F5F6-46B4-9D27-C07468484F03}"/>
                  </a:ext>
                </a:extLst>
              </p:cNvPr>
              <p:cNvSpPr/>
              <p:nvPr/>
            </p:nvSpPr>
            <p:spPr bwMode="auto">
              <a:xfrm>
                <a:off x="2133600" y="1676401"/>
                <a:ext cx="1295400" cy="457199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0210C0C-C77A-4129-A404-F8FECD4A89DD}"/>
                </a:ext>
              </a:extLst>
            </p:cNvPr>
            <p:cNvSpPr txBox="1"/>
            <p:nvPr/>
          </p:nvSpPr>
          <p:spPr>
            <a:xfrm>
              <a:off x="6248400" y="167640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tx1"/>
                  </a:solidFill>
                </a:rPr>
                <a:t>…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6AD635E1-F3F8-4C2A-A1E6-4E05259846B3}"/>
              </a:ext>
            </a:extLst>
          </p:cNvPr>
          <p:cNvCxnSpPr>
            <a:cxnSpLocks/>
            <a:stCxn id="7" idx="2"/>
            <a:endCxn id="9" idx="2"/>
          </p:cNvCxnSpPr>
          <p:nvPr/>
        </p:nvCxnSpPr>
        <p:spPr bwMode="auto">
          <a:xfrm rot="16200000" flipH="1">
            <a:off x="1790700" y="1484312"/>
            <a:ext cx="12700" cy="1295400"/>
          </a:xfrm>
          <a:prstGeom prst="curvedConnector3">
            <a:avLst>
              <a:gd name="adj1" fmla="val 180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1C08E001-F31F-42A4-B631-4C795659086E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3562350" y="1490662"/>
            <a:ext cx="12700" cy="1295400"/>
          </a:xfrm>
          <a:prstGeom prst="curvedConnector3">
            <a:avLst>
              <a:gd name="adj1" fmla="val 180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5AE2D73D-C736-4A23-B1AA-7C47BA2A02E4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5351468" y="1503362"/>
            <a:ext cx="12700" cy="1295400"/>
          </a:xfrm>
          <a:prstGeom prst="curvedConnector3">
            <a:avLst>
              <a:gd name="adj1" fmla="val 180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0C93C7E3-F86B-4046-9CFF-79341CF79BC9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7591428" y="1516062"/>
            <a:ext cx="12700" cy="1295400"/>
          </a:xfrm>
          <a:prstGeom prst="curvedConnector3">
            <a:avLst>
              <a:gd name="adj1" fmla="val 180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D0F6D8D-D126-44BB-AFF5-BABE0635ABEC}"/>
                  </a:ext>
                </a:extLst>
              </p:cNvPr>
              <p:cNvSpPr txBox="1"/>
              <p:nvPr/>
            </p:nvSpPr>
            <p:spPr>
              <a:xfrm>
                <a:off x="2341569" y="2613193"/>
                <a:ext cx="4208781" cy="6959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chr m:val="∑"/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sup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−16+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−16+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−80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D0F6D8D-D126-44BB-AFF5-BABE0635A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569" y="2613193"/>
                <a:ext cx="4208781" cy="6959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9258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1065213"/>
          </a:xfrm>
        </p:spPr>
        <p:txBody>
          <a:bodyPr/>
          <a:lstStyle/>
          <a:p>
            <a:r>
              <a:rPr lang="en-GB" dirty="0"/>
              <a:t>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077200" cy="4572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Settings: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1x1, 11p 10MHz PPDU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100 data OFDM symbols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Nosie floor: -98dBm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Five C2C Doppler channels.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GI Detection scheme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AGC gain uncertainty: the input y samples are normalized in amplitude.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OFDM is detected is the GI correlator output is higher the threshold.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Metric: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baseline="-25000" dirty="0"/>
              <a:t>FA</a:t>
            </a:r>
            <a:r>
              <a:rPr lang="en-US" dirty="0"/>
              <a:t>: false detection probability of two or more OFDM symbols during noise portion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/>
              <a:t>Pmiss</a:t>
            </a:r>
            <a:r>
              <a:rPr lang="en-US" dirty="0"/>
              <a:t>: miss detection of two or more OFDM symbols within data packet.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5159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0813" cy="1065213"/>
          </a:xfrm>
        </p:spPr>
        <p:txBody>
          <a:bodyPr/>
          <a:lstStyle/>
          <a:p>
            <a:r>
              <a:rPr lang="en-GB" dirty="0"/>
              <a:t>Rural LOS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12" y="5715000"/>
            <a:ext cx="8218488" cy="66634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b="0" dirty="0"/>
              <a:t>PFA is low at 3e-4.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dirty="0" err="1"/>
              <a:t>Pmiss</a:t>
            </a:r>
            <a:r>
              <a:rPr lang="en-US" sz="1600" b="0" dirty="0"/>
              <a:t> is below 1e-4 @ </a:t>
            </a:r>
            <a:r>
              <a:rPr lang="en-US" sz="1600" b="0" dirty="0" err="1"/>
              <a:t>rxPower</a:t>
            </a:r>
            <a:r>
              <a:rPr lang="en-US" sz="1600" b="0" dirty="0"/>
              <a:t> &gt;=-85dBm. ~8dB margin from 10% </a:t>
            </a:r>
            <a:r>
              <a:rPr lang="en-US" sz="1600" b="0" dirty="0" err="1"/>
              <a:t>Pmiss</a:t>
            </a:r>
            <a:r>
              <a:rPr lang="en-US" sz="1600" b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8961F0-B0AD-4630-B2A9-C1B2230EC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587" y="1418956"/>
            <a:ext cx="6780213" cy="425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33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87" y="457200"/>
            <a:ext cx="7770813" cy="1065213"/>
          </a:xfrm>
        </p:spPr>
        <p:txBody>
          <a:bodyPr/>
          <a:lstStyle/>
          <a:p>
            <a:r>
              <a:rPr lang="en-GB" dirty="0"/>
              <a:t>Urban Approaching LOS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98ECF11-98DD-4D2A-8A7B-610C1DACAC87}"/>
              </a:ext>
            </a:extLst>
          </p:cNvPr>
          <p:cNvSpPr txBox="1">
            <a:spLocks/>
          </p:cNvSpPr>
          <p:nvPr/>
        </p:nvSpPr>
        <p:spPr bwMode="auto">
          <a:xfrm>
            <a:off x="696912" y="5715000"/>
            <a:ext cx="8218488" cy="6663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600" b="0" kern="0" dirty="0"/>
              <a:t>PFA is low at 3e-4.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dirty="0" err="1"/>
              <a:t>Pmiss</a:t>
            </a:r>
            <a:r>
              <a:rPr lang="en-US" sz="1600" b="0" dirty="0"/>
              <a:t> is below 1e-4 @ </a:t>
            </a:r>
            <a:r>
              <a:rPr lang="en-US" sz="1600" b="0" dirty="0" err="1"/>
              <a:t>rxPower</a:t>
            </a:r>
            <a:r>
              <a:rPr lang="en-US" sz="1600" b="0" dirty="0"/>
              <a:t> &gt;=-85dBm. ~8dB margin from 10% </a:t>
            </a:r>
            <a:r>
              <a:rPr lang="en-US" sz="1600" b="0" dirty="0" err="1"/>
              <a:t>Pmiss</a:t>
            </a:r>
            <a:r>
              <a:rPr lang="en-US" sz="1600" b="0" dirty="0"/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426928-9445-4A24-B331-423D34CB2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587" y="1334816"/>
            <a:ext cx="7248181" cy="430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252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0813" cy="1065213"/>
          </a:xfrm>
        </p:spPr>
        <p:txBody>
          <a:bodyPr/>
          <a:lstStyle/>
          <a:p>
            <a:r>
              <a:rPr lang="en-GB" dirty="0"/>
              <a:t>Urban Crossing NLOS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5775322"/>
            <a:ext cx="7315199" cy="60801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b="0" dirty="0"/>
              <a:t>PFA is low at 3e-4.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dirty="0" err="1"/>
              <a:t>Pmiss</a:t>
            </a:r>
            <a:r>
              <a:rPr lang="en-US" sz="1600" b="0" dirty="0"/>
              <a:t> is below 1e-4 @ </a:t>
            </a:r>
            <a:r>
              <a:rPr lang="en-US" sz="1600" b="0" dirty="0" err="1"/>
              <a:t>rxPower</a:t>
            </a:r>
            <a:r>
              <a:rPr lang="en-US" sz="1600" b="0" dirty="0"/>
              <a:t> &gt;=-85dBm. ~8dB margin from 10% </a:t>
            </a:r>
            <a:r>
              <a:rPr lang="en-US" sz="1600" b="0" dirty="0" err="1"/>
              <a:t>Pmiss</a:t>
            </a:r>
            <a:r>
              <a:rPr lang="en-US" sz="1600" b="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54E041-CFC0-4436-BACA-BAC197F4C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452372"/>
            <a:ext cx="6754020" cy="421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748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 (2)</Template>
  <TotalTime>0</TotalTime>
  <Words>930</Words>
  <Application>Microsoft Office PowerPoint</Application>
  <PresentationFormat>On-screen Show (4:3)</PresentationFormat>
  <Paragraphs>170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Cambria Math</vt:lpstr>
      <vt:lpstr>Times New Roman</vt:lpstr>
      <vt:lpstr>Office Theme</vt:lpstr>
      <vt:lpstr>Microsoft Word 97 - 2003 Document</vt:lpstr>
      <vt:lpstr>NGV Secondary 10MHz Detection for 20MHz Operation</vt:lpstr>
      <vt:lpstr>Introduction</vt:lpstr>
      <vt:lpstr>Channel Detection Schemes</vt:lpstr>
      <vt:lpstr>Comparison</vt:lpstr>
      <vt:lpstr>GI Detection</vt:lpstr>
      <vt:lpstr>Simulations</vt:lpstr>
      <vt:lpstr>Rural LOS</vt:lpstr>
      <vt:lpstr>Urban Approaching LOS</vt:lpstr>
      <vt:lpstr>Urban Crossing NLOS</vt:lpstr>
      <vt:lpstr>Highway LOS</vt:lpstr>
      <vt:lpstr>Highway NLOS</vt:lpstr>
      <vt:lpstr>Discussions</vt:lpstr>
      <vt:lpstr>Summary</vt:lpstr>
      <vt:lpstr>Reference</vt:lpstr>
      <vt:lpstr>Straw Poll 1</vt:lpstr>
      <vt:lpstr>Appendix</vt:lpstr>
      <vt:lpstr>Rural LOS</vt:lpstr>
      <vt:lpstr>Urban Approaching LOS</vt:lpstr>
      <vt:lpstr>Urban Cross NLOS</vt:lpstr>
      <vt:lpstr>Highway LOS</vt:lpstr>
      <vt:lpstr>Highway NLOS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ruicao@marvell.com</dc:creator>
  <cp:lastModifiedBy>Rui Cao</cp:lastModifiedBy>
  <cp:revision>1384</cp:revision>
  <cp:lastPrinted>1601-01-01T00:00:00Z</cp:lastPrinted>
  <dcterms:created xsi:type="dcterms:W3CDTF">2015-10-31T00:33:08Z</dcterms:created>
  <dcterms:modified xsi:type="dcterms:W3CDTF">2020-01-14T04:10:17Z</dcterms:modified>
</cp:coreProperties>
</file>