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39" r:id="rId3"/>
    <p:sldId id="447" r:id="rId4"/>
    <p:sldId id="445" r:id="rId5"/>
    <p:sldId id="446" r:id="rId6"/>
    <p:sldId id="430" r:id="rId7"/>
    <p:sldId id="396" r:id="rId8"/>
    <p:sldId id="437" r:id="rId9"/>
    <p:sldId id="448" r:id="rId10"/>
    <p:sldId id="435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A4FD03"/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54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802.11-20/0044r0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NGV SIG Content Follow-up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graphicFrame>
        <p:nvGraphicFramePr>
          <p:cNvPr id="11" name="Object 3">
            <a:extLst>
              <a:ext uri="{FF2B5EF4-FFF2-40B4-BE49-F238E27FC236}">
                <a16:creationId xmlns:a16="http://schemas.microsoft.com/office/drawing/2014/main" id="{A1276305-2313-46F1-A835-24237CCBCD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062131"/>
              </p:ext>
            </p:extLst>
          </p:nvPr>
        </p:nvGraphicFramePr>
        <p:xfrm>
          <a:off x="625475" y="3706813"/>
          <a:ext cx="8229600" cy="313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80" name="Document" r:id="rId4" imgW="8647874" imgH="3300525" progId="Word.Document.8">
                  <p:embed/>
                </p:oleObj>
              </mc:Choice>
              <mc:Fallback>
                <p:oleObj name="Document" r:id="rId4" imgW="8647874" imgH="330052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3706813"/>
                        <a:ext cx="8229600" cy="31305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</a:t>
            </a:r>
            <a:r>
              <a:rPr lang="en-US" altLang="zh-CN" dirty="0"/>
              <a:t>11bd defines the following MCS table</a:t>
            </a:r>
            <a:r>
              <a:rPr lang="en-US" dirty="0"/>
              <a:t>.”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1B79568-397C-48ED-BA71-DE43D8AA6C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33372"/>
              </p:ext>
            </p:extLst>
          </p:nvPr>
        </p:nvGraphicFramePr>
        <p:xfrm>
          <a:off x="2757512" y="2667000"/>
          <a:ext cx="3627388" cy="3657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1405">
                  <a:extLst>
                    <a:ext uri="{9D8B030D-6E8A-4147-A177-3AD203B41FA5}">
                      <a16:colId xmlns:a16="http://schemas.microsoft.com/office/drawing/2014/main" val="1823244713"/>
                    </a:ext>
                  </a:extLst>
                </a:gridCol>
                <a:gridCol w="1483043">
                  <a:extLst>
                    <a:ext uri="{9D8B030D-6E8A-4147-A177-3AD203B41FA5}">
                      <a16:colId xmlns:a16="http://schemas.microsoft.com/office/drawing/2014/main" val="2596598713"/>
                    </a:ext>
                  </a:extLst>
                </a:gridCol>
                <a:gridCol w="1062940">
                  <a:extLst>
                    <a:ext uri="{9D8B030D-6E8A-4147-A177-3AD203B41FA5}">
                      <a16:colId xmlns:a16="http://schemas.microsoft.com/office/drawing/2014/main" val="3107555156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MCS 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Modulation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Code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64376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BPSK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9022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QPSK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02831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QPSK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942154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782466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01607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8336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3457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60891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256QAM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72761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256QAM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52889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BPSK with DCM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20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16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153401" cy="3808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NGV-SIG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Most content bits are decided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full content and bit location need to be finalized. 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propose the tables for NGV-SIG and MCS.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NGV SIG Content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120" name="Content Placeholder 2">
            <a:extLst>
              <a:ext uri="{FF2B5EF4-FFF2-40B4-BE49-F238E27FC236}">
                <a16:creationId xmlns:a16="http://schemas.microsoft.com/office/drawing/2014/main" id="{90B619CD-0187-4EF5-A261-6ABA27925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8612"/>
            <a:ext cx="7770813" cy="464978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Number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bits: total 20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BW:</a:t>
            </a:r>
            <a:r>
              <a:rPr lang="zh-CN" altLang="en-US" sz="1800" dirty="0"/>
              <a:t> </a:t>
            </a:r>
            <a:r>
              <a:rPr lang="en-US" altLang="zh-CN" sz="1800" dirty="0"/>
              <a:t>1 bit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MCS: 4 bits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Nss</a:t>
            </a:r>
            <a:r>
              <a:rPr lang="en-US" altLang="zh-CN" sz="1800" dirty="0"/>
              <a:t>: 1 bit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 err="1"/>
              <a:t>Midamble</a:t>
            </a:r>
            <a:r>
              <a:rPr lang="en-US" altLang="zh-CN" sz="1800" dirty="0"/>
              <a:t> periodicity: 2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LDPC Extra symbol: 1bit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LTF format: 1 bit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Tail: 6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CRC: 4 bits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dirty="0"/>
              <a:t>How to use the 4 extra bits?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Option 1: Reserved all 4 bits for future use or some proprietary 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dirty="0"/>
              <a:t>Option 2: PHY version bits: 2 bits and Reserved: 2 bits.</a:t>
            </a: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789265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NGV SIG Table 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6BC1DE-12CD-414C-ACF7-6CE215286E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6889565"/>
              </p:ext>
            </p:extLst>
          </p:nvPr>
        </p:nvGraphicFramePr>
        <p:xfrm>
          <a:off x="860004" y="1524000"/>
          <a:ext cx="7682334" cy="4716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7673">
                  <a:extLst>
                    <a:ext uri="{9D8B030D-6E8A-4147-A177-3AD203B41FA5}">
                      <a16:colId xmlns:a16="http://schemas.microsoft.com/office/drawing/2014/main" val="2856272138"/>
                    </a:ext>
                  </a:extLst>
                </a:gridCol>
                <a:gridCol w="1290055">
                  <a:extLst>
                    <a:ext uri="{9D8B030D-6E8A-4147-A177-3AD203B41FA5}">
                      <a16:colId xmlns:a16="http://schemas.microsoft.com/office/drawing/2014/main" val="3785655116"/>
                    </a:ext>
                  </a:extLst>
                </a:gridCol>
                <a:gridCol w="868468">
                  <a:extLst>
                    <a:ext uri="{9D8B030D-6E8A-4147-A177-3AD203B41FA5}">
                      <a16:colId xmlns:a16="http://schemas.microsoft.com/office/drawing/2014/main" val="3004113489"/>
                    </a:ext>
                  </a:extLst>
                </a:gridCol>
                <a:gridCol w="4656138">
                  <a:extLst>
                    <a:ext uri="{9D8B030D-6E8A-4147-A177-3AD203B41FA5}">
                      <a16:colId xmlns:a16="http://schemas.microsoft.com/office/drawing/2014/main" val="2213764449"/>
                    </a:ext>
                  </a:extLst>
                </a:gridCol>
              </a:tblGrid>
              <a:tr h="485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Field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Number of bits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9478044"/>
                  </a:ext>
                </a:extLst>
              </a:tr>
              <a:tr h="3689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Bandwidth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Set 0 for 10MHz, set 1 for 20MHz.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018062"/>
                  </a:ext>
                </a:extLst>
              </a:tr>
              <a:tr h="3689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B1-B4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MCS table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943226"/>
                  </a:ext>
                </a:extLst>
              </a:tr>
              <a:tr h="3689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Nss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Set 0 for 1 ss, and set 1 for 2ss.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407833"/>
                  </a:ext>
                </a:extLst>
              </a:tr>
              <a:tr h="485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B6-B7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Midamble</a:t>
                      </a:r>
                      <a:r>
                        <a:rPr lang="en-US" sz="1400" dirty="0"/>
                        <a:t> Periodicity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Set 0 for 4 symbols, set 1 for 8 symbols, set 2 for 16 symbol. Value 3 is reserved.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669495"/>
                  </a:ext>
                </a:extLst>
              </a:tr>
              <a:tr h="3689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LTF 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Set 0 for uncompressed LTF; set 1 for compressed LTF.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70837"/>
                  </a:ext>
                </a:extLst>
              </a:tr>
              <a:tr h="68232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LDPC Extra OFDM 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 to 1 if the LDPC PPDU encoding process results in an extra OFDM symbol as described in 21.3.10.5.4 (LDPC coding). Set to 0 otherwise.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839046"/>
                  </a:ext>
                </a:extLst>
              </a:tr>
              <a:tr h="28809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B10-B13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Reserved and set to 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509211"/>
                  </a:ext>
                </a:extLst>
              </a:tr>
              <a:tr h="48520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B14-B17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CRC calculated as in 19.3.9.4.4 (CRC calculation for HTSIG).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601404"/>
                  </a:ext>
                </a:extLst>
              </a:tr>
              <a:tr h="68232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B18-B23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Used to terminate the trellis of the convolutional decoder. Set to 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449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176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F3DB1B-A9AA-4DD4-85AC-A7EFB4994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41" y="533400"/>
            <a:ext cx="7770813" cy="1065213"/>
          </a:xfrm>
        </p:spPr>
        <p:txBody>
          <a:bodyPr/>
          <a:lstStyle/>
          <a:p>
            <a:r>
              <a:rPr lang="en-US" dirty="0"/>
              <a:t>NGV SIG Table II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D13881-3222-4574-B6F8-6A1C0BADAA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733A6-543D-4DD2-B8B1-AB1FF4400E2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EA1CB0C-337B-42F1-AAD4-C4C74E5DD45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B6BC1DE-12CD-414C-ACF7-6CE215286E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277554"/>
              </p:ext>
            </p:extLst>
          </p:nvPr>
        </p:nvGraphicFramePr>
        <p:xfrm>
          <a:off x="762001" y="1477297"/>
          <a:ext cx="7780338" cy="49997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78742">
                  <a:extLst>
                    <a:ext uri="{9D8B030D-6E8A-4147-A177-3AD203B41FA5}">
                      <a16:colId xmlns:a16="http://schemas.microsoft.com/office/drawing/2014/main" val="2856272138"/>
                    </a:ext>
                  </a:extLst>
                </a:gridCol>
                <a:gridCol w="1125286">
                  <a:extLst>
                    <a:ext uri="{9D8B030D-6E8A-4147-A177-3AD203B41FA5}">
                      <a16:colId xmlns:a16="http://schemas.microsoft.com/office/drawing/2014/main" val="3785655116"/>
                    </a:ext>
                  </a:extLst>
                </a:gridCol>
                <a:gridCol w="825187">
                  <a:extLst>
                    <a:ext uri="{9D8B030D-6E8A-4147-A177-3AD203B41FA5}">
                      <a16:colId xmlns:a16="http://schemas.microsoft.com/office/drawing/2014/main" val="3004113489"/>
                    </a:ext>
                  </a:extLst>
                </a:gridCol>
                <a:gridCol w="4951123">
                  <a:extLst>
                    <a:ext uri="{9D8B030D-6E8A-4147-A177-3AD203B41FA5}">
                      <a16:colId xmlns:a16="http://schemas.microsoft.com/office/drawing/2014/main" val="2213764449"/>
                    </a:ext>
                  </a:extLst>
                </a:gridCol>
              </a:tblGrid>
              <a:tr h="4981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Field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Number of bits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Description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9478044"/>
                  </a:ext>
                </a:extLst>
              </a:tr>
              <a:tr h="1545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B0-B1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PHY version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Set 0 for 11bd, other three options are reserved for future generations.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0018062"/>
                  </a:ext>
                </a:extLst>
              </a:tr>
              <a:tr h="15457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Bandwidth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Set 0 for 10MHz, set 1 for 20MHz.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4248725"/>
                  </a:ext>
                </a:extLst>
              </a:tr>
              <a:tr h="30914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B3-B6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MCS table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0943226"/>
                  </a:ext>
                </a:extLst>
              </a:tr>
              <a:tr h="30914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Nss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Set 0 for 1 ss, and set 1 for 2ss.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407833"/>
                  </a:ext>
                </a:extLst>
              </a:tr>
              <a:tr h="49819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B8-B9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/>
                        <a:t>Midamble</a:t>
                      </a:r>
                      <a:r>
                        <a:rPr lang="en-US" sz="1400" dirty="0"/>
                        <a:t> Periodicity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Set 0 for 4 symbols, set 1 for 8 symbols, set 2 for 16 symbol. Value 3 is reserved.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669495"/>
                  </a:ext>
                </a:extLst>
              </a:tr>
              <a:tr h="30914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LTF 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Set 0 for uncompressed LTF; set 1 for compressed LTF.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870837"/>
                  </a:ext>
                </a:extLst>
              </a:tr>
              <a:tr h="70333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LDPC Extra OFDM 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Set to 1 if the LDPC PPDU encoding process results in an extra OFDM symbol as described in 21.3.10.5.4 (LDPC coding). Set to 0 otherwise.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839046"/>
                  </a:ext>
                </a:extLst>
              </a:tr>
              <a:tr h="293056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B12-B13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Reserved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Reserved and set to 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882342"/>
                  </a:ext>
                </a:extLst>
              </a:tr>
              <a:tr h="60494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B14-B17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CRC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CRC calculated as in 19.3.9.4.4 (CRC calculation for HTSIG).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0601404"/>
                  </a:ext>
                </a:extLst>
              </a:tr>
              <a:tr h="57171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B18-B23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Used to terminate the trellis of the convolutional decoder. Set to 0.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5449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0852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NGV MCS Level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the following MCS table: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Reuse most VHT MCS table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Remove BPSK, R=3/4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Add three MCSs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256QAM, R=3/4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zh-CN" dirty="0"/>
              <a:t>256QAM, R=5/6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BPSK with DCM, R=1/2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4AFD6EE-7EAC-4C9A-A824-A0A8AADEDD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0337821"/>
              </p:ext>
            </p:extLst>
          </p:nvPr>
        </p:nvGraphicFramePr>
        <p:xfrm>
          <a:off x="4705739" y="2360613"/>
          <a:ext cx="3627388" cy="3657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1405">
                  <a:extLst>
                    <a:ext uri="{9D8B030D-6E8A-4147-A177-3AD203B41FA5}">
                      <a16:colId xmlns:a16="http://schemas.microsoft.com/office/drawing/2014/main" val="1823244713"/>
                    </a:ext>
                  </a:extLst>
                </a:gridCol>
                <a:gridCol w="1483043">
                  <a:extLst>
                    <a:ext uri="{9D8B030D-6E8A-4147-A177-3AD203B41FA5}">
                      <a16:colId xmlns:a16="http://schemas.microsoft.com/office/drawing/2014/main" val="2596598713"/>
                    </a:ext>
                  </a:extLst>
                </a:gridCol>
                <a:gridCol w="1062940">
                  <a:extLst>
                    <a:ext uri="{9D8B030D-6E8A-4147-A177-3AD203B41FA5}">
                      <a16:colId xmlns:a16="http://schemas.microsoft.com/office/drawing/2014/main" val="3107555156"/>
                    </a:ext>
                  </a:extLst>
                </a:gridCol>
              </a:tblGrid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MCS 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Modulation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Code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464376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BPSK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690220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QPSK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028311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QPSK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942154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782466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801607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2/3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383360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934572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64QAM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608910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256QAM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727619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256QAM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5/6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52889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BPSK with DCM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1/2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20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3509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F0E65-147D-4212-916B-50A28DEFD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09FD9D-DB34-4437-A9C1-E1295A5E4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Rui Cao and etc., “Discussion of miscellaneous NGV preamble designs”, IEEE 802.11-19/1824.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A9E27E-DF54-4616-8966-6C654A88A34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71D6E-B660-40CF-92D5-15B0B6A8DAEF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083F8C-9D37-4BB1-8E17-6BE902E262A0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03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that NGV SIG includes the following?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1: 4 Reserved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 2: 2 PHY version bits + 2 Reserved bits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Option 1:</a:t>
            </a:r>
          </a:p>
          <a:p>
            <a:r>
              <a:rPr lang="en-US" dirty="0"/>
              <a:t>Option 2: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5075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8D4FE-BEBA-4378-B107-6E552E448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9E0AF3-BAB0-4A71-BA5A-4233E61D5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8153400" cy="4113213"/>
          </a:xfrm>
        </p:spPr>
        <p:txBody>
          <a:bodyPr/>
          <a:lstStyle/>
          <a:p>
            <a:pPr marL="0" indent="0"/>
            <a:r>
              <a:rPr lang="en-US" dirty="0"/>
              <a:t>Do you agree to add the following text into Section 3 of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“The 24-bit </a:t>
            </a:r>
            <a:r>
              <a:rPr lang="en-US" altLang="zh-CN" dirty="0"/>
              <a:t>NGV SIG content table is defined in slide 4.</a:t>
            </a:r>
            <a:r>
              <a:rPr lang="en-US" dirty="0"/>
              <a:t>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Y:</a:t>
            </a:r>
          </a:p>
          <a:p>
            <a:r>
              <a:rPr lang="en-US" dirty="0"/>
              <a:t>N:</a:t>
            </a:r>
          </a:p>
          <a:p>
            <a:r>
              <a:rPr lang="en-US" dirty="0"/>
              <a:t>A: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0F6B8-F335-49BC-A0E4-6F5C3DA8D5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C79093-FA35-4518-B88F-DBCB769A5A9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89ECA2-AE0E-4D8E-BF62-7B1F86A8865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2273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821</Words>
  <Application>Microsoft Office PowerPoint</Application>
  <PresentationFormat>On-screen Show (4:3)</PresentationFormat>
  <Paragraphs>258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Office Theme</vt:lpstr>
      <vt:lpstr>Document</vt:lpstr>
      <vt:lpstr>NGV SIG Content Follow-up</vt:lpstr>
      <vt:lpstr>Introduction</vt:lpstr>
      <vt:lpstr>NGV SIG Content</vt:lpstr>
      <vt:lpstr>NGV SIG Table I</vt:lpstr>
      <vt:lpstr>NGV SIG Table II</vt:lpstr>
      <vt:lpstr>NGV MCS Level </vt:lpstr>
      <vt:lpstr>Reference</vt:lpstr>
      <vt:lpstr>Straw Poll 1</vt:lpstr>
      <vt:lpstr>Straw Poll 2</vt:lpstr>
      <vt:lpstr>Straw Poll 3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1405</cp:revision>
  <cp:lastPrinted>1601-01-01T00:00:00Z</cp:lastPrinted>
  <dcterms:created xsi:type="dcterms:W3CDTF">2015-10-31T00:33:08Z</dcterms:created>
  <dcterms:modified xsi:type="dcterms:W3CDTF">2020-01-14T16:35:35Z</dcterms:modified>
</cp:coreProperties>
</file>