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vsdx" ContentType="application/vnd.ms-visio.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27"/>
  </p:notesMasterIdLst>
  <p:handoutMasterIdLst>
    <p:handoutMasterId r:id="rId28"/>
  </p:handoutMasterIdLst>
  <p:sldIdLst>
    <p:sldId id="256" r:id="rId5"/>
    <p:sldId id="290" r:id="rId6"/>
    <p:sldId id="1039" r:id="rId7"/>
    <p:sldId id="279" r:id="rId8"/>
    <p:sldId id="1038" r:id="rId9"/>
    <p:sldId id="1049" r:id="rId10"/>
    <p:sldId id="777" r:id="rId11"/>
    <p:sldId id="1046" r:id="rId12"/>
    <p:sldId id="1047" r:id="rId13"/>
    <p:sldId id="296" r:id="rId14"/>
    <p:sldId id="1040" r:id="rId15"/>
    <p:sldId id="291" r:id="rId16"/>
    <p:sldId id="295" r:id="rId17"/>
    <p:sldId id="1041" r:id="rId18"/>
    <p:sldId id="1048" r:id="rId19"/>
    <p:sldId id="1052" r:id="rId20"/>
    <p:sldId id="1043" r:id="rId21"/>
    <p:sldId id="282" r:id="rId22"/>
    <p:sldId id="283" r:id="rId23"/>
    <p:sldId id="284" r:id="rId24"/>
    <p:sldId id="287" r:id="rId25"/>
    <p:sldId id="285" r:id="rId26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uncan Ho" initials="DH" lastIdx="1" clrIdx="0">
    <p:extLst>
      <p:ext uri="{19B8F6BF-5375-455C-9EA6-DF929625EA0E}">
        <p15:presenceInfo xmlns:p15="http://schemas.microsoft.com/office/powerpoint/2012/main" userId="S::dho@qti.qualcomm.com::cdbbd64b-6b86-4896-aca0-3d41c310760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32" autoAdjust="0"/>
    <p:restoredTop sz="94660"/>
  </p:normalViewPr>
  <p:slideViewPr>
    <p:cSldViewPr>
      <p:cViewPr varScale="1">
        <p:scale>
          <a:sx n="103" d="100"/>
          <a:sy n="103" d="100"/>
        </p:scale>
        <p:origin x="546" y="10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4/19/2020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Duncan Ho, Qualcomm Incorporated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CDD37E-2A4B-4E91-B51C-9518A2BB94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11">
            <a:extLst>
              <a:ext uri="{FF2B5EF4-FFF2-40B4-BE49-F238E27FC236}">
                <a16:creationId xmlns:a16="http://schemas.microsoft.com/office/drawing/2014/main" id="{2ED39060-C36E-41B3-B607-BE9965062D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6616" y="1709928"/>
            <a:ext cx="8407908" cy="463600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  <a:p>
            <a:pPr lvl="6"/>
            <a:r>
              <a:rPr lang="en-US" dirty="0"/>
              <a:t>Seven</a:t>
            </a:r>
          </a:p>
          <a:p>
            <a:pPr lvl="7"/>
            <a:r>
              <a:rPr lang="en-US" dirty="0"/>
              <a:t>Eight</a:t>
            </a:r>
          </a:p>
          <a:p>
            <a:pPr lvl="8"/>
            <a:r>
              <a:rPr lang="en-US" dirty="0"/>
              <a:t>Nine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8A6B205D-2EF4-4BD0-9F7B-E2FDD0D3BA7D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354130" y="1181834"/>
            <a:ext cx="6431050" cy="350865"/>
          </a:xfrm>
        </p:spPr>
        <p:txBody>
          <a:bodyPr tIns="0" bIns="0" anchor="t"/>
          <a:lstStyle>
            <a:lvl1pPr marL="0" indent="0" algn="l" defTabSz="685800" rtl="0" eaLnBrk="1" latinLnBrk="0" hangingPunct="1">
              <a:lnSpc>
                <a:spcPct val="95000"/>
              </a:lnSpc>
              <a:spcBef>
                <a:spcPct val="20000"/>
              </a:spcBef>
              <a:buFontTx/>
              <a:buNone/>
              <a:defRPr lang="en-US" sz="1800" b="0" kern="1200" dirty="0" smtClean="0">
                <a:solidFill>
                  <a:schemeClr val="accent3">
                    <a:lumMod val="75000"/>
                  </a:schemeClr>
                </a:solidFill>
                <a:latin typeface="+mn-lt"/>
                <a:ea typeface="+mn-ea"/>
                <a:cs typeface="Arial" pitchFamily="34" charset="0"/>
              </a:defRPr>
            </a:lvl1pPr>
            <a:lvl2pPr marL="257175" indent="0">
              <a:buNone/>
              <a:defRPr sz="1125" b="1"/>
            </a:lvl2pPr>
            <a:lvl3pPr marL="514350" indent="0">
              <a:buNone/>
              <a:defRPr sz="1050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0165558-D070-4FBF-8B99-A3900CEE7E0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-1340" t="-3343" r="-1348" b="-2916"/>
          <a:stretch/>
        </p:blipFill>
        <p:spPr>
          <a:xfrm>
            <a:off x="8084439" y="0"/>
            <a:ext cx="1062990" cy="749808"/>
          </a:xfrm>
          <a:prstGeom prst="rect">
            <a:avLst/>
          </a:prstGeom>
          <a:solidFill>
            <a:srgbClr val="4B5A75"/>
          </a:solidFill>
        </p:spPr>
      </p:pic>
    </p:spTree>
    <p:extLst>
      <p:ext uri="{BB962C8B-B14F-4D97-AF65-F5344CB8AC3E}">
        <p14:creationId xmlns:p14="http://schemas.microsoft.com/office/powerpoint/2010/main" val="2740743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Duncan Ho, Qualcomm Incorporated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Duncan Ho, Qualcomm Incorporated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Duncan Ho, Qualcomm Incorporated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Duncan Ho, Qualcomm Incorporated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Duncan Ho, Qualcomm Incorporated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Duncan Ho, Qualcomm Incorporated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Duncan Ho, Qualcomm Incorporated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Duncan Ho, Qualcomm Incorporated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Duncan Ho, Qualcomm Incorporated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802.11-20/0026r5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E5B97ED7-1CB9-4D15-A8FD-7F94A47C6F88}"/>
              </a:ext>
            </a:extLst>
          </p:cNvPr>
          <p:cNvSpPr txBox="1">
            <a:spLocks/>
          </p:cNvSpPr>
          <p:nvPr userDrawn="1"/>
        </p:nvSpPr>
        <p:spPr bwMode="auto">
          <a:xfrm>
            <a:off x="457982" y="322656"/>
            <a:ext cx="1599418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March 2020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  <p:sldLayoutId id="2147483660" r:id="rId10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package" Target="../embeddings/Microsoft_Visio_Drawing3.vsdx"/><Relationship Id="rId3" Type="http://schemas.openxmlformats.org/officeDocument/2006/relationships/slide" Target="slide18.xml"/><Relationship Id="rId7" Type="http://schemas.openxmlformats.org/officeDocument/2006/relationships/slide" Target="slide2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slide" Target="slide21.xml"/><Relationship Id="rId5" Type="http://schemas.openxmlformats.org/officeDocument/2006/relationships/slide" Target="slide19.xml"/><Relationship Id="rId4" Type="http://schemas.openxmlformats.org/officeDocument/2006/relationships/slide" Target="slide20.xml"/><Relationship Id="rId9" Type="http://schemas.openxmlformats.org/officeDocument/2006/relationships/image" Target="../media/image7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Drawing4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8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Drawing5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9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Drawing6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0.e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Drawing7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1.e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Drawing8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2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Drawing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emf"/><Relationship Id="rId5" Type="http://schemas.openxmlformats.org/officeDocument/2006/relationships/package" Target="../embeddings/Microsoft_Visio_Drawing1.vsdx"/><Relationship Id="rId4" Type="http://schemas.openxmlformats.org/officeDocument/2006/relationships/image" Target="../media/image4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Drawing2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pPr>
              <a:defRPr/>
            </a:pPr>
            <a:r>
              <a:rPr lang="en-US" dirty="0"/>
              <a:t>Duncan Ho (Qualcomm), et. al.,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MLA: Sync PPDUs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2020-03-14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3">
            <a:extLst>
              <a:ext uri="{FF2B5EF4-FFF2-40B4-BE49-F238E27FC236}">
                <a16:creationId xmlns:a16="http://schemas.microsoft.com/office/drawing/2014/main" id="{8FC7CEFA-B70D-4036-9C86-4F4555D7193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2216334"/>
              </p:ext>
            </p:extLst>
          </p:nvPr>
        </p:nvGraphicFramePr>
        <p:xfrm>
          <a:off x="576263" y="2627313"/>
          <a:ext cx="7991475" cy="245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4" name="Document" r:id="rId4" imgW="8267030" imgH="2534496" progId="Word.Document.8">
                  <p:embed/>
                </p:oleObj>
              </mc:Choice>
              <mc:Fallback>
                <p:oleObj name="Document" r:id="rId4" imgW="8267030" imgH="2534496" progId="Word.Document.8">
                  <p:embed/>
                  <p:pic>
                    <p:nvPicPr>
                      <p:cNvPr id="9" name="Object 3">
                        <a:extLst>
                          <a:ext uri="{FF2B5EF4-FFF2-40B4-BE49-F238E27FC236}">
                            <a16:creationId xmlns:a16="http://schemas.microsoft.com/office/drawing/2014/main" id="{8FC7CEFA-B70D-4036-9C86-4F4555D7193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6263" y="2627313"/>
                        <a:ext cx="7991475" cy="2451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B626C7-39FC-482D-B6C9-D3D94BCEE1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0" y="685800"/>
            <a:ext cx="6627813" cy="1065213"/>
          </a:xfrm>
        </p:spPr>
        <p:txBody>
          <a:bodyPr/>
          <a:lstStyle/>
          <a:p>
            <a:r>
              <a:rPr lang="en-US" dirty="0"/>
              <a:t>How Sync PPDUs can work with</a:t>
            </a:r>
            <a:br>
              <a:rPr lang="en-US" dirty="0"/>
            </a:br>
            <a:r>
              <a:rPr lang="en-US" dirty="0"/>
              <a:t>STR AP + Non-STR STA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BA05AAE5-14DC-41E9-94F8-120ACF6482F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5290265"/>
              </p:ext>
            </p:extLst>
          </p:nvPr>
        </p:nvGraphicFramePr>
        <p:xfrm>
          <a:off x="103115" y="3100145"/>
          <a:ext cx="8937770" cy="2473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9799">
                  <a:extLst>
                    <a:ext uri="{9D8B030D-6E8A-4147-A177-3AD203B41FA5}">
                      <a16:colId xmlns:a16="http://schemas.microsoft.com/office/drawing/2014/main" val="4291441219"/>
                    </a:ext>
                  </a:extLst>
                </a:gridCol>
                <a:gridCol w="3276600">
                  <a:extLst>
                    <a:ext uri="{9D8B030D-6E8A-4147-A177-3AD203B41FA5}">
                      <a16:colId xmlns:a16="http://schemas.microsoft.com/office/drawing/2014/main" val="4135808107"/>
                    </a:ext>
                  </a:extLst>
                </a:gridCol>
                <a:gridCol w="3451371">
                  <a:extLst>
                    <a:ext uri="{9D8B030D-6E8A-4147-A177-3AD203B41FA5}">
                      <a16:colId xmlns:a16="http://schemas.microsoft.com/office/drawing/2014/main" val="70592091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100" dirty="0"/>
                        <a:t>STA/AP gets access to L1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UL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7205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L2 is IDLE and SMEA is used on L2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L1+L2: </a:t>
                      </a:r>
                      <a:r>
                        <a:rPr lang="en-US" sz="1400" dirty="0"/>
                        <a:t>Sync’ PPDUs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See slide </a:t>
                      </a:r>
                      <a:r>
                        <a:rPr lang="en-US" sz="1400" dirty="0">
                          <a:hlinkClick r:id="rId3" action="ppaction://hlinksldjump"/>
                        </a:rPr>
                        <a:t>here</a:t>
                      </a:r>
                      <a:r>
                        <a:rPr lang="en-US" sz="140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L1+L2 </a:t>
                      </a:r>
                      <a:r>
                        <a:rPr lang="en-US" sz="1400" dirty="0"/>
                        <a:t>: Sync’ PPDUs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i="0" dirty="0"/>
                        <a:t>S</a:t>
                      </a:r>
                      <a:r>
                        <a:rPr lang="en-US" sz="1400" dirty="0"/>
                        <a:t>ee slide </a:t>
                      </a:r>
                      <a:r>
                        <a:rPr lang="en-US" sz="1400" dirty="0">
                          <a:hlinkClick r:id="rId4" action="ppaction://hlinksldjump"/>
                        </a:rPr>
                        <a:t>here</a:t>
                      </a:r>
                      <a:r>
                        <a:rPr lang="en-US" sz="1400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24013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L2 is IDLE and SMEA is not used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400" b="1" dirty="0"/>
                        <a:t>L1</a:t>
                      </a:r>
                      <a:r>
                        <a:rPr lang="en-US" sz="1400" dirty="0"/>
                        <a:t>: S1 sends PPDU1 to A1</a:t>
                      </a:r>
                    </a:p>
                    <a:p>
                      <a:r>
                        <a:rPr lang="en-US" sz="1400" b="1" dirty="0"/>
                        <a:t>L2</a:t>
                      </a:r>
                      <a:r>
                        <a:rPr lang="en-US" sz="1400" dirty="0"/>
                        <a:t>: can be used for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UL/DL for Sy. No constraints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S2 cannot use until PPDU1-end-time</a:t>
                      </a:r>
                    </a:p>
                    <a:p>
                      <a:pPr marL="7429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lang="en-US" sz="1400" dirty="0"/>
                        <a:t>UL: blocked due to CCA. See slide </a:t>
                      </a:r>
                      <a:r>
                        <a:rPr lang="en-US" sz="1400" dirty="0">
                          <a:hlinkClick r:id="rId5" action="ppaction://hlinksldjump"/>
                        </a:rPr>
                        <a:t>here</a:t>
                      </a:r>
                      <a:r>
                        <a:rPr lang="en-US" sz="1400" dirty="0"/>
                        <a:t>.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400" b="1" dirty="0"/>
                        <a:t>L1</a:t>
                      </a:r>
                      <a:r>
                        <a:rPr lang="en-US" sz="1400" dirty="0"/>
                        <a:t>: A1 sends PPDU1 to S1</a:t>
                      </a:r>
                    </a:p>
                    <a:p>
                      <a:r>
                        <a:rPr lang="en-US" sz="1400" b="1" dirty="0"/>
                        <a:t>L2</a:t>
                      </a:r>
                      <a:r>
                        <a:rPr lang="en-US" sz="1400" dirty="0"/>
                        <a:t>: can be used for one of these: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dirty="0"/>
                        <a:t>UL/DL for Sy. No constraints. See slide </a:t>
                      </a:r>
                      <a:r>
                        <a:rPr lang="en-US" sz="1400" dirty="0">
                          <a:hlinkClick r:id="rId6" action="ppaction://hlinksldjump"/>
                        </a:rPr>
                        <a:t>here</a:t>
                      </a:r>
                      <a:r>
                        <a:rPr lang="en-US" sz="1400" dirty="0"/>
                        <a:t>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dirty="0"/>
                        <a:t>A2 sends DL for S2, with end-time same as PPDU1.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dirty="0"/>
                        <a:t>S2 will not use L2 for UL. See slide </a:t>
                      </a:r>
                      <a:r>
                        <a:rPr lang="en-US" sz="1400" dirty="0">
                          <a:hlinkClick r:id="rId7" action="ppaction://hlinksldjump"/>
                        </a:rPr>
                        <a:t>here</a:t>
                      </a:r>
                      <a:r>
                        <a:rPr lang="en-US" sz="1400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29691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L2 is BUSY@PPDU1 start, but later became IDLE during PPDU1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7346452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874113-5553-46FF-A609-333599FE6A8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D572B1-50DF-4E83-9F3A-0FF1A7A3051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Duncan Ho, Qualcomm Incorporated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0E53DF3B-9FDB-4BEE-885B-49C96BAD850E}"/>
              </a:ext>
            </a:extLst>
          </p:cNvPr>
          <p:cNvSpPr txBox="1">
            <a:spLocks/>
          </p:cNvSpPr>
          <p:nvPr/>
        </p:nvSpPr>
        <p:spPr bwMode="auto">
          <a:xfrm>
            <a:off x="2939833" y="1972902"/>
            <a:ext cx="5561012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b="0" kern="0" dirty="0">
                <a:solidFill>
                  <a:schemeClr val="tx2"/>
                </a:solidFill>
              </a:rPr>
              <a:t>Multiple Primary channels allowed</a:t>
            </a:r>
          </a:p>
        </p:txBody>
      </p:sp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DBED92B9-9792-4169-98F8-15D0FC8D2D8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6290" y="685800"/>
          <a:ext cx="1978025" cy="22927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2" name="Visio" r:id="rId8" imgW="3352800" imgH="3886003" progId="Visio.Drawing.15">
                  <p:embed/>
                </p:oleObj>
              </mc:Choice>
              <mc:Fallback>
                <p:oleObj name="Visio" r:id="rId8" imgW="3352800" imgH="3886003" progId="Visio.Drawing.15">
                  <p:embed/>
                  <p:pic>
                    <p:nvPicPr>
                      <p:cNvPr id="12" name="Object 11">
                        <a:extLst>
                          <a:ext uri="{FF2B5EF4-FFF2-40B4-BE49-F238E27FC236}">
                            <a16:creationId xmlns:a16="http://schemas.microsoft.com/office/drawing/2014/main" id="{DBED92B9-9792-4169-98F8-15D0FC8D2D8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36290" y="685800"/>
                        <a:ext cx="1978025" cy="229271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05250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838199"/>
          </a:xfrm>
        </p:spPr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B8610-91D6-4BCD-866B-AED87437E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24000"/>
            <a:ext cx="7770813" cy="45704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2"/>
                </a:solidFill>
              </a:rPr>
              <a:t>To take full advantage of MLO, Sync PPDUs should be used for STR-AP + Non-STR STA configuration</a:t>
            </a:r>
            <a:endParaRPr lang="en-US" b="0" strike="sngStrike" dirty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2"/>
                </a:solidFill>
              </a:rPr>
              <a:t>If a non-STR STA is associated with an AP that does not align the end times of the PPDUs, the following will suffer: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Performance (i.e., throughput and latency. As shown in our simulation results (to be provided separately))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Power consumption of the STA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2"/>
                </a:solidFill>
              </a:rPr>
              <a:t>To meet the Non-STR constraints, an STR-AP implements Sync PPDUs and this capability needs to be advertised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Duncan Ho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15096395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838199"/>
          </a:xfrm>
        </p:spPr>
        <p:txBody>
          <a:bodyPr/>
          <a:lstStyle/>
          <a:p>
            <a:r>
              <a:rPr lang="en-US" dirty="0"/>
              <a:t>What’s Needed in the Spec at a High Level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B8610-91D6-4BCD-866B-AED87437E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8800"/>
            <a:ext cx="7770813" cy="42656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2"/>
                </a:solidFill>
              </a:rPr>
              <a:t>Even though currently agreed Async mode does not prohibit a transmitter from aligning the end times of the PPDUs, there is no guarantee an AP will do that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2"/>
                </a:solidFill>
              </a:rPr>
              <a:t>Therefore, we should let an AP advertise whether or not it will align the end times of the PPDUs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So that a Non-STR STA can have a choice to associate only with those APs that can meet the Non-STR STA constraints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Duncan Ho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39498956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799" y="895526"/>
            <a:ext cx="7770813" cy="838199"/>
          </a:xfrm>
        </p:spPr>
        <p:txBody>
          <a:bodyPr/>
          <a:lstStyle/>
          <a:p>
            <a:r>
              <a:rPr lang="en-US" dirty="0"/>
              <a:t>What’s Needed in the Spec at a High Level (Cont’d)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B8610-91D6-4BCD-866B-AED87437E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4506" y="2088159"/>
            <a:ext cx="8229600" cy="40370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AP MLD side: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Signaling to indicate its capable of aligning the end times of the PPDUs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Definition of the alignment of the end times of the PPDUs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e.g., within SIFS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If SMEA is used to access the 2</a:t>
            </a:r>
            <a:r>
              <a:rPr lang="en-US" baseline="30000" dirty="0">
                <a:solidFill>
                  <a:schemeClr val="tx2"/>
                </a:solidFill>
              </a:rPr>
              <a:t>nd</a:t>
            </a:r>
            <a:r>
              <a:rPr lang="en-US" dirty="0">
                <a:solidFill>
                  <a:schemeClr val="tx2"/>
                </a:solidFill>
              </a:rPr>
              <a:t> link, define how to access the links other than the one that obtained the TXOP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Honor PD/NAV on 2nd link. Don’t access if NAV is set on 2nd link (Disruption to the 2nd link is largely addressed)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Can add more rules to limit the access to the 2nd link e.g., 2nd link access only if RBO &lt; a TBD Threshold value (configurable by AP)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If SMEA is not used, each link accesses the channels independently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Duncan Ho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23850470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593" y="838200"/>
            <a:ext cx="7770813" cy="838199"/>
          </a:xfrm>
        </p:spPr>
        <p:txBody>
          <a:bodyPr/>
          <a:lstStyle/>
          <a:p>
            <a:r>
              <a:rPr lang="en-US" dirty="0"/>
              <a:t>What’s Needed in the Spec at a High Level (Cont’d)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B8610-91D6-4BCD-866B-AED87437E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STA MLD side: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Signaling to indicate the non-STR constraints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Already motioned (refer to Motion #46)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If SMEA is used, procedures of how to access the links other than the one that obtained the TXOP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Same as those in the AL MLD side (see the previous slide)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Duncan Ho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29242344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990600"/>
          </a:xfrm>
        </p:spPr>
        <p:txBody>
          <a:bodyPr/>
          <a:lstStyle/>
          <a:p>
            <a:r>
              <a:rPr lang="en-US" dirty="0"/>
              <a:t>SP1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B8610-91D6-4BCD-866B-AED87437E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7770813" cy="4494213"/>
          </a:xfrm>
        </p:spPr>
        <p:txBody>
          <a:bodyPr/>
          <a:lstStyle/>
          <a:p>
            <a:pPr marL="0" indent="0"/>
            <a:r>
              <a:rPr lang="en-US" b="0" dirty="0">
                <a:solidFill>
                  <a:schemeClr val="tx2"/>
                </a:solidFill>
              </a:rPr>
              <a:t>Do you agree to the following?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2"/>
                </a:solidFill>
              </a:rPr>
              <a:t>In R1 of the spec, supporting the following cases: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2"/>
                </a:solidFill>
              </a:rPr>
              <a:t>STR AP MLD with STR non-AP MLD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2"/>
                </a:solidFill>
              </a:rPr>
              <a:t>STR AP MLD with non-STR </a:t>
            </a:r>
            <a:r>
              <a:rPr lang="en-US" dirty="0">
                <a:solidFill>
                  <a:schemeClr val="tx2"/>
                </a:solidFill>
              </a:rPr>
              <a:t>non-AP MLD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>
              <a:solidFill>
                <a:schemeClr val="tx2"/>
              </a:solidFill>
            </a:endParaRPr>
          </a:p>
          <a:p>
            <a:pPr marL="457200" lvl="1" indent="0"/>
            <a:r>
              <a:rPr lang="en-US" dirty="0">
                <a:solidFill>
                  <a:schemeClr val="tx2"/>
                </a:solidFill>
              </a:rPr>
              <a:t>Note: All the other cases are TBD</a:t>
            </a:r>
            <a:endParaRPr lang="en-US" b="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Duncan Ho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8727607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990600"/>
          </a:xfrm>
        </p:spPr>
        <p:txBody>
          <a:bodyPr/>
          <a:lstStyle/>
          <a:p>
            <a:r>
              <a:rPr lang="en-US" dirty="0"/>
              <a:t>SP2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B8610-91D6-4BCD-866B-AED87437E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7770813" cy="4494213"/>
          </a:xfrm>
        </p:spPr>
        <p:txBody>
          <a:bodyPr/>
          <a:lstStyle/>
          <a:p>
            <a:pPr marL="0" indent="0"/>
            <a:r>
              <a:rPr lang="en-US" b="0" dirty="0">
                <a:solidFill>
                  <a:schemeClr val="tx2"/>
                </a:solidFill>
              </a:rPr>
              <a:t>Do you agree to the following?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2"/>
                </a:solidFill>
              </a:rPr>
              <a:t>Define signaling for an AP MLD to advertise whether it is capable of aligning the end of DL PPDUs that are sent simultaneously on multiple links to the same non-STR non-AP MLD, in such a way that the response to any of the PPDUs will not overlap with any of the </a:t>
            </a:r>
            <a:r>
              <a:rPr lang="en-US" b="0">
                <a:solidFill>
                  <a:schemeClr val="tx2"/>
                </a:solidFill>
              </a:rPr>
              <a:t>DL PPDUs</a:t>
            </a:r>
            <a:endParaRPr lang="en-US" b="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Duncan Ho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20330025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39515A-056F-4634-8A0F-3FE4A95E1D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AppendiX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B504795-F6DB-4512-ACAE-C7D6B49BA10C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Duncan Ho, Qualcomm Incorporated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72ABCF4-BAE8-4A60-B473-37AAD50427A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87004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85800"/>
          </a:xfrm>
        </p:spPr>
        <p:txBody>
          <a:bodyPr/>
          <a:lstStyle/>
          <a:p>
            <a:r>
              <a:rPr lang="en-US" sz="2400" dirty="0"/>
              <a:t>UL: L2 is IDLE and SMEA is allowed on L2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Duncan Ho (Qualcomm), et. al.,</a:t>
            </a: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B3E7FEEB-A01B-43E5-B2D8-7FDB247D6C3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4991183"/>
              </p:ext>
            </p:extLst>
          </p:nvPr>
        </p:nvGraphicFramePr>
        <p:xfrm>
          <a:off x="1422400" y="1771650"/>
          <a:ext cx="6296025" cy="331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5" name="Visio" r:id="rId3" imgW="6877210" imgH="3619642" progId="Visio.Drawing.15">
                  <p:embed/>
                </p:oleObj>
              </mc:Choice>
              <mc:Fallback>
                <p:oleObj name="Visio" r:id="rId3" imgW="6877210" imgH="3619642" progId="Visio.Drawing.15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B3E7FEEB-A01B-43E5-B2D8-7FDB247D6C3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22400" y="1771650"/>
                        <a:ext cx="6296025" cy="3314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BE8711B4-1642-4146-A412-FD86826B902C}"/>
              </a:ext>
            </a:extLst>
          </p:cNvPr>
          <p:cNvSpPr txBox="1"/>
          <p:nvPr/>
        </p:nvSpPr>
        <p:spPr>
          <a:xfrm>
            <a:off x="1416050" y="5257800"/>
            <a:ext cx="65778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Use -72dBm as the ED threshold for the second link to improve fairness</a:t>
            </a:r>
          </a:p>
        </p:txBody>
      </p:sp>
    </p:spTree>
    <p:extLst>
      <p:ext uri="{BB962C8B-B14F-4D97-AF65-F5344CB8AC3E}">
        <p14:creationId xmlns:p14="http://schemas.microsoft.com/office/powerpoint/2010/main" val="42745428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85800"/>
          </a:xfrm>
        </p:spPr>
        <p:txBody>
          <a:bodyPr/>
          <a:lstStyle/>
          <a:p>
            <a:r>
              <a:rPr lang="en-US" sz="2400" dirty="0"/>
              <a:t>UL: L2 Busy or SMEA NOT allowed on L2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Duncan Ho (Qualcomm), et. al.,</a:t>
            </a: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B3E7FEEB-A01B-43E5-B2D8-7FDB247D6C3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0094676"/>
              </p:ext>
            </p:extLst>
          </p:nvPr>
        </p:nvGraphicFramePr>
        <p:xfrm>
          <a:off x="1422400" y="1771650"/>
          <a:ext cx="6296025" cy="331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19" name="Visio" r:id="rId3" imgW="6877235" imgH="3619369" progId="Visio.Drawing.15">
                  <p:embed/>
                </p:oleObj>
              </mc:Choice>
              <mc:Fallback>
                <p:oleObj name="Visio" r:id="rId3" imgW="6877235" imgH="3619369" progId="Visio.Drawing.15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B3E7FEEB-A01B-43E5-B2D8-7FDB247D6C3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22400" y="1771650"/>
                        <a:ext cx="6296025" cy="3314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15827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990600"/>
          </a:xfrm>
        </p:spPr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B8610-91D6-4BCD-866B-AED87437E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7770813" cy="4494213"/>
          </a:xfrm>
        </p:spPr>
        <p:txBody>
          <a:bodyPr/>
          <a:lstStyle/>
          <a:p>
            <a:pPr marL="0" indent="0"/>
            <a:r>
              <a:rPr lang="en-US" u="sng" dirty="0">
                <a:solidFill>
                  <a:schemeClr val="tx2"/>
                </a:solidFill>
              </a:rPr>
              <a:t>Motion #38</a:t>
            </a:r>
          </a:p>
          <a:p>
            <a:pPr marL="0" indent="0"/>
            <a:r>
              <a:rPr lang="en-US" sz="1600" b="0" dirty="0"/>
              <a:t>Move to add the followings to the 11be SFD: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A MLD that supports multiple links can announce whether it can support transmission on one link concurrent with reception on the other link for each pair of links.</a:t>
            </a:r>
          </a:p>
          <a:p>
            <a:pPr marL="0" indent="0"/>
            <a:r>
              <a:rPr lang="en-US" sz="1600" b="0" dirty="0"/>
              <a:t>Note - The 2 links are on different channels</a:t>
            </a:r>
          </a:p>
          <a:p>
            <a:pPr marL="0" indent="0"/>
            <a:r>
              <a:rPr lang="en-US" sz="1600" b="0" dirty="0"/>
              <a:t>Note - Whether to define a capability of announcing the support transmission on one link concurrent with transmission on the other link is TBD.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u="sng" dirty="0">
                <a:solidFill>
                  <a:schemeClr val="tx2"/>
                </a:solidFill>
              </a:rPr>
              <a:t>Motion #46</a:t>
            </a:r>
          </a:p>
          <a:p>
            <a:r>
              <a:rPr lang="en-US" sz="1600" b="0" dirty="0"/>
              <a:t>Move to add the following to the 11be SFD: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Shall allow a multi-link device that has constraints to simultaneously transmit and receive on a pair of links to operate over this pair of links?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Signaling of this constraints is TBD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Duncan Ho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18228142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85800"/>
          </a:xfrm>
        </p:spPr>
        <p:txBody>
          <a:bodyPr/>
          <a:lstStyle/>
          <a:p>
            <a:r>
              <a:rPr lang="en-US" sz="2400" dirty="0"/>
              <a:t>DL: L2 is IDLE and SMEA is allowed on L2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Duncan Ho (Qualcomm), et. al.,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60DA16E4-A094-4D64-B70B-03334076A89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638810"/>
              </p:ext>
            </p:extLst>
          </p:nvPr>
        </p:nvGraphicFramePr>
        <p:xfrm>
          <a:off x="790575" y="2051050"/>
          <a:ext cx="7778750" cy="290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3" name="Visio" r:id="rId3" imgW="8486631" imgH="3162485" progId="Visio.Drawing.15">
                  <p:embed/>
                </p:oleObj>
              </mc:Choice>
              <mc:Fallback>
                <p:oleObj name="Visio" r:id="rId3" imgW="8486631" imgH="3162485" progId="Visio.Drawing.15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60DA16E4-A094-4D64-B70B-03334076A89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90575" y="2051050"/>
                        <a:ext cx="7778750" cy="2908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8E7B7C87-8A40-46E7-ADE9-CD3A117485B0}"/>
              </a:ext>
            </a:extLst>
          </p:cNvPr>
          <p:cNvSpPr txBox="1"/>
          <p:nvPr/>
        </p:nvSpPr>
        <p:spPr>
          <a:xfrm>
            <a:off x="1423192" y="5086350"/>
            <a:ext cx="65778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The start time and end time of the PPDUs are within SIFS</a:t>
            </a:r>
          </a:p>
        </p:txBody>
      </p:sp>
    </p:spTree>
    <p:extLst>
      <p:ext uri="{BB962C8B-B14F-4D97-AF65-F5344CB8AC3E}">
        <p14:creationId xmlns:p14="http://schemas.microsoft.com/office/powerpoint/2010/main" val="28501539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85800"/>
          </a:xfrm>
        </p:spPr>
        <p:txBody>
          <a:bodyPr/>
          <a:lstStyle/>
          <a:p>
            <a:r>
              <a:rPr lang="en-US" sz="2400" dirty="0"/>
              <a:t>DL: L2 is Busy or SMEA is NOT allowed on L2</a:t>
            </a:r>
            <a:br>
              <a:rPr lang="en-US" sz="2400" dirty="0"/>
            </a:br>
            <a:r>
              <a:rPr lang="en-US" sz="2400" dirty="0"/>
              <a:t>A2 decides to serve Sy instead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Duncan Ho (Qualcomm), et. al.,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60DA16E4-A094-4D64-B70B-03334076A89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2758968"/>
              </p:ext>
            </p:extLst>
          </p:nvPr>
        </p:nvGraphicFramePr>
        <p:xfrm>
          <a:off x="584200" y="1454150"/>
          <a:ext cx="8189913" cy="4100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67" name="Visio" r:id="rId3" imgW="8943831" imgH="4476764" progId="Visio.Drawing.15">
                  <p:embed/>
                </p:oleObj>
              </mc:Choice>
              <mc:Fallback>
                <p:oleObj name="Visio" r:id="rId3" imgW="8943831" imgH="4476764" progId="Visio.Drawing.15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60DA16E4-A094-4D64-B70B-03334076A89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84200" y="1454150"/>
                        <a:ext cx="8189913" cy="41005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394044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85800"/>
          </a:xfrm>
        </p:spPr>
        <p:txBody>
          <a:bodyPr/>
          <a:lstStyle/>
          <a:p>
            <a:r>
              <a:rPr lang="en-US" sz="2400" dirty="0"/>
              <a:t>DL: L2 is Busy or SMEA is NOT allowed on L2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Duncan Ho (Qualcomm), et. al.,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60DA16E4-A094-4D64-B70B-03334076A89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7292981"/>
              </p:ext>
            </p:extLst>
          </p:nvPr>
        </p:nvGraphicFramePr>
        <p:xfrm>
          <a:off x="584200" y="1454150"/>
          <a:ext cx="8189913" cy="4100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1" name="Visio" r:id="rId3" imgW="8943831" imgH="4476764" progId="Visio.Drawing.15">
                  <p:embed/>
                </p:oleObj>
              </mc:Choice>
              <mc:Fallback>
                <p:oleObj name="Visio" r:id="rId3" imgW="8943831" imgH="4476764" progId="Visio.Drawing.15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60DA16E4-A094-4D64-B70B-03334076A89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84200" y="1454150"/>
                        <a:ext cx="8189913" cy="41005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943313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990600"/>
          </a:xfrm>
        </p:spPr>
        <p:txBody>
          <a:bodyPr/>
          <a:lstStyle/>
          <a:p>
            <a:r>
              <a:rPr lang="en-US" dirty="0"/>
              <a:t>Motivation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B8610-91D6-4BCD-866B-AED87437E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7770813" cy="4494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2"/>
                </a:solidFill>
              </a:rPr>
              <a:t>As a follow-up to Motions #38 and #46, we provide some considerations in this presentation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2"/>
                </a:solidFill>
              </a:rPr>
              <a:t>We focus on a very common scenario in this presentation: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2"/>
                </a:solidFill>
              </a:rPr>
              <a:t>STR-AP with non-STR STA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2"/>
                </a:solidFill>
              </a:rPr>
              <a:t>MLO offers: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2"/>
                </a:solidFill>
              </a:rPr>
              <a:t>Throughput gain by concurrent transmissions on multiple links at the same time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L</a:t>
            </a:r>
            <a:r>
              <a:rPr lang="en-US" b="0" dirty="0">
                <a:solidFill>
                  <a:schemeClr val="tx2"/>
                </a:solidFill>
              </a:rPr>
              <a:t>atency improvements by </a:t>
            </a:r>
            <a:r>
              <a:rPr lang="en-US" dirty="0">
                <a:solidFill>
                  <a:schemeClr val="tx2"/>
                </a:solidFill>
              </a:rPr>
              <a:t>contending on </a:t>
            </a:r>
            <a:r>
              <a:rPr lang="en-US" b="0" dirty="0">
                <a:solidFill>
                  <a:schemeClr val="tx2"/>
                </a:solidFill>
              </a:rPr>
              <a:t>multiple channels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Duncan Ho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22258766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990600"/>
          </a:xfrm>
        </p:spPr>
        <p:txBody>
          <a:bodyPr/>
          <a:lstStyle/>
          <a:p>
            <a:r>
              <a:rPr lang="en-US" dirty="0"/>
              <a:t>Terminology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B8610-91D6-4BCD-866B-AED87437E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7770813" cy="4494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STR</a:t>
            </a:r>
            <a:r>
              <a:rPr lang="en-US" b="0" dirty="0">
                <a:solidFill>
                  <a:schemeClr val="tx2"/>
                </a:solidFill>
              </a:rPr>
              <a:t> (simultaneous Tx and Rx)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An MLD that is capable of simultaneous Tx/Rx on multiple links for the given set of links</a:t>
            </a:r>
            <a:endParaRPr lang="en-US" strike="sngStrike" dirty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Non-STR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An MLD that is not capable of simultaneous Tx/Rx on multiple links for the given set of links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chemeClr val="tx2"/>
                </a:solidFill>
              </a:rPr>
              <a:t>(i.e., it can only do Tx/Tx or Rx/Rx on all links)</a:t>
            </a:r>
            <a:endParaRPr lang="en-US" dirty="0">
              <a:solidFill>
                <a:srgbClr val="0070C0"/>
              </a:solidFill>
            </a:endParaRPr>
          </a:p>
          <a:p>
            <a:pPr marL="0" indent="0"/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Duncan Ho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32441328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49FECF-EE1D-4A96-808F-7DF3B5E15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09600"/>
          </a:xfrm>
        </p:spPr>
        <p:txBody>
          <a:bodyPr/>
          <a:lstStyle/>
          <a:p>
            <a:r>
              <a:rPr lang="en-US" dirty="0"/>
              <a:t>Terminology: Sync PPDUs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C7B8BA-16F8-4251-BC9E-26289892C0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049" y="4572000"/>
            <a:ext cx="7770813" cy="1268413"/>
          </a:xfrm>
        </p:spPr>
        <p:txBody>
          <a:bodyPr>
            <a:no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To achieve start time alignment, a modified EDCA can be used to access the 2</a:t>
            </a:r>
            <a:r>
              <a:rPr lang="en-US" sz="1400" baseline="30000" dirty="0"/>
              <a:t>nd</a:t>
            </a:r>
            <a:r>
              <a:rPr lang="en-US" sz="1400" dirty="0"/>
              <a:t> link (see next slide)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If start time alignment is not allowed: Start times may be different. End time is aligned</a:t>
            </a:r>
          </a:p>
          <a:p>
            <a:pPr lvl="3"/>
            <a:r>
              <a:rPr lang="en-US" sz="1400" dirty="0"/>
              <a:t>+ This mode is possible for DL (assuming AP is STR capable). AP counts down on each link independently</a:t>
            </a:r>
          </a:p>
          <a:p>
            <a:pPr lvl="3"/>
            <a:r>
              <a:rPr lang="en-US" sz="1400" dirty="0"/>
              <a:t>+ Not possible for UL, except for adding additional signaling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D42833-F47F-4B52-BBDD-1D9F63F52DF0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682305" y="1295401"/>
            <a:ext cx="7770813" cy="350837"/>
          </a:xfrm>
        </p:spPr>
        <p:txBody>
          <a:bodyPr/>
          <a:lstStyle/>
          <a:p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Two types of Sync PPDUs. Both have end-time aligned (within SIFS)</a:t>
            </a:r>
          </a:p>
        </p:txBody>
      </p:sp>
      <p:graphicFrame>
        <p:nvGraphicFramePr>
          <p:cNvPr id="24" name="Object 23">
            <a:extLst>
              <a:ext uri="{FF2B5EF4-FFF2-40B4-BE49-F238E27FC236}">
                <a16:creationId xmlns:a16="http://schemas.microsoft.com/office/drawing/2014/main" id="{312D708A-72D0-4DF7-9B1A-8462CB92D6A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3402613"/>
              </p:ext>
            </p:extLst>
          </p:nvPr>
        </p:nvGraphicFramePr>
        <p:xfrm>
          <a:off x="395288" y="1633538"/>
          <a:ext cx="8343900" cy="302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9" name="Visio" r:id="rId3" imgW="11125142" imgH="3686291" progId="Visio.Drawing.15">
                  <p:embed/>
                </p:oleObj>
              </mc:Choice>
              <mc:Fallback>
                <p:oleObj name="Visio" r:id="rId3" imgW="11125142" imgH="3686291" progId="Visio.Drawing.15">
                  <p:embed/>
                  <p:pic>
                    <p:nvPicPr>
                      <p:cNvPr id="24" name="Object 23">
                        <a:extLst>
                          <a:ext uri="{FF2B5EF4-FFF2-40B4-BE49-F238E27FC236}">
                            <a16:creationId xmlns:a16="http://schemas.microsoft.com/office/drawing/2014/main" id="{312D708A-72D0-4DF7-9B1A-8462CB92D6A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95288" y="1633538"/>
                        <a:ext cx="8343900" cy="3022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ECFE66CB-0849-4562-B4D7-9503421ABCDA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173BFE24-348A-48AB-A719-3FD3C79E9A13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>
              <a:defRPr/>
            </a:pPr>
            <a:r>
              <a:rPr lang="en-US" dirty="0"/>
              <a:t>Duncan Ho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30941114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49FECF-EE1D-4A96-808F-7DF3B5E15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761999"/>
          </a:xfrm>
        </p:spPr>
        <p:txBody>
          <a:bodyPr/>
          <a:lstStyle/>
          <a:p>
            <a:r>
              <a:rPr lang="en-US" dirty="0"/>
              <a:t>Sync Mode EDCA Access – essentially EDCA with truncated countdown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AF4B22B-A740-4F82-A56C-5F47A273DD45}"/>
              </a:ext>
            </a:extLst>
          </p:cNvPr>
          <p:cNvSpPr txBox="1">
            <a:spLocks/>
          </p:cNvSpPr>
          <p:nvPr/>
        </p:nvSpPr>
        <p:spPr bwMode="auto">
          <a:xfrm>
            <a:off x="685800" y="1600200"/>
            <a:ext cx="7770813" cy="4114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b="0" kern="0" dirty="0">
                <a:solidFill>
                  <a:schemeClr val="tx2"/>
                </a:solidFill>
              </a:rPr>
              <a:t>On the 2</a:t>
            </a:r>
            <a:r>
              <a:rPr lang="en-US" b="0" kern="0" baseline="30000" dirty="0">
                <a:solidFill>
                  <a:schemeClr val="tx2"/>
                </a:solidFill>
              </a:rPr>
              <a:t>nd</a:t>
            </a:r>
            <a:r>
              <a:rPr lang="en-US" b="0" kern="0" dirty="0">
                <a:solidFill>
                  <a:schemeClr val="tx2"/>
                </a:solidFill>
              </a:rPr>
              <a:t> link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kern="0" dirty="0"/>
              <a:t>The link performs normal EDCA countdown. If the countdown is on-going at the time the TXOP is acquired on the 1</a:t>
            </a:r>
            <a:r>
              <a:rPr lang="en-US" b="0" kern="0" baseline="30000" dirty="0"/>
              <a:t>st</a:t>
            </a:r>
            <a:r>
              <a:rPr lang="en-US" b="0" kern="0" dirty="0"/>
              <a:t> link, the countdown counter is set to 0 instantly to allow the STA to </a:t>
            </a:r>
            <a:r>
              <a:rPr lang="en-US" b="0" kern="0" dirty="0" err="1"/>
              <a:t>tx</a:t>
            </a:r>
            <a:r>
              <a:rPr lang="en-US" b="0" kern="0" dirty="0"/>
              <a:t> on the link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kern="0" dirty="0"/>
              <a:t>In that way, PD/NAV on 2</a:t>
            </a:r>
            <a:r>
              <a:rPr lang="en-US" b="0" kern="0" baseline="30000" dirty="0"/>
              <a:t>nd</a:t>
            </a:r>
            <a:r>
              <a:rPr lang="en-US" b="0" kern="0" dirty="0"/>
              <a:t> link will be honored i.e., don’t access if NAV is set on 2</a:t>
            </a:r>
            <a:r>
              <a:rPr lang="en-US" b="0" kern="0" baseline="30000" dirty="0"/>
              <a:t>nd</a:t>
            </a:r>
            <a:r>
              <a:rPr lang="en-US" b="0" kern="0" dirty="0"/>
              <a:t> link. Disruption to the 2</a:t>
            </a:r>
            <a:r>
              <a:rPr lang="en-US" b="0" kern="0" baseline="30000" dirty="0"/>
              <a:t>nd</a:t>
            </a:r>
            <a:r>
              <a:rPr lang="en-US" b="0" kern="0" dirty="0"/>
              <a:t> link is largely addressed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b="0" kern="0" dirty="0"/>
              <a:t>Can add further rules to limit the access to the 2</a:t>
            </a:r>
            <a:r>
              <a:rPr lang="en-US" sz="1600" b="0" kern="0" baseline="30000" dirty="0"/>
              <a:t>nd</a:t>
            </a:r>
            <a:r>
              <a:rPr lang="en-US" sz="1600" b="0" kern="0" dirty="0"/>
              <a:t> link if needed e.g., 2</a:t>
            </a:r>
            <a:r>
              <a:rPr lang="en-US" sz="1600" b="0" kern="0" baseline="30000" dirty="0"/>
              <a:t>nd</a:t>
            </a:r>
            <a:r>
              <a:rPr lang="en-US" sz="1600" b="0" kern="0" dirty="0"/>
              <a:t> link access only if RBO &lt; a TBD Threshold value (configurable by AP)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kern="0" dirty="0"/>
              <a:t>Compare to 80 + 80 access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kern="0" dirty="0"/>
              <a:t>80 + 80 does not check NAV on the 2</a:t>
            </a:r>
            <a:r>
              <a:rPr lang="en-US" kern="0" baseline="30000" dirty="0"/>
              <a:t>nd</a:t>
            </a:r>
            <a:r>
              <a:rPr lang="en-US" kern="0" dirty="0"/>
              <a:t> link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kern="0" dirty="0"/>
              <a:t>SMEA can further limit the access on the 2</a:t>
            </a:r>
            <a:r>
              <a:rPr lang="en-US" b="0" kern="0" baseline="30000" dirty="0"/>
              <a:t>nd</a:t>
            </a:r>
            <a:r>
              <a:rPr lang="en-US" b="0" kern="0" dirty="0"/>
              <a:t> link by </a:t>
            </a:r>
            <a:r>
              <a:rPr lang="en-US" kern="0" dirty="0"/>
              <a:t>setting s</a:t>
            </a:r>
            <a:r>
              <a:rPr lang="en-US" b="0" kern="0" dirty="0"/>
              <a:t>ome threshold on the RBO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845205-B208-414A-836E-4FA92C43C8F6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1E5631-64D8-4310-9E3C-7ADAD38E4327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>
              <a:defRPr/>
            </a:pPr>
            <a:r>
              <a:rPr lang="en-US" dirty="0"/>
              <a:t>Duncan Ho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35008930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64C8B53-D131-4887-9F16-EA83290C80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53039"/>
            <a:ext cx="7772400" cy="2842369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11be protocol needs to be able to handle bi-directional traffic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However, when bi-directional traffic is present, the UL traffic would wipeout a significant portion of the DL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This would bring down the overall system throughput as the medium time for the lost DL is wasted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UL transmission can lead to full DL loss if the DL’s pre-amble is hit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78ED8B9-BD49-4722-B996-EF52FBD589B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xfrm>
            <a:off x="4342399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FC99AB-0BB8-42E4-9BB8-7FBE861342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r" defTabSz="457200" rtl="0" eaLnBrk="1" latinLnBrk="0" hangingPunct="1">
              <a:defRPr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31C2D577-B65F-43A8-8001-9E668E8D6C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792262"/>
          </a:xfrm>
        </p:spPr>
        <p:txBody>
          <a:bodyPr/>
          <a:lstStyle/>
          <a:p>
            <a:r>
              <a:rPr lang="en-US" dirty="0"/>
              <a:t>Pitfalls of No Sync PPDUs</a:t>
            </a:r>
          </a:p>
        </p:txBody>
      </p:sp>
    </p:spTree>
    <p:extLst>
      <p:ext uri="{BB962C8B-B14F-4D97-AF65-F5344CB8AC3E}">
        <p14:creationId xmlns:p14="http://schemas.microsoft.com/office/powerpoint/2010/main" val="19443729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78ED8B9-BD49-4722-B996-EF52FBD589B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xfrm>
            <a:off x="4342399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FC99AB-0BB8-42E4-9BB8-7FBE861342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r" defTabSz="457200" rtl="0" eaLnBrk="1" latinLnBrk="0" hangingPunct="1">
              <a:defRPr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31C2D577-B65F-43A8-8001-9E668E8D6C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75618"/>
          </a:xfrm>
        </p:spPr>
        <p:txBody>
          <a:bodyPr/>
          <a:lstStyle/>
          <a:p>
            <a:r>
              <a:rPr lang="en-US" dirty="0"/>
              <a:t>Pitfalls of No Sync PPDUs (Cont’d)</a:t>
            </a: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B01F5F4A-06C5-46D7-AE11-F26BA7B04DE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4142901"/>
              </p:ext>
            </p:extLst>
          </p:nvPr>
        </p:nvGraphicFramePr>
        <p:xfrm>
          <a:off x="187484" y="4114800"/>
          <a:ext cx="8804116" cy="25057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91" name="Visio" r:id="rId3" imgW="11106118" imgH="3171697" progId="Visio.Drawing.11">
                  <p:embed/>
                </p:oleObj>
              </mc:Choice>
              <mc:Fallback>
                <p:oleObj name="Visio" r:id="rId3" imgW="11106118" imgH="3171697" progId="Visio.Drawing.11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B01F5F4A-06C5-46D7-AE11-F26BA7B04DE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7484" y="4114800"/>
                        <a:ext cx="8804116" cy="25057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ontent Placeholder 1">
            <a:extLst>
              <a:ext uri="{FF2B5EF4-FFF2-40B4-BE49-F238E27FC236}">
                <a16:creationId xmlns:a16="http://schemas.microsoft.com/office/drawing/2014/main" id="{55915680-8C45-445E-83BF-D574A99794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799" y="1361419"/>
            <a:ext cx="6553201" cy="512903"/>
          </a:xfrm>
        </p:spPr>
        <p:txBody>
          <a:bodyPr>
            <a:normAutofit fontScale="70000" lnSpcReduction="20000"/>
          </a:bodyPr>
          <a:lstStyle/>
          <a:p>
            <a:pPr algn="ctr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</a:rPr>
              <a:t>Neither option is good (Note BAs are not shown for simplicity)</a:t>
            </a:r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CB5C31A6-6ADB-4E88-8185-C117257B906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590900"/>
              </p:ext>
            </p:extLst>
          </p:nvPr>
        </p:nvGraphicFramePr>
        <p:xfrm>
          <a:off x="323850" y="2051050"/>
          <a:ext cx="8502650" cy="1808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92" name="Visio" r:id="rId5" imgW="10210928" imgH="2171785" progId="Visio.Drawing.15">
                  <p:embed/>
                </p:oleObj>
              </mc:Choice>
              <mc:Fallback>
                <p:oleObj name="Visio" r:id="rId5" imgW="10210928" imgH="2171785" progId="Visio.Drawing.15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32237E35-C71F-4E0D-9F72-1A9B6F3093F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23850" y="2051050"/>
                        <a:ext cx="8502650" cy="18081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Content Placeholder 1">
            <a:extLst>
              <a:ext uri="{FF2B5EF4-FFF2-40B4-BE49-F238E27FC236}">
                <a16:creationId xmlns:a16="http://schemas.microsoft.com/office/drawing/2014/main" id="{6F5E8351-BC52-4FFD-A4B0-23C97A52693E}"/>
              </a:ext>
            </a:extLst>
          </p:cNvPr>
          <p:cNvSpPr txBox="1">
            <a:spLocks/>
          </p:cNvSpPr>
          <p:nvPr/>
        </p:nvSpPr>
        <p:spPr bwMode="auto">
          <a:xfrm>
            <a:off x="697684" y="1795463"/>
            <a:ext cx="5562600" cy="51290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ctr">
              <a:buFont typeface="Arial" panose="020B0604020202020204" pitchFamily="34" charset="0"/>
              <a:buChar char="•"/>
            </a:pPr>
            <a:r>
              <a:rPr lang="en-US" sz="1800" kern="0" dirty="0">
                <a:solidFill>
                  <a:schemeClr val="tx1"/>
                </a:solidFill>
              </a:rPr>
              <a:t>Option 1: STA Tx on Link 2 while Rx on Link 1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CE7D94B9-31E8-4CDD-BAC0-F389F29B05A9}"/>
              </a:ext>
            </a:extLst>
          </p:cNvPr>
          <p:cNvSpPr txBox="1">
            <a:spLocks/>
          </p:cNvSpPr>
          <p:nvPr/>
        </p:nvSpPr>
        <p:spPr bwMode="auto">
          <a:xfrm>
            <a:off x="837199" y="3982897"/>
            <a:ext cx="7010400" cy="51290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ctr">
              <a:buFont typeface="Arial" panose="020B0604020202020204" pitchFamily="34" charset="0"/>
              <a:buChar char="•"/>
            </a:pPr>
            <a:r>
              <a:rPr lang="en-US" sz="1800" kern="0" dirty="0">
                <a:solidFill>
                  <a:schemeClr val="tx1"/>
                </a:solidFill>
              </a:rPr>
              <a:t>Option 2: STA Holds on countdown on Link 2 while Rx on Link 1</a:t>
            </a:r>
          </a:p>
        </p:txBody>
      </p:sp>
    </p:spTree>
    <p:extLst>
      <p:ext uri="{BB962C8B-B14F-4D97-AF65-F5344CB8AC3E}">
        <p14:creationId xmlns:p14="http://schemas.microsoft.com/office/powerpoint/2010/main" val="33008167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78ED8B9-BD49-4722-B996-EF52FBD589B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xfrm>
            <a:off x="4342399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FC99AB-0BB8-42E4-9BB8-7FBE861342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r" defTabSz="457200" rtl="0" eaLnBrk="1" latinLnBrk="0" hangingPunct="1">
              <a:defRPr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31C2D577-B65F-43A8-8001-9E668E8D6C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75618"/>
          </a:xfrm>
        </p:spPr>
        <p:txBody>
          <a:bodyPr/>
          <a:lstStyle/>
          <a:p>
            <a:r>
              <a:rPr lang="en-US" dirty="0"/>
              <a:t>The Proper Solution – Sync PPDUs</a:t>
            </a:r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CB5C31A6-6ADB-4E88-8185-C117257B906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4397921"/>
              </p:ext>
            </p:extLst>
          </p:nvPr>
        </p:nvGraphicFramePr>
        <p:xfrm>
          <a:off x="481855" y="2645437"/>
          <a:ext cx="8128309" cy="2251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56" name="Visio" r:id="rId3" imgW="9002880" imgH="2495880" progId="Visio.Drawing.15">
                  <p:embed/>
                </p:oleObj>
              </mc:Choice>
              <mc:Fallback>
                <p:oleObj name="Visio" r:id="rId3" imgW="9002880" imgH="2495880" progId="Visio.Drawing.15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CB5C31A6-6ADB-4E88-8185-C117257B906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81855" y="2645437"/>
                        <a:ext cx="8128309" cy="2251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Content Placeholder 1">
            <a:extLst>
              <a:ext uri="{FF2B5EF4-FFF2-40B4-BE49-F238E27FC236}">
                <a16:creationId xmlns:a16="http://schemas.microsoft.com/office/drawing/2014/main" id="{6F5E8351-BC52-4FFD-A4B0-23C97A52693E}"/>
              </a:ext>
            </a:extLst>
          </p:cNvPr>
          <p:cNvSpPr txBox="1">
            <a:spLocks/>
          </p:cNvSpPr>
          <p:nvPr/>
        </p:nvSpPr>
        <p:spPr bwMode="auto">
          <a:xfrm>
            <a:off x="762000" y="1685922"/>
            <a:ext cx="7485063" cy="51290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 fontScale="70000" lnSpcReduction="20000"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kern="0" dirty="0">
                <a:solidFill>
                  <a:schemeClr val="tx1"/>
                </a:solidFill>
              </a:rPr>
              <a:t>Guarantees fair medium access between AP and STA and no Tx/Rx collisions between links</a:t>
            </a:r>
          </a:p>
        </p:txBody>
      </p:sp>
    </p:spTree>
    <p:extLst>
      <p:ext uri="{BB962C8B-B14F-4D97-AF65-F5344CB8AC3E}">
        <p14:creationId xmlns:p14="http://schemas.microsoft.com/office/powerpoint/2010/main" val="27627743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57954231A76C44B0D04C9AEE4292A8" ma:contentTypeVersion="13" ma:contentTypeDescription="Create a new document." ma:contentTypeScope="" ma:versionID="80d3c346ed87dbe397de4bf8678d22a7">
  <xsd:schema xmlns:xsd="http://www.w3.org/2001/XMLSchema" xmlns:xs="http://www.w3.org/2001/XMLSchema" xmlns:p="http://schemas.microsoft.com/office/2006/metadata/properties" xmlns:ns3="4b1de6fe-44aa-4e13-b7e7-ab260d1ea5f8" xmlns:ns4="bcc01d59-85de-4ef9-881e-76d8b6a6f841" targetNamespace="http://schemas.microsoft.com/office/2006/metadata/properties" ma:root="true" ma:fieldsID="87d3fd4b2b1d530e17fd3d6ab294b57e" ns3:_="" ns4:_="">
    <xsd:import namespace="4b1de6fe-44aa-4e13-b7e7-ab260d1ea5f8"/>
    <xsd:import namespace="bcc01d59-85de-4ef9-881e-76d8b6a6f841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1de6fe-44aa-4e13-b7e7-ab260d1ea5f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01d59-85de-4ef9-881e-76d8b6a6f8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AA5D7E9-4D3F-4332-8D42-848DD2C371B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A188DE4-D8E4-48DD-B79A-74B64449A8D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b1de6fe-44aa-4e13-b7e7-ab260d1ea5f8"/>
    <ds:schemaRef ds:uri="bcc01d59-85de-4ef9-881e-76d8b6a6f84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0712AC8-A898-43EA-B953-07916E0046FF}">
  <ds:schemaRefs>
    <ds:schemaRef ds:uri="http://purl.org/dc/terms/"/>
    <ds:schemaRef ds:uri="http://schemas.openxmlformats.org/package/2006/metadata/core-properties"/>
    <ds:schemaRef ds:uri="4b1de6fe-44aa-4e13-b7e7-ab260d1ea5f8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bcc01d59-85de-4ef9-881e-76d8b6a6f841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11433</TotalTime>
  <Words>1612</Words>
  <Application>Microsoft Office PowerPoint</Application>
  <PresentationFormat>On-screen Show (4:3)</PresentationFormat>
  <Paragraphs>164</Paragraphs>
  <Slides>22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Courier New</vt:lpstr>
      <vt:lpstr>Times New Roman</vt:lpstr>
      <vt:lpstr>Office Theme</vt:lpstr>
      <vt:lpstr>Document</vt:lpstr>
      <vt:lpstr>Visio</vt:lpstr>
      <vt:lpstr>MLA: Sync PPDUs</vt:lpstr>
      <vt:lpstr>Background</vt:lpstr>
      <vt:lpstr>Motivation</vt:lpstr>
      <vt:lpstr>Terminology</vt:lpstr>
      <vt:lpstr>Terminology: Sync PPDUs</vt:lpstr>
      <vt:lpstr>Sync Mode EDCA Access – essentially EDCA with truncated countdown</vt:lpstr>
      <vt:lpstr>Pitfalls of No Sync PPDUs</vt:lpstr>
      <vt:lpstr>Pitfalls of No Sync PPDUs (Cont’d)</vt:lpstr>
      <vt:lpstr>The Proper Solution – Sync PPDUs</vt:lpstr>
      <vt:lpstr>How Sync PPDUs can work with STR AP + Non-STR STA</vt:lpstr>
      <vt:lpstr>Conclusion</vt:lpstr>
      <vt:lpstr>What’s Needed in the Spec at a High Level</vt:lpstr>
      <vt:lpstr>What’s Needed in the Spec at a High Level (Cont’d)</vt:lpstr>
      <vt:lpstr>What’s Needed in the Spec at a High Level (Cont’d)</vt:lpstr>
      <vt:lpstr>SP1</vt:lpstr>
      <vt:lpstr>SP2</vt:lpstr>
      <vt:lpstr>AppendiX</vt:lpstr>
      <vt:lpstr>UL: L2 is IDLE and SMEA is allowed on L2</vt:lpstr>
      <vt:lpstr>UL: L2 Busy or SMEA NOT allowed on L2</vt:lpstr>
      <vt:lpstr>DL: L2 is IDLE and SMEA is allowed on L2</vt:lpstr>
      <vt:lpstr>DL: L2 is Busy or SMEA is NOT allowed on L2 A2 decides to serve Sy instead</vt:lpstr>
      <vt:lpstr>DL: L2 is Busy or SMEA is NOT allowed on L2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Duncan Ho</dc:creator>
  <cp:lastModifiedBy>Duncan Ho</cp:lastModifiedBy>
  <cp:revision>272</cp:revision>
  <cp:lastPrinted>1601-01-01T00:00:00Z</cp:lastPrinted>
  <dcterms:created xsi:type="dcterms:W3CDTF">2019-06-07T21:10:12Z</dcterms:created>
  <dcterms:modified xsi:type="dcterms:W3CDTF">2020-04-19T07:51:29Z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0x0101004257954231A76C44B0D04C9AEE4292A8</vt:lpwstr>
  </property>
</Properties>
</file>