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290" r:id="rId6"/>
    <p:sldId id="1039" r:id="rId7"/>
    <p:sldId id="279" r:id="rId8"/>
    <p:sldId id="1038" r:id="rId9"/>
    <p:sldId id="1049" r:id="rId10"/>
    <p:sldId id="777" r:id="rId11"/>
    <p:sldId id="1046" r:id="rId12"/>
    <p:sldId id="1047" r:id="rId13"/>
    <p:sldId id="296" r:id="rId14"/>
    <p:sldId id="1040" r:id="rId15"/>
    <p:sldId id="291" r:id="rId16"/>
    <p:sldId id="295" r:id="rId17"/>
    <p:sldId id="1041" r:id="rId18"/>
    <p:sldId id="1048" r:id="rId19"/>
    <p:sldId id="292" r:id="rId20"/>
    <p:sldId id="1043" r:id="rId21"/>
    <p:sldId id="1052" r:id="rId22"/>
    <p:sldId id="282" r:id="rId23"/>
    <p:sldId id="283" r:id="rId24"/>
    <p:sldId id="284" r:id="rId25"/>
    <p:sldId id="287" r:id="rId26"/>
    <p:sldId id="285" r:id="rId27"/>
    <p:sldId id="1050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107" d="100"/>
          <a:sy n="107" d="100"/>
        </p:scale>
        <p:origin x="42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802.11-20/0026r4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22.xml"/><Relationship Id="rId5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Sync PPDUs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6627813" cy="1065213"/>
          </a:xfrm>
        </p:spPr>
        <p:txBody>
          <a:bodyPr/>
          <a:lstStyle/>
          <a:p>
            <a:r>
              <a:rPr lang="en-US" dirty="0"/>
              <a:t>How Sync PPDUs can work with</a:t>
            </a:r>
            <a:br>
              <a:rPr lang="en-US" dirty="0"/>
            </a:br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90265"/>
              </p:ext>
            </p:extLst>
          </p:nvPr>
        </p:nvGraphicFramePr>
        <p:xfrm>
          <a:off x="103115" y="3100145"/>
          <a:ext cx="893777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used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L1+L2: </a:t>
                      </a:r>
                      <a:r>
                        <a:rPr lang="en-US" sz="1400" dirty="0"/>
                        <a:t>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See slide </a:t>
                      </a:r>
                      <a:r>
                        <a:rPr lang="en-US" sz="1400" dirty="0">
                          <a:hlinkClick r:id="rId3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/>
                        <a:t>S</a:t>
                      </a:r>
                      <a:r>
                        <a:rPr lang="en-US" sz="1400" dirty="0"/>
                        <a:t>ee slide </a:t>
                      </a:r>
                      <a:r>
                        <a:rPr lang="en-US" sz="1400" dirty="0">
                          <a:hlinkClick r:id="rId4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not used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400" dirty="0"/>
                        <a:t>UL: blocked due to CCA. See slide </a:t>
                      </a:r>
                      <a:r>
                        <a:rPr lang="en-US" sz="1400" dirty="0">
                          <a:hlinkClick r:id="rId5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constraints. See slide </a:t>
                      </a:r>
                      <a:r>
                        <a:rPr lang="en-US" sz="1400" dirty="0">
                          <a:hlinkClick r:id="rId6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S2 will not use L2 for UL. See slide </a:t>
                      </a:r>
                      <a:r>
                        <a:rPr lang="en-US" sz="1400" dirty="0">
                          <a:hlinkClick r:id="rId7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939833" y="1972902"/>
            <a:ext cx="556101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Visio" r:id="rId8" imgW="3352800" imgH="3886003" progId="Visio.Drawing.15">
                  <p:embed/>
                </p:oleObj>
              </mc:Choice>
              <mc:Fallback>
                <p:oleObj name="Visio" r:id="rId8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2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take full advantage of MLO, Sync PPDUs should be used for STR-AP + Non-STR STA configuration</a:t>
            </a:r>
            <a:endParaRPr lang="en-US" b="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a non-STR STA is associated with an AP that does not align the end times of the PPDUs, the following will suffer: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Performance (i.e., throughput and latency. As shown in our simulation results (to be provided separately))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Power consumption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meet the Non-STR constraints, an STR-AP implements Sync PPDUs and this capability needs to be advertised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50963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Even though currently agreed Async mode does not prohibit a transmitter from aligning the end times of the PPDUs, there is no guarantee an AP will do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we should let an AP advertise whether or not it will align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 that a Non-STR STA can have a choice to associate only with those APs that can meet the Non-STR STA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9498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95526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2088159"/>
            <a:ext cx="8229600" cy="4037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its capable of aligning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Definition of the alignment of the end times of the PPDUs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within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 to access the 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link, define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Honor PD/NAV on 2nd link. Don’t access if NAV is set on 2nd link (Disruption to the 2nd link is largely addressed)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Can add more rules to limit the access to the 2nd link e.g., 2nd link access only if RBO &lt; a TBD Threshold value (configurable by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not used, each link accesses the channels independently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8504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the non-STR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Already motioned (refer to Motion #46)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used,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Same as those in the AL MLD side (see the previous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2423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R1 of the spec, supporting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STR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non-STR </a:t>
            </a:r>
            <a:r>
              <a:rPr lang="en-US" dirty="0">
                <a:solidFill>
                  <a:schemeClr val="tx2"/>
                </a:solidFill>
              </a:rPr>
              <a:t>non-AP MLD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lvl="1" indent="0"/>
            <a:r>
              <a:rPr lang="en-US" dirty="0">
                <a:solidFill>
                  <a:schemeClr val="tx2"/>
                </a:solidFill>
              </a:rPr>
              <a:t>Note: All the other cases are TBD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7276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An STR AP MLD shall align the end of DL PPDUs that are sent </a:t>
            </a:r>
            <a:r>
              <a:rPr lang="en-US" b="0" u="sng" dirty="0">
                <a:solidFill>
                  <a:schemeClr val="tx2"/>
                </a:solidFill>
              </a:rPr>
              <a:t>simultaneously</a:t>
            </a:r>
            <a:r>
              <a:rPr lang="en-US" b="0" dirty="0">
                <a:solidFill>
                  <a:schemeClr val="tx2"/>
                </a:solidFill>
              </a:rPr>
              <a:t> on multiple links </a:t>
            </a:r>
            <a:r>
              <a:rPr lang="en-US" b="0" u="sng" dirty="0">
                <a:solidFill>
                  <a:schemeClr val="tx2"/>
                </a:solidFill>
              </a:rPr>
              <a:t>to the same </a:t>
            </a:r>
            <a:r>
              <a:rPr lang="en-US" b="0" dirty="0">
                <a:solidFill>
                  <a:schemeClr val="tx2"/>
                </a:solidFill>
              </a:rPr>
              <a:t>non-STR non-AP MLD, in such a way that the response to any of the PPDUs will not overlap with any of the DL PPDUs?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095203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515A-056F-4634-8A0F-3FE4A95E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4795-F6DB-4512-ACAE-C7D6B49BA1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ABCF4-BAE8-4A60-B473-37AAD50427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0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Obsoleted 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Define signaling for an AP MLD to advertise whether it is capable of aligning the end of DL PPDUs that are sent simultaneously on multiple links to the same non-STR non-AP MLD, in such a way that the response to any of the PPDUs will not overlap with any of the DL PPDUs?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033002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91183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Visio" r:id="rId3" imgW="6877210" imgH="3619642" progId="Visio.Drawing.15">
                  <p:embed/>
                </p:oleObj>
              </mc:Choice>
              <mc:Fallback>
                <p:oleObj name="Visio" r:id="rId3" imgW="6877210" imgH="3619642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8711B4-1642-4146-A412-FD86826B902C}"/>
              </a:ext>
            </a:extLst>
          </p:cNvPr>
          <p:cNvSpPr txBox="1"/>
          <p:nvPr/>
        </p:nvSpPr>
        <p:spPr>
          <a:xfrm>
            <a:off x="1416050" y="525780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-72dBm as the ED threshold for the second link to improve fairness</a:t>
            </a:r>
          </a:p>
        </p:txBody>
      </p:sp>
    </p:spTree>
    <p:extLst>
      <p:ext uri="{BB962C8B-B14F-4D97-AF65-F5344CB8AC3E}">
        <p14:creationId xmlns:p14="http://schemas.microsoft.com/office/powerpoint/2010/main" val="427454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#38</a:t>
            </a:r>
          </a:p>
          <a:p>
            <a:pPr marL="0" indent="0"/>
            <a:r>
              <a:rPr lang="en-US" sz="1600" b="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b="0" dirty="0"/>
              <a:t>Note - The 2 links are on different channels</a:t>
            </a:r>
          </a:p>
          <a:p>
            <a:pPr marL="0" indent="0"/>
            <a:r>
              <a:rPr lang="en-US" sz="1600" b="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#46</a:t>
            </a:r>
          </a:p>
          <a:p>
            <a:r>
              <a:rPr lang="en-US" sz="1600" b="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of this constraints is TBD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Busy or SMEA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94676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Visio" r:id="rId3" imgW="6877235" imgH="3619369" progId="Visio.Drawing.15">
                  <p:embed/>
                </p:oleObj>
              </mc:Choice>
              <mc:Fallback>
                <p:oleObj name="Visio" r:id="rId3" imgW="6877235" imgH="361936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8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8810"/>
              </p:ext>
            </p:extLst>
          </p:nvPr>
        </p:nvGraphicFramePr>
        <p:xfrm>
          <a:off x="790575" y="2051050"/>
          <a:ext cx="777875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Visio" r:id="rId3" imgW="8486631" imgH="3162485" progId="Visio.Drawing.15">
                  <p:embed/>
                </p:oleObj>
              </mc:Choice>
              <mc:Fallback>
                <p:oleObj name="Visio" r:id="rId3" imgW="8486631" imgH="31624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051050"/>
                        <a:ext cx="777875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7B7C87-8A40-46E7-ADE9-CD3A117485B0}"/>
              </a:ext>
            </a:extLst>
          </p:cNvPr>
          <p:cNvSpPr txBox="1"/>
          <p:nvPr/>
        </p:nvSpPr>
        <p:spPr>
          <a:xfrm>
            <a:off x="1423192" y="508635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start time and end time of the PPDUs are within SIFS</a:t>
            </a:r>
          </a:p>
        </p:txBody>
      </p:sp>
    </p:spTree>
    <p:extLst>
      <p:ext uri="{BB962C8B-B14F-4D97-AF65-F5344CB8AC3E}">
        <p14:creationId xmlns:p14="http://schemas.microsoft.com/office/powerpoint/2010/main" val="2850153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  <a:br>
              <a:rPr lang="en-US" sz="2400" dirty="0"/>
            </a:br>
            <a:r>
              <a:rPr lang="en-US" sz="2400" dirty="0"/>
              <a:t>A2 decides to serve Sy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58968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9404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981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31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Allow a mode in which a non-STR STA may transmit a PPDU on a link when another STA of the same MLD acquires the TXOP so that the start times and the end times of the PPDUs on both links can be aligned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Normal EDCA, CCA, NAV are performed on the link except the RBO is set to 0 if one of the links acquires TXOP, and if the RBO value is less than the threshold value set by the AP 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00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As a follow-up to Motions #38 and #46, we provide some considerations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focus on a very common scenario in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STR-AP with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MLO offers: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Throughput gain by concurrent transmissions on multiple links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b="0" dirty="0">
                <a:solidFill>
                  <a:schemeClr val="tx2"/>
                </a:solidFill>
              </a:rPr>
              <a:t>atency improvements by </a:t>
            </a:r>
            <a:r>
              <a:rPr lang="en-US" dirty="0">
                <a:solidFill>
                  <a:schemeClr val="tx2"/>
                </a:solidFill>
              </a:rPr>
              <a:t>contending on </a:t>
            </a:r>
            <a:r>
              <a:rPr lang="en-US" b="0" dirty="0">
                <a:solidFill>
                  <a:schemeClr val="tx2"/>
                </a:solidFill>
              </a:rPr>
              <a:t>multiple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Terminology: Sync PPDUs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7B8BA-16F8-4251-BC9E-26289892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49" y="4572000"/>
            <a:ext cx="7770813" cy="126841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To achieve start time alignment, a modified EDCA can be used to access the 2</a:t>
            </a:r>
            <a:r>
              <a:rPr lang="en-US" sz="1400" baseline="30000" dirty="0"/>
              <a:t>nd</a:t>
            </a:r>
            <a:r>
              <a:rPr lang="en-US" sz="1400" dirty="0"/>
              <a:t> link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start time alignment is not allowed: Start times may be different. End time is aligned</a:t>
            </a:r>
          </a:p>
          <a:p>
            <a:pPr lvl="3"/>
            <a:r>
              <a:rPr lang="en-US" sz="1400" dirty="0"/>
              <a:t>+ This mode is possible for DL (assuming AP is STR capable). AP counts down on each link independently</a:t>
            </a:r>
          </a:p>
          <a:p>
            <a:pPr lvl="3"/>
            <a:r>
              <a:rPr lang="en-US" sz="1400" dirty="0"/>
              <a:t>+ Not possible for UL, except for adding additional signaling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42833-F47F-4B52-BBDD-1D9F63F52D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2305" y="1295401"/>
            <a:ext cx="7770813" cy="350837"/>
          </a:xfrm>
        </p:spPr>
        <p:txBody>
          <a:bodyPr/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Two types of Sync PPDUs. Both have end-time aligned (within SIFS)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12D708A-72D0-4DF7-9B1A-8462CB92D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02613"/>
              </p:ext>
            </p:extLst>
          </p:nvPr>
        </p:nvGraphicFramePr>
        <p:xfrm>
          <a:off x="395288" y="1633538"/>
          <a:ext cx="83439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Visio" r:id="rId3" imgW="11125142" imgH="3686291" progId="Visio.Drawing.15">
                  <p:embed/>
                </p:oleObj>
              </mc:Choice>
              <mc:Fallback>
                <p:oleObj name="Visio" r:id="rId3" imgW="11125142" imgH="3686291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1633538"/>
                        <a:ext cx="8343900" cy="302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CFE66CB-0849-4562-B4D7-9503421ABCD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73BFE24-348A-48AB-A719-3FD3C79E9A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09411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Sync Mode EDCA Access – essentially EDCA with truncated countdown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On the 2</a:t>
            </a:r>
            <a:r>
              <a:rPr lang="en-US" b="0" kern="0" baseline="30000" dirty="0">
                <a:solidFill>
                  <a:schemeClr val="tx2"/>
                </a:solidFill>
              </a:rPr>
              <a:t>nd</a:t>
            </a:r>
            <a:r>
              <a:rPr lang="en-US" b="0" kern="0" dirty="0">
                <a:solidFill>
                  <a:schemeClr val="tx2"/>
                </a:solidFill>
              </a:rPr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The link performs normal EDCA countdown. If the countdown is on-going at the time the TXOP is acquired on the 1</a:t>
            </a:r>
            <a:r>
              <a:rPr lang="en-US" b="0" kern="0" baseline="30000" dirty="0"/>
              <a:t>st</a:t>
            </a:r>
            <a:r>
              <a:rPr lang="en-US" b="0" kern="0" dirty="0"/>
              <a:t> link, the countdown counter is set to 0 instantly to allow the STA to </a:t>
            </a:r>
            <a:r>
              <a:rPr lang="en-US" b="0" kern="0" dirty="0" err="1"/>
              <a:t>tx</a:t>
            </a:r>
            <a:r>
              <a:rPr lang="en-US" b="0" kern="0" dirty="0"/>
              <a:t> on the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In that way, PD/NAV on 2</a:t>
            </a:r>
            <a:r>
              <a:rPr lang="en-US" b="0" kern="0" baseline="30000" dirty="0"/>
              <a:t>nd</a:t>
            </a:r>
            <a:r>
              <a:rPr lang="en-US" b="0" kern="0" dirty="0"/>
              <a:t> link will be honored i.e., don’t access if NAV is set on 2</a:t>
            </a:r>
            <a:r>
              <a:rPr lang="en-US" b="0" kern="0" baseline="30000" dirty="0"/>
              <a:t>nd</a:t>
            </a:r>
            <a:r>
              <a:rPr lang="en-US" b="0" kern="0" dirty="0"/>
              <a:t> link. Disruption to the 2</a:t>
            </a:r>
            <a:r>
              <a:rPr lang="en-US" b="0" kern="0" baseline="30000" dirty="0"/>
              <a:t>nd</a:t>
            </a:r>
            <a:r>
              <a:rPr lang="en-US" b="0" kern="0" dirty="0"/>
              <a:t> link is largely addressed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kern="0" dirty="0"/>
              <a:t>Can add further rules to limit the access to the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if needed e.g.,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access only if RBO &lt; a TBD Threshold value (configurable by 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Compare to 80 + 80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80 + 80 does not check NAV on the 2</a:t>
            </a:r>
            <a:r>
              <a:rPr lang="en-US" kern="0" baseline="30000" dirty="0"/>
              <a:t>nd</a:t>
            </a:r>
            <a:r>
              <a:rPr lang="en-US" kern="0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SMEA can further limit the access on the 2</a:t>
            </a:r>
            <a:r>
              <a:rPr lang="en-US" b="0" kern="0" baseline="30000" dirty="0"/>
              <a:t>nd</a:t>
            </a:r>
            <a:r>
              <a:rPr lang="en-US" b="0" kern="0" dirty="0"/>
              <a:t> link by </a:t>
            </a:r>
            <a:r>
              <a:rPr lang="en-US" kern="0" dirty="0"/>
              <a:t>setting s</a:t>
            </a:r>
            <a:r>
              <a:rPr lang="en-US" b="0" kern="0" dirty="0"/>
              <a:t>ome threshold on the RBO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0089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039"/>
            <a:ext cx="7772400" cy="284236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11be protocol needs to be able to handle bi-directional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when bi-directional traffic is present, the UL traffic would wipeout a significant portion of the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bring down the overall system throughput as the medium time for the lost DL is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transmission can lead to full DL loss if the DL’s pre-amble is hit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Pitfalls of No Sync PPDUs</a:t>
            </a:r>
          </a:p>
        </p:txBody>
      </p:sp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Pitfalls of No Sync PPDUs (Cont’d)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1F5F4A-06C5-46D7-AE11-F26BA7B04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42901"/>
              </p:ext>
            </p:extLst>
          </p:nvPr>
        </p:nvGraphicFramePr>
        <p:xfrm>
          <a:off x="187484" y="4114800"/>
          <a:ext cx="8804116" cy="250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5" name="Visio" r:id="rId3" imgW="11106118" imgH="3171697" progId="Visio.Drawing.11">
                  <p:embed/>
                </p:oleObj>
              </mc:Choice>
              <mc:Fallback>
                <p:oleObj name="Visio" r:id="rId3" imgW="11106118" imgH="3171697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1F5F4A-06C5-46D7-AE11-F26BA7B04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4" y="4114800"/>
                        <a:ext cx="8804116" cy="250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5915680-8C45-445E-83BF-D574A997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361419"/>
            <a:ext cx="6553201" cy="512903"/>
          </a:xfrm>
        </p:spPr>
        <p:txBody>
          <a:bodyPr>
            <a:normAutofit fontScale="70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Neither option is good (Note BAs are not shown for simplicity)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0900"/>
              </p:ext>
            </p:extLst>
          </p:nvPr>
        </p:nvGraphicFramePr>
        <p:xfrm>
          <a:off x="323850" y="2051050"/>
          <a:ext cx="850265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6" name="Visio" r:id="rId5" imgW="10210928" imgH="2171785" progId="Visio.Drawing.15">
                  <p:embed/>
                </p:oleObj>
              </mc:Choice>
              <mc:Fallback>
                <p:oleObj name="Visio" r:id="rId5" imgW="10210928" imgH="21717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051050"/>
                        <a:ext cx="8502650" cy="180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697684" y="1795463"/>
            <a:ext cx="55626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1: STA Tx on Link 2 while Rx on Link 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E7D94B9-31E8-4CDD-BAC0-F389F29B05A9}"/>
              </a:ext>
            </a:extLst>
          </p:cNvPr>
          <p:cNvSpPr txBox="1">
            <a:spLocks/>
          </p:cNvSpPr>
          <p:nvPr/>
        </p:nvSpPr>
        <p:spPr bwMode="auto">
          <a:xfrm>
            <a:off x="837199" y="3982897"/>
            <a:ext cx="70104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2: STA Holds on countdown on Link 2 while Rx on Link 1</a:t>
            </a:r>
          </a:p>
        </p:txBody>
      </p:sp>
    </p:spTree>
    <p:extLst>
      <p:ext uri="{BB962C8B-B14F-4D97-AF65-F5344CB8AC3E}">
        <p14:creationId xmlns:p14="http://schemas.microsoft.com/office/powerpoint/2010/main" val="330081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The Proper Solution – Sync PPDUs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97921"/>
              </p:ext>
            </p:extLst>
          </p:nvPr>
        </p:nvGraphicFramePr>
        <p:xfrm>
          <a:off x="481855" y="2645437"/>
          <a:ext cx="8128309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Visio" r:id="rId3" imgW="9002880" imgH="2495880" progId="Visio.Drawing.15">
                  <p:embed/>
                </p:oleObj>
              </mc:Choice>
              <mc:Fallback>
                <p:oleObj name="Visio" r:id="rId3" imgW="9002880" imgH="249588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B5C31A6-6ADB-4E88-8185-C117257B9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855" y="2645437"/>
                        <a:ext cx="8128309" cy="225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762000" y="1685922"/>
            <a:ext cx="7485063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1"/>
                </a:solidFill>
              </a:rPr>
              <a:t>Guarantees fair medium access between AP and STA and no Tx/Rx collisions between links</a:t>
            </a:r>
          </a:p>
        </p:txBody>
      </p:sp>
    </p:spTree>
    <p:extLst>
      <p:ext uri="{BB962C8B-B14F-4D97-AF65-F5344CB8AC3E}">
        <p14:creationId xmlns:p14="http://schemas.microsoft.com/office/powerpoint/2010/main" val="27627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712AC8-A898-43EA-B953-07916E0046FF}">
  <ds:schemaRefs>
    <ds:schemaRef ds:uri="http://schemas.openxmlformats.org/package/2006/metadata/core-properties"/>
    <ds:schemaRef ds:uri="http://schemas.microsoft.com/office/2006/documentManagement/types"/>
    <ds:schemaRef ds:uri="bcc01d59-85de-4ef9-881e-76d8b6a6f841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b1de6fe-44aa-4e13-b7e7-ab260d1ea5f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11275</TotalTime>
  <Words>1783</Words>
  <Application>Microsoft Office PowerPoint</Application>
  <PresentationFormat>On-screen Show (4:3)</PresentationFormat>
  <Paragraphs>175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Courier New</vt:lpstr>
      <vt:lpstr>Times New Roman</vt:lpstr>
      <vt:lpstr>Office Theme</vt:lpstr>
      <vt:lpstr>Document</vt:lpstr>
      <vt:lpstr>Visio</vt:lpstr>
      <vt:lpstr>MLA: Sync PPDUs</vt:lpstr>
      <vt:lpstr>Background</vt:lpstr>
      <vt:lpstr>Motivation</vt:lpstr>
      <vt:lpstr>Terminology</vt:lpstr>
      <vt:lpstr>Terminology: Sync PPDUs</vt:lpstr>
      <vt:lpstr>Sync Mode EDCA Access – essentially EDCA with truncated countdown</vt:lpstr>
      <vt:lpstr>Pitfalls of No Sync PPDUs</vt:lpstr>
      <vt:lpstr>Pitfalls of No Sync PPDUs (Cont’d)</vt:lpstr>
      <vt:lpstr>The Proper Solution – Sync PPDUs</vt:lpstr>
      <vt:lpstr>How Sync PPDUs can work with STR AP + Non-STR STA</vt:lpstr>
      <vt:lpstr>Conclusion</vt:lpstr>
      <vt:lpstr>What’s Needed in the Spec at a High Level</vt:lpstr>
      <vt:lpstr>What’s Needed in the Spec at a High Level (Cont’d)</vt:lpstr>
      <vt:lpstr>What’s Needed in the Spec at a High Level (Cont’d)</vt:lpstr>
      <vt:lpstr>SP1</vt:lpstr>
      <vt:lpstr>SP2</vt:lpstr>
      <vt:lpstr>AppendiX</vt:lpstr>
      <vt:lpstr>Obsoleted SP2</vt:lpstr>
      <vt:lpstr>UL: L2 is IDLE and SMEA is allowed on L2</vt:lpstr>
      <vt:lpstr>UL: L2 Busy or SMEA NOT allowed on L2</vt:lpstr>
      <vt:lpstr>DL: L2 is IDLE and SMEA is allowed on L2</vt:lpstr>
      <vt:lpstr>DL: L2 is Busy or SMEA is NOT allowed on L2 A2 decides to serve Sy instead</vt:lpstr>
      <vt:lpstr>DL: L2 is Busy or SMEA is NOT allowed on L2</vt:lpstr>
      <vt:lpstr>SP3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269</cp:revision>
  <cp:lastPrinted>1601-01-01T00:00:00Z</cp:lastPrinted>
  <dcterms:created xsi:type="dcterms:W3CDTF">2019-06-07T21:10:12Z</dcterms:created>
  <dcterms:modified xsi:type="dcterms:W3CDTF">2020-04-17T15:27:43Z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