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3"/>
  </p:notesMasterIdLst>
  <p:handoutMasterIdLst>
    <p:handoutMasterId r:id="rId64"/>
  </p:handoutMasterIdLst>
  <p:sldIdLst>
    <p:sldId id="269" r:id="rId2"/>
    <p:sldId id="392" r:id="rId3"/>
    <p:sldId id="374" r:id="rId4"/>
    <p:sldId id="564" r:id="rId5"/>
    <p:sldId id="403" r:id="rId6"/>
    <p:sldId id="552" r:id="rId7"/>
    <p:sldId id="534" r:id="rId8"/>
    <p:sldId id="561" r:id="rId9"/>
    <p:sldId id="355" r:id="rId10"/>
    <p:sldId id="395" r:id="rId11"/>
    <p:sldId id="396" r:id="rId12"/>
    <p:sldId id="416" r:id="rId13"/>
    <p:sldId id="431" r:id="rId14"/>
    <p:sldId id="563" r:id="rId15"/>
    <p:sldId id="417" r:id="rId16"/>
    <p:sldId id="415" r:id="rId17"/>
    <p:sldId id="369" r:id="rId18"/>
    <p:sldId id="365" r:id="rId19"/>
    <p:sldId id="366" r:id="rId20"/>
    <p:sldId id="367" r:id="rId21"/>
    <p:sldId id="368" r:id="rId22"/>
    <p:sldId id="405" r:id="rId23"/>
    <p:sldId id="376" r:id="rId24"/>
    <p:sldId id="373" r:id="rId25"/>
    <p:sldId id="418" r:id="rId26"/>
    <p:sldId id="419" r:id="rId27"/>
    <p:sldId id="371" r:id="rId28"/>
    <p:sldId id="288" r:id="rId29"/>
    <p:sldId id="285" r:id="rId30"/>
    <p:sldId id="286" r:id="rId31"/>
    <p:sldId id="284" r:id="rId32"/>
    <p:sldId id="566" r:id="rId33"/>
    <p:sldId id="283" r:id="rId34"/>
    <p:sldId id="567" r:id="rId35"/>
    <p:sldId id="430" r:id="rId36"/>
    <p:sldId id="287" r:id="rId37"/>
    <p:sldId id="565" r:id="rId38"/>
    <p:sldId id="289" r:id="rId39"/>
    <p:sldId id="569" r:id="rId40"/>
    <p:sldId id="568" r:id="rId41"/>
    <p:sldId id="324" r:id="rId42"/>
    <p:sldId id="570" r:id="rId43"/>
    <p:sldId id="323" r:id="rId44"/>
    <p:sldId id="280" r:id="rId45"/>
    <p:sldId id="340" r:id="rId46"/>
    <p:sldId id="346" r:id="rId47"/>
    <p:sldId id="347" r:id="rId48"/>
    <p:sldId id="348" r:id="rId49"/>
    <p:sldId id="349" r:id="rId50"/>
    <p:sldId id="350" r:id="rId51"/>
    <p:sldId id="351" r:id="rId52"/>
    <p:sldId id="290" r:id="rId53"/>
    <p:sldId id="438" r:id="rId54"/>
    <p:sldId id="372" r:id="rId55"/>
    <p:sldId id="341" r:id="rId56"/>
    <p:sldId id="281" r:id="rId57"/>
    <p:sldId id="377" r:id="rId58"/>
    <p:sldId id="306" r:id="rId59"/>
    <p:sldId id="326" r:id="rId60"/>
    <p:sldId id="423" r:id="rId61"/>
    <p:sldId id="307" r:id="rId6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564"/>
            <p14:sldId id="403"/>
            <p14:sldId id="552"/>
            <p14:sldId id="534"/>
            <p14:sldId id="561"/>
            <p14:sldId id="355"/>
            <p14:sldId id="395"/>
            <p14:sldId id="396"/>
            <p14:sldId id="416"/>
            <p14:sldId id="431"/>
            <p14:sldId id="563"/>
            <p14:sldId id="417"/>
            <p14:sldId id="415"/>
            <p14:sldId id="369"/>
            <p14:sldId id="365"/>
            <p14:sldId id="366"/>
            <p14:sldId id="367"/>
            <p14:sldId id="368"/>
            <p14:sldId id="405"/>
            <p14:sldId id="376"/>
            <p14:sldId id="373"/>
            <p14:sldId id="418"/>
            <p14:sldId id="419"/>
            <p14:sldId id="371"/>
            <p14:sldId id="288"/>
            <p14:sldId id="285"/>
            <p14:sldId id="286"/>
            <p14:sldId id="284"/>
            <p14:sldId id="566"/>
            <p14:sldId id="283"/>
            <p14:sldId id="567"/>
            <p14:sldId id="430"/>
            <p14:sldId id="287"/>
            <p14:sldId id="565"/>
            <p14:sldId id="289"/>
            <p14:sldId id="569"/>
            <p14:sldId id="568"/>
            <p14:sldId id="324"/>
            <p14:sldId id="570"/>
            <p14:sldId id="323"/>
            <p14:sldId id="280"/>
            <p14:sldId id="340"/>
            <p14:sldId id="346"/>
            <p14:sldId id="347"/>
            <p14:sldId id="348"/>
            <p14:sldId id="349"/>
            <p14:sldId id="350"/>
            <p14:sldId id="351"/>
            <p14:sldId id="290"/>
            <p14:sldId id="438"/>
            <p14:sldId id="372"/>
            <p14:sldId id="341"/>
            <p14:sldId id="281"/>
            <p14:sldId id="377"/>
            <p14:sldId id="306"/>
            <p14:sldId id="326"/>
            <p14:sldId id="423"/>
            <p14:sldId id="307"/>
          </p14:sldIdLst>
        </p14:section>
        <p14:section name="Monday" id="{4B7C112C-E236-4D4B-9841-D43330742BB2}">
          <p14:sldIdLst/>
        </p14:section>
        <p14:section name="Wednessday" id="{F21A492A-BA32-4758-8679-031504230AE7}">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709" autoAdjust="0"/>
    <p:restoredTop sz="94694" autoAdjust="0"/>
  </p:normalViewPr>
  <p:slideViewPr>
    <p:cSldViewPr>
      <p:cViewPr varScale="1">
        <p:scale>
          <a:sx n="106" d="100"/>
          <a:sy n="106" d="100"/>
        </p:scale>
        <p:origin x="138" y="324"/>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802.11-20/0007r2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July 2020</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Adrian Stephens, Intel : Stephen McCann, Self</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802.11-20/0007r2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July 2020</a:t>
            </a:r>
            <a:endParaRPr lang="en-US" dirty="0"/>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Adrian Stephens, Intel : Stephen McCann, Self</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Self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13</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14</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15</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16</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Self</a:t>
            </a:r>
            <a:endParaRPr lang="en-US" altLang="en-US" sz="130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a:t>July 2020</a:t>
            </a:r>
            <a:endParaRPr lang="en-GB" altLang="en-US"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17</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Self</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Self</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Self</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Self</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8B0ABCE-37C5-4916-8525-84D669BB6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634DFFB-5ED2-41EC-910E-3E1FF9BA2E9F}"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63491" name="Rectangle 2">
            <a:extLst>
              <a:ext uri="{FF2B5EF4-FFF2-40B4-BE49-F238E27FC236}">
                <a16:creationId xmlns:a16="http://schemas.microsoft.com/office/drawing/2014/main" id="{0CD6EF4D-996D-4329-BFAC-98CFFD2F1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a:ea typeface="MS PGothic" panose="020B0600070205080204"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a:ea typeface="MS PGothic" panose="020B0600070205080204"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a:ea typeface="MS PGothic" panose="020B0600070205080204" pitchFamily="34" charset="-128"/>
              </a:rPr>
              <a:t> Complimentary copies are then issued to the working group and awards are given to the Chair of the working group in recognition of the work done.</a:t>
            </a:r>
          </a:p>
          <a:p>
            <a:endParaRPr lang="en-US" altLang="en-US">
              <a:ea typeface="MS PGothic" panose="020B0600070205080204" pitchFamily="34" charset="-128"/>
            </a:endParaRPr>
          </a:p>
          <a:p>
            <a:endParaRPr lang="en-US" altLang="en-US">
              <a:ea typeface="MS PGothic" panose="020B0600070205080204" pitchFamily="34" charset="-128"/>
            </a:endParaRPr>
          </a:p>
        </p:txBody>
      </p:sp>
      <p:sp>
        <p:nvSpPr>
          <p:cNvPr id="63492" name="Rectangle 3">
            <a:extLst>
              <a:ext uri="{FF2B5EF4-FFF2-40B4-BE49-F238E27FC236}">
                <a16:creationId xmlns:a16="http://schemas.microsoft.com/office/drawing/2014/main" id="{1253AC74-F521-4F98-A1F6-74C2072F665B}"/>
              </a:ext>
            </a:extLst>
          </p:cNvPr>
          <p:cNvSpPr>
            <a:spLocks noGrp="1" noRot="1" noChangeAspect="1" noChangeArrowheads="1" noTextEdit="1"/>
          </p:cNvSpPr>
          <p:nvPr>
            <p:ph type="sldImg"/>
          </p:nvPr>
        </p:nvSpPr>
        <p:spPr>
          <a:xfrm>
            <a:off x="417513" y="696913"/>
            <a:ext cx="6480175" cy="3646487"/>
          </a:xfrm>
          <a:ln cap="flat"/>
        </p:spPr>
      </p:sp>
      <p:sp>
        <p:nvSpPr>
          <p:cNvPr id="63493" name="Footer Placeholder 4">
            <a:extLst>
              <a:ext uri="{FF2B5EF4-FFF2-40B4-BE49-F238E27FC236}">
                <a16:creationId xmlns:a16="http://schemas.microsoft.com/office/drawing/2014/main" id="{FC493F46-3837-4C57-AB1F-43015115F73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Self</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22</a:t>
            </a:fld>
            <a:endParaRPr lang="en-US" alt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23</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23</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31</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32</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32</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35</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35</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41</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41</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42</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42</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43</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43</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44</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44</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45</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45</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46</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46</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47</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47</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48</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48</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49</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49</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50</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50</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51</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51</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52</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52</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53</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53</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54</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55</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55</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56</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56</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57</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57</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58</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58</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59</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59</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60</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61</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61</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802.11-20/0007r2</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July 2020</a:t>
            </a:r>
            <a:endParaRPr lang="en-US" altLang="en-US" sz="1400" dirty="0"/>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Self</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5</a:t>
            </a:fld>
            <a:endParaRPr lang="en-US" alt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7</a:t>
            </a:fld>
            <a:endParaRPr lang="en-US" altLang="en-US" sz="12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Shape 1">
            <a:extLst>
              <a:ext uri="{FF2B5EF4-FFF2-40B4-BE49-F238E27FC236}">
                <a16:creationId xmlns:a16="http://schemas.microsoft.com/office/drawing/2014/main" id="{A13FA7F0-026C-4FEE-8864-3E93EBB7CCE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52C8D703-CD28-480E-B8F5-3A3E15A360BE}"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3" name="CustomShape 2">
            <a:extLst>
              <a:ext uri="{FF2B5EF4-FFF2-40B4-BE49-F238E27FC236}">
                <a16:creationId xmlns:a16="http://schemas.microsoft.com/office/drawing/2014/main" id="{90F85DA8-C0C5-4354-A2CC-EB71CE1A205D}"/>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02BA9CE-23BB-42A6-AB5C-C4A7804581FB}"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4" name="CustomShape 3">
            <a:extLst>
              <a:ext uri="{FF2B5EF4-FFF2-40B4-BE49-F238E27FC236}">
                <a16:creationId xmlns:a16="http://schemas.microsoft.com/office/drawing/2014/main" id="{A4658807-85D5-47E4-9382-34E88C575990}"/>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0965" name="PlaceHolder 4">
            <a:extLst>
              <a:ext uri="{FF2B5EF4-FFF2-40B4-BE49-F238E27FC236}">
                <a16:creationId xmlns:a16="http://schemas.microsoft.com/office/drawing/2014/main" id="{5452E0D2-4C7B-4645-83B2-5394757D3B0A}"/>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July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a:t>July 2020</a:t>
            </a:r>
            <a:endParaRPr lang="en-US" dirty="0"/>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a:t>July 2020</a:t>
            </a:r>
            <a:endParaRPr lang="en-US" dirty="0"/>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a:t>July 2020</a:t>
            </a:r>
            <a:endParaRPr lang="en-US" dirty="0"/>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a:t>July 2020</a:t>
            </a:r>
            <a:endParaRPr lang="en-US" dirty="0"/>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a:t>July 2020</a:t>
            </a:r>
            <a:endParaRPr lang="en-US" dirty="0"/>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543499" y="304800"/>
            <a:ext cx="11038901" cy="762000"/>
          </a:xfrm>
        </p:spPr>
        <p:txBody>
          <a:bodyPr/>
          <a:lstStyle/>
          <a:p>
            <a:r>
              <a:rPr lang="en-US"/>
              <a:t>Click to edit Master title style</a:t>
            </a:r>
          </a:p>
        </p:txBody>
      </p:sp>
      <p:sp>
        <p:nvSpPr>
          <p:cNvPr id="5" name="Content Placeholder 4"/>
          <p:cNvSpPr>
            <a:spLocks noGrp="1"/>
          </p:cNvSpPr>
          <p:nvPr>
            <p:ph sz="quarter" idx="14"/>
          </p:nvPr>
        </p:nvSpPr>
        <p:spPr>
          <a:xfrm>
            <a:off x="543499" y="1388125"/>
            <a:ext cx="11046099" cy="4646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3AD545F-AD92-4609-AEEC-B6530D32E963}"/>
              </a:ext>
            </a:extLst>
          </p:cNvPr>
          <p:cNvSpPr>
            <a:spLocks noGrp="1" noChangeArrowheads="1"/>
          </p:cNvSpPr>
          <p:nvPr>
            <p:ph type="dt" sz="half" idx="15"/>
          </p:nvPr>
        </p:nvSpPr>
        <p:spPr>
          <a:xfrm>
            <a:off x="9448800" y="6629400"/>
            <a:ext cx="1422400" cy="228600"/>
          </a:xfrm>
        </p:spPr>
        <p:txBody>
          <a:bodyPr wrap="square" lIns="91440" tIns="45720" rIns="91440" bIns="45720" anchor="t"/>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a:t>July 2020</a:t>
            </a:r>
            <a:endParaRPr lang="en-US" dirty="0"/>
          </a:p>
        </p:txBody>
      </p:sp>
      <p:sp>
        <p:nvSpPr>
          <p:cNvPr id="6" name="Footer Placeholder 5">
            <a:extLst>
              <a:ext uri="{FF2B5EF4-FFF2-40B4-BE49-F238E27FC236}">
                <a16:creationId xmlns:a16="http://schemas.microsoft.com/office/drawing/2014/main" id="{A5263E2B-36CC-4C29-93C5-0CD3F5C9F4B5}"/>
              </a:ext>
            </a:extLst>
          </p:cNvPr>
          <p:cNvSpPr>
            <a:spLocks noGrp="1" noChangeArrowheads="1"/>
          </p:cNvSpPr>
          <p:nvPr>
            <p:ph type="ftr" sz="quarter" idx="16"/>
          </p:nvPr>
        </p:nvSpPr>
        <p:spPr>
          <a:xfrm>
            <a:off x="914400" y="6629400"/>
            <a:ext cx="6400800" cy="228600"/>
          </a:xfrm>
        </p:spPr>
        <p:txBody>
          <a:bodyPr wrap="square" tIns="45720" rIns="91440" bIns="45720"/>
          <a:lstStyle>
            <a:lvl1pPr algn="l" eaLnBrk="0" hangingPunct="0">
              <a:defRPr sz="800" b="1">
                <a:solidFill>
                  <a:schemeClr val="tx1"/>
                </a:solidFill>
                <a:latin typeface="+mj-lt"/>
                <a:ea typeface="ＭＳ Ｐゴシック" charset="-128"/>
                <a:cs typeface="+mn-cs"/>
              </a:defRPr>
            </a:lvl1pPr>
          </a:lstStyle>
          <a:p>
            <a:pPr>
              <a:defRPr/>
            </a:pPr>
            <a:r>
              <a:rPr lang="en-US"/>
              <a:t>Adrian Stephens, Intel : Stephen McCann, Self</a:t>
            </a:r>
          </a:p>
        </p:txBody>
      </p:sp>
      <p:sp>
        <p:nvSpPr>
          <p:cNvPr id="8" name="Rectangle 6">
            <a:extLst>
              <a:ext uri="{FF2B5EF4-FFF2-40B4-BE49-F238E27FC236}">
                <a16:creationId xmlns:a16="http://schemas.microsoft.com/office/drawing/2014/main" id="{767D35F9-9C28-4FE1-AB9F-0FA3A28DDAB9}"/>
              </a:ext>
            </a:extLst>
          </p:cNvPr>
          <p:cNvSpPr>
            <a:spLocks noGrp="1" noChangeArrowheads="1"/>
          </p:cNvSpPr>
          <p:nvPr>
            <p:ph type="sldNum" sz="quarter" idx="17"/>
          </p:nvPr>
        </p:nvSpPr>
        <p:spPr>
          <a:xfrm>
            <a:off x="11277601" y="6629400"/>
            <a:ext cx="649817" cy="228600"/>
          </a:xfrm>
        </p:spPr>
        <p:txBody>
          <a:bodyPr wrap="square" lIns="91440" tIns="45720" rIns="91440" bIns="45720"/>
          <a:lstStyle>
            <a:lvl1pPr>
              <a:defRPr sz="1100" b="1">
                <a:cs typeface="Arial" pitchFamily="34" charset="0"/>
              </a:defRPr>
            </a:lvl1pPr>
          </a:lstStyle>
          <a:p>
            <a:pPr>
              <a:defRPr/>
            </a:pPr>
            <a:fld id="{2F86CC19-DBF3-4084-B891-13A769E96C3E}" type="slidenum">
              <a:rPr lang="en-US" altLang="en-US"/>
              <a:pPr>
                <a:defRPr/>
              </a:pPr>
              <a:t>‹#›</a:t>
            </a:fld>
            <a:endParaRPr lang="en-US" altLang="en-US" sz="2400" dirty="0"/>
          </a:p>
        </p:txBody>
      </p:sp>
    </p:spTree>
    <p:extLst>
      <p:ext uri="{BB962C8B-B14F-4D97-AF65-F5344CB8AC3E}">
        <p14:creationId xmlns:p14="http://schemas.microsoft.com/office/powerpoint/2010/main" val="84477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a:t>July 2020</a:t>
            </a:r>
            <a:endParaRPr lang="en-US" dirty="0"/>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a:t>Adrian Stephens, Intel : Stephen McCann, Self</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July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Self</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July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July 2020</a:t>
            </a:r>
            <a:endParaRPr lang="en-GB" dirty="0"/>
          </a:p>
        </p:txBody>
      </p:sp>
      <p:sp>
        <p:nvSpPr>
          <p:cNvPr id="6"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July 2020</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Adrian Stephens, Intel : Stephen McCann, Self</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July 2020</a:t>
            </a:r>
            <a:endParaRPr lang="en-GB" dirty="0"/>
          </a:p>
        </p:txBody>
      </p:sp>
      <p:sp>
        <p:nvSpPr>
          <p:cNvPr id="4"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July 2020</a:t>
            </a:r>
            <a:endParaRPr lang="en-GB" dirty="0"/>
          </a:p>
        </p:txBody>
      </p:sp>
      <p:sp>
        <p:nvSpPr>
          <p:cNvPr id="3"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July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July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Self</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July 2020</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a:t>Adrian Stephens, Intel : Stephen McCann, Self</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802.11-20/0007r2</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4/11-14-0629-19-0000-802-11-operations-manual.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smccann\Documents\IEEE%20802\Hawaii%20Nov%202019\New%20members\IEEE%20802-11-Overview-and-Amendments-Under-Development.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file:///C:\Users\smccann\Documents\IEEE%20802\Hawaii%20Nov%202019\New%20members\IEEE%20802-11-Overview-and-Completed-Amendments.ppt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July 2020</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802.11 New Participant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2020-07-15</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498277543"/>
              </p:ext>
            </p:extLst>
          </p:nvPr>
        </p:nvGraphicFramePr>
        <p:xfrm>
          <a:off x="1397000" y="2414588"/>
          <a:ext cx="9996488" cy="2917825"/>
        </p:xfrm>
        <a:graphic>
          <a:graphicData uri="http://schemas.openxmlformats.org/presentationml/2006/ole">
            <mc:AlternateContent xmlns:mc="http://schemas.openxmlformats.org/markup-compatibility/2006">
              <mc:Choice xmlns:v="urn:schemas-microsoft-com:vml" Requires="v">
                <p:oleObj spid="_x0000_s4145" name="Document" r:id="rId4" imgW="8427543" imgH="2460536" progId="Word.Document.8">
                  <p:embed/>
                </p:oleObj>
              </mc:Choice>
              <mc:Fallback>
                <p:oleObj name="Document" r:id="rId4" imgW="8427543" imgH="246053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srcRect/>
                      <a:stretch>
                        <a:fillRect/>
                      </a:stretch>
                    </p:blipFill>
                    <p:spPr bwMode="auto">
                      <a:xfrm>
                        <a:off x="1397000" y="2414588"/>
                        <a:ext cx="9996488" cy="2917825"/>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stomShape 1">
            <a:extLst>
              <a:ext uri="{FF2B5EF4-FFF2-40B4-BE49-F238E27FC236}">
                <a16:creationId xmlns:a16="http://schemas.microsoft.com/office/drawing/2014/main" id="{5688D34B-327F-47FE-A91F-8A2992C45C49}"/>
              </a:ext>
            </a:extLst>
          </p:cNvPr>
          <p:cNvSpPr>
            <a:spLocks noChangeArrowheads="1"/>
          </p:cNvSpPr>
          <p:nvPr/>
        </p:nvSpPr>
        <p:spPr bwMode="auto">
          <a:xfrm>
            <a:off x="2667000" y="454025"/>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Some terms</a:t>
            </a:r>
          </a:p>
        </p:txBody>
      </p:sp>
      <p:sp>
        <p:nvSpPr>
          <p:cNvPr id="22531" name="CustomShape 2">
            <a:extLst>
              <a:ext uri="{FF2B5EF4-FFF2-40B4-BE49-F238E27FC236}">
                <a16:creationId xmlns:a16="http://schemas.microsoft.com/office/drawing/2014/main" id="{BBD6CADC-4E37-4FDF-8C19-8AC9D9EDF6B9}"/>
              </a:ext>
            </a:extLst>
          </p:cNvPr>
          <p:cNvSpPr>
            <a:spLocks noChangeArrowheads="1"/>
          </p:cNvSpPr>
          <p:nvPr/>
        </p:nvSpPr>
        <p:spPr bwMode="auto">
          <a:xfrm>
            <a:off x="983432" y="1597025"/>
            <a:ext cx="104411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600"/>
              </a:spcAft>
              <a:defRPr/>
            </a:pPr>
            <a:r>
              <a:rPr lang="en-US" altLang="en-US" sz="2800" dirty="0">
                <a:solidFill>
                  <a:srgbClr val="000000"/>
                </a:solidFill>
                <a:latin typeface="+mj-lt"/>
                <a:cs typeface="DejaVu Sans" charset="0"/>
              </a:rPr>
              <a:t>PAR </a:t>
            </a:r>
            <a:r>
              <a:rPr lang="en-US" altLang="en-US" sz="2800" b="0" dirty="0">
                <a:solidFill>
                  <a:srgbClr val="000000"/>
                </a:solidFill>
                <a:latin typeface="+mj-lt"/>
                <a:cs typeface="DejaVu Sans" charset="0"/>
              </a:rPr>
              <a:t>– Project Authorization Request – the document that authorizes work on a project.</a:t>
            </a:r>
          </a:p>
          <a:p>
            <a:pPr eaLnBrk="1" hangingPunct="1">
              <a:spcBef>
                <a:spcPct val="0"/>
              </a:spcBef>
              <a:spcAft>
                <a:spcPts val="600"/>
              </a:spcAft>
              <a:defRPr/>
            </a:pPr>
            <a:r>
              <a:rPr lang="en-US" altLang="en-US" sz="2800" dirty="0">
                <a:solidFill>
                  <a:srgbClr val="000000"/>
                </a:solidFill>
                <a:latin typeface="+mj-lt"/>
                <a:cs typeface="DejaVu Sans" charset="0"/>
              </a:rPr>
              <a:t>WG</a:t>
            </a:r>
            <a:r>
              <a:rPr lang="en-US" altLang="en-US" sz="2800" b="0" dirty="0">
                <a:solidFill>
                  <a:srgbClr val="000000"/>
                </a:solidFill>
                <a:latin typeface="+mj-lt"/>
                <a:cs typeface="DejaVu Sans" charset="0"/>
              </a:rPr>
              <a:t> - Working Group – responsible for developing standards in an area</a:t>
            </a:r>
          </a:p>
          <a:p>
            <a:pPr eaLnBrk="1" hangingPunct="1">
              <a:spcBef>
                <a:spcPct val="0"/>
              </a:spcBef>
              <a:spcAft>
                <a:spcPts val="600"/>
              </a:spcAft>
              <a:defRPr/>
            </a:pPr>
            <a:r>
              <a:rPr lang="en-US" altLang="en-US" sz="2800" dirty="0">
                <a:solidFill>
                  <a:srgbClr val="000000"/>
                </a:solidFill>
                <a:latin typeface="+mj-lt"/>
                <a:cs typeface="DejaVu Sans" charset="0"/>
              </a:rPr>
              <a:t>TAG</a:t>
            </a:r>
            <a:r>
              <a:rPr lang="en-US" altLang="en-US" sz="2800" b="0" dirty="0">
                <a:solidFill>
                  <a:srgbClr val="000000"/>
                </a:solidFill>
                <a:latin typeface="+mj-lt"/>
                <a:cs typeface="DejaVu Sans" charset="0"/>
              </a:rPr>
              <a:t> – Technical Advisory Group – experts on a topic area that crosses working groups – may develop a recommended practice.</a:t>
            </a:r>
          </a:p>
          <a:p>
            <a:pPr eaLnBrk="1" hangingPunct="1">
              <a:spcBef>
                <a:spcPct val="0"/>
              </a:spcBef>
              <a:spcAft>
                <a:spcPts val="600"/>
              </a:spcAft>
              <a:defRPr/>
            </a:pPr>
            <a:r>
              <a:rPr lang="en-US" altLang="en-US" sz="2800" dirty="0">
                <a:solidFill>
                  <a:srgbClr val="000000"/>
                </a:solidFill>
                <a:latin typeface="+mj-lt"/>
                <a:cs typeface="DejaVu Sans" charset="0"/>
              </a:rPr>
              <a:t>Task group</a:t>
            </a:r>
            <a:r>
              <a:rPr lang="en-US" altLang="en-US" sz="2800" b="0" dirty="0">
                <a:solidFill>
                  <a:srgbClr val="000000"/>
                </a:solidFill>
                <a:latin typeface="+mj-lt"/>
                <a:cs typeface="DejaVu Sans" charset="0"/>
              </a:rPr>
              <a:t> or </a:t>
            </a:r>
            <a:r>
              <a:rPr lang="en-US" altLang="en-US" sz="2800" dirty="0">
                <a:solidFill>
                  <a:srgbClr val="000000"/>
                </a:solidFill>
                <a:latin typeface="+mj-lt"/>
                <a:cs typeface="DejaVu Sans" charset="0"/>
              </a:rPr>
              <a:t>Task force</a:t>
            </a:r>
            <a:r>
              <a:rPr lang="en-US" altLang="en-US" sz="2800" b="0" dirty="0">
                <a:solidFill>
                  <a:srgbClr val="000000"/>
                </a:solidFill>
                <a:latin typeface="+mj-lt"/>
                <a:cs typeface="DejaVu Sans" charset="0"/>
              </a:rPr>
              <a:t> – a part of a working group which focuses on a particular project.</a:t>
            </a:r>
          </a:p>
        </p:txBody>
      </p:sp>
      <p:sp>
        <p:nvSpPr>
          <p:cNvPr id="39940" name="Slide Number Placeholder 5">
            <a:extLst>
              <a:ext uri="{FF2B5EF4-FFF2-40B4-BE49-F238E27FC236}">
                <a16:creationId xmlns:a16="http://schemas.microsoft.com/office/drawing/2014/main" id="{1BF7E43E-BD6B-416E-9A98-B0A0BDB4BBDD}"/>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67A1C08-7510-48F0-B55B-0F3B77B6E819}" type="slidenum">
              <a:rPr lang="en-US" altLang="en-US" sz="1200" b="0"/>
              <a:pPr algn="ctr">
                <a:spcBef>
                  <a:spcPct val="0"/>
                </a:spcBef>
                <a:buFontTx/>
                <a:buNone/>
              </a:pPr>
              <a:t>10</a:t>
            </a:fld>
            <a:endParaRPr lang="en-US" altLang="en-US" sz="1200" b="0"/>
          </a:p>
        </p:txBody>
      </p:sp>
      <p:sp>
        <p:nvSpPr>
          <p:cNvPr id="39941" name="Rectangle 5">
            <a:extLst>
              <a:ext uri="{FF2B5EF4-FFF2-40B4-BE49-F238E27FC236}">
                <a16:creationId xmlns:a16="http://schemas.microsoft.com/office/drawing/2014/main" id="{8730B06C-DF5E-4912-B2E5-EBA5BE691CEE}"/>
              </a:ext>
            </a:extLst>
          </p:cNvPr>
          <p:cNvSpPr txBox="1">
            <a:spLocks noChangeArrowheads="1"/>
          </p:cNvSpPr>
          <p:nvPr/>
        </p:nvSpPr>
        <p:spPr bwMode="auto">
          <a:xfrm>
            <a:off x="8400256" y="6475414"/>
            <a:ext cx="309634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2" name="Rectangle 4">
            <a:extLst>
              <a:ext uri="{FF2B5EF4-FFF2-40B4-BE49-F238E27FC236}">
                <a16:creationId xmlns:a16="http://schemas.microsoft.com/office/drawing/2014/main" id="{3A95EF4A-1B87-4A3B-BA4C-B114D033B535}"/>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2020</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Personal Area Network (WPAN)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802.16</a:t>
            </a:r>
            <a:r>
              <a:rPr lang="en-US" altLang="en-US" sz="2000" b="0" dirty="0">
                <a:solidFill>
                  <a:srgbClr val="000000"/>
                </a:solidFill>
                <a:latin typeface="+mj-lt"/>
                <a:cs typeface="DejaVu Sans" charset="0"/>
              </a:rPr>
              <a:t>  Broadband Wireless Access (BWA)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802.21</a:t>
            </a:r>
            <a:r>
              <a:rPr lang="en-US" altLang="en-US" sz="2000" b="0" dirty="0">
                <a:solidFill>
                  <a:srgbClr val="000000"/>
                </a:solidFill>
                <a:latin typeface="+mj-lt"/>
                <a:cs typeface="DejaVu Sans" charset="0"/>
              </a:rPr>
              <a:t>  Media Independent Handover Services (MIS)</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802.22</a:t>
            </a:r>
            <a:r>
              <a:rPr lang="en-US" altLang="en-US" sz="2000" b="0" dirty="0">
                <a:solidFill>
                  <a:srgbClr val="000000"/>
                </a:solidFill>
                <a:latin typeface="+mj-lt"/>
                <a:cs typeface="DejaVu Sans" charset="0"/>
              </a:rPr>
              <a:t>  Wireless Regional Area Networks (WRAN)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11</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400256" y="6477600"/>
            <a:ext cx="309634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2" name="Rectangle 4">
            <a:extLst>
              <a:ext uri="{FF2B5EF4-FFF2-40B4-BE49-F238E27FC236}">
                <a16:creationId xmlns:a16="http://schemas.microsoft.com/office/drawing/2014/main" id="{7B5E6AD0-256F-4F2E-A90E-2406C332B4D1}"/>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2020</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ustomShape 2">
            <a:extLst>
              <a:ext uri="{FF2B5EF4-FFF2-40B4-BE49-F238E27FC236}">
                <a16:creationId xmlns:a16="http://schemas.microsoft.com/office/drawing/2014/main" id="{BD9DCF14-B046-4170-9507-78D9EE9138FC}"/>
              </a:ext>
            </a:extLst>
          </p:cNvPr>
          <p:cNvSpPr>
            <a:spLocks noChangeArrowheads="1"/>
          </p:cNvSpPr>
          <p:nvPr/>
        </p:nvSpPr>
        <p:spPr bwMode="auto">
          <a:xfrm>
            <a:off x="2558146" y="169492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802.3</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Ethernet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David Law</a:t>
            </a:r>
          </a:p>
        </p:txBody>
      </p:sp>
      <p:sp>
        <p:nvSpPr>
          <p:cNvPr id="44036" name="CustomShape 6">
            <a:extLst>
              <a:ext uri="{FF2B5EF4-FFF2-40B4-BE49-F238E27FC236}">
                <a16:creationId xmlns:a16="http://schemas.microsoft.com/office/drawing/2014/main" id="{1320F14E-0CCB-4F7A-B92F-9E4697AF3456}"/>
              </a:ext>
            </a:extLst>
          </p:cNvPr>
          <p:cNvSpPr>
            <a:spLocks noChangeArrowheads="1"/>
          </p:cNvSpPr>
          <p:nvPr/>
        </p:nvSpPr>
        <p:spPr bwMode="auto">
          <a:xfrm>
            <a:off x="4009121" y="1694929"/>
            <a:ext cx="1349375"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802.11</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WLAN</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Dorothy Stanley</a:t>
            </a:r>
          </a:p>
        </p:txBody>
      </p:sp>
      <p:sp>
        <p:nvSpPr>
          <p:cNvPr id="44037" name="CustomShape 8">
            <a:extLst>
              <a:ext uri="{FF2B5EF4-FFF2-40B4-BE49-F238E27FC236}">
                <a16:creationId xmlns:a16="http://schemas.microsoft.com/office/drawing/2014/main" id="{65A8260D-34DC-46CD-A6C6-3FC1E3D5E1DF}"/>
              </a:ext>
            </a:extLst>
          </p:cNvPr>
          <p:cNvSpPr>
            <a:spLocks noChangeArrowheads="1"/>
          </p:cNvSpPr>
          <p:nvPr/>
        </p:nvSpPr>
        <p:spPr bwMode="auto">
          <a:xfrm>
            <a:off x="1108758" y="16949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Bridging/Arch</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Glenn Parsons</a:t>
            </a:r>
          </a:p>
        </p:txBody>
      </p:sp>
      <p:sp>
        <p:nvSpPr>
          <p:cNvPr id="44038" name="CustomShape 10">
            <a:extLst>
              <a:ext uri="{FF2B5EF4-FFF2-40B4-BE49-F238E27FC236}">
                <a16:creationId xmlns:a16="http://schemas.microsoft.com/office/drawing/2014/main" id="{B6A46689-1D07-4E25-9926-711A80C66EB0}"/>
              </a:ext>
            </a:extLst>
          </p:cNvPr>
          <p:cNvSpPr>
            <a:spLocks noChangeArrowheads="1"/>
          </p:cNvSpPr>
          <p:nvPr/>
        </p:nvSpPr>
        <p:spPr bwMode="auto">
          <a:xfrm>
            <a:off x="1548495" y="1348855"/>
            <a:ext cx="28130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Arial" panose="020B0604020202020204" pitchFamily="34" charset="0"/>
                <a:cs typeface="DejaVu Sans" charset="0"/>
              </a:rPr>
              <a:t>Working Group/TAG Chairs</a:t>
            </a:r>
            <a:endParaRPr lang="en-US" altLang="en-US">
              <a:solidFill>
                <a:srgbClr val="000000"/>
              </a:solidFill>
              <a:latin typeface="Arial" panose="020B0604020202020204" pitchFamily="34" charset="0"/>
              <a:cs typeface="DejaVu Sans" charset="0"/>
            </a:endParaRPr>
          </a:p>
        </p:txBody>
      </p:sp>
      <p:sp>
        <p:nvSpPr>
          <p:cNvPr id="44040" name="CustomShape 20">
            <a:extLst>
              <a:ext uri="{FF2B5EF4-FFF2-40B4-BE49-F238E27FC236}">
                <a16:creationId xmlns:a16="http://schemas.microsoft.com/office/drawing/2014/main" id="{1984BECE-3188-4F4E-A301-976E5BC674B5}"/>
              </a:ext>
            </a:extLst>
          </p:cNvPr>
          <p:cNvSpPr>
            <a:spLocks noChangeArrowheads="1"/>
          </p:cNvSpPr>
          <p:nvPr/>
        </p:nvSpPr>
        <p:spPr bwMode="auto">
          <a:xfrm>
            <a:off x="8112224" y="806278"/>
            <a:ext cx="1317625" cy="544512"/>
          </a:xfrm>
          <a:prstGeom prst="rect">
            <a:avLst/>
          </a:prstGeom>
          <a:solidFill>
            <a:srgbClr val="FFFFFF"/>
          </a:solidFill>
          <a:ln w="38100">
            <a:solidFill>
              <a:srgbClr val="00B0F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CHAIR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Paul Nikolich</a:t>
            </a:r>
          </a:p>
        </p:txBody>
      </p:sp>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2031197" y="782709"/>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EXECUTIVE COMMITTEE (EC)</a:t>
            </a:r>
          </a:p>
        </p:txBody>
      </p:sp>
      <p:sp>
        <p:nvSpPr>
          <p:cNvPr id="44042" name="CustomShape 23">
            <a:extLst>
              <a:ext uri="{FF2B5EF4-FFF2-40B4-BE49-F238E27FC236}">
                <a16:creationId xmlns:a16="http://schemas.microsoft.com/office/drawing/2014/main" id="{F11FB466-8388-470C-84CC-3B6941D63516}"/>
              </a:ext>
            </a:extLst>
          </p:cNvPr>
          <p:cNvSpPr>
            <a:spLocks noChangeArrowheads="1"/>
          </p:cNvSpPr>
          <p:nvPr/>
        </p:nvSpPr>
        <p:spPr bwMode="auto">
          <a:xfrm>
            <a:off x="1077008" y="25966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802.15</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WPAN</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Bob Heile</a:t>
            </a:r>
          </a:p>
        </p:txBody>
      </p:sp>
      <p:sp>
        <p:nvSpPr>
          <p:cNvPr id="44043" name="CustomShape 25">
            <a:extLst>
              <a:ext uri="{FF2B5EF4-FFF2-40B4-BE49-F238E27FC236}">
                <a16:creationId xmlns:a16="http://schemas.microsoft.com/office/drawing/2014/main" id="{8601D3BB-3078-495C-A254-DF593A0632D0}"/>
              </a:ext>
            </a:extLst>
          </p:cNvPr>
          <p:cNvSpPr>
            <a:spLocks noChangeArrowheads="1"/>
          </p:cNvSpPr>
          <p:nvPr/>
        </p:nvSpPr>
        <p:spPr bwMode="auto">
          <a:xfrm>
            <a:off x="2576996" y="2605769"/>
            <a:ext cx="1349375"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802.18 TAG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Radio Regulatory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Ray Holcomb</a:t>
            </a:r>
          </a:p>
        </p:txBody>
      </p:sp>
      <p:sp>
        <p:nvSpPr>
          <p:cNvPr id="39948" name="CustomShape 35">
            <a:extLst>
              <a:ext uri="{FF2B5EF4-FFF2-40B4-BE49-F238E27FC236}">
                <a16:creationId xmlns:a16="http://schemas.microsoft.com/office/drawing/2014/main" id="{A312D5DA-C040-42E4-81EB-15C30C34F5DA}"/>
              </a:ext>
            </a:extLst>
          </p:cNvPr>
          <p:cNvSpPr>
            <a:spLocks noChangeArrowheads="1"/>
          </p:cNvSpPr>
          <p:nvPr/>
        </p:nvSpPr>
        <p:spPr bwMode="auto">
          <a:xfrm>
            <a:off x="4433750" y="5035154"/>
            <a:ext cx="6774818" cy="134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cs typeface="DejaVu Sans" charset="0"/>
              </a:rPr>
              <a:t>DISBANDED</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 Logical Link Control		802.4 Token Bus		  802.5 Token Ring</a:t>
            </a:r>
          </a:p>
          <a:p>
            <a:pPr eaLnBrk="1" hangingPunct="1">
              <a:spcBef>
                <a:spcPct val="0"/>
              </a:spcBef>
              <a:buFontTx/>
              <a:buNone/>
              <a:defRPr/>
            </a:pPr>
            <a:r>
              <a:rPr lang="en-US" altLang="en-US" sz="1400" dirty="0">
                <a:solidFill>
                  <a:srgbClr val="333399"/>
                </a:solidFill>
                <a:cs typeface="DejaVu Sans" charset="0"/>
              </a:rPr>
              <a:t>802.6 Distributed Queue Dual Bus 	802.7 Broadband TAG	  802.8 Fiber Optic TAG </a:t>
            </a:r>
          </a:p>
          <a:p>
            <a:pPr eaLnBrk="1" hangingPunct="1">
              <a:spcBef>
                <a:spcPct val="0"/>
              </a:spcBef>
              <a:buFontTx/>
              <a:buNone/>
              <a:defRPr/>
            </a:pPr>
            <a:r>
              <a:rPr lang="en-US" altLang="en-US" sz="1400" dirty="0">
                <a:solidFill>
                  <a:srgbClr val="333399"/>
                </a:solidFill>
                <a:cs typeface="DejaVu Sans" charset="0"/>
              </a:rPr>
              <a:t>802.9 Integrated Service LAN	</a:t>
            </a:r>
            <a:r>
              <a:rPr lang="en-GB" altLang="en-US" sz="1400" dirty="0">
                <a:solidFill>
                  <a:srgbClr val="333399"/>
                </a:solidFill>
                <a:cs typeface="DejaVu Sans" charset="0"/>
              </a:rPr>
              <a:t>802.10 Security	            802.12 Demand Priority</a:t>
            </a:r>
          </a:p>
          <a:p>
            <a:pPr eaLnBrk="1" hangingPunct="1">
              <a:spcBef>
                <a:spcPct val="0"/>
              </a:spcBef>
              <a:buFontTx/>
              <a:buNone/>
              <a:defRPr/>
            </a:pPr>
            <a:r>
              <a:rPr lang="en-GB" altLang="en-US" sz="1400" dirty="0">
                <a:solidFill>
                  <a:srgbClr val="333399"/>
                </a:solidFill>
                <a:cs typeface="DejaVu Sans" charset="0"/>
              </a:rPr>
              <a:t>802.14 Cable Modems </a:t>
            </a:r>
          </a:p>
          <a:p>
            <a:pPr eaLnBrk="1" hangingPunct="1">
              <a:spcBef>
                <a:spcPct val="0"/>
              </a:spcBef>
              <a:buFontTx/>
              <a:buNone/>
              <a:defRPr/>
            </a:pPr>
            <a:r>
              <a:rPr lang="en-GB" altLang="en-US" sz="1400" dirty="0">
                <a:solidFill>
                  <a:srgbClr val="333399"/>
                </a:solidFill>
                <a:cs typeface="DejaVu Sans" charset="0"/>
              </a:rPr>
              <a:t>802.20 Mobile Broadband Wireless Access 		</a:t>
            </a:r>
            <a:r>
              <a:rPr lang="en-US" altLang="en-US" sz="1400" dirty="0">
                <a:solidFill>
                  <a:srgbClr val="333399"/>
                </a:solidFill>
                <a:cs typeface="DejaVu Sans" charset="0"/>
              </a:rPr>
              <a:t>802.23 Emergency Services</a:t>
            </a:r>
          </a:p>
          <a:p>
            <a:pPr eaLnBrk="1" hangingPunct="1">
              <a:spcBef>
                <a:spcPct val="0"/>
              </a:spcBef>
              <a:buFontTx/>
              <a:buNone/>
              <a:defRPr/>
            </a:pPr>
            <a:r>
              <a:rPr lang="en-US" altLang="en-US" sz="1400" dirty="0">
                <a:solidFill>
                  <a:srgbClr val="333399"/>
                </a:solidFill>
                <a:cs typeface="DejaVu Sans" charset="0"/>
              </a:rPr>
              <a:t> </a:t>
            </a: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4049" name="CustomShape 23">
            <a:extLst>
              <a:ext uri="{FF2B5EF4-FFF2-40B4-BE49-F238E27FC236}">
                <a16:creationId xmlns:a16="http://schemas.microsoft.com/office/drawing/2014/main" id="{35C10B02-07B6-44D7-9B4E-BD700B4E8A0D}"/>
              </a:ext>
            </a:extLst>
          </p:cNvPr>
          <p:cNvSpPr>
            <a:spLocks noChangeArrowheads="1"/>
          </p:cNvSpPr>
          <p:nvPr/>
        </p:nvSpPr>
        <p:spPr bwMode="auto">
          <a:xfrm>
            <a:off x="2574630" y="348926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802.24</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Vertical Applications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Tim Godfrey</a:t>
            </a:r>
          </a:p>
        </p:txBody>
      </p:sp>
      <p:sp>
        <p:nvSpPr>
          <p:cNvPr id="44050" name="CustomShape 23">
            <a:extLst>
              <a:ext uri="{FF2B5EF4-FFF2-40B4-BE49-F238E27FC236}">
                <a16:creationId xmlns:a16="http://schemas.microsoft.com/office/drawing/2014/main" id="{89061C36-ABA8-463C-A187-4AA9D176B61A}"/>
              </a:ext>
            </a:extLst>
          </p:cNvPr>
          <p:cNvSpPr>
            <a:spLocks noChangeArrowheads="1"/>
          </p:cNvSpPr>
          <p:nvPr/>
        </p:nvSpPr>
        <p:spPr bwMode="auto">
          <a:xfrm>
            <a:off x="1077008" y="3496741"/>
            <a:ext cx="1350962"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802.19</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Coexistence</a:t>
            </a:r>
          </a:p>
          <a:p>
            <a:pPr algn="ctr" eaLnBrk="1" hangingPunct="1">
              <a:spcBef>
                <a:spcPct val="0"/>
              </a:spcBef>
              <a:buFontTx/>
              <a:buNone/>
            </a:pPr>
            <a:r>
              <a:rPr lang="en-US" altLang="en-US" sz="1100">
                <a:solidFill>
                  <a:srgbClr val="000000"/>
                </a:solidFill>
                <a:latin typeface="Arial" panose="020B0604020202020204" pitchFamily="34" charset="0"/>
                <a:cs typeface="DejaVu Sans" charset="0"/>
              </a:rPr>
              <a:t>Steve Shellhammer</a:t>
            </a:r>
            <a:endParaRPr lang="en-US" altLang="en-US" sz="1200">
              <a:solidFill>
                <a:srgbClr val="000000"/>
              </a:solidFill>
              <a:latin typeface="Arial" panose="020B0604020202020204" pitchFamily="34" charset="0"/>
              <a:cs typeface="DejaVu Sans" charset="0"/>
            </a:endParaRP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400256" y="6458104"/>
            <a:ext cx="3064045"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0" name="CustomShape 35">
            <a:extLst>
              <a:ext uri="{FF2B5EF4-FFF2-40B4-BE49-F238E27FC236}">
                <a16:creationId xmlns:a16="http://schemas.microsoft.com/office/drawing/2014/main" id="{CADF26FA-32C6-4232-AC7E-82AC33FB756E}"/>
              </a:ext>
            </a:extLst>
          </p:cNvPr>
          <p:cNvSpPr>
            <a:spLocks noChangeArrowheads="1"/>
          </p:cNvSpPr>
          <p:nvPr/>
        </p:nvSpPr>
        <p:spPr bwMode="auto">
          <a:xfrm>
            <a:off x="906242" y="5013738"/>
            <a:ext cx="363581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latin typeface="+mj-lt"/>
                <a:cs typeface="DejaVu Sans" charset="0"/>
              </a:rPr>
              <a:t>HIBERNATED</a:t>
            </a:r>
            <a:endParaRPr lang="en-US" altLang="en-US" sz="2800" dirty="0">
              <a:solidFill>
                <a:srgbClr val="000000"/>
              </a:solidFill>
              <a:latin typeface="+mj-lt"/>
              <a:cs typeface="DejaVu Sans" charset="0"/>
            </a:endParaRPr>
          </a:p>
          <a:p>
            <a:pPr eaLnBrk="1" hangingPunct="1">
              <a:spcBef>
                <a:spcPct val="0"/>
              </a:spcBef>
              <a:buFontTx/>
              <a:buNone/>
              <a:defRPr/>
            </a:pPr>
            <a:r>
              <a:rPr lang="en-US" altLang="en-US" sz="1400" dirty="0">
                <a:solidFill>
                  <a:srgbClr val="333399"/>
                </a:solidFill>
                <a:cs typeface="DejaVu Sans" charset="0"/>
              </a:rPr>
              <a:t>802.16 Broadband Wireless Access</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802.21 Media Independent Hanover Services</a:t>
            </a:r>
          </a:p>
          <a:p>
            <a:pPr eaLnBrk="1" hangingPunct="1">
              <a:spcBef>
                <a:spcPct val="0"/>
              </a:spcBef>
              <a:buFontTx/>
              <a:buNone/>
              <a:defRPr/>
            </a:pPr>
            <a:r>
              <a:rPr lang="en-US" altLang="en-US" sz="1400" dirty="0">
                <a:solidFill>
                  <a:srgbClr val="333399"/>
                </a:solidFill>
                <a:latin typeface="+mn-lt"/>
                <a:cs typeface="DejaVu Sans" charset="0"/>
              </a:rPr>
              <a:t>802.22 Wireless Regional Area Networks</a:t>
            </a:r>
            <a:endParaRPr lang="en-US" altLang="en-US" sz="1400" dirty="0">
              <a:solidFill>
                <a:srgbClr val="000000"/>
              </a:solidFill>
              <a:latin typeface="+mn-lt"/>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grpSp>
        <p:nvGrpSpPr>
          <p:cNvPr id="2" name="Group 1">
            <a:extLst>
              <a:ext uri="{FF2B5EF4-FFF2-40B4-BE49-F238E27FC236}">
                <a16:creationId xmlns:a16="http://schemas.microsoft.com/office/drawing/2014/main" id="{1D2BD9D6-162C-485A-B255-A7634C0CF06D}"/>
              </a:ext>
            </a:extLst>
          </p:cNvPr>
          <p:cNvGrpSpPr/>
          <p:nvPr/>
        </p:nvGrpSpPr>
        <p:grpSpPr>
          <a:xfrm>
            <a:off x="8863183" y="2614863"/>
            <a:ext cx="2872248" cy="2544885"/>
            <a:chOff x="5617482" y="1727077"/>
            <a:chExt cx="2872248" cy="2544885"/>
          </a:xfrm>
        </p:grpSpPr>
        <p:sp>
          <p:nvSpPr>
            <p:cNvPr id="44045" name="CustomShape 40">
              <a:extLst>
                <a:ext uri="{FF2B5EF4-FFF2-40B4-BE49-F238E27FC236}">
                  <a16:creationId xmlns:a16="http://schemas.microsoft.com/office/drawing/2014/main" id="{B7BD4D37-F114-4E48-9794-A171A501B4BF}"/>
                </a:ext>
              </a:extLst>
            </p:cNvPr>
            <p:cNvSpPr>
              <a:spLocks noChangeArrowheads="1"/>
            </p:cNvSpPr>
            <p:nvPr/>
          </p:nvSpPr>
          <p:spPr bwMode="auto">
            <a:xfrm>
              <a:off x="6292169" y="1727077"/>
              <a:ext cx="15113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Hibernating</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WG Chairs</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 voting)</a:t>
              </a:r>
              <a:endParaRPr lang="en-US" altLang="en-US" dirty="0">
                <a:solidFill>
                  <a:srgbClr val="000000"/>
                </a:solidFill>
                <a:latin typeface="Arial" panose="020B0604020202020204" pitchFamily="34" charset="0"/>
                <a:cs typeface="DejaVu Sans" charset="0"/>
              </a:endParaRPr>
            </a:p>
          </p:txBody>
        </p:sp>
        <p:sp>
          <p:nvSpPr>
            <p:cNvPr id="44048" name="CustomShape 6">
              <a:extLst>
                <a:ext uri="{FF2B5EF4-FFF2-40B4-BE49-F238E27FC236}">
                  <a16:creationId xmlns:a16="http://schemas.microsoft.com/office/drawing/2014/main" id="{7650D9FF-7FB6-4225-A4D8-D9C1CC53BF21}"/>
                </a:ext>
              </a:extLst>
            </p:cNvPr>
            <p:cNvSpPr>
              <a:spLocks noChangeArrowheads="1"/>
            </p:cNvSpPr>
            <p:nvPr/>
          </p:nvSpPr>
          <p:spPr bwMode="auto">
            <a:xfrm>
              <a:off x="5619069" y="259714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802.17</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Resilent Packet</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Ring</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John Lemon</a:t>
              </a:r>
            </a:p>
          </p:txBody>
        </p:sp>
        <p:sp>
          <p:nvSpPr>
            <p:cNvPr id="44058" name="CustomShape 6">
              <a:extLst>
                <a:ext uri="{FF2B5EF4-FFF2-40B4-BE49-F238E27FC236}">
                  <a16:creationId xmlns:a16="http://schemas.microsoft.com/office/drawing/2014/main" id="{82CA088B-4ACB-4B5F-B276-4D2AAF62B704}"/>
                </a:ext>
              </a:extLst>
            </p:cNvPr>
            <p:cNvSpPr>
              <a:spLocks noChangeArrowheads="1"/>
            </p:cNvSpPr>
            <p:nvPr/>
          </p:nvSpPr>
          <p:spPr bwMode="auto">
            <a:xfrm>
              <a:off x="5617482" y="351631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802.16</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BWA</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Roger Marks</a:t>
              </a:r>
            </a:p>
          </p:txBody>
        </p:sp>
        <p:sp>
          <p:nvSpPr>
            <p:cNvPr id="31" name="CustomShape 6">
              <a:extLst>
                <a:ext uri="{FF2B5EF4-FFF2-40B4-BE49-F238E27FC236}">
                  <a16:creationId xmlns:a16="http://schemas.microsoft.com/office/drawing/2014/main" id="{08AB9B5A-A84C-4612-B6E5-B3191DB8387F}"/>
                </a:ext>
              </a:extLst>
            </p:cNvPr>
            <p:cNvSpPr>
              <a:spLocks noChangeArrowheads="1"/>
            </p:cNvSpPr>
            <p:nvPr/>
          </p:nvSpPr>
          <p:spPr bwMode="auto">
            <a:xfrm>
              <a:off x="7140355" y="259662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802.21</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Media </a:t>
              </a:r>
              <a:r>
                <a:rPr lang="en-US" altLang="en-US" sz="1200" dirty="0" err="1">
                  <a:solidFill>
                    <a:srgbClr val="000000"/>
                  </a:solidFill>
                  <a:latin typeface="Arial" panose="020B0604020202020204" pitchFamily="34" charset="0"/>
                  <a:cs typeface="DejaVu Sans" charset="0"/>
                </a:rPr>
                <a:t>Indep</a:t>
              </a:r>
              <a:r>
                <a:rPr lang="en-US" altLang="en-US" sz="1200" dirty="0">
                  <a:solidFill>
                    <a:srgbClr val="000000"/>
                  </a:solidFill>
                  <a:latin typeface="Arial" panose="020B0604020202020204" pitchFamily="34" charset="0"/>
                  <a:cs typeface="DejaVu Sans" charset="0"/>
                </a:rPr>
                <a: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Handover Servs</a:t>
              </a:r>
            </a:p>
            <a:p>
              <a:pPr algn="ctr" eaLnBrk="1" hangingPunct="1">
                <a:spcBef>
                  <a:spcPct val="0"/>
                </a:spcBef>
                <a:buFontTx/>
                <a:buNone/>
              </a:pPr>
              <a:r>
                <a:rPr lang="en-US" altLang="en-US" sz="1200" dirty="0" err="1">
                  <a:solidFill>
                    <a:srgbClr val="000000"/>
                  </a:solidFill>
                  <a:latin typeface="Arial" panose="020B0604020202020204" pitchFamily="34" charset="0"/>
                  <a:cs typeface="DejaVu Sans" charset="0"/>
                </a:rPr>
                <a:t>Subir</a:t>
              </a:r>
              <a:r>
                <a:rPr lang="en-US" altLang="en-US" sz="1200" dirty="0">
                  <a:solidFill>
                    <a:srgbClr val="000000"/>
                  </a:solidFill>
                  <a:latin typeface="Arial" panose="020B0604020202020204" pitchFamily="34" charset="0"/>
                  <a:cs typeface="DejaVu Sans" charset="0"/>
                </a:rPr>
                <a:t> Das</a:t>
              </a:r>
            </a:p>
          </p:txBody>
        </p:sp>
        <p:sp>
          <p:nvSpPr>
            <p:cNvPr id="32" name="CustomShape 6">
              <a:extLst>
                <a:ext uri="{FF2B5EF4-FFF2-40B4-BE49-F238E27FC236}">
                  <a16:creationId xmlns:a16="http://schemas.microsoft.com/office/drawing/2014/main" id="{80E95D03-65C9-4207-B8AE-A5E6BE6AE435}"/>
                </a:ext>
              </a:extLst>
            </p:cNvPr>
            <p:cNvSpPr>
              <a:spLocks noChangeArrowheads="1"/>
            </p:cNvSpPr>
            <p:nvPr/>
          </p:nvSpPr>
          <p:spPr bwMode="auto">
            <a:xfrm>
              <a:off x="7138768" y="351579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802.22</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WRAN</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Apurva </a:t>
              </a:r>
              <a:r>
                <a:rPr lang="en-US" altLang="en-US" sz="1200" dirty="0" err="1">
                  <a:solidFill>
                    <a:srgbClr val="000000"/>
                  </a:solidFill>
                  <a:latin typeface="Arial" panose="020B0604020202020204" pitchFamily="34" charset="0"/>
                  <a:cs typeface="DejaVu Sans" charset="0"/>
                </a:rPr>
                <a:t>Mody</a:t>
              </a:r>
              <a:endParaRPr lang="en-US" altLang="en-US" sz="1200" dirty="0">
                <a:solidFill>
                  <a:srgbClr val="000000"/>
                </a:solidFill>
                <a:latin typeface="Arial" panose="020B0604020202020204" pitchFamily="34" charset="0"/>
                <a:cs typeface="DejaVu Sans" charset="0"/>
              </a:endParaRPr>
            </a:p>
          </p:txBody>
        </p:sp>
      </p:grpSp>
      <p:sp>
        <p:nvSpPr>
          <p:cNvPr id="44039" name="CustomShape 19">
            <a:extLst>
              <a:ext uri="{FF2B5EF4-FFF2-40B4-BE49-F238E27FC236}">
                <a16:creationId xmlns:a16="http://schemas.microsoft.com/office/drawing/2014/main" id="{4E0D2737-8039-41CF-B66A-17B93A56CA78}"/>
              </a:ext>
            </a:extLst>
          </p:cNvPr>
          <p:cNvSpPr>
            <a:spLocks noChangeArrowheads="1"/>
          </p:cNvSpPr>
          <p:nvPr/>
        </p:nvSpPr>
        <p:spPr bwMode="auto">
          <a:xfrm>
            <a:off x="6190447" y="1348855"/>
            <a:ext cx="20081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dirty="0">
                <a:solidFill>
                  <a:srgbClr val="000000"/>
                </a:solidFill>
                <a:latin typeface="Arial" panose="020B0604020202020204" pitchFamily="34" charset="0"/>
                <a:cs typeface="DejaVu Sans" charset="0"/>
              </a:rPr>
              <a:t>Appointed Officers</a:t>
            </a:r>
            <a:endParaRPr lang="en-US" altLang="en-US" dirty="0">
              <a:solidFill>
                <a:srgbClr val="000000"/>
              </a:solidFill>
              <a:latin typeface="Arial" panose="020B0604020202020204" pitchFamily="34" charset="0"/>
              <a:cs typeface="DejaVu Sans" charset="0"/>
            </a:endParaRPr>
          </a:p>
        </p:txBody>
      </p:sp>
      <p:sp>
        <p:nvSpPr>
          <p:cNvPr id="44051" name="CustomShape 6">
            <a:extLst>
              <a:ext uri="{FF2B5EF4-FFF2-40B4-BE49-F238E27FC236}">
                <a16:creationId xmlns:a16="http://schemas.microsoft.com/office/drawing/2014/main" id="{BEB84310-79F8-46EC-A69A-6CC748334BBD}"/>
              </a:ext>
            </a:extLst>
          </p:cNvPr>
          <p:cNvSpPr>
            <a:spLocks noChangeArrowheads="1"/>
          </p:cNvSpPr>
          <p:nvPr/>
        </p:nvSpPr>
        <p:spPr bwMode="auto">
          <a:xfrm>
            <a:off x="5793573" y="1702868"/>
            <a:ext cx="1350963" cy="755650"/>
          </a:xfrm>
          <a:prstGeom prst="rect">
            <a:avLst/>
          </a:prstGeom>
          <a:solidFill>
            <a:srgbClr val="FFFFFF"/>
          </a:solidFill>
          <a:ln w="38100">
            <a:solidFill>
              <a:srgbClr val="FF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1st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James P.K. Gilb</a:t>
            </a:r>
          </a:p>
        </p:txBody>
      </p:sp>
      <p:sp>
        <p:nvSpPr>
          <p:cNvPr id="44052" name="CustomShape 6">
            <a:extLst>
              <a:ext uri="{FF2B5EF4-FFF2-40B4-BE49-F238E27FC236}">
                <a16:creationId xmlns:a16="http://schemas.microsoft.com/office/drawing/2014/main" id="{24C133B8-6815-4351-8F5F-63CBF6D891DF}"/>
              </a:ext>
            </a:extLst>
          </p:cNvPr>
          <p:cNvSpPr>
            <a:spLocks noChangeArrowheads="1"/>
          </p:cNvSpPr>
          <p:nvPr/>
        </p:nvSpPr>
        <p:spPr bwMode="auto">
          <a:xfrm>
            <a:off x="7279473" y="1702868"/>
            <a:ext cx="1349375" cy="75565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2nd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Roger Marks</a:t>
            </a:r>
          </a:p>
        </p:txBody>
      </p:sp>
      <p:sp>
        <p:nvSpPr>
          <p:cNvPr id="44053" name="CustomShape 6">
            <a:extLst>
              <a:ext uri="{FF2B5EF4-FFF2-40B4-BE49-F238E27FC236}">
                <a16:creationId xmlns:a16="http://schemas.microsoft.com/office/drawing/2014/main" id="{4083C190-4C48-4EF5-A11F-285CFE8DBEE2}"/>
              </a:ext>
            </a:extLst>
          </p:cNvPr>
          <p:cNvSpPr>
            <a:spLocks noChangeArrowheads="1"/>
          </p:cNvSpPr>
          <p:nvPr/>
        </p:nvSpPr>
        <p:spPr bwMode="auto">
          <a:xfrm>
            <a:off x="5793573" y="2553769"/>
            <a:ext cx="1350963"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Executive Secretary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Jon Rosdahl</a:t>
            </a:r>
          </a:p>
        </p:txBody>
      </p:sp>
      <p:sp>
        <p:nvSpPr>
          <p:cNvPr id="44054" name="CustomShape 6">
            <a:extLst>
              <a:ext uri="{FF2B5EF4-FFF2-40B4-BE49-F238E27FC236}">
                <a16:creationId xmlns:a16="http://schemas.microsoft.com/office/drawing/2014/main" id="{A02BEA4A-C6A1-44F4-9142-53284BD61B5A}"/>
              </a:ext>
            </a:extLst>
          </p:cNvPr>
          <p:cNvSpPr>
            <a:spLocks noChangeArrowheads="1"/>
          </p:cNvSpPr>
          <p:nvPr/>
        </p:nvSpPr>
        <p:spPr bwMode="auto">
          <a:xfrm>
            <a:off x="7279473" y="2556944"/>
            <a:ext cx="1349375"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solidFill>
                  <a:srgbClr val="000000"/>
                </a:solidFill>
                <a:latin typeface="Arial" panose="020B0604020202020204" pitchFamily="34" charset="0"/>
                <a:cs typeface="DejaVu Sans" charset="0"/>
              </a:rPr>
              <a:t>Recording Secretary</a:t>
            </a:r>
          </a:p>
          <a:p>
            <a:pPr algn="ctr">
              <a:spcBef>
                <a:spcPct val="0"/>
              </a:spcBef>
              <a:buFontTx/>
              <a:buNone/>
            </a:pPr>
            <a:r>
              <a:rPr lang="en-US" altLang="en-US" sz="1200">
                <a:solidFill>
                  <a:srgbClr val="000000"/>
                </a:solidFill>
                <a:latin typeface="Arial" panose="020B0604020202020204" pitchFamily="34" charset="0"/>
                <a:cs typeface="DejaVu Sans" charset="0"/>
              </a:rPr>
              <a:t>John D’Ambrosia</a:t>
            </a:r>
          </a:p>
        </p:txBody>
      </p:sp>
      <p:sp>
        <p:nvSpPr>
          <p:cNvPr id="44055" name="CustomShape 6">
            <a:extLst>
              <a:ext uri="{FF2B5EF4-FFF2-40B4-BE49-F238E27FC236}">
                <a16:creationId xmlns:a16="http://schemas.microsoft.com/office/drawing/2014/main" id="{F5EEDD07-BAA8-42D6-A05C-AEBA0081A983}"/>
              </a:ext>
            </a:extLst>
          </p:cNvPr>
          <p:cNvSpPr>
            <a:spLocks noChangeArrowheads="1"/>
          </p:cNvSpPr>
          <p:nvPr/>
        </p:nvSpPr>
        <p:spPr bwMode="auto">
          <a:xfrm>
            <a:off x="5793573" y="3406256"/>
            <a:ext cx="1350963" cy="83820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Treasurer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George Zimmerman</a:t>
            </a:r>
          </a:p>
        </p:txBody>
      </p:sp>
      <p:sp>
        <p:nvSpPr>
          <p:cNvPr id="44056" name="CustomShape 6">
            <a:extLst>
              <a:ext uri="{FF2B5EF4-FFF2-40B4-BE49-F238E27FC236}">
                <a16:creationId xmlns:a16="http://schemas.microsoft.com/office/drawing/2014/main" id="{0CC70024-1625-40AA-9B7D-D23B9B94C454}"/>
              </a:ext>
            </a:extLst>
          </p:cNvPr>
          <p:cNvSpPr>
            <a:spLocks noChangeArrowheads="1"/>
          </p:cNvSpPr>
          <p:nvPr/>
        </p:nvSpPr>
        <p:spPr bwMode="auto">
          <a:xfrm>
            <a:off x="7279473" y="339831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Clint Chaplin</a:t>
            </a:r>
          </a:p>
        </p:txBody>
      </p:sp>
      <p:sp>
        <p:nvSpPr>
          <p:cNvPr id="33" name="CustomShape 6">
            <a:extLst>
              <a:ext uri="{FF2B5EF4-FFF2-40B4-BE49-F238E27FC236}">
                <a16:creationId xmlns:a16="http://schemas.microsoft.com/office/drawing/2014/main" id="{BB473A96-7C6C-4859-9035-16331DAB5374}"/>
              </a:ext>
            </a:extLst>
          </p:cNvPr>
          <p:cNvSpPr>
            <a:spLocks noChangeArrowheads="1"/>
          </p:cNvSpPr>
          <p:nvPr/>
        </p:nvSpPr>
        <p:spPr bwMode="auto">
          <a:xfrm>
            <a:off x="7279473" y="433099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Geoff Thompson</a:t>
            </a:r>
          </a:p>
        </p:txBody>
      </p:sp>
      <p:sp>
        <p:nvSpPr>
          <p:cNvPr id="3" name="Rectangle 4">
            <a:extLst>
              <a:ext uri="{FF2B5EF4-FFF2-40B4-BE49-F238E27FC236}">
                <a16:creationId xmlns:a16="http://schemas.microsoft.com/office/drawing/2014/main" id="{D24F2B4D-DB37-4110-8F2D-55009F5E8503}"/>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2020</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13</a:t>
            </a:fld>
            <a:endParaRPr lang="en-US" altLang="en-US" sz="1200" b="0"/>
          </a:p>
        </p:txBody>
      </p:sp>
      <p:grpSp>
        <p:nvGrpSpPr>
          <p:cNvPr id="49" name="Group 48">
            <a:extLst>
              <a:ext uri="{FF2B5EF4-FFF2-40B4-BE49-F238E27FC236}">
                <a16:creationId xmlns:a16="http://schemas.microsoft.com/office/drawing/2014/main" id="{9DD87207-8C06-4089-BA43-92065CA82586}"/>
              </a:ext>
            </a:extLst>
          </p:cNvPr>
          <p:cNvGrpSpPr/>
          <p:nvPr/>
        </p:nvGrpSpPr>
        <p:grpSpPr>
          <a:xfrm>
            <a:off x="1415480" y="1134553"/>
            <a:ext cx="8996362" cy="5267822"/>
            <a:chOff x="1524000" y="686091"/>
            <a:chExt cx="8996362" cy="5267822"/>
          </a:xfrm>
        </p:grpSpPr>
        <p:sp>
          <p:nvSpPr>
            <p:cNvPr id="50" name="Text Box 6">
              <a:extLst>
                <a:ext uri="{FF2B5EF4-FFF2-40B4-BE49-F238E27FC236}">
                  <a16:creationId xmlns:a16="http://schemas.microsoft.com/office/drawing/2014/main" id="{638A261D-CB22-4BBA-9D63-6967530E7B06}"/>
                </a:ext>
              </a:extLst>
            </p:cNvPr>
            <p:cNvSpPr txBox="1">
              <a:spLocks noChangeArrowheads="1"/>
            </p:cNvSpPr>
            <p:nvPr/>
          </p:nvSpPr>
          <p:spPr bwMode="auto">
            <a:xfrm rot="16200000">
              <a:off x="1384300" y="1388929"/>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51" name="Group 50">
              <a:extLst>
                <a:ext uri="{FF2B5EF4-FFF2-40B4-BE49-F238E27FC236}">
                  <a16:creationId xmlns:a16="http://schemas.microsoft.com/office/drawing/2014/main" id="{D40256AB-F6BA-4E45-9D5B-EB9186A7FE6A}"/>
                </a:ext>
              </a:extLst>
            </p:cNvPr>
            <p:cNvGrpSpPr/>
            <p:nvPr/>
          </p:nvGrpSpPr>
          <p:grpSpPr>
            <a:xfrm>
              <a:off x="1896474" y="700528"/>
              <a:ext cx="1676400" cy="5218420"/>
              <a:chOff x="7391400" y="706218"/>
              <a:chExt cx="1676400" cy="5218420"/>
            </a:xfrm>
          </p:grpSpPr>
          <p:sp>
            <p:nvSpPr>
              <p:cNvPr id="87" name="AutoShape 11">
                <a:extLst>
                  <a:ext uri="{FF2B5EF4-FFF2-40B4-BE49-F238E27FC236}">
                    <a16:creationId xmlns:a16="http://schemas.microsoft.com/office/drawing/2014/main" id="{6072631A-1015-425E-9970-EB5CF801F28A}"/>
                  </a:ext>
                </a:extLst>
              </p:cNvPr>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88" name="AutoShape 9">
                <a:extLst>
                  <a:ext uri="{FF2B5EF4-FFF2-40B4-BE49-F238E27FC236}">
                    <a16:creationId xmlns:a16="http://schemas.microsoft.com/office/drawing/2014/main" id="{B9702930-F7BD-44A9-8535-6894C14FC956}"/>
                  </a:ext>
                </a:extLst>
              </p:cNvPr>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90" name="AutoShape 10">
                <a:extLst>
                  <a:ext uri="{FF2B5EF4-FFF2-40B4-BE49-F238E27FC236}">
                    <a16:creationId xmlns:a16="http://schemas.microsoft.com/office/drawing/2014/main" id="{8F7A3D4C-27E9-4A55-A8B2-559DFC0A28B0}"/>
                  </a:ext>
                </a:extLst>
              </p:cNvPr>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91" name="AutoShape 41">
                <a:extLst>
                  <a:ext uri="{FF2B5EF4-FFF2-40B4-BE49-F238E27FC236}">
                    <a16:creationId xmlns:a16="http://schemas.microsoft.com/office/drawing/2014/main" id="{9C3467C2-9DA6-4D13-8A2B-09273304D632}"/>
                  </a:ext>
                </a:extLst>
              </p:cNvPr>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92" name="AutoShape 41">
                <a:extLst>
                  <a:ext uri="{FF2B5EF4-FFF2-40B4-BE49-F238E27FC236}">
                    <a16:creationId xmlns:a16="http://schemas.microsoft.com/office/drawing/2014/main" id="{C8C7156B-8422-4435-9235-213C562A96EC}"/>
                  </a:ext>
                </a:extLst>
              </p:cNvPr>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93" name="AutoShape 9">
                <a:extLst>
                  <a:ext uri="{FF2B5EF4-FFF2-40B4-BE49-F238E27FC236}">
                    <a16:creationId xmlns:a16="http://schemas.microsoft.com/office/drawing/2014/main" id="{705B6DF0-7A34-4CBD-84A7-315D25205C0B}"/>
                  </a:ext>
                </a:extLst>
              </p:cNvPr>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2" name="Right Arrow 53">
              <a:extLst>
                <a:ext uri="{FF2B5EF4-FFF2-40B4-BE49-F238E27FC236}">
                  <a16:creationId xmlns:a16="http://schemas.microsoft.com/office/drawing/2014/main" id="{FB3EBF1A-4012-4979-BBB0-AED28C6B1F3C}"/>
                </a:ext>
              </a:extLst>
            </p:cNvPr>
            <p:cNvSpPr/>
            <p:nvPr/>
          </p:nvSpPr>
          <p:spPr bwMode="auto">
            <a:xfrm rot="10800000">
              <a:off x="3427066" y="314728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sp>
          <p:nvSpPr>
            <p:cNvPr id="53" name="Text Box 6">
              <a:extLst>
                <a:ext uri="{FF2B5EF4-FFF2-40B4-BE49-F238E27FC236}">
                  <a16:creationId xmlns:a16="http://schemas.microsoft.com/office/drawing/2014/main" id="{AFF4F2D9-81FD-4D46-898B-097EAA7DE77C}"/>
                </a:ext>
              </a:extLst>
            </p:cNvPr>
            <p:cNvSpPr txBox="1">
              <a:spLocks noChangeArrowheads="1"/>
            </p:cNvSpPr>
            <p:nvPr/>
          </p:nvSpPr>
          <p:spPr bwMode="auto">
            <a:xfrm rot="16200000">
              <a:off x="1071795" y="459385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54" name="Straight Arrow Connector 53">
              <a:extLst>
                <a:ext uri="{FF2B5EF4-FFF2-40B4-BE49-F238E27FC236}">
                  <a16:creationId xmlns:a16="http://schemas.microsoft.com/office/drawing/2014/main" id="{CC1168F4-CF42-457B-A78A-6FAE5C4E3FBB}"/>
                </a:ext>
              </a:extLst>
            </p:cNvPr>
            <p:cNvCxnSpPr/>
            <p:nvPr/>
          </p:nvCxnSpPr>
          <p:spPr bwMode="auto">
            <a:xfrm flipV="1">
              <a:off x="1828800" y="686094"/>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5" name="Straight Arrow Connector 54">
              <a:extLst>
                <a:ext uri="{FF2B5EF4-FFF2-40B4-BE49-F238E27FC236}">
                  <a16:creationId xmlns:a16="http://schemas.microsoft.com/office/drawing/2014/main" id="{594C053B-969F-42B9-A20B-3DF50DA6D490}"/>
                </a:ext>
              </a:extLst>
            </p:cNvPr>
            <p:cNvCxnSpPr/>
            <p:nvPr/>
          </p:nvCxnSpPr>
          <p:spPr bwMode="auto">
            <a:xfrm>
              <a:off x="1828800" y="3490862"/>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6" name="Straight Connector 55">
              <a:extLst>
                <a:ext uri="{FF2B5EF4-FFF2-40B4-BE49-F238E27FC236}">
                  <a16:creationId xmlns:a16="http://schemas.microsoft.com/office/drawing/2014/main" id="{64B7B4D6-4685-4B34-B0A3-BAF79B59A08D}"/>
                </a:ext>
              </a:extLst>
            </p:cNvPr>
            <p:cNvCxnSpPr/>
            <p:nvPr/>
          </p:nvCxnSpPr>
          <p:spPr bwMode="auto">
            <a:xfrm>
              <a:off x="1600200" y="337544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57" name="Group 56">
              <a:extLst>
                <a:ext uri="{FF2B5EF4-FFF2-40B4-BE49-F238E27FC236}">
                  <a16:creationId xmlns:a16="http://schemas.microsoft.com/office/drawing/2014/main" id="{B0C4DFA3-1C26-4178-BEE1-78E854503B36}"/>
                </a:ext>
              </a:extLst>
            </p:cNvPr>
            <p:cNvGrpSpPr/>
            <p:nvPr/>
          </p:nvGrpSpPr>
          <p:grpSpPr>
            <a:xfrm>
              <a:off x="3775213" y="686091"/>
              <a:ext cx="2797854" cy="5211982"/>
              <a:chOff x="4419600" y="706218"/>
              <a:chExt cx="2797854" cy="5211982"/>
            </a:xfrm>
          </p:grpSpPr>
          <p:sp>
            <p:nvSpPr>
              <p:cNvPr id="76" name="AutoShape 11">
                <a:extLst>
                  <a:ext uri="{FF2B5EF4-FFF2-40B4-BE49-F238E27FC236}">
                    <a16:creationId xmlns:a16="http://schemas.microsoft.com/office/drawing/2014/main" id="{420A3C06-4C7A-4B3C-8478-47BCD25E7F90}"/>
                  </a:ext>
                </a:extLst>
              </p:cNvPr>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77" name="AutoShape 42">
                <a:extLst>
                  <a:ext uri="{FF2B5EF4-FFF2-40B4-BE49-F238E27FC236}">
                    <a16:creationId xmlns:a16="http://schemas.microsoft.com/office/drawing/2014/main" id="{8C8064DE-7601-4ED0-8352-1BEC4123F884}"/>
                  </a:ext>
                </a:extLst>
              </p:cNvPr>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78" name="AutoShape 9">
                <a:extLst>
                  <a:ext uri="{FF2B5EF4-FFF2-40B4-BE49-F238E27FC236}">
                    <a16:creationId xmlns:a16="http://schemas.microsoft.com/office/drawing/2014/main" id="{997AA926-EAFD-4173-881C-D4A340419166}"/>
                  </a:ext>
                </a:extLst>
              </p:cNvPr>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79" name="AutoShape 10">
                <a:extLst>
                  <a:ext uri="{FF2B5EF4-FFF2-40B4-BE49-F238E27FC236}">
                    <a16:creationId xmlns:a16="http://schemas.microsoft.com/office/drawing/2014/main" id="{C0032152-0C55-4120-A15D-2BC7448142CC}"/>
                  </a:ext>
                </a:extLst>
              </p:cNvPr>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80" name="AutoShape 21">
                <a:extLst>
                  <a:ext uri="{FF2B5EF4-FFF2-40B4-BE49-F238E27FC236}">
                    <a16:creationId xmlns:a16="http://schemas.microsoft.com/office/drawing/2014/main" id="{8D456CD3-1909-4DAF-BE8C-A538568F1C39}"/>
                  </a:ext>
                </a:extLst>
              </p:cNvPr>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solidFill>
                    <a:schemeClr val="tx1"/>
                  </a:solidFill>
                  <a:latin typeface="Tahoma" pitchFamily="34" charset="0"/>
                  <a:ea typeface="ＭＳ Ｐゴシック" charset="-128"/>
                  <a:cs typeface="Arial" pitchFamily="34" charset="0"/>
                </a:endParaRPr>
              </a:p>
            </p:txBody>
          </p:sp>
          <p:sp>
            <p:nvSpPr>
              <p:cNvPr id="81" name="AutoShape 22">
                <a:extLst>
                  <a:ext uri="{FF2B5EF4-FFF2-40B4-BE49-F238E27FC236}">
                    <a16:creationId xmlns:a16="http://schemas.microsoft.com/office/drawing/2014/main" id="{5578D36E-0EDE-4317-B63F-6DCE8E112AF7}"/>
                  </a:ext>
                </a:extLst>
              </p:cNvPr>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82" name="AutoShape 23">
                <a:extLst>
                  <a:ext uri="{FF2B5EF4-FFF2-40B4-BE49-F238E27FC236}">
                    <a16:creationId xmlns:a16="http://schemas.microsoft.com/office/drawing/2014/main" id="{05BD1073-71E3-4DC7-A5F7-A477E15A9AA1}"/>
                  </a:ext>
                </a:extLst>
              </p:cNvPr>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83" name="AutoShape 24">
                <a:extLst>
                  <a:ext uri="{FF2B5EF4-FFF2-40B4-BE49-F238E27FC236}">
                    <a16:creationId xmlns:a16="http://schemas.microsoft.com/office/drawing/2014/main" id="{8C5D63DE-C8C3-4F00-ADC8-58058F1B40E5}"/>
                  </a:ext>
                </a:extLst>
              </p:cNvPr>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84" name="AutoShape 41">
                <a:extLst>
                  <a:ext uri="{FF2B5EF4-FFF2-40B4-BE49-F238E27FC236}">
                    <a16:creationId xmlns:a16="http://schemas.microsoft.com/office/drawing/2014/main" id="{42376963-349C-46AB-9E04-A91BAB63F152}"/>
                  </a:ext>
                </a:extLst>
              </p:cNvPr>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85" name="AutoShape 43">
                <a:extLst>
                  <a:ext uri="{FF2B5EF4-FFF2-40B4-BE49-F238E27FC236}">
                    <a16:creationId xmlns:a16="http://schemas.microsoft.com/office/drawing/2014/main" id="{CB2BBAC2-4E9C-4496-9C06-9271ECB8C088}"/>
                  </a:ext>
                </a:extLst>
              </p:cNvPr>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86" name="AutoShape 44">
                <a:extLst>
                  <a:ext uri="{FF2B5EF4-FFF2-40B4-BE49-F238E27FC236}">
                    <a16:creationId xmlns:a16="http://schemas.microsoft.com/office/drawing/2014/main" id="{C9E69177-3091-4EEF-9730-456BED2CC844}"/>
                  </a:ext>
                </a:extLst>
              </p:cNvPr>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8" name="Right Arrow 49">
              <a:extLst>
                <a:ext uri="{FF2B5EF4-FFF2-40B4-BE49-F238E27FC236}">
                  <a16:creationId xmlns:a16="http://schemas.microsoft.com/office/drawing/2014/main" id="{A09FAB64-0637-4952-9F6E-D5DDBC059ABB}"/>
                </a:ext>
              </a:extLst>
            </p:cNvPr>
            <p:cNvSpPr/>
            <p:nvPr/>
          </p:nvSpPr>
          <p:spPr bwMode="auto">
            <a:xfrm rot="10800000">
              <a:off x="6421753"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grpSp>
          <p:nvGrpSpPr>
            <p:cNvPr id="59" name="Group 58">
              <a:extLst>
                <a:ext uri="{FF2B5EF4-FFF2-40B4-BE49-F238E27FC236}">
                  <a16:creationId xmlns:a16="http://schemas.microsoft.com/office/drawing/2014/main" id="{E09CD12C-6F0D-433E-962E-F0D2C7BFADCF}"/>
                </a:ext>
              </a:extLst>
            </p:cNvPr>
            <p:cNvGrpSpPr/>
            <p:nvPr/>
          </p:nvGrpSpPr>
          <p:grpSpPr>
            <a:xfrm>
              <a:off x="6784563" y="733396"/>
              <a:ext cx="1463004" cy="5185555"/>
              <a:chOff x="2717240" y="739083"/>
              <a:chExt cx="1463004" cy="5185555"/>
            </a:xfrm>
          </p:grpSpPr>
          <p:sp>
            <p:nvSpPr>
              <p:cNvPr id="68" name="AutoShape 11">
                <a:extLst>
                  <a:ext uri="{FF2B5EF4-FFF2-40B4-BE49-F238E27FC236}">
                    <a16:creationId xmlns:a16="http://schemas.microsoft.com/office/drawing/2014/main" id="{FE5AF4A4-5022-49AE-B10B-39728D4D4278}"/>
                  </a:ext>
                </a:extLst>
              </p:cNvPr>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69" name="AutoShape 15">
                <a:extLst>
                  <a:ext uri="{FF2B5EF4-FFF2-40B4-BE49-F238E27FC236}">
                    <a16:creationId xmlns:a16="http://schemas.microsoft.com/office/drawing/2014/main" id="{714540DF-E320-4B54-815E-DF91FC157FD0}"/>
                  </a:ext>
                </a:extLst>
              </p:cNvPr>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70" name="AutoShape 16">
                <a:extLst>
                  <a:ext uri="{FF2B5EF4-FFF2-40B4-BE49-F238E27FC236}">
                    <a16:creationId xmlns:a16="http://schemas.microsoft.com/office/drawing/2014/main" id="{E47774BA-848E-49B0-A4F7-59CF76F41392}"/>
                  </a:ext>
                </a:extLst>
              </p:cNvPr>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71" name="AutoShape 17">
                <a:extLst>
                  <a:ext uri="{FF2B5EF4-FFF2-40B4-BE49-F238E27FC236}">
                    <a16:creationId xmlns:a16="http://schemas.microsoft.com/office/drawing/2014/main" id="{1D8BE3BF-6876-4882-B7D8-49BFF4103043}"/>
                  </a:ext>
                </a:extLst>
              </p:cNvPr>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72" name="AutoShape 19">
                <a:extLst>
                  <a:ext uri="{FF2B5EF4-FFF2-40B4-BE49-F238E27FC236}">
                    <a16:creationId xmlns:a16="http://schemas.microsoft.com/office/drawing/2014/main" id="{EB60C6C4-2B17-42FE-AEC9-E00044362A58}"/>
                  </a:ext>
                </a:extLst>
              </p:cNvPr>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74" name="AutoShape 18">
                <a:extLst>
                  <a:ext uri="{FF2B5EF4-FFF2-40B4-BE49-F238E27FC236}">
                    <a16:creationId xmlns:a16="http://schemas.microsoft.com/office/drawing/2014/main" id="{68B0A424-FA8C-443B-919A-463B82069720}"/>
                  </a:ext>
                </a:extLst>
              </p:cNvPr>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75" name="AutoShape 18">
                <a:extLst>
                  <a:ext uri="{FF2B5EF4-FFF2-40B4-BE49-F238E27FC236}">
                    <a16:creationId xmlns:a16="http://schemas.microsoft.com/office/drawing/2014/main" id="{8685C35A-C897-43E5-8E17-BC8BB0A1ACA0}"/>
                  </a:ext>
                </a:extLst>
              </p:cNvPr>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60" name="Right Arrow 4">
              <a:extLst>
                <a:ext uri="{FF2B5EF4-FFF2-40B4-BE49-F238E27FC236}">
                  <a16:creationId xmlns:a16="http://schemas.microsoft.com/office/drawing/2014/main" id="{FFB48F32-6CAA-489A-B26B-1DEA482DB8BE}"/>
                </a:ext>
              </a:extLst>
            </p:cNvPr>
            <p:cNvSpPr/>
            <p:nvPr/>
          </p:nvSpPr>
          <p:spPr bwMode="auto">
            <a:xfrm rot="10800000">
              <a:off x="8134209"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grpSp>
          <p:nvGrpSpPr>
            <p:cNvPr id="61" name="Group 60">
              <a:extLst>
                <a:ext uri="{FF2B5EF4-FFF2-40B4-BE49-F238E27FC236}">
                  <a16:creationId xmlns:a16="http://schemas.microsoft.com/office/drawing/2014/main" id="{E74A8639-99A9-4F68-9B53-C3529B482283}"/>
                </a:ext>
              </a:extLst>
            </p:cNvPr>
            <p:cNvGrpSpPr/>
            <p:nvPr/>
          </p:nvGrpSpPr>
          <p:grpSpPr>
            <a:xfrm>
              <a:off x="8459066" y="733396"/>
              <a:ext cx="1164003" cy="5185555"/>
              <a:chOff x="1180690" y="739083"/>
              <a:chExt cx="1164003" cy="5185555"/>
            </a:xfrm>
          </p:grpSpPr>
          <p:sp>
            <p:nvSpPr>
              <p:cNvPr id="64" name="AutoShape 11">
                <a:extLst>
                  <a:ext uri="{FF2B5EF4-FFF2-40B4-BE49-F238E27FC236}">
                    <a16:creationId xmlns:a16="http://schemas.microsoft.com/office/drawing/2014/main" id="{DA7A036C-F209-45CE-A0B9-C42FD4446F16}"/>
                  </a:ext>
                </a:extLst>
              </p:cNvPr>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65" name="AutoShape 14">
                <a:extLst>
                  <a:ext uri="{FF2B5EF4-FFF2-40B4-BE49-F238E27FC236}">
                    <a16:creationId xmlns:a16="http://schemas.microsoft.com/office/drawing/2014/main" id="{571DFBE4-8A42-433B-B640-9485CE3CFEB5}"/>
                  </a:ext>
                </a:extLst>
              </p:cNvPr>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66" name="AutoShape 15">
                <a:extLst>
                  <a:ext uri="{FF2B5EF4-FFF2-40B4-BE49-F238E27FC236}">
                    <a16:creationId xmlns:a16="http://schemas.microsoft.com/office/drawing/2014/main" id="{F7D66D02-6C0C-4E73-8BB5-757CC78B70A5}"/>
                  </a:ext>
                </a:extLst>
              </p:cNvPr>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67" name="AutoShape 18">
                <a:extLst>
                  <a:ext uri="{FF2B5EF4-FFF2-40B4-BE49-F238E27FC236}">
                    <a16:creationId xmlns:a16="http://schemas.microsoft.com/office/drawing/2014/main" id="{6B4D4D11-4251-43B6-AE16-69E0F0BFD5E6}"/>
                  </a:ext>
                </a:extLst>
              </p:cNvPr>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62" name="Right Arrow 54">
              <a:extLst>
                <a:ext uri="{FF2B5EF4-FFF2-40B4-BE49-F238E27FC236}">
                  <a16:creationId xmlns:a16="http://schemas.microsoft.com/office/drawing/2014/main" id="{EE66C60B-7436-4A4B-A1EB-51CE6A1917B5}"/>
                </a:ext>
              </a:extLst>
            </p:cNvPr>
            <p:cNvSpPr/>
            <p:nvPr/>
          </p:nvSpPr>
          <p:spPr bwMode="auto">
            <a:xfrm rot="10800000">
              <a:off x="9401547" y="307905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sp>
          <p:nvSpPr>
            <p:cNvPr id="63" name="AutoShape 12">
              <a:extLst>
                <a:ext uri="{FF2B5EF4-FFF2-40B4-BE49-F238E27FC236}">
                  <a16:creationId xmlns:a16="http://schemas.microsoft.com/office/drawing/2014/main" id="{74088A69-B92A-4467-ADAF-27650B6D5C72}"/>
                </a:ext>
              </a:extLst>
            </p:cNvPr>
            <p:cNvSpPr>
              <a:spLocks noChangeArrowheads="1"/>
            </p:cNvSpPr>
            <p:nvPr/>
          </p:nvSpPr>
          <p:spPr bwMode="auto">
            <a:xfrm>
              <a:off x="9834562" y="142117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solidFill>
                  <a:schemeClr val="tx1"/>
                </a:solidFill>
                <a:latin typeface="Tahoma" pitchFamily="34" charset="0"/>
                <a:ea typeface="ＭＳ Ｐゴシック" charset="-128"/>
                <a:cs typeface="Arial" pitchFamily="34" charset="0"/>
              </a:endParaRPr>
            </a:p>
          </p:txBody>
        </p:sp>
      </p:grpSp>
      <p:sp>
        <p:nvSpPr>
          <p:cNvPr id="2" name="Date Placeholder 1">
            <a:extLst>
              <a:ext uri="{FF2B5EF4-FFF2-40B4-BE49-F238E27FC236}">
                <a16:creationId xmlns:a16="http://schemas.microsoft.com/office/drawing/2014/main" id="{E4F781F0-855F-47BC-B8BC-EEE2D9AC3484}"/>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14</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14</a:t>
            </a:fld>
            <a:endParaRPr lang="en-US" altLang="en-US" sz="1200" b="0"/>
          </a:p>
        </p:txBody>
      </p:sp>
      <p:grpSp>
        <p:nvGrpSpPr>
          <p:cNvPr id="77" name="Group 76">
            <a:extLst>
              <a:ext uri="{FF2B5EF4-FFF2-40B4-BE49-F238E27FC236}">
                <a16:creationId xmlns:a16="http://schemas.microsoft.com/office/drawing/2014/main" id="{EE097E52-9345-4ED7-97D2-F06AE2D8C0F4}"/>
              </a:ext>
            </a:extLst>
          </p:cNvPr>
          <p:cNvGrpSpPr/>
          <p:nvPr/>
        </p:nvGrpSpPr>
        <p:grpSpPr>
          <a:xfrm>
            <a:off x="670660" y="1287741"/>
            <a:ext cx="10394716" cy="5014553"/>
            <a:chOff x="273287" y="1436917"/>
            <a:chExt cx="10394716" cy="5014553"/>
          </a:xfrm>
        </p:grpSpPr>
        <p:sp>
          <p:nvSpPr>
            <p:cNvPr id="78" name="Text Box 3">
              <a:extLst>
                <a:ext uri="{FF2B5EF4-FFF2-40B4-BE49-F238E27FC236}">
                  <a16:creationId xmlns:a16="http://schemas.microsoft.com/office/drawing/2014/main" id="{96E8C0A9-A317-4B88-831E-A911B4CFF5EE}"/>
                </a:ext>
              </a:extLst>
            </p:cNvPr>
            <p:cNvSpPr txBox="1">
              <a:spLocks noChangeArrowheads="1"/>
            </p:cNvSpPr>
            <p:nvPr/>
          </p:nvSpPr>
          <p:spPr bwMode="auto">
            <a:xfrm>
              <a:off x="1677631"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79" name="AutoShape 5">
              <a:extLst>
                <a:ext uri="{FF2B5EF4-FFF2-40B4-BE49-F238E27FC236}">
                  <a16:creationId xmlns:a16="http://schemas.microsoft.com/office/drawing/2014/main" id="{5C9A8EF4-7777-48B2-8CC9-ECFB7C3D2B09}"/>
                </a:ext>
              </a:extLst>
            </p:cNvPr>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0" name="Text Box 6">
              <a:extLst>
                <a:ext uri="{FF2B5EF4-FFF2-40B4-BE49-F238E27FC236}">
                  <a16:creationId xmlns:a16="http://schemas.microsoft.com/office/drawing/2014/main" id="{1D9F3C7C-03B0-4E33-9D31-FBF9F3937611}"/>
                </a:ext>
              </a:extLst>
            </p:cNvPr>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81" name="Text Box 7">
              <a:extLst>
                <a:ext uri="{FF2B5EF4-FFF2-40B4-BE49-F238E27FC236}">
                  <a16:creationId xmlns:a16="http://schemas.microsoft.com/office/drawing/2014/main" id="{F4D72B16-3DFA-4E61-881C-FEB06A3100FE}"/>
                </a:ext>
              </a:extLst>
            </p:cNvPr>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82" name="AutoShape 8">
              <a:extLst>
                <a:ext uri="{FF2B5EF4-FFF2-40B4-BE49-F238E27FC236}">
                  <a16:creationId xmlns:a16="http://schemas.microsoft.com/office/drawing/2014/main" id="{3A4ABC48-0F7B-493C-B7AB-2886146D1443}"/>
                </a:ext>
              </a:extLst>
            </p:cNvPr>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3" name="Text Box 13">
              <a:extLst>
                <a:ext uri="{FF2B5EF4-FFF2-40B4-BE49-F238E27FC236}">
                  <a16:creationId xmlns:a16="http://schemas.microsoft.com/office/drawing/2014/main" id="{7264E53A-031B-46F9-A54D-8604F9866B18}"/>
                </a:ext>
              </a:extLst>
            </p:cNvPr>
            <p:cNvSpPr txBox="1">
              <a:spLocks noChangeArrowheads="1"/>
            </p:cNvSpPr>
            <p:nvPr/>
          </p:nvSpPr>
          <p:spPr bwMode="auto">
            <a:xfrm>
              <a:off x="9294691" y="598980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84" name="AutoShape 27">
              <a:extLst>
                <a:ext uri="{FF2B5EF4-FFF2-40B4-BE49-F238E27FC236}">
                  <a16:creationId xmlns:a16="http://schemas.microsoft.com/office/drawing/2014/main" id="{6DC74819-8FF8-4299-826A-ABDE5C50DA58}"/>
                </a:ext>
              </a:extLst>
            </p:cNvPr>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85" name="Line 29">
              <a:extLst>
                <a:ext uri="{FF2B5EF4-FFF2-40B4-BE49-F238E27FC236}">
                  <a16:creationId xmlns:a16="http://schemas.microsoft.com/office/drawing/2014/main" id="{1933DFCE-2B02-4701-8C7D-F6597A74EBC3}"/>
                </a:ext>
              </a:extLst>
            </p:cNvPr>
            <p:cNvSpPr>
              <a:spLocks noChangeShapeType="1"/>
            </p:cNvSpPr>
            <p:nvPr/>
          </p:nvSpPr>
          <p:spPr bwMode="auto">
            <a:xfrm>
              <a:off x="2798766" y="358140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86" name="AutoShape 34">
              <a:extLst>
                <a:ext uri="{FF2B5EF4-FFF2-40B4-BE49-F238E27FC236}">
                  <a16:creationId xmlns:a16="http://schemas.microsoft.com/office/drawing/2014/main" id="{8105F023-ABD3-4A1C-B6AD-E4FB90728B13}"/>
                </a:ext>
              </a:extLst>
            </p:cNvPr>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7" name="Text Box 35">
              <a:extLst>
                <a:ext uri="{FF2B5EF4-FFF2-40B4-BE49-F238E27FC236}">
                  <a16:creationId xmlns:a16="http://schemas.microsoft.com/office/drawing/2014/main" id="{1540BD3D-C3B8-460F-B27F-522E895B80AE}"/>
                </a:ext>
              </a:extLst>
            </p:cNvPr>
            <p:cNvSpPr txBox="1">
              <a:spLocks noChangeArrowheads="1"/>
            </p:cNvSpPr>
            <p:nvPr/>
          </p:nvSpPr>
          <p:spPr bwMode="auto">
            <a:xfrm>
              <a:off x="4008916" y="6019800"/>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88" name="Text Box 36">
              <a:extLst>
                <a:ext uri="{FF2B5EF4-FFF2-40B4-BE49-F238E27FC236}">
                  <a16:creationId xmlns:a16="http://schemas.microsoft.com/office/drawing/2014/main" id="{06F4128D-5E8A-49A2-B550-0FE4F0FA1609}"/>
                </a:ext>
              </a:extLst>
            </p:cNvPr>
            <p:cNvSpPr txBox="1">
              <a:spLocks noChangeArrowheads="1"/>
            </p:cNvSpPr>
            <p:nvPr/>
          </p:nvSpPr>
          <p:spPr bwMode="auto">
            <a:xfrm>
              <a:off x="1760538"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89" name="AutoShape 37">
              <a:extLst>
                <a:ext uri="{FF2B5EF4-FFF2-40B4-BE49-F238E27FC236}">
                  <a16:creationId xmlns:a16="http://schemas.microsoft.com/office/drawing/2014/main" id="{D5382948-BBD6-4E33-878A-FC23407220E4}"/>
                </a:ext>
              </a:extLst>
            </p:cNvPr>
            <p:cNvSpPr>
              <a:spLocks/>
            </p:cNvSpPr>
            <p:nvPr/>
          </p:nvSpPr>
          <p:spPr bwMode="auto">
            <a:xfrm rot="-5400000">
              <a:off x="2221687"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90" name="AutoShape 47">
              <a:extLst>
                <a:ext uri="{FF2B5EF4-FFF2-40B4-BE49-F238E27FC236}">
                  <a16:creationId xmlns:a16="http://schemas.microsoft.com/office/drawing/2014/main" id="{DB33EA56-69DD-4FB6-8FDF-2EE8922D011E}"/>
                </a:ext>
              </a:extLst>
            </p:cNvPr>
            <p:cNvSpPr>
              <a:spLocks noChangeArrowheads="1"/>
            </p:cNvSpPr>
            <p:nvPr/>
          </p:nvSpPr>
          <p:spPr bwMode="auto">
            <a:xfrm>
              <a:off x="7826016" y="2893508"/>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91" name="Cloud">
              <a:extLst>
                <a:ext uri="{FF2B5EF4-FFF2-40B4-BE49-F238E27FC236}">
                  <a16:creationId xmlns:a16="http://schemas.microsoft.com/office/drawing/2014/main" id="{695AB45C-C53D-4E11-B0B7-AC8D7A82F164}"/>
                </a:ext>
              </a:extLst>
            </p:cNvPr>
            <p:cNvSpPr>
              <a:spLocks noChangeAspect="1" noEditPoints="1" noChangeArrowheads="1"/>
            </p:cNvSpPr>
            <p:nvPr/>
          </p:nvSpPr>
          <p:spPr bwMode="auto">
            <a:xfrm>
              <a:off x="15367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92" name="AutoShape 46">
              <a:extLst>
                <a:ext uri="{FF2B5EF4-FFF2-40B4-BE49-F238E27FC236}">
                  <a16:creationId xmlns:a16="http://schemas.microsoft.com/office/drawing/2014/main" id="{C8F84E63-BA93-4ECE-AED2-A0B5945DAA11}"/>
                </a:ext>
              </a:extLst>
            </p:cNvPr>
            <p:cNvSpPr>
              <a:spLocks noChangeArrowheads="1"/>
            </p:cNvSpPr>
            <p:nvPr/>
          </p:nvSpPr>
          <p:spPr bwMode="auto">
            <a:xfrm>
              <a:off x="1802606" y="333216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a:solidFill>
                    <a:schemeClr val="tx1"/>
                  </a:solidFill>
                  <a:latin typeface="Tahoma" pitchFamily="34" charset="0"/>
                  <a:ea typeface="ＭＳ Ｐゴシック" charset="-128"/>
                  <a:cs typeface="Arial" pitchFamily="34" charset="0"/>
                </a:rPr>
                <a:t>WNG</a:t>
              </a:r>
            </a:p>
          </p:txBody>
        </p:sp>
        <p:sp>
          <p:nvSpPr>
            <p:cNvPr id="93" name="AutoShape 46">
              <a:extLst>
                <a:ext uri="{FF2B5EF4-FFF2-40B4-BE49-F238E27FC236}">
                  <a16:creationId xmlns:a16="http://schemas.microsoft.com/office/drawing/2014/main" id="{673D386A-2ED5-4A63-9B18-4985176E8F0E}"/>
                </a:ext>
              </a:extLst>
            </p:cNvPr>
            <p:cNvSpPr>
              <a:spLocks noChangeArrowheads="1"/>
            </p:cNvSpPr>
            <p:nvPr/>
          </p:nvSpPr>
          <p:spPr bwMode="auto">
            <a:xfrm>
              <a:off x="7837361" y="1545739"/>
              <a:ext cx="981141"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802.11aq</a:t>
              </a:r>
            </a:p>
            <a:p>
              <a:pPr algn="ctr"/>
              <a:r>
                <a:rPr lang="en-US" sz="1200" b="1" dirty="0">
                  <a:solidFill>
                    <a:schemeClr val="tx1"/>
                  </a:solidFill>
                  <a:latin typeface="Tahoma" pitchFamily="34" charset="0"/>
                  <a:ea typeface="ＭＳ Ｐゴシック" charset="-128"/>
                  <a:cs typeface="Arial" pitchFamily="34" charset="0"/>
                </a:rPr>
                <a:t>PAD</a:t>
              </a:r>
            </a:p>
          </p:txBody>
        </p:sp>
        <p:sp>
          <p:nvSpPr>
            <p:cNvPr id="94" name="AutoShape 46">
              <a:extLst>
                <a:ext uri="{FF2B5EF4-FFF2-40B4-BE49-F238E27FC236}">
                  <a16:creationId xmlns:a16="http://schemas.microsoft.com/office/drawing/2014/main" id="{6952049F-0B19-4043-A971-A6161BE4A924}"/>
                </a:ext>
              </a:extLst>
            </p:cNvPr>
            <p:cNvSpPr>
              <a:spLocks noChangeArrowheads="1"/>
            </p:cNvSpPr>
            <p:nvPr/>
          </p:nvSpPr>
          <p:spPr bwMode="auto">
            <a:xfrm>
              <a:off x="7861353" y="4923438"/>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a:solidFill>
                  <a:schemeClr val="tx1"/>
                </a:solidFill>
                <a:latin typeface="Tahoma" pitchFamily="34" charset="0"/>
                <a:ea typeface="ＭＳ Ｐゴシック" charset="-128"/>
                <a:cs typeface="Arial" pitchFamily="34" charset="0"/>
              </a:endParaRPr>
            </a:p>
            <a:p>
              <a:pPr algn="ctr"/>
              <a:r>
                <a:rPr lang="en-US" sz="1200" b="1" dirty="0">
                  <a:solidFill>
                    <a:schemeClr val="tx1"/>
                  </a:solidFill>
                  <a:latin typeface="Tahoma" pitchFamily="34" charset="0"/>
                  <a:ea typeface="ＭＳ Ｐゴシック" charset="-128"/>
                  <a:cs typeface="Arial" pitchFamily="34" charset="0"/>
                </a:rPr>
                <a:t>802.11aj</a:t>
              </a:r>
            </a:p>
            <a:p>
              <a:pPr algn="ctr"/>
              <a:r>
                <a:rPr lang="en-US" sz="1200" b="1" dirty="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sp>
          <p:nvSpPr>
            <p:cNvPr id="95" name="AutoShape 46">
              <a:extLst>
                <a:ext uri="{FF2B5EF4-FFF2-40B4-BE49-F238E27FC236}">
                  <a16:creationId xmlns:a16="http://schemas.microsoft.com/office/drawing/2014/main" id="{B596BE29-2B73-4CF2-A57E-DE2550B61744}"/>
                </a:ext>
              </a:extLst>
            </p:cNvPr>
            <p:cNvSpPr>
              <a:spLocks noChangeArrowheads="1"/>
            </p:cNvSpPr>
            <p:nvPr/>
          </p:nvSpPr>
          <p:spPr bwMode="auto">
            <a:xfrm>
              <a:off x="7812481" y="2210571"/>
              <a:ext cx="992464"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802.11ak</a:t>
              </a:r>
            </a:p>
            <a:p>
              <a:pPr algn="ctr"/>
              <a:r>
                <a:rPr lang="en-US" sz="1200" b="1" dirty="0">
                  <a:solidFill>
                    <a:schemeClr val="tx1"/>
                  </a:solidFill>
                  <a:latin typeface="Tahoma" pitchFamily="34" charset="0"/>
                  <a:ea typeface="ＭＳ Ｐゴシック" charset="-128"/>
                  <a:cs typeface="Arial" pitchFamily="34" charset="0"/>
                </a:rPr>
                <a:t>GLK</a:t>
              </a:r>
            </a:p>
          </p:txBody>
        </p:sp>
        <p:sp>
          <p:nvSpPr>
            <p:cNvPr id="96" name="AutoShape 46">
              <a:extLst>
                <a:ext uri="{FF2B5EF4-FFF2-40B4-BE49-F238E27FC236}">
                  <a16:creationId xmlns:a16="http://schemas.microsoft.com/office/drawing/2014/main" id="{5ACD6AC9-1D82-4609-84CC-CBF109B977FA}"/>
                </a:ext>
              </a:extLst>
            </p:cNvPr>
            <p:cNvSpPr>
              <a:spLocks noChangeArrowheads="1"/>
            </p:cNvSpPr>
            <p:nvPr/>
          </p:nvSpPr>
          <p:spPr bwMode="auto">
            <a:xfrm>
              <a:off x="6629400" y="3659811"/>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97" name="AutoShape 46">
              <a:extLst>
                <a:ext uri="{FF2B5EF4-FFF2-40B4-BE49-F238E27FC236}">
                  <a16:creationId xmlns:a16="http://schemas.microsoft.com/office/drawing/2014/main" id="{2406B0B5-483F-4B2D-B3D4-704E11D3D165}"/>
                </a:ext>
              </a:extLst>
            </p:cNvPr>
            <p:cNvSpPr>
              <a:spLocks noChangeArrowheads="1"/>
            </p:cNvSpPr>
            <p:nvPr/>
          </p:nvSpPr>
          <p:spPr bwMode="auto">
            <a:xfrm>
              <a:off x="6629400" y="427146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98" name="AutoShape 11">
              <a:extLst>
                <a:ext uri="{FF2B5EF4-FFF2-40B4-BE49-F238E27FC236}">
                  <a16:creationId xmlns:a16="http://schemas.microsoft.com/office/drawing/2014/main" id="{8A435DBC-80B5-4399-B393-A57807EB34D1}"/>
                </a:ext>
              </a:extLst>
            </p:cNvPr>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-2016</a:t>
              </a:r>
            </a:p>
          </p:txBody>
        </p:sp>
        <p:sp>
          <p:nvSpPr>
            <p:cNvPr id="99" name="AutoShape 46">
              <a:extLst>
                <a:ext uri="{FF2B5EF4-FFF2-40B4-BE49-F238E27FC236}">
                  <a16:creationId xmlns:a16="http://schemas.microsoft.com/office/drawing/2014/main" id="{ED38C139-3FC4-4743-A29E-144721A008B2}"/>
                </a:ext>
              </a:extLst>
            </p:cNvPr>
            <p:cNvSpPr>
              <a:spLocks noChangeArrowheads="1"/>
            </p:cNvSpPr>
            <p:nvPr/>
          </p:nvSpPr>
          <p:spPr bwMode="auto">
            <a:xfrm>
              <a:off x="5423904" y="2324398"/>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100" name="AutoShape 46">
              <a:extLst>
                <a:ext uri="{FF2B5EF4-FFF2-40B4-BE49-F238E27FC236}">
                  <a16:creationId xmlns:a16="http://schemas.microsoft.com/office/drawing/2014/main" id="{B8806495-6493-488E-98D1-6F87D0A150A2}"/>
                </a:ext>
              </a:extLst>
            </p:cNvPr>
            <p:cNvSpPr>
              <a:spLocks noChangeArrowheads="1"/>
            </p:cNvSpPr>
            <p:nvPr/>
          </p:nvSpPr>
          <p:spPr bwMode="auto">
            <a:xfrm>
              <a:off x="6632348" y="2935317"/>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101" name="AutoShape 49">
              <a:extLst>
                <a:ext uri="{FF2B5EF4-FFF2-40B4-BE49-F238E27FC236}">
                  <a16:creationId xmlns:a16="http://schemas.microsoft.com/office/drawing/2014/main" id="{781FD6F2-989F-423A-871B-B7C116D22734}"/>
                </a:ext>
              </a:extLst>
            </p:cNvPr>
            <p:cNvSpPr>
              <a:spLocks noChangeArrowheads="1"/>
            </p:cNvSpPr>
            <p:nvPr/>
          </p:nvSpPr>
          <p:spPr bwMode="auto">
            <a:xfrm>
              <a:off x="7823561" y="3749664"/>
              <a:ext cx="970304"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802.11ah</a:t>
              </a:r>
            </a:p>
            <a:p>
              <a:pPr algn="ctr">
                <a:defRPr/>
              </a:pPr>
              <a:r>
                <a:rPr lang="en-US" sz="1200" b="1" dirty="0">
                  <a:solidFill>
                    <a:schemeClr val="tx1"/>
                  </a:solidFill>
                  <a:latin typeface="Tahoma" pitchFamily="34" charset="0"/>
                  <a:ea typeface="ＭＳ Ｐゴシック" charset="-128"/>
                  <a:cs typeface="Arial" charset="0"/>
                </a:rPr>
                <a:t>&lt; 1Ghz</a:t>
              </a:r>
            </a:p>
          </p:txBody>
        </p:sp>
        <p:sp>
          <p:nvSpPr>
            <p:cNvPr id="102" name="AutoShape 46">
              <a:extLst>
                <a:ext uri="{FF2B5EF4-FFF2-40B4-BE49-F238E27FC236}">
                  <a16:creationId xmlns:a16="http://schemas.microsoft.com/office/drawing/2014/main" id="{E610D2BC-6C78-4E3D-843F-F32BDB8EF883}"/>
                </a:ext>
              </a:extLst>
            </p:cNvPr>
            <p:cNvSpPr>
              <a:spLocks noChangeArrowheads="1"/>
            </p:cNvSpPr>
            <p:nvPr/>
          </p:nvSpPr>
          <p:spPr bwMode="auto">
            <a:xfrm>
              <a:off x="4270148" y="365760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err="1">
                  <a:solidFill>
                    <a:schemeClr val="tx1"/>
                  </a:solidFill>
                  <a:latin typeface="Tahoma" pitchFamily="34" charset="0"/>
                  <a:ea typeface="ＭＳ Ｐゴシック" charset="-128"/>
                  <a:cs typeface="Arial" pitchFamily="34" charset="0"/>
                </a:rPr>
                <a:t>TGbe</a:t>
              </a:r>
              <a:endParaRPr lang="en-US" sz="1200" b="1" dirty="0">
                <a:solidFill>
                  <a:schemeClr val="tx1"/>
                </a:solidFill>
                <a:latin typeface="Tahoma" pitchFamily="34" charset="0"/>
                <a:ea typeface="ＭＳ Ｐゴシック" charset="-128"/>
                <a:cs typeface="Arial" pitchFamily="34" charset="0"/>
              </a:endParaRPr>
            </a:p>
          </p:txBody>
        </p:sp>
        <p:sp>
          <p:nvSpPr>
            <p:cNvPr id="103" name="AutoShape 27">
              <a:extLst>
                <a:ext uri="{FF2B5EF4-FFF2-40B4-BE49-F238E27FC236}">
                  <a16:creationId xmlns:a16="http://schemas.microsoft.com/office/drawing/2014/main" id="{33123D8D-DB92-48C7-8C31-32841F8DE515}"/>
                </a:ext>
              </a:extLst>
            </p:cNvPr>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104" name="AutoShape 46">
              <a:extLst>
                <a:ext uri="{FF2B5EF4-FFF2-40B4-BE49-F238E27FC236}">
                  <a16:creationId xmlns:a16="http://schemas.microsoft.com/office/drawing/2014/main" id="{6750DD30-1AD1-4CDC-B28D-73CE056A96B1}"/>
                </a:ext>
              </a:extLst>
            </p:cNvPr>
            <p:cNvSpPr>
              <a:spLocks noChangeArrowheads="1"/>
            </p:cNvSpPr>
            <p:nvPr/>
          </p:nvSpPr>
          <p:spPr bwMode="auto">
            <a:xfrm>
              <a:off x="6629400" y="1696886"/>
              <a:ext cx="990600" cy="53177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err="1">
                  <a:solidFill>
                    <a:schemeClr val="tx1"/>
                  </a:solidFill>
                  <a:latin typeface="Arial" panose="020B0604020202020204" pitchFamily="34" charset="0"/>
                  <a:cs typeface="Arial" panose="020B0604020202020204" pitchFamily="34" charset="0"/>
                </a:rPr>
                <a:t>REVmd</a:t>
              </a:r>
              <a:endParaRPr lang="en-US" sz="1400" b="1" dirty="0">
                <a:solidFill>
                  <a:schemeClr val="tx1"/>
                </a:solidFill>
                <a:latin typeface="Arial" panose="020B0604020202020204" pitchFamily="34" charset="0"/>
                <a:cs typeface="Arial" panose="020B0604020202020204" pitchFamily="34" charset="0"/>
              </a:endParaRPr>
            </a:p>
          </p:txBody>
        </p:sp>
        <p:sp>
          <p:nvSpPr>
            <p:cNvPr id="105" name="AutoShape 46">
              <a:extLst>
                <a:ext uri="{FF2B5EF4-FFF2-40B4-BE49-F238E27FC236}">
                  <a16:creationId xmlns:a16="http://schemas.microsoft.com/office/drawing/2014/main" id="{EFD37D9E-6C96-407A-8708-1DB71D0A9A8B}"/>
                </a:ext>
              </a:extLst>
            </p:cNvPr>
            <p:cNvSpPr>
              <a:spLocks noChangeArrowheads="1"/>
            </p:cNvSpPr>
            <p:nvPr/>
          </p:nvSpPr>
          <p:spPr bwMode="auto">
            <a:xfrm>
              <a:off x="4215179" y="236220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106" name="AutoShape 46">
              <a:extLst>
                <a:ext uri="{FF2B5EF4-FFF2-40B4-BE49-F238E27FC236}">
                  <a16:creationId xmlns:a16="http://schemas.microsoft.com/office/drawing/2014/main" id="{8EF52D44-2316-451A-971C-1EB605659A32}"/>
                </a:ext>
              </a:extLst>
            </p:cNvPr>
            <p:cNvSpPr>
              <a:spLocks noChangeArrowheads="1"/>
            </p:cNvSpPr>
            <p:nvPr/>
          </p:nvSpPr>
          <p:spPr bwMode="auto">
            <a:xfrm>
              <a:off x="4228009" y="423545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7" name="AutoShape 46">
              <a:extLst>
                <a:ext uri="{FF2B5EF4-FFF2-40B4-BE49-F238E27FC236}">
                  <a16:creationId xmlns:a16="http://schemas.microsoft.com/office/drawing/2014/main" id="{60CAD00E-D9CC-4772-AF69-CC0D3F5B2B4A}"/>
                </a:ext>
              </a:extLst>
            </p:cNvPr>
            <p:cNvSpPr>
              <a:spLocks noChangeArrowheads="1"/>
            </p:cNvSpPr>
            <p:nvPr/>
          </p:nvSpPr>
          <p:spPr bwMode="auto">
            <a:xfrm>
              <a:off x="4228009" y="487842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8" name="AutoShape 46">
              <a:extLst>
                <a:ext uri="{FF2B5EF4-FFF2-40B4-BE49-F238E27FC236}">
                  <a16:creationId xmlns:a16="http://schemas.microsoft.com/office/drawing/2014/main" id="{99C13FFB-26A6-4730-8102-76218A9CCEEE}"/>
                </a:ext>
              </a:extLst>
            </p:cNvPr>
            <p:cNvSpPr>
              <a:spLocks noChangeArrowheads="1"/>
            </p:cNvSpPr>
            <p:nvPr/>
          </p:nvSpPr>
          <p:spPr bwMode="auto">
            <a:xfrm>
              <a:off x="3117427" y="2687830"/>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Random and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Changing MAC</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Addresses</a:t>
              </a:r>
            </a:p>
            <a:p>
              <a:pPr algn="ctr"/>
              <a:r>
                <a:rPr lang="en-US" sz="1100" b="1" dirty="0">
                  <a:solidFill>
                    <a:schemeClr val="tx1"/>
                  </a:solidFill>
                  <a:latin typeface="Tahoma" pitchFamily="34" charset="0"/>
                  <a:ea typeface="ＭＳ Ｐゴシック" charset="-128"/>
                  <a:cs typeface="Arial" pitchFamily="34" charset="0"/>
                </a:rPr>
                <a:t>(RCM) SG</a:t>
              </a:r>
            </a:p>
          </p:txBody>
        </p:sp>
        <p:sp>
          <p:nvSpPr>
            <p:cNvPr id="109" name="AutoShape 46">
              <a:extLst>
                <a:ext uri="{FF2B5EF4-FFF2-40B4-BE49-F238E27FC236}">
                  <a16:creationId xmlns:a16="http://schemas.microsoft.com/office/drawing/2014/main" id="{2D076BFE-E96C-40CC-9538-163A2FBA7FAD}"/>
                </a:ext>
              </a:extLst>
            </p:cNvPr>
            <p:cNvSpPr>
              <a:spLocks noChangeArrowheads="1"/>
            </p:cNvSpPr>
            <p:nvPr/>
          </p:nvSpPr>
          <p:spPr bwMode="auto">
            <a:xfrm>
              <a:off x="3110678" y="3684990"/>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WLAN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Sensing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(SENS) SG</a:t>
              </a:r>
            </a:p>
          </p:txBody>
        </p:sp>
        <p:sp>
          <p:nvSpPr>
            <p:cNvPr id="110" name="AutoShape 46">
              <a:extLst>
                <a:ext uri="{FF2B5EF4-FFF2-40B4-BE49-F238E27FC236}">
                  <a16:creationId xmlns:a16="http://schemas.microsoft.com/office/drawing/2014/main" id="{8E9C3064-91FC-42F1-915D-E68027E09880}"/>
                </a:ext>
              </a:extLst>
            </p:cNvPr>
            <p:cNvSpPr>
              <a:spLocks noChangeArrowheads="1"/>
            </p:cNvSpPr>
            <p:nvPr/>
          </p:nvSpPr>
          <p:spPr bwMode="auto">
            <a:xfrm>
              <a:off x="298027" y="3140798"/>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1" name="Text Box 3">
              <a:extLst>
                <a:ext uri="{FF2B5EF4-FFF2-40B4-BE49-F238E27FC236}">
                  <a16:creationId xmlns:a16="http://schemas.microsoft.com/office/drawing/2014/main" id="{1E99E587-8319-4D3F-892C-5426D2F093E6}"/>
                </a:ext>
              </a:extLst>
            </p:cNvPr>
            <p:cNvSpPr txBox="1">
              <a:spLocks noChangeArrowheads="1"/>
            </p:cNvSpPr>
            <p:nvPr/>
          </p:nvSpPr>
          <p:spPr bwMode="auto">
            <a:xfrm>
              <a:off x="404110" y="5190138"/>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2" name="Text Box 36">
              <a:extLst>
                <a:ext uri="{FF2B5EF4-FFF2-40B4-BE49-F238E27FC236}">
                  <a16:creationId xmlns:a16="http://schemas.microsoft.com/office/drawing/2014/main" id="{574CA704-9833-481E-B9D6-CA045B741D3D}"/>
                </a:ext>
              </a:extLst>
            </p:cNvPr>
            <p:cNvSpPr txBox="1">
              <a:spLocks noChangeArrowheads="1"/>
            </p:cNvSpPr>
            <p:nvPr/>
          </p:nvSpPr>
          <p:spPr bwMode="auto">
            <a:xfrm>
              <a:off x="273287" y="5982866"/>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3" name="AutoShape 37">
              <a:extLst>
                <a:ext uri="{FF2B5EF4-FFF2-40B4-BE49-F238E27FC236}">
                  <a16:creationId xmlns:a16="http://schemas.microsoft.com/office/drawing/2014/main" id="{10F3948C-94B8-406A-8850-9078BCB04C5F}"/>
                </a:ext>
              </a:extLst>
            </p:cNvPr>
            <p:cNvSpPr>
              <a:spLocks/>
            </p:cNvSpPr>
            <p:nvPr/>
          </p:nvSpPr>
          <p:spPr bwMode="auto">
            <a:xfrm rot="16200000">
              <a:off x="720695"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grpSp>
      <p:sp>
        <p:nvSpPr>
          <p:cNvPr id="2" name="Text Box 38">
            <a:extLst>
              <a:ext uri="{FF2B5EF4-FFF2-40B4-BE49-F238E27FC236}">
                <a16:creationId xmlns:a16="http://schemas.microsoft.com/office/drawing/2014/main" id="{D60D9FA7-B0C1-4B9C-AA2F-3C14D23F5E23}"/>
              </a:ext>
            </a:extLst>
          </p:cNvPr>
          <p:cNvSpPr txBox="1">
            <a:spLocks noChangeArrowheads="1"/>
          </p:cNvSpPr>
          <p:nvPr/>
        </p:nvSpPr>
        <p:spPr bwMode="auto">
          <a:xfrm>
            <a:off x="8156676" y="5839310"/>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3" name="Text Box 4">
            <a:extLst>
              <a:ext uri="{FF2B5EF4-FFF2-40B4-BE49-F238E27FC236}">
                <a16:creationId xmlns:a16="http://schemas.microsoft.com/office/drawing/2014/main" id="{1C2DDCCD-6534-441B-B84D-0844A994F579}"/>
              </a:ext>
            </a:extLst>
          </p:cNvPr>
          <p:cNvSpPr txBox="1">
            <a:spLocks noChangeArrowheads="1"/>
          </p:cNvSpPr>
          <p:nvPr/>
        </p:nvSpPr>
        <p:spPr bwMode="auto">
          <a:xfrm>
            <a:off x="7114466" y="5833690"/>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4" name="Text Box 26">
            <a:extLst>
              <a:ext uri="{FF2B5EF4-FFF2-40B4-BE49-F238E27FC236}">
                <a16:creationId xmlns:a16="http://schemas.microsoft.com/office/drawing/2014/main" id="{8817E3BC-B39B-40DB-ADEC-6CA2219116A4}"/>
              </a:ext>
            </a:extLst>
          </p:cNvPr>
          <p:cNvSpPr txBox="1">
            <a:spLocks noChangeArrowheads="1"/>
          </p:cNvSpPr>
          <p:nvPr/>
        </p:nvSpPr>
        <p:spPr bwMode="auto">
          <a:xfrm>
            <a:off x="5718415" y="5886064"/>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a:t>July 2020</a:t>
            </a:r>
            <a:endParaRPr lang="en-GB" dirty="0"/>
          </a:p>
        </p:txBody>
      </p:sp>
    </p:spTree>
    <p:extLst>
      <p:ext uri="{BB962C8B-B14F-4D97-AF65-F5344CB8AC3E}">
        <p14:creationId xmlns:p14="http://schemas.microsoft.com/office/powerpoint/2010/main" val="279555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15</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16</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426121" y="6462714"/>
            <a:ext cx="311959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a:t>July 2020</a:t>
            </a: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2" y="685801"/>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17</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400256" y="6431111"/>
            <a:ext cx="3096344"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a:t>July 2020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647701"/>
            <a:ext cx="7886700" cy="758825"/>
          </a:xfrm>
        </p:spPr>
        <p:txBody>
          <a:bodyPr/>
          <a:lstStyle/>
          <a:p>
            <a:r>
              <a:rPr lang="en-US" altLang="en-US"/>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18</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455174" y="6470307"/>
            <a:ext cx="316835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a:t>July 2020</a:t>
            </a: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685800"/>
            <a:ext cx="7886700" cy="679450"/>
          </a:xfrm>
        </p:spPr>
        <p:txBody>
          <a:bodyPr/>
          <a:lstStyle/>
          <a:p>
            <a:r>
              <a:rPr lang="en-US" altLang="en-US"/>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19</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400256" y="6462714"/>
            <a:ext cx="3096344"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a:t>July 2020</a:t>
            </a:r>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Newcomer Orientation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 Plenary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July 15</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2020</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9" name="Rectangle 4">
            <a:extLst>
              <a:ext uri="{FF2B5EF4-FFF2-40B4-BE49-F238E27FC236}">
                <a16:creationId xmlns:a16="http://schemas.microsoft.com/office/drawing/2014/main" id="{A2322F15-D27B-441F-9896-35AB812C87CA}"/>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2020</a:t>
            </a:r>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400256" y="6468547"/>
            <a:ext cx="3083405"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Self</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52650" y="712788"/>
            <a:ext cx="7886700" cy="654050"/>
          </a:xfrm>
        </p:spPr>
        <p:txBody>
          <a:bodyPr/>
          <a:lstStyle/>
          <a:p>
            <a:r>
              <a:rPr lang="en-US" altLang="en-US"/>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20</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400256" y="6462713"/>
            <a:ext cx="3096344"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a:t>July 2020</a:t>
            </a:r>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67F678-3E2C-4DEC-8AD0-A1BBB4212F7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A01E7BC-B948-400E-BAC9-F5CB6710916D}"/>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2468" name="Rectangle 2">
            <a:extLst>
              <a:ext uri="{FF2B5EF4-FFF2-40B4-BE49-F238E27FC236}">
                <a16:creationId xmlns:a16="http://schemas.microsoft.com/office/drawing/2014/main" id="{E3ED3AC2-3193-4B52-856E-13597B3DD31D}"/>
              </a:ext>
            </a:extLst>
          </p:cNvPr>
          <p:cNvSpPr>
            <a:spLocks noGrp="1" noChangeArrowheads="1"/>
          </p:cNvSpPr>
          <p:nvPr>
            <p:ph type="title"/>
          </p:nvPr>
        </p:nvSpPr>
        <p:spPr>
          <a:xfrm>
            <a:off x="1931988" y="465139"/>
            <a:ext cx="8278812" cy="1235075"/>
          </a:xfrm>
        </p:spPr>
        <p:txBody>
          <a:bodyPr/>
          <a:lstStyle/>
          <a:p>
            <a:r>
              <a:rPr lang="en-US" altLang="en-US"/>
              <a:t>IEEE Standards Development: Publication &amp; Maintenance</a:t>
            </a:r>
          </a:p>
        </p:txBody>
      </p:sp>
      <p:sp>
        <p:nvSpPr>
          <p:cNvPr id="62469" name="Rectangle 3">
            <a:extLst>
              <a:ext uri="{FF2B5EF4-FFF2-40B4-BE49-F238E27FC236}">
                <a16:creationId xmlns:a16="http://schemas.microsoft.com/office/drawing/2014/main" id="{4EB8142C-F60C-43D1-8A21-46631A9F6A65}"/>
              </a:ext>
            </a:extLst>
          </p:cNvPr>
          <p:cNvSpPr>
            <a:spLocks noGrp="1" noChangeArrowheads="1"/>
          </p:cNvSpPr>
          <p:nvPr>
            <p:ph sz="quarter" idx="14"/>
          </p:nvPr>
        </p:nvSpPr>
        <p:spPr>
          <a:xfrm>
            <a:off x="914400" y="1700213"/>
            <a:ext cx="8283575" cy="3062288"/>
          </a:xfrm>
        </p:spPr>
        <p:txBody>
          <a:bodyPr/>
          <a:lstStyle/>
          <a:p>
            <a:endParaRPr lang="en-US" altLang="en-US" sz="2800" dirty="0"/>
          </a:p>
          <a:p>
            <a:r>
              <a:rPr lang="en-US" altLang="en-US" sz="2800" dirty="0"/>
              <a:t>Standard published after approval</a:t>
            </a:r>
          </a:p>
          <a:p>
            <a:endParaRPr lang="en-US" altLang="en-US" sz="2800" dirty="0"/>
          </a:p>
          <a:p>
            <a:r>
              <a:rPr lang="en-US" altLang="en-US" sz="2800" dirty="0"/>
              <a:t>Standard is valid for 10 years after approval</a:t>
            </a:r>
          </a:p>
          <a:p>
            <a:pPr lvl="1"/>
            <a:r>
              <a:rPr lang="en-US" altLang="en-US" sz="2400" dirty="0"/>
              <a:t>After 10 years, must be revised or withdrawn</a:t>
            </a:r>
          </a:p>
        </p:txBody>
      </p:sp>
      <p:sp>
        <p:nvSpPr>
          <p:cNvPr id="62470" name="Rectangle 6">
            <a:extLst>
              <a:ext uri="{FF2B5EF4-FFF2-40B4-BE49-F238E27FC236}">
                <a16:creationId xmlns:a16="http://schemas.microsoft.com/office/drawing/2014/main" id="{8647AE39-D985-41A2-88C2-57B1F0B710D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2EDEB37-CDEE-4ADE-A22F-C158D980593A}" type="slidenum">
              <a:rPr lang="en-US" altLang="en-US" sz="1200" b="0"/>
              <a:pPr>
                <a:spcBef>
                  <a:spcPct val="0"/>
                </a:spcBef>
                <a:buFontTx/>
                <a:buNone/>
              </a:pPr>
              <a:t>21</a:t>
            </a:fld>
            <a:endParaRPr lang="en-US" altLang="en-US" sz="1200" b="0"/>
          </a:p>
        </p:txBody>
      </p:sp>
      <p:sp>
        <p:nvSpPr>
          <p:cNvPr id="62471" name="Rectangle 5">
            <a:extLst>
              <a:ext uri="{FF2B5EF4-FFF2-40B4-BE49-F238E27FC236}">
                <a16:creationId xmlns:a16="http://schemas.microsoft.com/office/drawing/2014/main" id="{1C981195-454B-4E15-9857-F3F856B7552E}"/>
              </a:ext>
            </a:extLst>
          </p:cNvPr>
          <p:cNvSpPr txBox="1">
            <a:spLocks noChangeArrowheads="1"/>
          </p:cNvSpPr>
          <p:nvPr/>
        </p:nvSpPr>
        <p:spPr bwMode="auto">
          <a:xfrm>
            <a:off x="8400256" y="6462713"/>
            <a:ext cx="3096344"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Self</a:t>
            </a:r>
          </a:p>
        </p:txBody>
      </p:sp>
      <p:sp>
        <p:nvSpPr>
          <p:cNvPr id="7" name="Rectangle 4">
            <a:extLst>
              <a:ext uri="{FF2B5EF4-FFF2-40B4-BE49-F238E27FC236}">
                <a16:creationId xmlns:a16="http://schemas.microsoft.com/office/drawing/2014/main" id="{0BC9011C-7778-4EB0-95C3-EA09EC5AC2BD}"/>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2020</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22</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23</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05000" y="609600"/>
            <a:ext cx="8458200" cy="609600"/>
          </a:xfrm>
          <a:noFill/>
        </p:spPr>
        <p:txBody>
          <a:bodyPr vert="horz" wrap="square" lIns="90488" tIns="44450" rIns="90488" bIns="44450" numCol="1" anchor="ctr" anchorCtr="0" compatLnSpc="1">
            <a:prstTxWarp prst="textNoShape">
              <a:avLst/>
            </a:prstTxWarp>
          </a:bodyPr>
          <a:lstStyle/>
          <a:p>
            <a:r>
              <a:rPr lang="en-US" altLang="en-US">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447800"/>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a:t>July 2020</a:t>
            </a:r>
            <a:endParaRPr lang="en-GB"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24</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25</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26</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3" name="Rectangle 4">
            <a:extLst>
              <a:ext uri="{FF2B5EF4-FFF2-40B4-BE49-F238E27FC236}">
                <a16:creationId xmlns:a16="http://schemas.microsoft.com/office/drawing/2014/main" id="{5518113B-13B9-4464-BBFD-8DE2E79BDCD5}"/>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2020</a:t>
            </a:r>
            <a:endParaRPr lang="en-US" altLang="en-US"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3" name="Rectangle 4">
            <a:extLst>
              <a:ext uri="{FF2B5EF4-FFF2-40B4-BE49-F238E27FC236}">
                <a16:creationId xmlns:a16="http://schemas.microsoft.com/office/drawing/2014/main" id="{FFB95688-1D65-4805-9889-CA33FAA58DC7}"/>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2020</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32</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a:t>July 2020</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2020</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33</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Tree>
    <p:extLst>
      <p:ext uri="{BB962C8B-B14F-4D97-AF65-F5344CB8AC3E}">
        <p14:creationId xmlns:p14="http://schemas.microsoft.com/office/powerpoint/2010/main" val="346465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2020</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Tree>
    <p:extLst>
      <p:ext uri="{BB962C8B-B14F-4D97-AF65-F5344CB8AC3E}">
        <p14:creationId xmlns:p14="http://schemas.microsoft.com/office/powerpoint/2010/main" val="13117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35</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2020</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Tree>
    <p:extLst>
      <p:ext uri="{BB962C8B-B14F-4D97-AF65-F5344CB8AC3E}">
        <p14:creationId xmlns:p14="http://schemas.microsoft.com/office/powerpoint/2010/main" val="193308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2020</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Tree>
    <p:extLst>
      <p:ext uri="{BB962C8B-B14F-4D97-AF65-F5344CB8AC3E}">
        <p14:creationId xmlns:p14="http://schemas.microsoft.com/office/powerpoint/2010/main" val="134370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2020</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Tree>
    <p:extLst>
      <p:ext uri="{BB962C8B-B14F-4D97-AF65-F5344CB8AC3E}">
        <p14:creationId xmlns:p14="http://schemas.microsoft.com/office/powerpoint/2010/main" val="969542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2020</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a:t>
            </a:r>
            <a:r>
              <a:rPr lang="en-GB" altLang="en-US" b="0"/>
              <a:t>some short educational </a:t>
            </a:r>
            <a:r>
              <a:rPr lang="en-GB" altLang="en-US" b="0" dirty="0"/>
              <a:t>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2020</a:t>
            </a:r>
            <a:endParaRPr lang="en-US" altLang="en-US" sz="1800" dirty="0"/>
          </a:p>
        </p:txBody>
      </p:sp>
    </p:spTree>
    <p:extLst>
      <p:ext uri="{BB962C8B-B14F-4D97-AF65-F5344CB8AC3E}">
        <p14:creationId xmlns:p14="http://schemas.microsoft.com/office/powerpoint/2010/main" val="165425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July 2020</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41</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3" name="Rectangle 4">
            <a:extLst>
              <a:ext uri="{FF2B5EF4-FFF2-40B4-BE49-F238E27FC236}">
                <a16:creationId xmlns:a16="http://schemas.microsoft.com/office/drawing/2014/main" id="{456FD4C0-B6EB-4427-8482-37286D06702E}"/>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42</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a:t>July 2020</a:t>
            </a:r>
            <a:endParaRPr lang="en-US" dirty="0"/>
          </a:p>
        </p:txBody>
      </p:sp>
      <p:pic>
        <p:nvPicPr>
          <p:cNvPr id="3" name="Picture 2">
            <a:extLst>
              <a:ext uri="{FF2B5EF4-FFF2-40B4-BE49-F238E27FC236}">
                <a16:creationId xmlns:a16="http://schemas.microsoft.com/office/drawing/2014/main" id="{A7ED6BD0-DB4A-4C0F-9616-7BFBF01A421C}"/>
              </a:ext>
            </a:extLst>
          </p:cNvPr>
          <p:cNvPicPr>
            <a:picLocks noChangeAspect="1"/>
          </p:cNvPicPr>
          <p:nvPr/>
        </p:nvPicPr>
        <p:blipFill>
          <a:blip r:embed="rId3"/>
          <a:stretch>
            <a:fillRect/>
          </a:stretch>
        </p:blipFill>
        <p:spPr>
          <a:xfrm>
            <a:off x="1199456" y="1276350"/>
            <a:ext cx="9577064" cy="5032970"/>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43</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44</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45</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46</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a:t>July 2020</a:t>
            </a:r>
            <a:endParaRPr lang="en-GB"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47</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a:t>July 2020</a:t>
            </a:r>
            <a:endParaRPr lang="en-GB"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48</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a:t>July 2020</a:t>
            </a:r>
            <a:endParaRPr lang="en-GB"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49</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a:t>July 2020</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5</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2020</a:t>
            </a:r>
            <a:endParaRPr lang="en-US" altLang="en-US"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50</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a:t>July 2020</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51</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a:t>July 2020</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52</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53</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54</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55</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240256669"/>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Self</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56</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57</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58</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59</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2020</a:t>
            </a:r>
            <a:endParaRPr lang="en-US" altLang="en-US" sz="1800" dirty="0"/>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6</a:t>
            </a:fld>
            <a:endParaRPr lang="en-US" altLang="en-US" sz="1200" b="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60</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61</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p:txBody>
          <a:bodyPr/>
          <a:lstStyle/>
          <a:p>
            <a:r>
              <a:rPr lang="en-GB" altLang="en-US" sz="6600"/>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a:t>July 2020</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05">
            <a:extLst>
              <a:ext uri="{FF2B5EF4-FFF2-40B4-BE49-F238E27FC236}">
                <a16:creationId xmlns:a16="http://schemas.microsoft.com/office/drawing/2014/main" id="{5B2CFA4C-8BD7-45FD-BCAB-F6AF893FBF27}"/>
              </a:ext>
            </a:extLst>
          </p:cNvPr>
          <p:cNvSpPr>
            <a:spLocks/>
          </p:cNvSpPr>
          <p:nvPr/>
        </p:nvSpPr>
        <p:spPr bwMode="auto">
          <a:xfrm>
            <a:off x="4038601" y="2405064"/>
            <a:ext cx="4022725" cy="300037"/>
          </a:xfrm>
          <a:custGeom>
            <a:avLst/>
            <a:gdLst>
              <a:gd name="T0" fmla="*/ 393 w 7206343"/>
              <a:gd name="T1" fmla="*/ 179113 h 341085"/>
              <a:gd name="T2" fmla="*/ 0 w 7206343"/>
              <a:gd name="T3" fmla="*/ 0 h 341085"/>
              <a:gd name="T4" fmla="*/ 390635 w 7206343"/>
              <a:gd name="T5" fmla="*/ 7621 h 341085"/>
              <a:gd name="T6" fmla="*/ 390242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19" name="Straight Connector 69">
            <a:extLst>
              <a:ext uri="{FF2B5EF4-FFF2-40B4-BE49-F238E27FC236}">
                <a16:creationId xmlns:a16="http://schemas.microsoft.com/office/drawing/2014/main" id="{0D07AF7F-60D4-4A8E-8CC6-868D5797CD49}"/>
              </a:ext>
            </a:extLst>
          </p:cNvPr>
          <p:cNvCxnSpPr>
            <a:cxnSpLocks/>
            <a:stCxn id="135" idx="2"/>
          </p:cNvCxnSpPr>
          <p:nvPr/>
        </p:nvCxnSpPr>
        <p:spPr bwMode="auto">
          <a:xfrm flipH="1">
            <a:off x="5995988" y="1476375"/>
            <a:ext cx="0" cy="3589338"/>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cxnSp>
        <p:nvCxnSpPr>
          <p:cNvPr id="34820" name="Straight Connector 102">
            <a:extLst>
              <a:ext uri="{FF2B5EF4-FFF2-40B4-BE49-F238E27FC236}">
                <a16:creationId xmlns:a16="http://schemas.microsoft.com/office/drawing/2014/main" id="{0CFCA7E4-7270-4B45-9801-E01FFE794A75}"/>
              </a:ext>
            </a:extLst>
          </p:cNvPr>
          <p:cNvCxnSpPr>
            <a:cxnSpLocks/>
          </p:cNvCxnSpPr>
          <p:nvPr/>
        </p:nvCxnSpPr>
        <p:spPr bwMode="auto">
          <a:xfrm>
            <a:off x="258603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1" name="Straight Connector 106">
            <a:extLst>
              <a:ext uri="{FF2B5EF4-FFF2-40B4-BE49-F238E27FC236}">
                <a16:creationId xmlns:a16="http://schemas.microsoft.com/office/drawing/2014/main" id="{CA49E587-4BDD-4EE1-9611-3308D9CEEF1F}"/>
              </a:ext>
            </a:extLst>
          </p:cNvPr>
          <p:cNvCxnSpPr>
            <a:cxnSpLocks/>
          </p:cNvCxnSpPr>
          <p:nvPr/>
        </p:nvCxnSpPr>
        <p:spPr bwMode="auto">
          <a:xfrm>
            <a:off x="2740025"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2" name="Straight Connector 107">
            <a:extLst>
              <a:ext uri="{FF2B5EF4-FFF2-40B4-BE49-F238E27FC236}">
                <a16:creationId xmlns:a16="http://schemas.microsoft.com/office/drawing/2014/main" id="{73C68C9E-5C29-405D-B14E-5F929B793685}"/>
              </a:ext>
            </a:extLst>
          </p:cNvPr>
          <p:cNvCxnSpPr>
            <a:cxnSpLocks/>
          </p:cNvCxnSpPr>
          <p:nvPr/>
        </p:nvCxnSpPr>
        <p:spPr bwMode="auto">
          <a:xfrm>
            <a:off x="28956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3" name="Straight Connector 112">
            <a:extLst>
              <a:ext uri="{FF2B5EF4-FFF2-40B4-BE49-F238E27FC236}">
                <a16:creationId xmlns:a16="http://schemas.microsoft.com/office/drawing/2014/main" id="{6FAD0D46-6B0F-4E13-B592-419B47F9143B}"/>
              </a:ext>
            </a:extLst>
          </p:cNvPr>
          <p:cNvCxnSpPr>
            <a:cxnSpLocks/>
          </p:cNvCxnSpPr>
          <p:nvPr/>
        </p:nvCxnSpPr>
        <p:spPr bwMode="auto">
          <a:xfrm>
            <a:off x="19812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4" name="Straight Connector 113">
            <a:extLst>
              <a:ext uri="{FF2B5EF4-FFF2-40B4-BE49-F238E27FC236}">
                <a16:creationId xmlns:a16="http://schemas.microsoft.com/office/drawing/2014/main" id="{D8C7227E-4022-4EC5-B65A-30230C6CDA46}"/>
              </a:ext>
            </a:extLst>
          </p:cNvPr>
          <p:cNvCxnSpPr>
            <a:cxnSpLocks/>
          </p:cNvCxnSpPr>
          <p:nvPr/>
        </p:nvCxnSpPr>
        <p:spPr bwMode="auto">
          <a:xfrm>
            <a:off x="213518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5" name="Straight Connector 115">
            <a:extLst>
              <a:ext uri="{FF2B5EF4-FFF2-40B4-BE49-F238E27FC236}">
                <a16:creationId xmlns:a16="http://schemas.microsoft.com/office/drawing/2014/main" id="{4653EA91-3700-40FC-AACC-D11965F0FA74}"/>
              </a:ext>
            </a:extLst>
          </p:cNvPr>
          <p:cNvCxnSpPr>
            <a:cxnSpLocks/>
          </p:cNvCxnSpPr>
          <p:nvPr/>
        </p:nvCxnSpPr>
        <p:spPr bwMode="auto">
          <a:xfrm>
            <a:off x="2290763"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6" name="Straight Connector 95">
            <a:extLst>
              <a:ext uri="{FF2B5EF4-FFF2-40B4-BE49-F238E27FC236}">
                <a16:creationId xmlns:a16="http://schemas.microsoft.com/office/drawing/2014/main" id="{7BF98417-43AF-44CF-BEE5-BFB517C3767A}"/>
              </a:ext>
            </a:extLst>
          </p:cNvPr>
          <p:cNvCxnSpPr>
            <a:cxnSpLocks/>
          </p:cNvCxnSpPr>
          <p:nvPr/>
        </p:nvCxnSpPr>
        <p:spPr bwMode="auto">
          <a:xfrm>
            <a:off x="258603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7" name="Straight Connector 96">
            <a:extLst>
              <a:ext uri="{FF2B5EF4-FFF2-40B4-BE49-F238E27FC236}">
                <a16:creationId xmlns:a16="http://schemas.microsoft.com/office/drawing/2014/main" id="{970038FB-9289-4BAE-B338-1479AAF5675D}"/>
              </a:ext>
            </a:extLst>
          </p:cNvPr>
          <p:cNvCxnSpPr>
            <a:cxnSpLocks/>
          </p:cNvCxnSpPr>
          <p:nvPr/>
        </p:nvCxnSpPr>
        <p:spPr bwMode="auto">
          <a:xfrm>
            <a:off x="2740025"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8" name="Straight Connector 98">
            <a:extLst>
              <a:ext uri="{FF2B5EF4-FFF2-40B4-BE49-F238E27FC236}">
                <a16:creationId xmlns:a16="http://schemas.microsoft.com/office/drawing/2014/main" id="{83D1AE02-D83C-40FB-826C-7B6C84DD2E42}"/>
              </a:ext>
            </a:extLst>
          </p:cNvPr>
          <p:cNvCxnSpPr>
            <a:cxnSpLocks/>
          </p:cNvCxnSpPr>
          <p:nvPr/>
        </p:nvCxnSpPr>
        <p:spPr bwMode="auto">
          <a:xfrm>
            <a:off x="28956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9" name="Straight Connector 99">
            <a:extLst>
              <a:ext uri="{FF2B5EF4-FFF2-40B4-BE49-F238E27FC236}">
                <a16:creationId xmlns:a16="http://schemas.microsoft.com/office/drawing/2014/main" id="{2B5E784C-7565-4E7C-BB04-94BA9DBC76FF}"/>
              </a:ext>
            </a:extLst>
          </p:cNvPr>
          <p:cNvCxnSpPr>
            <a:cxnSpLocks/>
          </p:cNvCxnSpPr>
          <p:nvPr/>
        </p:nvCxnSpPr>
        <p:spPr bwMode="auto">
          <a:xfrm>
            <a:off x="19812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0" name="Straight Connector 100">
            <a:extLst>
              <a:ext uri="{FF2B5EF4-FFF2-40B4-BE49-F238E27FC236}">
                <a16:creationId xmlns:a16="http://schemas.microsoft.com/office/drawing/2014/main" id="{077B00EE-0386-4324-8886-A17A781E914A}"/>
              </a:ext>
            </a:extLst>
          </p:cNvPr>
          <p:cNvCxnSpPr>
            <a:cxnSpLocks/>
          </p:cNvCxnSpPr>
          <p:nvPr/>
        </p:nvCxnSpPr>
        <p:spPr bwMode="auto">
          <a:xfrm>
            <a:off x="213518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1" name="Straight Connector 101">
            <a:extLst>
              <a:ext uri="{FF2B5EF4-FFF2-40B4-BE49-F238E27FC236}">
                <a16:creationId xmlns:a16="http://schemas.microsoft.com/office/drawing/2014/main" id="{3F4783BF-5561-4A95-9D09-3C4A555CF1B0}"/>
              </a:ext>
            </a:extLst>
          </p:cNvPr>
          <p:cNvCxnSpPr>
            <a:cxnSpLocks/>
          </p:cNvCxnSpPr>
          <p:nvPr/>
        </p:nvCxnSpPr>
        <p:spPr bwMode="auto">
          <a:xfrm>
            <a:off x="2290763"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34832" name="Group 63">
            <a:extLst>
              <a:ext uri="{FF2B5EF4-FFF2-40B4-BE49-F238E27FC236}">
                <a16:creationId xmlns:a16="http://schemas.microsoft.com/office/drawing/2014/main" id="{48BF4F97-D53D-4940-8CF6-242A25B5CBC1}"/>
              </a:ext>
            </a:extLst>
          </p:cNvPr>
          <p:cNvGrpSpPr>
            <a:grpSpLocks/>
          </p:cNvGrpSpPr>
          <p:nvPr/>
        </p:nvGrpSpPr>
        <p:grpSpPr bwMode="auto">
          <a:xfrm>
            <a:off x="2174876" y="3895725"/>
            <a:ext cx="8289925" cy="2459038"/>
            <a:chOff x="651354" y="3895242"/>
            <a:chExt cx="8288965" cy="2458840"/>
          </a:xfrm>
        </p:grpSpPr>
        <p:sp>
          <p:nvSpPr>
            <p:cNvPr id="65" name="Freeform 64">
              <a:extLst>
                <a:ext uri="{FF2B5EF4-FFF2-40B4-BE49-F238E27FC236}">
                  <a16:creationId xmlns:a16="http://schemas.microsoft.com/office/drawing/2014/main" id="{2FE280A8-90BF-414F-AF1B-DF39641BE330}"/>
                </a:ext>
              </a:extLst>
            </p:cNvPr>
            <p:cNvSpPr/>
            <p:nvPr/>
          </p:nvSpPr>
          <p:spPr>
            <a:xfrm>
              <a:off x="3360903" y="3895242"/>
              <a:ext cx="2241290" cy="527008"/>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3520" tIns="53520" rIns="53520" bIns="53520" spcCol="1270" anchor="ctr"/>
            <a:lstStyle/>
            <a:p>
              <a:pPr algn="ctr" defTabSz="444500">
                <a:lnSpc>
                  <a:spcPct val="90000"/>
                </a:lnSpc>
                <a:spcAft>
                  <a:spcPct val="35000"/>
                </a:spcAft>
                <a:defRPr/>
              </a:pPr>
              <a:r>
                <a:rPr lang="en-US" sz="1000" dirty="0">
                  <a:solidFill>
                    <a:schemeClr val="tx1"/>
                  </a:solidFill>
                </a:rPr>
                <a:t>IEEE-SA Board of Governors</a:t>
              </a:r>
            </a:p>
            <a:p>
              <a:pPr algn="ctr" defTabSz="444500">
                <a:lnSpc>
                  <a:spcPct val="90000"/>
                </a:lnSpc>
                <a:spcAft>
                  <a:spcPct val="35000"/>
                </a:spcAft>
                <a:defRPr/>
              </a:pPr>
              <a:r>
                <a:rPr lang="en-US" sz="10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495825" y="4814331"/>
              <a:ext cx="1976209" cy="43970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rgbClr val="FFC000"/>
            </a:solidFill>
            <a:ln w="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7165" tIns="47165" rIns="47165" bIns="47165" spcCol="1270" anchor="ctr"/>
            <a:lstStyle/>
            <a:p>
              <a:pPr algn="ctr" defTabSz="400050">
                <a:lnSpc>
                  <a:spcPct val="90000"/>
                </a:lnSpc>
                <a:spcAft>
                  <a:spcPct val="35000"/>
                </a:spcAft>
                <a:defRPr/>
              </a:pPr>
              <a:r>
                <a:rPr lang="en-US" sz="900" dirty="0">
                  <a:solidFill>
                    <a:schemeClr val="tx1"/>
                  </a:solidFill>
                </a:rPr>
                <a:t>Standards Board</a:t>
              </a:r>
            </a:p>
            <a:p>
              <a:pPr algn="ctr" defTabSz="400050">
                <a:lnSpc>
                  <a:spcPct val="90000"/>
                </a:lnSpc>
                <a:spcAft>
                  <a:spcPct val="35000"/>
                </a:spcAft>
                <a:defRPr/>
              </a:pPr>
              <a:r>
                <a:rPr lang="en-US" sz="900" dirty="0">
                  <a:solidFill>
                    <a:schemeClr val="tx1"/>
                  </a:solidFill>
                </a:rPr>
                <a:t>(SASB)</a:t>
              </a:r>
            </a:p>
          </p:txBody>
        </p:sp>
        <p:sp>
          <p:nvSpPr>
            <p:cNvPr id="71" name="Freeform 70">
              <a:extLst>
                <a:ext uri="{FF2B5EF4-FFF2-40B4-BE49-F238E27FC236}">
                  <a16:creationId xmlns:a16="http://schemas.microsoft.com/office/drawing/2014/main" id="{D8757A52-C240-6641-A247-F623E43F1F55}"/>
                </a:ext>
              </a:extLst>
            </p:cNvPr>
            <p:cNvSpPr/>
            <p:nvPr/>
          </p:nvSpPr>
          <p:spPr>
            <a:xfrm>
              <a:off x="1195804" y="5257207"/>
              <a:ext cx="3288919" cy="461926"/>
            </a:xfrm>
            <a:custGeom>
              <a:avLst/>
              <a:gdLst/>
              <a:ahLst/>
              <a:cxnLst/>
              <a:rect l="0" t="0" r="0" b="0"/>
              <a:pathLst>
                <a:path>
                  <a:moveTo>
                    <a:pt x="3288430" y="0"/>
                  </a:moveTo>
                  <a:lnTo>
                    <a:pt x="3288430"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Freeform 72">
              <a:extLst>
                <a:ext uri="{FF2B5EF4-FFF2-40B4-BE49-F238E27FC236}">
                  <a16:creationId xmlns:a16="http://schemas.microsoft.com/office/drawing/2014/main" id="{C9D0A882-9A52-CF43-9E74-A8D4AA5C7B03}"/>
                </a:ext>
              </a:extLst>
            </p:cNvPr>
            <p:cNvSpPr/>
            <p:nvPr/>
          </p:nvSpPr>
          <p:spPr>
            <a:xfrm>
              <a:off x="651354" y="5717545"/>
              <a:ext cx="1088899" cy="636537"/>
            </a:xfrm>
            <a:custGeom>
              <a:avLst/>
              <a:gdLst>
                <a:gd name="connsiteX0" fmla="*/ 0 w 1089364"/>
                <a:gd name="connsiteY0" fmla="*/ 63716 h 637156"/>
                <a:gd name="connsiteX1" fmla="*/ 63716 w 1089364"/>
                <a:gd name="connsiteY1" fmla="*/ 0 h 637156"/>
                <a:gd name="connsiteX2" fmla="*/ 1025648 w 1089364"/>
                <a:gd name="connsiteY2" fmla="*/ 0 h 637156"/>
                <a:gd name="connsiteX3" fmla="*/ 1089364 w 1089364"/>
                <a:gd name="connsiteY3" fmla="*/ 63716 h 637156"/>
                <a:gd name="connsiteX4" fmla="*/ 1089364 w 1089364"/>
                <a:gd name="connsiteY4" fmla="*/ 573440 h 637156"/>
                <a:gd name="connsiteX5" fmla="*/ 1025648 w 1089364"/>
                <a:gd name="connsiteY5" fmla="*/ 637156 h 637156"/>
                <a:gd name="connsiteX6" fmla="*/ 63716 w 1089364"/>
                <a:gd name="connsiteY6" fmla="*/ 637156 h 637156"/>
                <a:gd name="connsiteX7" fmla="*/ 0 w 1089364"/>
                <a:gd name="connsiteY7" fmla="*/ 573440 h 637156"/>
                <a:gd name="connsiteX8" fmla="*/ 0 w 1089364"/>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64" h="637156">
                  <a:moveTo>
                    <a:pt x="0" y="63716"/>
                  </a:moveTo>
                  <a:cubicBezTo>
                    <a:pt x="0" y="28527"/>
                    <a:pt x="28527" y="0"/>
                    <a:pt x="63716" y="0"/>
                  </a:cubicBezTo>
                  <a:lnTo>
                    <a:pt x="1025648" y="0"/>
                  </a:lnTo>
                  <a:cubicBezTo>
                    <a:pt x="1060837" y="0"/>
                    <a:pt x="1089364" y="28527"/>
                    <a:pt x="1089364" y="63716"/>
                  </a:cubicBezTo>
                  <a:lnTo>
                    <a:pt x="1089364" y="573440"/>
                  </a:lnTo>
                  <a:cubicBezTo>
                    <a:pt x="1089364" y="608629"/>
                    <a:pt x="1060837" y="637156"/>
                    <a:pt x="1025648"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Administrative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AdCom</a:t>
              </a:r>
              <a:r>
                <a:rPr lang="en-US" sz="800" dirty="0">
                  <a:solidFill>
                    <a:schemeClr val="tx1"/>
                  </a:solidFill>
                </a:rPr>
                <a:t>)</a:t>
              </a:r>
            </a:p>
          </p:txBody>
        </p:sp>
        <p:sp>
          <p:nvSpPr>
            <p:cNvPr id="77" name="Freeform 76">
              <a:extLst>
                <a:ext uri="{FF2B5EF4-FFF2-40B4-BE49-F238E27FC236}">
                  <a16:creationId xmlns:a16="http://schemas.microsoft.com/office/drawing/2014/main" id="{F677D1BC-0692-D14F-9696-6CD635710E8E}"/>
                </a:ext>
              </a:extLst>
            </p:cNvPr>
            <p:cNvSpPr/>
            <p:nvPr/>
          </p:nvSpPr>
          <p:spPr>
            <a:xfrm>
              <a:off x="2316449" y="5258795"/>
              <a:ext cx="2168274" cy="450814"/>
            </a:xfrm>
            <a:custGeom>
              <a:avLst/>
              <a:gdLst/>
              <a:ahLst/>
              <a:cxnLst/>
              <a:rect l="0" t="0" r="0" b="0"/>
              <a:pathLst>
                <a:path>
                  <a:moveTo>
                    <a:pt x="2168362" y="0"/>
                  </a:moveTo>
                  <a:lnTo>
                    <a:pt x="2168362" y="225232"/>
                  </a:lnTo>
                  <a:lnTo>
                    <a:pt x="0" y="225232"/>
                  </a:lnTo>
                  <a:lnTo>
                    <a:pt x="0" y="450464"/>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2" name="Freeform 81">
              <a:extLst>
                <a:ext uri="{FF2B5EF4-FFF2-40B4-BE49-F238E27FC236}">
                  <a16:creationId xmlns:a16="http://schemas.microsoft.com/office/drawing/2014/main" id="{7C4CF605-EDF5-7044-8F97-D1784D28700C}"/>
                </a:ext>
              </a:extLst>
            </p:cNvPr>
            <p:cNvSpPr/>
            <p:nvPr/>
          </p:nvSpPr>
          <p:spPr>
            <a:xfrm>
              <a:off x="1940255" y="5704846"/>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Audit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AudCom</a:t>
              </a:r>
              <a:r>
                <a:rPr lang="en-US" sz="800" dirty="0">
                  <a:solidFill>
                    <a:schemeClr val="tx1"/>
                  </a:solidFill>
                </a:rPr>
                <a:t>)</a:t>
              </a:r>
            </a:p>
          </p:txBody>
        </p:sp>
        <p:sp>
          <p:nvSpPr>
            <p:cNvPr id="83" name="Freeform 82">
              <a:extLst>
                <a:ext uri="{FF2B5EF4-FFF2-40B4-BE49-F238E27FC236}">
                  <a16:creationId xmlns:a16="http://schemas.microsoft.com/office/drawing/2014/main" id="{66516886-2DCD-4348-ADEB-C592D0E0267F}"/>
                </a:ext>
              </a:extLst>
            </p:cNvPr>
            <p:cNvSpPr/>
            <p:nvPr/>
          </p:nvSpPr>
          <p:spPr>
            <a:xfrm>
              <a:off x="3624398" y="5254033"/>
              <a:ext cx="860325" cy="463513"/>
            </a:xfrm>
            <a:custGeom>
              <a:avLst/>
              <a:gdLst/>
              <a:ahLst/>
              <a:cxnLst/>
              <a:rect l="0" t="0" r="0" b="0"/>
              <a:pathLst>
                <a:path>
                  <a:moveTo>
                    <a:pt x="860663" y="0"/>
                  </a:moveTo>
                  <a:lnTo>
                    <a:pt x="860663"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a:extLst>
                <a:ext uri="{FF2B5EF4-FFF2-40B4-BE49-F238E27FC236}">
                  <a16:creationId xmlns:a16="http://schemas.microsoft.com/office/drawing/2014/main" id="{CF8161B3-FDF1-0C41-B340-3EA8E5E0A66F}"/>
                </a:ext>
              </a:extLst>
            </p:cNvPr>
            <p:cNvSpPr/>
            <p:nvPr/>
          </p:nvSpPr>
          <p:spPr>
            <a:xfrm>
              <a:off x="2941852" y="5717545"/>
              <a:ext cx="1365092" cy="636537"/>
            </a:xfrm>
            <a:custGeom>
              <a:avLst/>
              <a:gdLst>
                <a:gd name="connsiteX0" fmla="*/ 0 w 1364788"/>
                <a:gd name="connsiteY0" fmla="*/ 63716 h 637156"/>
                <a:gd name="connsiteX1" fmla="*/ 63716 w 1364788"/>
                <a:gd name="connsiteY1" fmla="*/ 0 h 637156"/>
                <a:gd name="connsiteX2" fmla="*/ 1301072 w 1364788"/>
                <a:gd name="connsiteY2" fmla="*/ 0 h 637156"/>
                <a:gd name="connsiteX3" fmla="*/ 1364788 w 1364788"/>
                <a:gd name="connsiteY3" fmla="*/ 63716 h 637156"/>
                <a:gd name="connsiteX4" fmla="*/ 1364788 w 1364788"/>
                <a:gd name="connsiteY4" fmla="*/ 573440 h 637156"/>
                <a:gd name="connsiteX5" fmla="*/ 1301072 w 1364788"/>
                <a:gd name="connsiteY5" fmla="*/ 637156 h 637156"/>
                <a:gd name="connsiteX6" fmla="*/ 63716 w 1364788"/>
                <a:gd name="connsiteY6" fmla="*/ 637156 h 637156"/>
                <a:gd name="connsiteX7" fmla="*/ 0 w 1364788"/>
                <a:gd name="connsiteY7" fmla="*/ 573440 h 637156"/>
                <a:gd name="connsiteX8" fmla="*/ 0 w 1364788"/>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88" h="637156">
                  <a:moveTo>
                    <a:pt x="0" y="63716"/>
                  </a:moveTo>
                  <a:cubicBezTo>
                    <a:pt x="0" y="28527"/>
                    <a:pt x="28527" y="0"/>
                    <a:pt x="63716" y="0"/>
                  </a:cubicBezTo>
                  <a:lnTo>
                    <a:pt x="1301072" y="0"/>
                  </a:lnTo>
                  <a:cubicBezTo>
                    <a:pt x="1336261" y="0"/>
                    <a:pt x="1364788" y="28527"/>
                    <a:pt x="1364788" y="63716"/>
                  </a:cubicBezTo>
                  <a:lnTo>
                    <a:pt x="1364788" y="573440"/>
                  </a:lnTo>
                  <a:cubicBezTo>
                    <a:pt x="1364788" y="608629"/>
                    <a:pt x="1336261" y="637156"/>
                    <a:pt x="1301072"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Industry Connections Committee </a:t>
              </a:r>
            </a:p>
            <a:p>
              <a:pPr algn="ctr" defTabSz="355600">
                <a:lnSpc>
                  <a:spcPct val="90000"/>
                </a:lnSpc>
                <a:spcAft>
                  <a:spcPct val="35000"/>
                </a:spcAft>
                <a:defRPr/>
              </a:pPr>
              <a:r>
                <a:rPr lang="en-US" sz="800" dirty="0">
                  <a:solidFill>
                    <a:schemeClr val="tx1"/>
                  </a:solidFill>
                </a:rPr>
                <a:t>(IC Com)</a:t>
              </a:r>
            </a:p>
          </p:txBody>
        </p:sp>
        <p:sp>
          <p:nvSpPr>
            <p:cNvPr id="85" name="Freeform 84">
              <a:extLst>
                <a:ext uri="{FF2B5EF4-FFF2-40B4-BE49-F238E27FC236}">
                  <a16:creationId xmlns:a16="http://schemas.microsoft.com/office/drawing/2014/main" id="{A50D499D-A912-6448-99AE-A55CF555AA13}"/>
                </a:ext>
              </a:extLst>
            </p:cNvPr>
            <p:cNvSpPr/>
            <p:nvPr/>
          </p:nvSpPr>
          <p:spPr>
            <a:xfrm>
              <a:off x="4484723" y="5254033"/>
              <a:ext cx="588894" cy="463513"/>
            </a:xfrm>
            <a:custGeom>
              <a:avLst/>
              <a:gdLst/>
              <a:ahLst/>
              <a:cxnLst/>
              <a:rect l="0" t="0" r="0" b="0"/>
              <a:pathLst>
                <a:path>
                  <a:moveTo>
                    <a:pt x="0" y="0"/>
                  </a:moveTo>
                  <a:lnTo>
                    <a:pt x="0" y="231505"/>
                  </a:lnTo>
                  <a:lnTo>
                    <a:pt x="588984" y="231505"/>
                  </a:lnTo>
                  <a:lnTo>
                    <a:pt x="58898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a:extLst>
                <a:ext uri="{FF2B5EF4-FFF2-40B4-BE49-F238E27FC236}">
                  <a16:creationId xmlns:a16="http://schemas.microsoft.com/office/drawing/2014/main" id="{B21D662B-DB06-2C4E-9F1E-50643E5BA025}"/>
                </a:ext>
              </a:extLst>
            </p:cNvPr>
            <p:cNvSpPr/>
            <p:nvPr/>
          </p:nvSpPr>
          <p:spPr>
            <a:xfrm>
              <a:off x="4530755" y="5717545"/>
              <a:ext cx="1084137" cy="636537"/>
            </a:xfrm>
            <a:custGeom>
              <a:avLst/>
              <a:gdLst>
                <a:gd name="connsiteX0" fmla="*/ 0 w 1084246"/>
                <a:gd name="connsiteY0" fmla="*/ 63716 h 637156"/>
                <a:gd name="connsiteX1" fmla="*/ 63716 w 1084246"/>
                <a:gd name="connsiteY1" fmla="*/ 0 h 637156"/>
                <a:gd name="connsiteX2" fmla="*/ 1020530 w 1084246"/>
                <a:gd name="connsiteY2" fmla="*/ 0 h 637156"/>
                <a:gd name="connsiteX3" fmla="*/ 1084246 w 1084246"/>
                <a:gd name="connsiteY3" fmla="*/ 63716 h 637156"/>
                <a:gd name="connsiteX4" fmla="*/ 1084246 w 1084246"/>
                <a:gd name="connsiteY4" fmla="*/ 573440 h 637156"/>
                <a:gd name="connsiteX5" fmla="*/ 1020530 w 1084246"/>
                <a:gd name="connsiteY5" fmla="*/ 637156 h 637156"/>
                <a:gd name="connsiteX6" fmla="*/ 63716 w 1084246"/>
                <a:gd name="connsiteY6" fmla="*/ 637156 h 637156"/>
                <a:gd name="connsiteX7" fmla="*/ 0 w 1084246"/>
                <a:gd name="connsiteY7" fmla="*/ 573440 h 637156"/>
                <a:gd name="connsiteX8" fmla="*/ 0 w 1084246"/>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46" h="637156">
                  <a:moveTo>
                    <a:pt x="0" y="63716"/>
                  </a:moveTo>
                  <a:cubicBezTo>
                    <a:pt x="0" y="28527"/>
                    <a:pt x="28527" y="0"/>
                    <a:pt x="63716" y="0"/>
                  </a:cubicBezTo>
                  <a:lnTo>
                    <a:pt x="1020530" y="0"/>
                  </a:lnTo>
                  <a:cubicBezTo>
                    <a:pt x="1055719" y="0"/>
                    <a:pt x="1084246" y="28527"/>
                    <a:pt x="1084246" y="63716"/>
                  </a:cubicBezTo>
                  <a:lnTo>
                    <a:pt x="1084246" y="573440"/>
                  </a:lnTo>
                  <a:cubicBezTo>
                    <a:pt x="1084246" y="608629"/>
                    <a:pt x="1055719" y="637156"/>
                    <a:pt x="1020530"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New Standards Committee </a:t>
              </a:r>
            </a:p>
            <a:p>
              <a:pPr algn="ctr" defTabSz="355600">
                <a:lnSpc>
                  <a:spcPct val="90000"/>
                </a:lnSpc>
                <a:spcAft>
                  <a:spcPct val="35000"/>
                </a:spcAft>
                <a:defRPr/>
              </a:pPr>
              <a:r>
                <a:rPr lang="en-US" sz="800" dirty="0">
                  <a:solidFill>
                    <a:schemeClr val="tx1"/>
                  </a:solidFill>
                </a:rPr>
                <a:t>(NesCom)</a:t>
              </a:r>
            </a:p>
          </p:txBody>
        </p:sp>
        <p:sp>
          <p:nvSpPr>
            <p:cNvPr id="87" name="Freeform 86">
              <a:extLst>
                <a:ext uri="{FF2B5EF4-FFF2-40B4-BE49-F238E27FC236}">
                  <a16:creationId xmlns:a16="http://schemas.microsoft.com/office/drawing/2014/main" id="{33F97880-334B-DD41-9415-EA0CA29D3058}"/>
                </a:ext>
              </a:extLst>
            </p:cNvPr>
            <p:cNvSpPr/>
            <p:nvPr/>
          </p:nvSpPr>
          <p:spPr>
            <a:xfrm>
              <a:off x="4484723" y="5254033"/>
              <a:ext cx="1731761" cy="463513"/>
            </a:xfrm>
            <a:custGeom>
              <a:avLst/>
              <a:gdLst/>
              <a:ahLst/>
              <a:cxnLst/>
              <a:rect l="0" t="0" r="0" b="0"/>
              <a:pathLst>
                <a:path>
                  <a:moveTo>
                    <a:pt x="0" y="0"/>
                  </a:moveTo>
                  <a:lnTo>
                    <a:pt x="0" y="231505"/>
                  </a:lnTo>
                  <a:lnTo>
                    <a:pt x="1731453" y="231505"/>
                  </a:lnTo>
                  <a:lnTo>
                    <a:pt x="1731453"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Freeform 88">
              <a:extLst>
                <a:ext uri="{FF2B5EF4-FFF2-40B4-BE49-F238E27FC236}">
                  <a16:creationId xmlns:a16="http://schemas.microsoft.com/office/drawing/2014/main" id="{C69DE6D0-7801-D74B-A73F-AAC7C76033E4}"/>
                </a:ext>
              </a:extLst>
            </p:cNvPr>
            <p:cNvSpPr/>
            <p:nvPr/>
          </p:nvSpPr>
          <p:spPr>
            <a:xfrm>
              <a:off x="5840291" y="5717545"/>
              <a:ext cx="750800"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Patent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PatCom</a:t>
              </a:r>
              <a:r>
                <a:rPr lang="en-US" sz="800" dirty="0">
                  <a:solidFill>
                    <a:schemeClr val="tx1"/>
                  </a:solidFill>
                </a:rPr>
                <a:t>)</a:t>
              </a:r>
            </a:p>
          </p:txBody>
        </p:sp>
        <p:sp>
          <p:nvSpPr>
            <p:cNvPr id="105" name="Freeform 104">
              <a:extLst>
                <a:ext uri="{FF2B5EF4-FFF2-40B4-BE49-F238E27FC236}">
                  <a16:creationId xmlns:a16="http://schemas.microsoft.com/office/drawing/2014/main" id="{7FF50C2F-33B8-EA46-9E7F-35CF0C8CC3CC}"/>
                </a:ext>
              </a:extLst>
            </p:cNvPr>
            <p:cNvSpPr/>
            <p:nvPr/>
          </p:nvSpPr>
          <p:spPr>
            <a:xfrm>
              <a:off x="4484723" y="5254033"/>
              <a:ext cx="2706374" cy="463513"/>
            </a:xfrm>
            <a:custGeom>
              <a:avLst/>
              <a:gdLst/>
              <a:ahLst/>
              <a:cxnLst/>
              <a:rect l="0" t="0" r="0" b="0"/>
              <a:pathLst>
                <a:path>
                  <a:moveTo>
                    <a:pt x="0" y="0"/>
                  </a:moveTo>
                  <a:lnTo>
                    <a:pt x="0" y="231505"/>
                  </a:lnTo>
                  <a:lnTo>
                    <a:pt x="2707014" y="231505"/>
                  </a:lnTo>
                  <a:lnTo>
                    <a:pt x="270701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9" name="Freeform 108">
              <a:extLst>
                <a:ext uri="{FF2B5EF4-FFF2-40B4-BE49-F238E27FC236}">
                  <a16:creationId xmlns:a16="http://schemas.microsoft.com/office/drawing/2014/main" id="{BE5B96DB-8480-D34F-8024-EA08609B5A75}"/>
                </a:ext>
              </a:extLst>
            </p:cNvPr>
            <p:cNvSpPr/>
            <p:nvPr/>
          </p:nvSpPr>
          <p:spPr>
            <a:xfrm>
              <a:off x="6816490" y="5717545"/>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Procedures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ProCom</a:t>
              </a:r>
              <a:r>
                <a:rPr lang="en-US" sz="800" dirty="0">
                  <a:solidFill>
                    <a:schemeClr val="tx1"/>
                  </a:solidFill>
                </a:rPr>
                <a:t>)</a:t>
              </a:r>
            </a:p>
          </p:txBody>
        </p:sp>
        <p:sp>
          <p:nvSpPr>
            <p:cNvPr id="110" name="Freeform 109">
              <a:extLst>
                <a:ext uri="{FF2B5EF4-FFF2-40B4-BE49-F238E27FC236}">
                  <a16:creationId xmlns:a16="http://schemas.microsoft.com/office/drawing/2014/main" id="{75E7DB89-5B7B-D94E-ADCA-F002FCF71F16}"/>
                </a:ext>
              </a:extLst>
            </p:cNvPr>
            <p:cNvSpPr/>
            <p:nvPr/>
          </p:nvSpPr>
          <p:spPr>
            <a:xfrm>
              <a:off x="4484723" y="5254033"/>
              <a:ext cx="3880988" cy="463513"/>
            </a:xfrm>
            <a:custGeom>
              <a:avLst/>
              <a:gdLst/>
              <a:ahLst/>
              <a:cxnLst/>
              <a:rect l="0" t="0" r="0" b="0"/>
              <a:pathLst>
                <a:path>
                  <a:moveTo>
                    <a:pt x="0" y="0"/>
                  </a:moveTo>
                  <a:lnTo>
                    <a:pt x="0" y="231505"/>
                  </a:lnTo>
                  <a:lnTo>
                    <a:pt x="3881606" y="231505"/>
                  </a:lnTo>
                  <a:lnTo>
                    <a:pt x="3881606"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1" name="Freeform 110">
              <a:extLst>
                <a:ext uri="{FF2B5EF4-FFF2-40B4-BE49-F238E27FC236}">
                  <a16:creationId xmlns:a16="http://schemas.microsoft.com/office/drawing/2014/main" id="{329293C8-A528-E54C-9602-29CE8AE972E7}"/>
                </a:ext>
              </a:extLst>
            </p:cNvPr>
            <p:cNvSpPr/>
            <p:nvPr/>
          </p:nvSpPr>
          <p:spPr>
            <a:xfrm>
              <a:off x="7791102" y="5717545"/>
              <a:ext cx="1149217" cy="636537"/>
            </a:xfrm>
            <a:custGeom>
              <a:avLst/>
              <a:gdLst>
                <a:gd name="connsiteX0" fmla="*/ 0 w 1148491"/>
                <a:gd name="connsiteY0" fmla="*/ 63716 h 637156"/>
                <a:gd name="connsiteX1" fmla="*/ 63716 w 1148491"/>
                <a:gd name="connsiteY1" fmla="*/ 0 h 637156"/>
                <a:gd name="connsiteX2" fmla="*/ 1084775 w 1148491"/>
                <a:gd name="connsiteY2" fmla="*/ 0 h 637156"/>
                <a:gd name="connsiteX3" fmla="*/ 1148491 w 1148491"/>
                <a:gd name="connsiteY3" fmla="*/ 63716 h 637156"/>
                <a:gd name="connsiteX4" fmla="*/ 1148491 w 1148491"/>
                <a:gd name="connsiteY4" fmla="*/ 573440 h 637156"/>
                <a:gd name="connsiteX5" fmla="*/ 1084775 w 1148491"/>
                <a:gd name="connsiteY5" fmla="*/ 637156 h 637156"/>
                <a:gd name="connsiteX6" fmla="*/ 63716 w 1148491"/>
                <a:gd name="connsiteY6" fmla="*/ 637156 h 637156"/>
                <a:gd name="connsiteX7" fmla="*/ 0 w 1148491"/>
                <a:gd name="connsiteY7" fmla="*/ 573440 h 637156"/>
                <a:gd name="connsiteX8" fmla="*/ 0 w 1148491"/>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491" h="637156">
                  <a:moveTo>
                    <a:pt x="0" y="63716"/>
                  </a:moveTo>
                  <a:cubicBezTo>
                    <a:pt x="0" y="28527"/>
                    <a:pt x="28527" y="0"/>
                    <a:pt x="63716" y="0"/>
                  </a:cubicBezTo>
                  <a:lnTo>
                    <a:pt x="1084775" y="0"/>
                  </a:lnTo>
                  <a:cubicBezTo>
                    <a:pt x="1119964" y="0"/>
                    <a:pt x="1148491" y="28527"/>
                    <a:pt x="1148491" y="63716"/>
                  </a:cubicBezTo>
                  <a:lnTo>
                    <a:pt x="1148491" y="573440"/>
                  </a:lnTo>
                  <a:cubicBezTo>
                    <a:pt x="1148491" y="608629"/>
                    <a:pt x="1119964" y="637156"/>
                    <a:pt x="1084775"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Standards Review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RevCom</a:t>
              </a:r>
              <a:r>
                <a:rPr lang="en-US" sz="800" dirty="0">
                  <a:solidFill>
                    <a:schemeClr val="tx1"/>
                  </a:solidFill>
                </a:rPr>
                <a:t>)</a:t>
              </a:r>
            </a:p>
          </p:txBody>
        </p:sp>
        <p:sp>
          <p:nvSpPr>
            <p:cNvPr id="67" name="Freeform 66">
              <a:extLst>
                <a:ext uri="{FF2B5EF4-FFF2-40B4-BE49-F238E27FC236}">
                  <a16:creationId xmlns:a16="http://schemas.microsoft.com/office/drawing/2014/main" id="{2C071EFD-567B-3840-80B4-25448C18BBCE}"/>
                </a:ext>
              </a:extLst>
            </p:cNvPr>
            <p:cNvSpPr/>
            <p:nvPr/>
          </p:nvSpPr>
          <p:spPr>
            <a:xfrm>
              <a:off x="6441883" y="4147635"/>
              <a:ext cx="1707952" cy="849244"/>
            </a:xfrm>
            <a:custGeom>
              <a:avLst/>
              <a:gdLst>
                <a:gd name="connsiteX0" fmla="*/ 0 w 1961622"/>
                <a:gd name="connsiteY0" fmla="*/ 36576 h 365760"/>
                <a:gd name="connsiteX1" fmla="*/ 36576 w 1961622"/>
                <a:gd name="connsiteY1" fmla="*/ 0 h 365760"/>
                <a:gd name="connsiteX2" fmla="*/ 1925046 w 1961622"/>
                <a:gd name="connsiteY2" fmla="*/ 0 h 365760"/>
                <a:gd name="connsiteX3" fmla="*/ 1961622 w 1961622"/>
                <a:gd name="connsiteY3" fmla="*/ 36576 h 365760"/>
                <a:gd name="connsiteX4" fmla="*/ 1961622 w 1961622"/>
                <a:gd name="connsiteY4" fmla="*/ 329184 h 365760"/>
                <a:gd name="connsiteX5" fmla="*/ 1925046 w 1961622"/>
                <a:gd name="connsiteY5" fmla="*/ 365760 h 365760"/>
                <a:gd name="connsiteX6" fmla="*/ 36576 w 1961622"/>
                <a:gd name="connsiteY6" fmla="*/ 365760 h 365760"/>
                <a:gd name="connsiteX7" fmla="*/ 0 w 1961622"/>
                <a:gd name="connsiteY7" fmla="*/ 329184 h 365760"/>
                <a:gd name="connsiteX8" fmla="*/ 0 w 1961622"/>
                <a:gd name="connsiteY8" fmla="*/ 36576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622" h="365760">
                  <a:moveTo>
                    <a:pt x="0" y="36576"/>
                  </a:moveTo>
                  <a:cubicBezTo>
                    <a:pt x="0" y="16376"/>
                    <a:pt x="16376" y="0"/>
                    <a:pt x="36576" y="0"/>
                  </a:cubicBezTo>
                  <a:lnTo>
                    <a:pt x="1925046" y="0"/>
                  </a:lnTo>
                  <a:cubicBezTo>
                    <a:pt x="1945246" y="0"/>
                    <a:pt x="1961622" y="16376"/>
                    <a:pt x="1961622" y="36576"/>
                  </a:cubicBezTo>
                  <a:lnTo>
                    <a:pt x="1961622" y="329184"/>
                  </a:lnTo>
                  <a:cubicBezTo>
                    <a:pt x="1961622" y="349384"/>
                    <a:pt x="1945246" y="365760"/>
                    <a:pt x="1925046" y="365760"/>
                  </a:cubicBezTo>
                  <a:lnTo>
                    <a:pt x="36576" y="365760"/>
                  </a:lnTo>
                  <a:cubicBezTo>
                    <a:pt x="16376" y="365760"/>
                    <a:pt x="0" y="349384"/>
                    <a:pt x="0" y="329184"/>
                  </a:cubicBezTo>
                  <a:lnTo>
                    <a:pt x="0" y="36576"/>
                  </a:lnTo>
                  <a:close/>
                </a:path>
              </a:pathLst>
            </a:custGeom>
            <a:solidFill>
              <a:schemeClr val="accent2">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5003" tIns="45003" rIns="45003" bIns="45003" spcCol="1270" anchor="ctr"/>
            <a:lstStyle/>
            <a:p>
              <a:pPr algn="ctr" defTabSz="400050">
                <a:lnSpc>
                  <a:spcPct val="90000"/>
                </a:lnSpc>
                <a:spcAft>
                  <a:spcPct val="35000"/>
                </a:spcAft>
                <a:defRPr/>
              </a:pPr>
              <a:r>
                <a:rPr lang="en-US" sz="900" dirty="0">
                  <a:solidFill>
                    <a:schemeClr val="tx1"/>
                  </a:solidFill>
                </a:rPr>
                <a:t>Corporate Advisory Group (CAG)</a:t>
              </a:r>
            </a:p>
            <a:p>
              <a:pPr algn="ctr" defTabSz="400050">
                <a:lnSpc>
                  <a:spcPct val="90000"/>
                </a:lnSpc>
                <a:spcAft>
                  <a:spcPct val="35000"/>
                </a:spcAft>
                <a:defRPr/>
              </a:pPr>
              <a:r>
                <a:rPr lang="en-US" sz="900" dirty="0">
                  <a:solidFill>
                    <a:schemeClr val="tx1"/>
                  </a:solidFill>
                </a:rPr>
                <a:t>Registration Authority Committee (RAC)</a:t>
              </a:r>
            </a:p>
          </p:txBody>
        </p:sp>
      </p:grpSp>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34" name="TextBox 4">
            <a:extLst>
              <a:ext uri="{FF2B5EF4-FFF2-40B4-BE49-F238E27FC236}">
                <a16:creationId xmlns:a16="http://schemas.microsoft.com/office/drawing/2014/main" id="{14692BB4-8183-401C-B06F-7699F8C66732}"/>
              </a:ext>
            </a:extLst>
          </p:cNvPr>
          <p:cNvSpPr txBox="1">
            <a:spLocks noChangeArrowheads="1"/>
          </p:cNvSpPr>
          <p:nvPr/>
        </p:nvSpPr>
        <p:spPr bwMode="auto">
          <a:xfrm>
            <a:off x="3133727" y="3657601"/>
            <a:ext cx="166211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dirty="0">
                <a:solidFill>
                  <a:srgbClr val="FF0000"/>
                </a:solidFill>
                <a:cs typeface="DejaVu Sans" charset="0"/>
              </a:rPr>
              <a:t>IEEE 802 LMSC is a standards committee of the IEEE-SA and standards committee of the IEEE Computer Society.</a:t>
            </a:r>
          </a:p>
        </p:txBody>
      </p:sp>
      <p:cxnSp>
        <p:nvCxnSpPr>
          <p:cNvPr id="34835" name="Straight Arrow Connector 6">
            <a:extLst>
              <a:ext uri="{FF2B5EF4-FFF2-40B4-BE49-F238E27FC236}">
                <a16:creationId xmlns:a16="http://schemas.microsoft.com/office/drawing/2014/main" id="{4F02108E-B3AA-4BBA-BDFB-5E02C64CD400}"/>
              </a:ext>
            </a:extLst>
          </p:cNvPr>
          <p:cNvCxnSpPr>
            <a:cxnSpLocks/>
          </p:cNvCxnSpPr>
          <p:nvPr/>
        </p:nvCxnSpPr>
        <p:spPr bwMode="auto">
          <a:xfrm>
            <a:off x="4276725" y="4445000"/>
            <a:ext cx="84138" cy="355600"/>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4836" name="Organization Chart 7">
            <a:extLst>
              <a:ext uri="{FF2B5EF4-FFF2-40B4-BE49-F238E27FC236}">
                <a16:creationId xmlns:a16="http://schemas.microsoft.com/office/drawing/2014/main" id="{B871024D-211F-480E-927B-D4D13A711812}"/>
              </a:ext>
            </a:extLst>
          </p:cNvPr>
          <p:cNvGrpSpPr>
            <a:grpSpLocks noChangeAspect="1"/>
          </p:cNvGrpSpPr>
          <p:nvPr/>
        </p:nvGrpSpPr>
        <p:grpSpPr bwMode="auto">
          <a:xfrm>
            <a:off x="1741488" y="1136650"/>
            <a:ext cx="8469312" cy="2401888"/>
            <a:chOff x="66" y="1327"/>
            <a:chExt cx="6356" cy="2049"/>
          </a:xfrm>
        </p:grpSpPr>
        <p:sp>
          <p:nvSpPr>
            <p:cNvPr id="135" name="_s55304">
              <a:extLst>
                <a:ext uri="{FF2B5EF4-FFF2-40B4-BE49-F238E27FC236}">
                  <a16:creationId xmlns:a16="http://schemas.microsoft.com/office/drawing/2014/main" id="{7B85D06B-8E27-4EE1-B54D-67361CA111B7}"/>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600" dirty="0">
                  <a:solidFill>
                    <a:srgbClr val="000000"/>
                  </a:solidFill>
                  <a:latin typeface="Arial" pitchFamily="34" charset="0"/>
                  <a:ea typeface="MS PGothic" pitchFamily="34" charset="-128"/>
                </a:rPr>
                <a:t>IEEE MEMBERS</a:t>
              </a:r>
            </a:p>
          </p:txBody>
        </p:sp>
        <p:sp>
          <p:nvSpPr>
            <p:cNvPr id="137" name="_s55311">
              <a:extLst>
                <a:ext uri="{FF2B5EF4-FFF2-40B4-BE49-F238E27FC236}">
                  <a16:creationId xmlns:a16="http://schemas.microsoft.com/office/drawing/2014/main" id="{AE5DF517-C07B-4A82-8CC7-A2FC9D10050F}"/>
                </a:ext>
              </a:extLst>
            </p:cNvPr>
            <p:cNvSpPr>
              <a:spLocks noChangeArrowheads="1"/>
            </p:cNvSpPr>
            <p:nvPr/>
          </p:nvSpPr>
          <p:spPr bwMode="auto">
            <a:xfrm>
              <a:off x="1276" y="2538"/>
              <a:ext cx="978"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Publication</a:t>
              </a:r>
            </a:p>
            <a:p>
              <a:pPr algn="ctr">
                <a:defRPr/>
              </a:pPr>
              <a:r>
                <a:rPr lang="en-US" sz="1400" dirty="0">
                  <a:solidFill>
                    <a:srgbClr val="000000"/>
                  </a:solidFill>
                  <a:latin typeface="Arial" pitchFamily="34" charset="0"/>
                  <a:ea typeface="MS PGothic" pitchFamily="34" charset="-128"/>
                </a:rPr>
                <a:t>Activities</a:t>
              </a:r>
            </a:p>
            <a:p>
              <a:pPr algn="ctr">
                <a:defRPr/>
              </a:pPr>
              <a:endParaRPr lang="en-US" sz="1400" dirty="0">
                <a:solidFill>
                  <a:srgbClr val="000000"/>
                </a:solidFill>
                <a:latin typeface="Arial" pitchFamily="34" charset="0"/>
                <a:ea typeface="MS PGothic" pitchFamily="34" charset="-128"/>
              </a:endParaRPr>
            </a:p>
          </p:txBody>
        </p:sp>
        <p:sp>
          <p:nvSpPr>
            <p:cNvPr id="139" name="_s55315">
              <a:extLst>
                <a:ext uri="{FF2B5EF4-FFF2-40B4-BE49-F238E27FC236}">
                  <a16:creationId xmlns:a16="http://schemas.microsoft.com/office/drawing/2014/main" id="{CFAF57B7-FB5F-4152-AA52-D7B111C774DD}"/>
                </a:ext>
              </a:extLst>
            </p:cNvPr>
            <p:cNvSpPr>
              <a:spLocks noChangeArrowheads="1"/>
            </p:cNvSpPr>
            <p:nvPr/>
          </p:nvSpPr>
          <p:spPr bwMode="auto">
            <a:xfrm>
              <a:off x="5506" y="2538"/>
              <a:ext cx="896"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lstStyle/>
            <a:p>
              <a:pPr algn="ctr">
                <a:defRPr/>
              </a:pPr>
              <a:r>
                <a:rPr lang="en-US" sz="1400" dirty="0">
                  <a:solidFill>
                    <a:srgbClr val="000000"/>
                  </a:solidFill>
                  <a:latin typeface="Arial" pitchFamily="34" charset="0"/>
                  <a:ea typeface="MS PGothic" pitchFamily="34" charset="-128"/>
                </a:rPr>
                <a:t>Educational</a:t>
              </a:r>
            </a:p>
            <a:p>
              <a:pPr algn="ctr">
                <a:defRPr/>
              </a:pPr>
              <a:r>
                <a:rPr lang="en-US" sz="1400" dirty="0">
                  <a:solidFill>
                    <a:srgbClr val="000000"/>
                  </a:solidFill>
                  <a:latin typeface="Arial" pitchFamily="34" charset="0"/>
                  <a:ea typeface="MS PGothic" pitchFamily="34" charset="-128"/>
                </a:rPr>
                <a:t>Activities</a:t>
              </a:r>
            </a:p>
          </p:txBody>
        </p:sp>
        <p:sp>
          <p:nvSpPr>
            <p:cNvPr id="140" name="_s55317">
              <a:extLst>
                <a:ext uri="{FF2B5EF4-FFF2-40B4-BE49-F238E27FC236}">
                  <a16:creationId xmlns:a16="http://schemas.microsoft.com/office/drawing/2014/main" id="{0AFCC757-8D5A-440A-9F09-CF05E393EFA1}"/>
                </a:ext>
              </a:extLst>
            </p:cNvPr>
            <p:cNvSpPr>
              <a:spLocks noChangeArrowheads="1"/>
            </p:cNvSpPr>
            <p:nvPr/>
          </p:nvSpPr>
          <p:spPr bwMode="auto">
            <a:xfrm>
              <a:off x="4247" y="2538"/>
              <a:ext cx="1097"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Member &amp; Geographic</a:t>
              </a:r>
              <a:br>
                <a:rPr lang="en-US" sz="1400"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Activities</a:t>
              </a:r>
            </a:p>
            <a:p>
              <a:pPr algn="ctr">
                <a:defRPr/>
              </a:pPr>
              <a:endParaRPr lang="en-US" sz="1100" dirty="0">
                <a:solidFill>
                  <a:srgbClr val="000000"/>
                </a:solidFill>
                <a:latin typeface="Arial" pitchFamily="34" charset="0"/>
                <a:ea typeface="MS PGothic" pitchFamily="34" charset="-128"/>
              </a:endParaRPr>
            </a:p>
            <a:p>
              <a:pPr algn="ctr">
                <a:defRPr/>
              </a:pPr>
              <a:endParaRPr lang="en-US" sz="1100" dirty="0">
                <a:solidFill>
                  <a:srgbClr val="000000"/>
                </a:solidFill>
                <a:latin typeface="Arial" pitchFamily="34" charset="0"/>
                <a:ea typeface="MS PGothic" pitchFamily="34" charset="-128"/>
              </a:endParaRPr>
            </a:p>
          </p:txBody>
        </p:sp>
        <p:sp>
          <p:nvSpPr>
            <p:cNvPr id="141" name="_s55319">
              <a:extLst>
                <a:ext uri="{FF2B5EF4-FFF2-40B4-BE49-F238E27FC236}">
                  <a16:creationId xmlns:a16="http://schemas.microsoft.com/office/drawing/2014/main" id="{00BD6D60-3236-4E9B-9EF3-4DD0774EFEC5}"/>
                </a:ext>
              </a:extLst>
            </p:cNvPr>
            <p:cNvSpPr>
              <a:spLocks noChangeArrowheads="1"/>
            </p:cNvSpPr>
            <p:nvPr/>
          </p:nvSpPr>
          <p:spPr bwMode="auto">
            <a:xfrm>
              <a:off x="2430" y="2521"/>
              <a:ext cx="1680" cy="855"/>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Standards Association</a:t>
              </a:r>
            </a:p>
            <a:p>
              <a:pPr algn="ctr">
                <a:defRPr/>
              </a:pPr>
              <a:r>
                <a:rPr lang="en-US" sz="1400" dirty="0">
                  <a:solidFill>
                    <a:srgbClr val="000000"/>
                  </a:solidFill>
                  <a:latin typeface="Arial" pitchFamily="34" charset="0"/>
                  <a:ea typeface="MS PGothic" pitchFamily="34" charset="-128"/>
                </a:rPr>
                <a:t>(IEEE-SA)</a:t>
              </a:r>
            </a:p>
            <a:p>
              <a:pPr marL="0" lvl="1" algn="ctr">
                <a:spcBef>
                  <a:spcPct val="20000"/>
                </a:spcBef>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algn="ctr">
                <a:defRPr/>
              </a:pPr>
              <a:endParaRPr lang="en-US" sz="1100" dirty="0">
                <a:solidFill>
                  <a:srgbClr val="000000"/>
                </a:solidFill>
                <a:latin typeface="Arial" pitchFamily="34" charset="0"/>
                <a:ea typeface="MS PGothic" pitchFamily="34" charset="-128"/>
              </a:endParaRPr>
            </a:p>
          </p:txBody>
        </p:sp>
        <p:sp>
          <p:nvSpPr>
            <p:cNvPr id="144" name="_s55325">
              <a:extLst>
                <a:ext uri="{FF2B5EF4-FFF2-40B4-BE49-F238E27FC236}">
                  <a16:creationId xmlns:a16="http://schemas.microsoft.com/office/drawing/2014/main" id="{BA69D559-D41D-44AB-8F34-03DCE8D073D2}"/>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Exec Director &amp; Staff</a:t>
              </a:r>
            </a:p>
          </p:txBody>
        </p:sp>
        <p:cxnSp>
          <p:nvCxnSpPr>
            <p:cNvPr id="34862" name="_s55329">
              <a:extLst>
                <a:ext uri="{FF2B5EF4-FFF2-40B4-BE49-F238E27FC236}">
                  <a16:creationId xmlns:a16="http://schemas.microsoft.com/office/drawing/2014/main" id="{57A23D41-F7D7-48DE-9E18-F77B3862C601}"/>
                </a:ext>
              </a:extLst>
            </p:cNvPr>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a:noFill/>
                </a14:hiddenFill>
              </a:ext>
            </a:extLst>
          </p:spPr>
        </p:cxnSp>
        <p:sp>
          <p:nvSpPr>
            <p:cNvPr id="136" name="_s55309">
              <a:extLst>
                <a:ext uri="{FF2B5EF4-FFF2-40B4-BE49-F238E27FC236}">
                  <a16:creationId xmlns:a16="http://schemas.microsoft.com/office/drawing/2014/main" id="{DB289835-6C23-4758-B068-0643D29CCC46}"/>
                </a:ext>
              </a:extLst>
            </p:cNvPr>
            <p:cNvSpPr>
              <a:spLocks noChangeArrowheads="1"/>
            </p:cNvSpPr>
            <p:nvPr/>
          </p:nvSpPr>
          <p:spPr bwMode="auto">
            <a:xfrm>
              <a:off x="2180" y="1894"/>
              <a:ext cx="2167" cy="237"/>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Board of Directors (BOD)</a:t>
              </a:r>
            </a:p>
          </p:txBody>
        </p:sp>
        <p:sp>
          <p:nvSpPr>
            <p:cNvPr id="142" name="_s55321">
              <a:extLst>
                <a:ext uri="{FF2B5EF4-FFF2-40B4-BE49-F238E27FC236}">
                  <a16:creationId xmlns:a16="http://schemas.microsoft.com/office/drawing/2014/main" id="{7BF32DE8-FD1D-4BD2-B58A-817EFC87B676}"/>
                </a:ext>
              </a:extLst>
            </p:cNvPr>
            <p:cNvSpPr>
              <a:spLocks noChangeArrowheads="1"/>
            </p:cNvSpPr>
            <p:nvPr/>
          </p:nvSpPr>
          <p:spPr bwMode="auto">
            <a:xfrm>
              <a:off x="66" y="2549"/>
              <a:ext cx="1039" cy="799"/>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Technical </a:t>
              </a:r>
            </a:p>
            <a:p>
              <a:pPr algn="ctr">
                <a:defRPr/>
              </a:pPr>
              <a:r>
                <a:rPr lang="en-US" sz="1400" dirty="0">
                  <a:solidFill>
                    <a:srgbClr val="000000"/>
                  </a:solidFill>
                  <a:latin typeface="Arial" pitchFamily="34" charset="0"/>
                  <a:ea typeface="MS PGothic" pitchFamily="34" charset="-128"/>
                </a:rPr>
                <a:t>Activities:</a:t>
              </a:r>
            </a:p>
            <a:p>
              <a:pPr algn="ctr">
                <a:defRPr/>
              </a:pPr>
              <a:r>
                <a:rPr lang="en-US" sz="900" dirty="0">
                  <a:solidFill>
                    <a:srgbClr val="000000"/>
                  </a:solidFill>
                  <a:latin typeface="Arial" pitchFamily="34" charset="0"/>
                  <a:ea typeface="MS PGothic" pitchFamily="34" charset="-128"/>
                </a:rPr>
                <a:t>many technical societies</a:t>
              </a:r>
            </a:p>
          </p:txBody>
        </p:sp>
      </p:grpSp>
      <p:cxnSp>
        <p:nvCxnSpPr>
          <p:cNvPr id="34837" name="Straight Connector 74">
            <a:extLst>
              <a:ext uri="{FF2B5EF4-FFF2-40B4-BE49-F238E27FC236}">
                <a16:creationId xmlns:a16="http://schemas.microsoft.com/office/drawing/2014/main" id="{EB11096F-1BF6-4574-88B5-601629D7112C}"/>
              </a:ext>
            </a:extLst>
          </p:cNvPr>
          <p:cNvCxnSpPr>
            <a:cxnSpLocks/>
            <a:stCxn id="142" idx="2"/>
            <a:endCxn id="78" idx="2"/>
          </p:cNvCxnSpPr>
          <p:nvPr/>
        </p:nvCxnSpPr>
        <p:spPr bwMode="auto">
          <a:xfrm>
            <a:off x="2433639" y="3503614"/>
            <a:ext cx="7937" cy="1144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8" name="TextBox 77">
            <a:extLst>
              <a:ext uri="{FF2B5EF4-FFF2-40B4-BE49-F238E27FC236}">
                <a16:creationId xmlns:a16="http://schemas.microsoft.com/office/drawing/2014/main" id="{F4FD3917-1EF3-0240-B513-2D7BE6C47074}"/>
              </a:ext>
            </a:extLst>
          </p:cNvPr>
          <p:cNvSpPr txBox="1"/>
          <p:nvPr/>
        </p:nvSpPr>
        <p:spPr>
          <a:xfrm>
            <a:off x="1905001" y="4324350"/>
            <a:ext cx="1071563" cy="323850"/>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Standards Activities</a:t>
            </a:r>
          </a:p>
        </p:txBody>
      </p:sp>
      <p:sp>
        <p:nvSpPr>
          <p:cNvPr id="98" name="TextBox 97">
            <a:extLst>
              <a:ext uri="{FF2B5EF4-FFF2-40B4-BE49-F238E27FC236}">
                <a16:creationId xmlns:a16="http://schemas.microsoft.com/office/drawing/2014/main" id="{1353C904-5AFF-455A-BD0D-BC6BEFDC319F}"/>
              </a:ext>
            </a:extLst>
          </p:cNvPr>
          <p:cNvSpPr txBox="1"/>
          <p:nvPr/>
        </p:nvSpPr>
        <p:spPr>
          <a:xfrm>
            <a:off x="3276600" y="4800600"/>
            <a:ext cx="1295401" cy="484748"/>
          </a:xfrm>
          <a:prstGeom prst="rect">
            <a:avLst/>
          </a:prstGeom>
          <a:solidFill>
            <a:srgbClr val="66FF99"/>
          </a:solidFill>
          <a:ln>
            <a:solidFill>
              <a:schemeClr val="tx1"/>
            </a:solidFill>
            <a:prstDash val="solid"/>
          </a:ln>
        </p:spPr>
        <p:txBody>
          <a:bodyPr lIns="45720" tIns="0" rIns="45720" bIns="0">
            <a:spAutoFit/>
          </a:bodyPr>
          <a:lstStyle/>
          <a:p>
            <a:pPr algn="ctr">
              <a:defRPr/>
            </a:pPr>
            <a:endParaRPr lang="en-US" sz="1050" dirty="0">
              <a:solidFill>
                <a:srgbClr val="000000"/>
              </a:solidFill>
              <a:ea typeface="ＭＳ Ｐゴシック" charset="-128"/>
            </a:endParaRPr>
          </a:p>
          <a:p>
            <a:pPr algn="ctr">
              <a:defRPr/>
            </a:pPr>
            <a:r>
              <a:rPr lang="en-US" sz="1050" dirty="0">
                <a:solidFill>
                  <a:srgbClr val="000000"/>
                </a:solidFill>
                <a:highlight>
                  <a:srgbClr val="00FF00"/>
                </a:highlight>
                <a:ea typeface="ＭＳ Ｐゴシック" charset="-128"/>
              </a:rPr>
              <a:t>IEEE 802 LMSC</a:t>
            </a:r>
          </a:p>
          <a:p>
            <a:pPr algn="ctr">
              <a:defRPr/>
            </a:pPr>
            <a:endParaRPr lang="en-US" sz="1050" dirty="0">
              <a:solidFill>
                <a:srgbClr val="000000"/>
              </a:solidFill>
              <a:ea typeface="ＭＳ Ｐゴシック" charset="-128"/>
            </a:endParaRPr>
          </a:p>
        </p:txBody>
      </p:sp>
      <p:cxnSp>
        <p:nvCxnSpPr>
          <p:cNvPr id="34840" name="Straight Connector 15">
            <a:extLst>
              <a:ext uri="{FF2B5EF4-FFF2-40B4-BE49-F238E27FC236}">
                <a16:creationId xmlns:a16="http://schemas.microsoft.com/office/drawing/2014/main" id="{6E9BAEB8-B168-48E0-8951-EE412999880D}"/>
              </a:ext>
            </a:extLst>
          </p:cNvPr>
          <p:cNvCxnSpPr>
            <a:cxnSpLocks/>
            <a:stCxn id="98" idx="3"/>
          </p:cNvCxnSpPr>
          <p:nvPr/>
        </p:nvCxnSpPr>
        <p:spPr bwMode="auto">
          <a:xfrm>
            <a:off x="4572001" y="5043488"/>
            <a:ext cx="468313" cy="0"/>
          </a:xfrm>
          <a:prstGeom prst="line">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41" name="Straight Connector 87">
            <a:extLst>
              <a:ext uri="{FF2B5EF4-FFF2-40B4-BE49-F238E27FC236}">
                <a16:creationId xmlns:a16="http://schemas.microsoft.com/office/drawing/2014/main" id="{3DDA9364-3EF0-47FD-B8D0-593912734FDD}"/>
              </a:ext>
            </a:extLst>
          </p:cNvPr>
          <p:cNvCxnSpPr>
            <a:cxnSpLocks/>
          </p:cNvCxnSpPr>
          <p:nvPr/>
        </p:nvCxnSpPr>
        <p:spPr bwMode="auto">
          <a:xfrm>
            <a:off x="25860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2" name="Straight Connector 89">
            <a:extLst>
              <a:ext uri="{FF2B5EF4-FFF2-40B4-BE49-F238E27FC236}">
                <a16:creationId xmlns:a16="http://schemas.microsoft.com/office/drawing/2014/main" id="{74EF592D-E05B-4190-9A70-1A679691A3AE}"/>
              </a:ext>
            </a:extLst>
          </p:cNvPr>
          <p:cNvCxnSpPr>
            <a:cxnSpLocks/>
          </p:cNvCxnSpPr>
          <p:nvPr/>
        </p:nvCxnSpPr>
        <p:spPr bwMode="auto">
          <a:xfrm>
            <a:off x="27400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3" name="Straight Connector 90">
            <a:extLst>
              <a:ext uri="{FF2B5EF4-FFF2-40B4-BE49-F238E27FC236}">
                <a16:creationId xmlns:a16="http://schemas.microsoft.com/office/drawing/2014/main" id="{0F061177-9099-42EC-8338-2B17947FF582}"/>
              </a:ext>
            </a:extLst>
          </p:cNvPr>
          <p:cNvCxnSpPr>
            <a:cxnSpLocks/>
          </p:cNvCxnSpPr>
          <p:nvPr/>
        </p:nvCxnSpPr>
        <p:spPr bwMode="auto">
          <a:xfrm>
            <a:off x="28956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4" name="Straight Connector 91">
            <a:extLst>
              <a:ext uri="{FF2B5EF4-FFF2-40B4-BE49-F238E27FC236}">
                <a16:creationId xmlns:a16="http://schemas.microsoft.com/office/drawing/2014/main" id="{A4645767-0CD6-4555-B265-56B1C57582C1}"/>
              </a:ext>
            </a:extLst>
          </p:cNvPr>
          <p:cNvCxnSpPr>
            <a:cxnSpLocks/>
          </p:cNvCxnSpPr>
          <p:nvPr/>
        </p:nvCxnSpPr>
        <p:spPr bwMode="auto">
          <a:xfrm>
            <a:off x="19764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5" name="Straight Connector 92">
            <a:extLst>
              <a:ext uri="{FF2B5EF4-FFF2-40B4-BE49-F238E27FC236}">
                <a16:creationId xmlns:a16="http://schemas.microsoft.com/office/drawing/2014/main" id="{14E38296-A2A7-4B78-9A69-57E60E56678A}"/>
              </a:ext>
            </a:extLst>
          </p:cNvPr>
          <p:cNvCxnSpPr>
            <a:cxnSpLocks/>
          </p:cNvCxnSpPr>
          <p:nvPr/>
        </p:nvCxnSpPr>
        <p:spPr bwMode="auto">
          <a:xfrm>
            <a:off x="21304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6" name="Straight Connector 94">
            <a:extLst>
              <a:ext uri="{FF2B5EF4-FFF2-40B4-BE49-F238E27FC236}">
                <a16:creationId xmlns:a16="http://schemas.microsoft.com/office/drawing/2014/main" id="{6E8C61E6-1971-4277-B987-6A5CDEFDD274}"/>
              </a:ext>
            </a:extLst>
          </p:cNvPr>
          <p:cNvCxnSpPr>
            <a:cxnSpLocks/>
          </p:cNvCxnSpPr>
          <p:nvPr/>
        </p:nvCxnSpPr>
        <p:spPr bwMode="auto">
          <a:xfrm>
            <a:off x="22860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68069AA3-8C7C-4632-A3C6-1BD7B8FF1864}"/>
              </a:ext>
            </a:extLst>
          </p:cNvPr>
          <p:cNvSpPr txBox="1"/>
          <p:nvPr/>
        </p:nvSpPr>
        <p:spPr>
          <a:xfrm>
            <a:off x="1905001" y="3833813"/>
            <a:ext cx="1071563" cy="322262"/>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IEEE Computer Society</a:t>
            </a:r>
          </a:p>
        </p:txBody>
      </p:sp>
      <p:cxnSp>
        <p:nvCxnSpPr>
          <p:cNvPr id="34848" name="Straight Connector 51">
            <a:extLst>
              <a:ext uri="{FF2B5EF4-FFF2-40B4-BE49-F238E27FC236}">
                <a16:creationId xmlns:a16="http://schemas.microsoft.com/office/drawing/2014/main" id="{AF8539A0-4F9B-49CD-A17C-58DA1AFAA5EE}"/>
              </a:ext>
            </a:extLst>
          </p:cNvPr>
          <p:cNvCxnSpPr>
            <a:cxnSpLocks/>
          </p:cNvCxnSpPr>
          <p:nvPr/>
        </p:nvCxnSpPr>
        <p:spPr bwMode="auto">
          <a:xfrm>
            <a:off x="2438401" y="4648200"/>
            <a:ext cx="3175" cy="395288"/>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4849" name="Straight Connector 14">
            <a:extLst>
              <a:ext uri="{FF2B5EF4-FFF2-40B4-BE49-F238E27FC236}">
                <a16:creationId xmlns:a16="http://schemas.microsoft.com/office/drawing/2014/main" id="{AB02BD47-D007-4E58-80A8-B7C718F361CD}"/>
              </a:ext>
            </a:extLst>
          </p:cNvPr>
          <p:cNvCxnSpPr>
            <a:cxnSpLocks noChangeShapeType="1"/>
            <a:endCxn id="98" idx="1"/>
          </p:cNvCxnSpPr>
          <p:nvPr/>
        </p:nvCxnSpPr>
        <p:spPr bwMode="auto">
          <a:xfrm>
            <a:off x="2441576" y="5043488"/>
            <a:ext cx="835025" cy="0"/>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50" name="Freeform 61">
            <a:extLst>
              <a:ext uri="{FF2B5EF4-FFF2-40B4-BE49-F238E27FC236}">
                <a16:creationId xmlns:a16="http://schemas.microsoft.com/office/drawing/2014/main" id="{3A74809D-ACFB-4B91-BE62-5DE1BF8D176F}"/>
              </a:ext>
            </a:extLst>
          </p:cNvPr>
          <p:cNvSpPr>
            <a:spLocks/>
          </p:cNvSpPr>
          <p:nvPr/>
        </p:nvSpPr>
        <p:spPr bwMode="auto">
          <a:xfrm>
            <a:off x="2441575" y="2252664"/>
            <a:ext cx="7196138" cy="300037"/>
          </a:xfrm>
          <a:custGeom>
            <a:avLst/>
            <a:gdLst>
              <a:gd name="T0" fmla="*/ 7207 w 7206343"/>
              <a:gd name="T1" fmla="*/ 179113 h 341085"/>
              <a:gd name="T2" fmla="*/ 0 w 7206343"/>
              <a:gd name="T3" fmla="*/ 0 h 341085"/>
              <a:gd name="T4" fmla="*/ 7155880 w 7206343"/>
              <a:gd name="T5" fmla="*/ 7621 h 341085"/>
              <a:gd name="T6" fmla="*/ 7148674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51" name="Straight Connector 121">
            <a:extLst>
              <a:ext uri="{FF2B5EF4-FFF2-40B4-BE49-F238E27FC236}">
                <a16:creationId xmlns:a16="http://schemas.microsoft.com/office/drawing/2014/main" id="{2EB8C3C3-2D25-415F-B9CA-F03ED318AF48}"/>
              </a:ext>
            </a:extLst>
          </p:cNvPr>
          <p:cNvCxnSpPr>
            <a:cxnSpLocks noChangeShapeType="1"/>
          </p:cNvCxnSpPr>
          <p:nvPr/>
        </p:nvCxnSpPr>
        <p:spPr bwMode="auto">
          <a:xfrm>
            <a:off x="6008689" y="4606925"/>
            <a:ext cx="1957387" cy="0"/>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2020</a:t>
            </a:r>
            <a:endParaRPr lang="en-US" altLang="en-US" sz="1800" dirty="0"/>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2020</a:t>
            </a:r>
            <a:endParaRPr lang="en-US" altLang="en-US" sz="1800" dirty="0"/>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Self</a:t>
            </a:r>
            <a:endParaRPr lang="en-US" altLang="en-US" sz="1200" b="0" dirty="0"/>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8</a:t>
            </a:fld>
            <a:endParaRPr lang="en-US" altLang="en-US" sz="120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fontScale="92500" lnSpcReduction="10000"/>
          </a:bodyPr>
          <a:lstStyle/>
          <a:p>
            <a:pPr>
              <a:defRPr/>
            </a:pPr>
            <a:r>
              <a:rPr lang="en-US" dirty="0"/>
              <a:t>Cloud Computing Standards Committee: Steve Diamond (</a:t>
            </a:r>
            <a:r>
              <a:rPr lang="en-US" dirty="0">
                <a:hlinkClick r:id="rId2"/>
              </a:rPr>
              <a:t>s.diamond@computer.org</a:t>
            </a:r>
            <a:r>
              <a:rPr lang="en-US" dirty="0"/>
              <a:t>) </a:t>
            </a:r>
          </a:p>
          <a:p>
            <a:pPr>
              <a:defRPr/>
            </a:pPr>
            <a:r>
              <a:rPr lang="en-US" dirty="0"/>
              <a:t>Design Automation Standards Committee: Stan </a:t>
            </a:r>
            <a:r>
              <a:rPr lang="en-US" dirty="0" err="1"/>
              <a:t>Krolikoski</a:t>
            </a:r>
            <a:r>
              <a:rPr lang="en-US" dirty="0"/>
              <a:t> (</a:t>
            </a:r>
            <a:r>
              <a:rPr lang="en-US" dirty="0">
                <a:hlinkClick r:id="rId3"/>
              </a:rPr>
              <a:t>stanleyk@cadence.com</a:t>
            </a:r>
            <a:r>
              <a:rPr lang="en-US" dirty="0"/>
              <a:t>) </a:t>
            </a:r>
          </a:p>
          <a:p>
            <a:pPr>
              <a:defRPr/>
            </a:pPr>
            <a:r>
              <a:rPr lang="en-US" dirty="0"/>
              <a:t>Cybersecurity and Privacy Committee: Eric Hibbard (</a:t>
            </a:r>
            <a:r>
              <a:rPr lang="en-US" dirty="0">
                <a:hlinkClick r:id="rId4"/>
              </a:rPr>
              <a:t>eric.hibbard@ieee.org</a:t>
            </a:r>
            <a:r>
              <a:rPr lang="en-US" dirty="0"/>
              <a:t>) </a:t>
            </a:r>
          </a:p>
          <a:p>
            <a:pPr>
              <a:defRPr/>
            </a:pPr>
            <a:r>
              <a:rPr lang="en-US" dirty="0"/>
              <a:t>Learning Technology Standards Committee: </a:t>
            </a:r>
            <a:r>
              <a:rPr lang="en-US" dirty="0" err="1"/>
              <a:t>Avron</a:t>
            </a:r>
            <a:r>
              <a:rPr lang="en-US" dirty="0"/>
              <a:t> Barr (</a:t>
            </a:r>
            <a:r>
              <a:rPr lang="en-US" dirty="0">
                <a:hlinkClick r:id="rId5"/>
              </a:rPr>
              <a:t>avron@aldo.com</a:t>
            </a:r>
            <a:r>
              <a:rPr lang="en-US" dirty="0"/>
              <a:t>)</a:t>
            </a:r>
          </a:p>
          <a:p>
            <a:pPr>
              <a:defRPr/>
            </a:pPr>
            <a:r>
              <a:rPr lang="en-US" dirty="0"/>
              <a:t>LAN/MAN (IEEE 802) Standards Committee: Paul </a:t>
            </a:r>
            <a:r>
              <a:rPr lang="en-US" dirty="0" err="1"/>
              <a:t>Nikolich</a:t>
            </a:r>
            <a:r>
              <a:rPr lang="en-US" dirty="0"/>
              <a:t> (</a:t>
            </a:r>
            <a:r>
              <a:rPr lang="en-US" dirty="0">
                <a:hlinkClick r:id="rId6"/>
              </a:rPr>
              <a:t>p.nikolich@ieee.org</a:t>
            </a:r>
            <a:r>
              <a:rPr lang="en-US" dirty="0"/>
              <a:t>) </a:t>
            </a:r>
          </a:p>
          <a:p>
            <a:pPr>
              <a:defRPr/>
            </a:pPr>
            <a:r>
              <a:rPr lang="en-US" dirty="0"/>
              <a:t>Microprocessor Standards Committee: Baker </a:t>
            </a:r>
            <a:r>
              <a:rPr lang="en-US" dirty="0" err="1"/>
              <a:t>Kearfott</a:t>
            </a:r>
            <a:r>
              <a:rPr lang="en-US" dirty="0"/>
              <a:t> (</a:t>
            </a:r>
            <a:r>
              <a:rPr lang="en-US" dirty="0">
                <a:hlinkClick r:id="rId7"/>
              </a:rPr>
              <a:t>rbk@louisiana.edu</a:t>
            </a:r>
            <a:r>
              <a:rPr lang="en-US" dirty="0"/>
              <a:t>)</a:t>
            </a:r>
          </a:p>
          <a:p>
            <a:pPr>
              <a:defRPr/>
            </a:pPr>
            <a:r>
              <a:rPr lang="en-US" dirty="0"/>
              <a:t>Portable Applications Standards Committee: Joseph Gwinn (</a:t>
            </a:r>
            <a:r>
              <a:rPr lang="en-US" dirty="0">
                <a:hlinkClick r:id="rId8"/>
              </a:rPr>
              <a:t>gwinn@raytheon.com</a:t>
            </a:r>
            <a:r>
              <a:rPr lang="en-US" dirty="0"/>
              <a:t>)</a:t>
            </a:r>
          </a:p>
          <a:p>
            <a:pPr>
              <a:defRPr/>
            </a:pPr>
            <a:r>
              <a:rPr lang="en-US" dirty="0"/>
              <a:t>Software &amp; Systems Engineering Standards Committee: Paul </a:t>
            </a:r>
            <a:r>
              <a:rPr lang="en-US" dirty="0" err="1"/>
              <a:t>Croll</a:t>
            </a:r>
            <a:r>
              <a:rPr lang="en-US" dirty="0"/>
              <a:t> (</a:t>
            </a:r>
            <a:r>
              <a:rPr lang="en-US" dirty="0">
                <a:hlinkClick r:id="rId9"/>
              </a:rPr>
              <a:t>pcroll@computer.org</a:t>
            </a:r>
            <a:r>
              <a:rPr lang="en-US" dirty="0"/>
              <a:t>)</a:t>
            </a:r>
          </a:p>
          <a:p>
            <a:pPr>
              <a:defRPr/>
            </a:pPr>
            <a:r>
              <a:rPr lang="en-US" dirty="0"/>
              <a:t>Simulation Interoperability Standards Organization Standards Committee: Katherine Morse (</a:t>
            </a:r>
            <a:r>
              <a:rPr lang="en-US" dirty="0">
                <a:hlinkClick r:id="rId10"/>
              </a:rPr>
              <a:t>Katherine.Morse@jhuapl.edu</a:t>
            </a:r>
            <a:r>
              <a:rPr lang="en-US" dirty="0"/>
              <a:t>)</a:t>
            </a:r>
          </a:p>
          <a:p>
            <a:pPr>
              <a:defRPr/>
            </a:pPr>
            <a:r>
              <a:rPr lang="en-US" dirty="0"/>
              <a:t>Test Technology Standards Committee: Adam </a:t>
            </a:r>
            <a:r>
              <a:rPr lang="en-US" dirty="0" err="1"/>
              <a:t>Cron</a:t>
            </a:r>
            <a:r>
              <a:rPr lang="en-US" dirty="0"/>
              <a:t> (</a:t>
            </a:r>
            <a:r>
              <a:rPr lang="en-US" dirty="0">
                <a:hlinkClick r:id="rId11"/>
              </a:rPr>
              <a:t>adam.cron@synopsys.com</a:t>
            </a:r>
            <a:r>
              <a:rPr lang="en-US"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400256" y="6445253"/>
            <a:ext cx="3063346"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Self</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9</a:t>
            </a:fld>
            <a:endParaRPr lang="en-US" altLang="en-US" sz="1200" b="0" dirty="0"/>
          </a:p>
        </p:txBody>
      </p:sp>
      <p:sp>
        <p:nvSpPr>
          <p:cNvPr id="4" name="Rectangle 4">
            <a:extLst>
              <a:ext uri="{FF2B5EF4-FFF2-40B4-BE49-F238E27FC236}">
                <a16:creationId xmlns:a16="http://schemas.microsoft.com/office/drawing/2014/main" id="{791B7BE6-A3B4-47B4-BCFE-E8AC4C7200F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July 2020</a:t>
            </a:r>
          </a:p>
        </p:txBody>
      </p:sp>
    </p:spTree>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7340</Words>
  <Application>Microsoft Office PowerPoint</Application>
  <PresentationFormat>Widescreen</PresentationFormat>
  <Paragraphs>1133</Paragraphs>
  <Slides>61</Slides>
  <Notes>49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1" baseType="lpstr">
      <vt:lpstr>Arial</vt:lpstr>
      <vt:lpstr>Calibri</vt:lpstr>
      <vt:lpstr>Helvetica</vt:lpstr>
      <vt:lpstr>Monotype Sorts</vt:lpstr>
      <vt:lpstr>Tahoma</vt:lpstr>
      <vt:lpstr>Times New Roman</vt:lpstr>
      <vt:lpstr>Verdana</vt:lpstr>
      <vt:lpstr>Wingdings</vt:lpstr>
      <vt:lpstr>802-11 Theme</vt:lpstr>
      <vt:lpstr>Document</vt:lpstr>
      <vt:lpstr>802.11 New Participant Introduction</vt:lpstr>
      <vt:lpstr>PowerPoint Presentation</vt:lpstr>
      <vt:lpstr>Where can I access important information?</vt:lpstr>
      <vt:lpstr>IEEE 802.11 Presentations</vt:lpstr>
      <vt:lpstr>Who we are</vt:lpstr>
      <vt:lpstr>IEEE Standards Association (IEEE-SA)</vt:lpstr>
      <vt:lpstr>IEEE 802 within IEEE and IEEE-SA Structure</vt:lpstr>
      <vt:lpstr>Lower-Layer Focus</vt:lpstr>
      <vt:lpstr>Computer Society standards committees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IEEE Standards Development: Publication &amp; Maintenance</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Event Conduct and Safety Statement</vt:lpstr>
      <vt:lpstr>IEEE Event Conduct and Safety Statement</vt:lpstr>
      <vt:lpstr>Attendance</vt:lpstr>
      <vt:lpstr>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Badges</vt:lpstr>
      <vt:lpstr>Documentation</vt:lpstr>
      <vt:lpstr>Documentation Generally</vt:lpstr>
      <vt:lpstr>Email Reflectors</vt:lpstr>
      <vt:lpstr>Email Reflectors</vt:lpstr>
      <vt:lpstr>Questions ?</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Participants Information</dc:title>
  <dc:subject>November 2019</dc:subject>
  <dc:creator>Stephen McCann</dc:creator>
  <dc:description>Stephen McCann (BlackBerry)</dc:description>
  <cp:lastModifiedBy>Stephen McCann</cp:lastModifiedBy>
  <cp:revision>308</cp:revision>
  <cp:lastPrinted>2020-01-13T01:47:50Z</cp:lastPrinted>
  <dcterms:created xsi:type="dcterms:W3CDTF">2014-04-14T10:59:07Z</dcterms:created>
  <dcterms:modified xsi:type="dcterms:W3CDTF">2020-07-15T10:41:15Z</dcterms:modified>
  <cp:category>Report</cp:category>
</cp:coreProperties>
</file>