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3" r:id="rId17"/>
    <p:sldId id="426" r:id="rId18"/>
    <p:sldId id="427" r:id="rId19"/>
    <p:sldId id="425" r:id="rId20"/>
    <p:sldId id="428" r:id="rId21"/>
    <p:sldId id="407" r:id="rId22"/>
    <p:sldId id="421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D38888-79E6-4B8F-A7E5-96BDED502F2F}">
          <p14:sldIdLst>
            <p14:sldId id="256"/>
            <p14:sldId id="25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3"/>
            <p14:sldId id="426"/>
            <p14:sldId id="427"/>
            <p14:sldId id="425"/>
            <p14:sldId id="428"/>
            <p14:sldId id="407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ev, Jonathan" initials="SJ" lastIdx="1" clrIdx="0">
    <p:extLst>
      <p:ext uri="{19B8F6BF-5375-455C-9EA6-DF929625EA0E}">
        <p15:presenceInfo xmlns:p15="http://schemas.microsoft.com/office/powerpoint/2012/main" userId="S-1-5-21-725345543-602162358-527237240-3987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>
      <p:cViewPr varScale="1">
        <p:scale>
          <a:sx n="64" d="100"/>
          <a:sy n="64" d="100"/>
        </p:scale>
        <p:origin x="808" y="4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Jan.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Jan.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Visio_Drawing13.vsdx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Visio_Drawing2.vsd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22723" y="434032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/>
              <a:t>Intro to 11az Feature Set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2020-12-12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96240"/>
              </p:ext>
            </p:extLst>
          </p:nvPr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Document" r:id="rId4" imgW="10797356" imgH="2534496" progId="Word.Document.8">
                  <p:embed/>
                </p:oleObj>
              </mc:Choice>
              <mc:Fallback>
                <p:oleObj name="Document" r:id="rId4" imgW="10797356" imgH="25344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CAC7-DEC0-4666-AC87-B4FA9B92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10951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Adaptation to Next Gen. Mainstream Wi-Fi (802.11ax)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85FF-FB48-49E4-BA7F-A0A46311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82" y="1412777"/>
            <a:ext cx="11377256" cy="3240359"/>
          </a:xfrm>
        </p:spPr>
        <p:txBody>
          <a:bodyPr/>
          <a:lstStyle/>
          <a:p>
            <a:pPr marL="168275" lvl="0" indent="-168275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kern="1200" dirty="0">
                <a:latin typeface="Arial"/>
              </a:rPr>
              <a:t>Trigger Based coupled with TWT like operation to align to 802.11ax scheduling. </a:t>
            </a:r>
          </a:p>
          <a:p>
            <a:pPr marL="168275" lvl="0" indent="-168275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kern="1200" dirty="0">
                <a:latin typeface="Arial"/>
              </a:rPr>
              <a:t>Move to the standard 11ax NDP based sounding mechanism. </a:t>
            </a:r>
          </a:p>
          <a:p>
            <a:pPr marL="168275" lvl="0" indent="-168275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kern="1200" dirty="0">
                <a:latin typeface="Arial"/>
              </a:rPr>
              <a:t>Separate PHY and MAC operation to avoid cross layer requirements limitations.</a:t>
            </a:r>
          </a:p>
          <a:p>
            <a:pPr marL="168275" lvl="0" indent="-168275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kern="1200" dirty="0">
                <a:latin typeface="Arial"/>
              </a:rPr>
              <a:t>Make use of on-platform sensors (e.g. gyro) and changing channel conditions – dynamic measurement rate.</a:t>
            </a:r>
          </a:p>
          <a:p>
            <a:pPr marL="168275" lvl="0" indent="-168275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b="0" kern="1200" dirty="0">
                <a:latin typeface="Arial"/>
              </a:rPr>
              <a:t>Substantial improvement of client STA power consumption (single </a:t>
            </a:r>
            <a:r>
              <a:rPr lang="en-US" sz="1600" b="0" kern="1200" dirty="0" err="1">
                <a:latin typeface="Arial"/>
              </a:rPr>
              <a:t>TxOP</a:t>
            </a:r>
            <a:r>
              <a:rPr lang="en-US" sz="1600" b="0" kern="1200" dirty="0">
                <a:latin typeface="Arial"/>
              </a:rPr>
              <a:t> operation) vs. </a:t>
            </a:r>
            <a:r>
              <a:rPr lang="en-US" sz="1600" b="0" kern="1200" dirty="0" err="1">
                <a:latin typeface="Arial"/>
              </a:rPr>
              <a:t>REVmc</a:t>
            </a:r>
            <a:r>
              <a:rPr lang="en-US" sz="1600" b="0" kern="1200" dirty="0">
                <a:latin typeface="Arial"/>
              </a:rPr>
              <a:t> FTM.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36A10-5870-4D83-B532-6DB7B3A56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954C7-941D-40E3-B54D-F28F1AE6EC4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16FD60-EBFC-44BD-B0EA-01F3A26A01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0EA95C7-C703-4E9A-8204-ED3D9A9C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3527064"/>
            <a:ext cx="11089232" cy="280750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86EBF8E-9EAB-46C0-B754-93A6A2DDAF94}"/>
              </a:ext>
            </a:extLst>
          </p:cNvPr>
          <p:cNvSpPr txBox="1"/>
          <p:nvPr/>
        </p:nvSpPr>
        <p:spPr>
          <a:xfrm>
            <a:off x="5015880" y="6135487"/>
            <a:ext cx="1785236" cy="164819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12064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cs typeface="Neo Sans Intel"/>
              </a:rPr>
              <a:t>Single Tx OP</a:t>
            </a:r>
          </a:p>
        </p:txBody>
      </p:sp>
    </p:spTree>
    <p:extLst>
      <p:ext uri="{BB962C8B-B14F-4D97-AF65-F5344CB8AC3E}">
        <p14:creationId xmlns:p14="http://schemas.microsoft.com/office/powerpoint/2010/main" val="335218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81D9-3D69-4A07-BB23-DBB6B5D5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85801"/>
            <a:ext cx="11377264" cy="654967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Adaptation to P2P Next Gen. Mainstream Wi-Fi (802.11ax)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B21D-F56E-4D19-90B7-5DFDFF9CE6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A79E-C0E6-4712-91A2-C2087736E98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314E4F-FA4E-41AB-8F26-9C6763A905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9D8720-B24E-4246-BE4E-26BF103A5CEB}"/>
              </a:ext>
            </a:extLst>
          </p:cNvPr>
          <p:cNvSpPr txBox="1">
            <a:spLocks/>
          </p:cNvSpPr>
          <p:nvPr/>
        </p:nvSpPr>
        <p:spPr>
          <a:xfrm>
            <a:off x="507232" y="1340768"/>
            <a:ext cx="558876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925" indent="-1682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 operation with MIMO support.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to make use of on-platform sensors (e.g. gyro) and changing channel conditions – dynamic measurement rate.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Move to standard 11ax NDP based sounding mechanism.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Substantial improve non-AP STA power consumption (single TxOP operation) and enable optional immediate response (not possible for REVmc) by changing the measurement sequence.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Shares waveforms of TB Ranging operation (HE PPDUs).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FDB4343-DF1F-4400-AEBB-9E94626A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85" y="3068960"/>
            <a:ext cx="5943015" cy="32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0CD7-BF3E-46C4-8BC8-41CB9660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82959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MIMO Operation for improved NLOS Performance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6D2DD-1BA7-438C-BCC7-02B3B0DD7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5A2CA-050D-4284-879A-F9B6ADEC56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38325-74A2-4114-A966-37A565C5457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23435"/>
            <a:ext cx="2499764" cy="273050"/>
          </a:xfrm>
        </p:spPr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3E5AF4-E0A9-460F-B300-B2BE0E403F0A}"/>
              </a:ext>
            </a:extLst>
          </p:cNvPr>
          <p:cNvSpPr txBox="1">
            <a:spLocks/>
          </p:cNvSpPr>
          <p:nvPr/>
        </p:nvSpPr>
        <p:spPr>
          <a:xfrm>
            <a:off x="671410" y="1268760"/>
            <a:ext cx="1071837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925" indent="-1682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1C5"/>
                </a:solidFill>
                <a:effectLst/>
                <a:uLnTx/>
                <a:uFillTx/>
                <a:latin typeface="Arial"/>
                <a:ea typeface="+mn-ea"/>
                <a:cs typeface="Intel Clear" panose="020B0604020203020204" pitchFamily="34" charset="0"/>
              </a:rPr>
              <a:t>Main properties: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Evolution of HE NDP PPDU and the HE MU PPDU, uses same PPDU headers, modulation, symbols length (subset of 11ax), SC spacing to allow for ease of adaptation.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for repetition for SNR and increased statistics (medium efficiency improvement). 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for spatial reuse for HE TB operation.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743C04-8369-450A-84C9-551BE6B3142C}"/>
              </a:ext>
            </a:extLst>
          </p:cNvPr>
          <p:cNvGrpSpPr/>
          <p:nvPr/>
        </p:nvGrpSpPr>
        <p:grpSpPr>
          <a:xfrm>
            <a:off x="929217" y="3429000"/>
            <a:ext cx="10495375" cy="2961916"/>
            <a:chOff x="1991544" y="4103725"/>
            <a:chExt cx="8598136" cy="2287191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8079DD1-1E76-43F1-AF02-C14B35E00A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1428215"/>
                </p:ext>
              </p:extLst>
            </p:nvPr>
          </p:nvGraphicFramePr>
          <p:xfrm>
            <a:off x="1991544" y="4103725"/>
            <a:ext cx="8598136" cy="981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Visio" r:id="rId3" imgW="7029816" imgH="808479" progId="Visio.Drawing.11">
                    <p:embed/>
                  </p:oleObj>
                </mc:Choice>
                <mc:Fallback>
                  <p:oleObj name="Visio" r:id="rId3" imgW="7029816" imgH="808479" progId="Visio.Drawing.11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1544" y="4103725"/>
                          <a:ext cx="8598136" cy="9814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55584DF-5485-487E-A803-F21EB1AD0D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14407"/>
                </p:ext>
              </p:extLst>
            </p:nvPr>
          </p:nvGraphicFramePr>
          <p:xfrm>
            <a:off x="1991544" y="5085184"/>
            <a:ext cx="8537175" cy="817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Visio" r:id="rId5" imgW="7477225" imgH="714414" progId="Visio.Drawing.15">
                    <p:embed/>
                  </p:oleObj>
                </mc:Choice>
                <mc:Fallback>
                  <p:oleObj name="Visio" r:id="rId5" imgW="7477225" imgH="714414" progId="Visio.Drawing.15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1544" y="5085184"/>
                          <a:ext cx="8537175" cy="8173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C077F4AC-A879-4CA9-9178-1D153A3777AD}"/>
                </a:ext>
              </a:extLst>
            </p:cNvPr>
            <p:cNvSpPr txBox="1">
              <a:spLocks/>
            </p:cNvSpPr>
            <p:nvPr/>
          </p:nvSpPr>
          <p:spPr>
            <a:xfrm>
              <a:off x="4005928" y="6066643"/>
              <a:ext cx="3616796" cy="3242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68275" indent="-1682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3225" indent="-17621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9913" indent="-166688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96925" indent="-16827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3138" indent="-17621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cs typeface="Intel Clear" panose="020B0604020203020204" pitchFamily="34" charset="0"/>
                </a:rPr>
                <a:t>HE SU Ranging NDP and HE TB Ranging NDP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58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5C0F-460B-40D1-B4BE-26851D6D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38943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Secured FTM session management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EFFF9-92C4-4190-A502-7642D48BB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481D2-BCF3-4680-B7D6-A687A5EFC3B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E1A983-B553-4940-8C94-D17ADE5A4D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AA0368-CFB9-43E3-83D5-8DD9B410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204120"/>
            <a:ext cx="4050228" cy="516330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3425E4-C648-4B76-9C00-F512E37F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67" y="1108943"/>
            <a:ext cx="7573917" cy="52584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C5"/>
                </a:solidFill>
                <a:cs typeface="Intel Clear" panose="020B0604020203020204" pitchFamily="34" charset="0"/>
              </a:rPr>
              <a:t>What is 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err="1"/>
              <a:t>REVmc</a:t>
            </a:r>
            <a:r>
              <a:rPr lang="en-US" sz="1800" b="1" dirty="0"/>
              <a:t> FTM susceptible to eavesdropping and impersonation attacks: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Wrong sense of range by providing misleading measurement results.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Wrong sense of RSTA (AP) location by providing misleading CIVIC and LCI information.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Unwilling Terminate.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Reasons for using Public Action frames for </a:t>
            </a:r>
            <a:r>
              <a:rPr lang="en-US" sz="1800" b="1" dirty="0" err="1"/>
              <a:t>REVmc</a:t>
            </a:r>
            <a:r>
              <a:rPr lang="en-US" sz="1800" b="1" dirty="0"/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Allowed to dual purpose the FTM management and control frames for both signaling and sounding while encrypting the management frames creates a timing constraint bottle neck.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Encrypted action frame category causes implementation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Allowed for operation in the unassociated mode, i.e. prior to security context establishment (required for trilateration hence for location).</a:t>
            </a:r>
          </a:p>
        </p:txBody>
      </p:sp>
    </p:spTree>
    <p:extLst>
      <p:ext uri="{BB962C8B-B14F-4D97-AF65-F5344CB8AC3E}">
        <p14:creationId xmlns:p14="http://schemas.microsoft.com/office/powerpoint/2010/main" val="163236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5BE0-002F-4D25-B663-4BFD833E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82959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PASN and secured FTM session management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438DC-1A89-4F69-AEF0-E87C15AEC5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51302-6C67-4B2E-92D6-A995A809FB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437530-E129-419E-9AC9-F5DAF0A349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5FF4FE-6079-48B8-9139-F66DA8C0D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67" y="1268760"/>
            <a:ext cx="7213877" cy="50405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71C5"/>
                </a:solidFill>
                <a:cs typeface="Intel Clear" panose="020B0604020203020204" pitchFamily="34" charset="0"/>
              </a:rPr>
              <a:t>What is 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dirty="0"/>
              <a:t>A protocol to establish security context in the unassociated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dirty="0"/>
              <a:t>After security context is established FTM session is PMF protected.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dirty="0"/>
              <a:t>Leverages existing AKMs and PMK Caching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71C5"/>
                </a:solidFill>
                <a:cs typeface="Intel Clear" panose="020B0604020203020204" pitchFamily="34" charset="0"/>
              </a:rPr>
              <a:t>Main properties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1900" b="0" dirty="0"/>
              <a:t>Moves the security context established prior or without association.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1900" b="0" dirty="0"/>
              <a:t>Allow for secured FTM session negotiation and secured transfer of RSTA (AP) location (Civic and LCI information).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1900" b="0" dirty="0"/>
              <a:t>Protection of Location Measurement Results (LMR) frames used for signaling of range and angle measurement results.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E0F14E-02C0-4431-B589-EAE9D12C3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541403"/>
              </p:ext>
            </p:extLst>
          </p:nvPr>
        </p:nvGraphicFramePr>
        <p:xfrm>
          <a:off x="6424170" y="976769"/>
          <a:ext cx="5720502" cy="540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3" imgW="5067199" imgH="4953051" progId="Visio.Drawing.11">
                  <p:embed/>
                </p:oleObj>
              </mc:Choice>
              <mc:Fallback>
                <p:oleObj name="Visio" r:id="rId3" imgW="5067199" imgH="4953051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170" y="976769"/>
                        <a:ext cx="5720502" cy="5404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61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8D67-40F7-463D-8148-4961332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38943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PHY Level Protection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AE567-B6A0-42AC-87B7-DF2331878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1CF17-5110-48D7-B6BE-C83F11BBDA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6B6BD-FCFE-49BE-8D23-C53DE78E01D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1B6D00-2BF8-4A80-8693-587E6BCA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6808397" cy="52565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C5"/>
                </a:solidFill>
                <a:cs typeface="Intel Clear" panose="020B0604020203020204" pitchFamily="34" charset="0"/>
              </a:rPr>
              <a:t>How does it work?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Derivative of the PTK a new key (HLTK) is derived for generating a continuously changing LTF symbol sequence while the PTK is used for session management protection.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MAC level signaling is used to synchronize the RSTA and 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 both TB and NTB, the RSTA is the code generator (LTF_GEN_SAC).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pseudo random sequence is implemented to the HE LTF symbols of the HE TB Ranging NDP and HE Ranging NDP.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D8F452E-F864-4F7F-9CF1-515D88A0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59A9D3F-FCE7-4556-B7F8-14B62E8F5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66160"/>
              </p:ext>
            </p:extLst>
          </p:nvPr>
        </p:nvGraphicFramePr>
        <p:xfrm>
          <a:off x="6960096" y="1750497"/>
          <a:ext cx="5259307" cy="322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3" imgW="10081366" imgH="7795213" progId="Visio.Drawing.15">
                  <p:embed/>
                </p:oleObj>
              </mc:Choice>
              <mc:Fallback>
                <p:oleObj r:id="rId3" imgW="10081366" imgH="7795213" progId="Visio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185" t="11095" r="30199" b="49414"/>
                      <a:stretch>
                        <a:fillRect/>
                      </a:stretch>
                    </p:blipFill>
                    <p:spPr bwMode="auto">
                      <a:xfrm>
                        <a:off x="6960096" y="1750497"/>
                        <a:ext cx="5259307" cy="3229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1F5F48E6-EB4E-4107-AB3E-2735605F0918}"/>
              </a:ext>
            </a:extLst>
          </p:cNvPr>
          <p:cNvSpPr/>
          <p:nvPr/>
        </p:nvSpPr>
        <p:spPr bwMode="auto">
          <a:xfrm>
            <a:off x="10843437" y="3952934"/>
            <a:ext cx="864096" cy="18097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08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8D67-40F7-463D-8148-4961332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38943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PHY Level Protection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AE567-B6A0-42AC-87B7-DF2331878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1CF17-5110-48D7-B6BE-C83F11BBDA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6B6BD-FCFE-49BE-8D23-C53DE78E01D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1B6D00-2BF8-4A80-8693-587E6BCA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6808397" cy="52565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C5"/>
                </a:solidFill>
                <a:cs typeface="Intel Clear" panose="020B0604020203020204" pitchFamily="34" charset="0"/>
              </a:rPr>
              <a:t>How does it work?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Derivative of the PTK a new key (HLTK) is derived for generating a continuously changing LTF symbol sequence while the PTK is used for session management protection.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MAC level signaling is used to synchronize the RSTA and 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 both TB and NTB, the RSTA is the code generator (LTF_GEN_SAC).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pseudo random sequence is implemented to the HE LTF symbols of the HE TB Ranging NDP and HE Ranging NDP.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D8F452E-F864-4F7F-9CF1-515D88A0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1FB99-6245-4224-9CF5-2D27B9F3B479}"/>
              </a:ext>
            </a:extLst>
          </p:cNvPr>
          <p:cNvSpPr/>
          <p:nvPr/>
        </p:nvSpPr>
        <p:spPr>
          <a:xfrm>
            <a:off x="7037723" y="1551734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1) Per session @RSTA and ISTA:</a:t>
            </a:r>
          </a:p>
          <a:p>
            <a:r>
              <a:rPr lang="en-US" sz="1800" dirty="0">
                <a:solidFill>
                  <a:schemeClr val="tx1"/>
                </a:solidFill>
              </a:rPr>
              <a:t>Secure-LTF-Key-Seed = HMAC-Hash(HLTK, “Secure LTF key seed”)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FC838F-948E-4A83-902A-4ADA79EF92F1}"/>
              </a:ext>
            </a:extLst>
          </p:cNvPr>
          <p:cNvSpPr txBox="1"/>
          <p:nvPr/>
        </p:nvSpPr>
        <p:spPr>
          <a:xfrm>
            <a:off x="7032105" y="2541672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2) Per measurement:</a:t>
            </a:r>
          </a:p>
          <a:p>
            <a:r>
              <a:rPr lang="en-US" sz="1800" dirty="0">
                <a:solidFill>
                  <a:schemeClr val="tx1"/>
                </a:solidFill>
              </a:rPr>
              <a:t>@RSTA and ISTA: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SAC || Secure-LTF-bits-R2I </a:t>
            </a:r>
            <a:r>
              <a:rPr lang="en-US" sz="1800" dirty="0">
                <a:solidFill>
                  <a:schemeClr val="tx1"/>
                </a:solidFill>
              </a:rPr>
              <a:t>= KDF-Hash-Length(Secure-LTF-Key-Seed, “Secure LTF Expansion”, Secure-LTF-Counter)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79F384-761D-4620-9203-27DAA795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44286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7948C3-1643-43B8-9DDE-674A1CFFE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20631"/>
              </p:ext>
            </p:extLst>
          </p:nvPr>
        </p:nvGraphicFramePr>
        <p:xfrm>
          <a:off x="2135560" y="4371768"/>
          <a:ext cx="7920880" cy="190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3" imgW="6926474" imgH="1668827" progId="Visio.Drawing.15">
                  <p:embed/>
                </p:oleObj>
              </mc:Choice>
              <mc:Fallback>
                <p:oleObj r:id="rId3" imgW="6926474" imgH="166882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371768"/>
                        <a:ext cx="7920880" cy="1909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09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8D67-40F7-463D-8148-4961332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38943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PHY Level Protection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AE567-B6A0-42AC-87B7-DF2331878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1CF17-5110-48D7-B6BE-C83F11BBDA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6B6BD-FCFE-49BE-8D23-C53DE78E01D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D8F452E-F864-4F7F-9CF1-515D88A0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79F384-761D-4620-9203-27DAA795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44286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A087696-C22D-4552-ABE1-125D35862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98681"/>
              </p:ext>
            </p:extLst>
          </p:nvPr>
        </p:nvGraphicFramePr>
        <p:xfrm>
          <a:off x="2101668" y="1353345"/>
          <a:ext cx="7920880" cy="190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r:id="rId3" imgW="6926474" imgH="1668827" progId="Visio.Drawing.15">
                  <p:embed/>
                </p:oleObj>
              </mc:Choice>
              <mc:Fallback>
                <p:oleObj r:id="rId3" imgW="6926474" imgH="1668827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77948C3-1643-43B8-9DDE-674A1CFFE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668" y="1353345"/>
                        <a:ext cx="7920880" cy="1909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CC2D208-9411-4BAA-AA09-1A12EED56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58397"/>
              </p:ext>
            </p:extLst>
          </p:nvPr>
        </p:nvGraphicFramePr>
        <p:xfrm>
          <a:off x="331874" y="4372529"/>
          <a:ext cx="11627736" cy="16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r:id="rId5" imgW="7477225" imgH="1047699" progId="Visio.Drawing.15">
                  <p:embed/>
                </p:oleObj>
              </mc:Choice>
              <mc:Fallback>
                <p:oleObj r:id="rId5" imgW="7477225" imgH="104769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74" y="4372529"/>
                        <a:ext cx="11627736" cy="162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9E6E8E-8AF6-48DE-B97E-F067D43D7D4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2224" y="3140968"/>
            <a:ext cx="407368" cy="1231561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EB9A0F-F556-4370-B84C-5D11210871F2}"/>
              </a:ext>
            </a:extLst>
          </p:cNvPr>
          <p:cNvCxnSpPr>
            <a:cxnSpLocks/>
          </p:cNvCxnSpPr>
          <p:nvPr/>
        </p:nvCxnSpPr>
        <p:spPr bwMode="auto">
          <a:xfrm>
            <a:off x="9787915" y="3212976"/>
            <a:ext cx="484549" cy="1159552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AC9DEA-DA92-48A7-B520-AB05A144FEE0}"/>
              </a:ext>
            </a:extLst>
          </p:cNvPr>
          <p:cNvCxnSpPr>
            <a:cxnSpLocks/>
          </p:cNvCxnSpPr>
          <p:nvPr/>
        </p:nvCxnSpPr>
        <p:spPr bwMode="auto">
          <a:xfrm>
            <a:off x="9192344" y="3140967"/>
            <a:ext cx="0" cy="1152129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5908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8D67-40F7-463D-8148-4961332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38943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PHY Level Protection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AE567-B6A0-42AC-87B7-DF2331878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1CF17-5110-48D7-B6BE-C83F11BBDA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6B6BD-FCFE-49BE-8D23-C53DE78E01D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1B6D00-2BF8-4A80-8693-587E6BCA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6808397" cy="52565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C5"/>
                </a:solidFill>
                <a:cs typeface="Intel Clear" panose="020B0604020203020204" pitchFamily="34" charset="0"/>
              </a:rPr>
              <a:t>How does it work?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Derivative of the PTK a new key (HLTK) is derived for generating a continuously changing LTF symbol sequence while the PTK is used for session management protection.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MAC level signaling is used to synchronize the RSTA and 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 both TB and NTB, the RSTA is the code generator (LTF_GEN_SAC).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pseudo random sequence is implemented to the HE LTF symbols of the HE TB Ranging NDP and HE Ranging NDP.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D8F452E-F864-4F7F-9CF1-515D88A0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79F384-761D-4620-9203-27DAA795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44286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A6DC11-9971-4710-ADD6-4B7A062D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772816"/>
            <a:ext cx="4872103" cy="258380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0E16B03-3800-4CA0-8DE4-E03B775AE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543473"/>
              </p:ext>
            </p:extLst>
          </p:nvPr>
        </p:nvGraphicFramePr>
        <p:xfrm>
          <a:off x="1631504" y="5008996"/>
          <a:ext cx="8785128" cy="122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Visio" r:id="rId4" imgW="7477225" imgH="1047699" progId="Visio.Drawing.15">
                  <p:embed/>
                </p:oleObj>
              </mc:Choice>
              <mc:Fallback>
                <p:oleObj name="Visio" r:id="rId4" imgW="7477225" imgH="1047699" progId="Visio.Drawing.15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5008996"/>
                        <a:ext cx="8785128" cy="1228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37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8D67-40F7-463D-8148-4961332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38943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Passive Location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AE567-B6A0-42AC-87B7-DF2331878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1CF17-5110-48D7-B6BE-C83F11BBDA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6B6BD-FCFE-49BE-8D23-C53DE78E01D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1B6D00-2BF8-4A80-8693-587E6BCA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054424" cy="24482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C5"/>
                </a:solidFill>
                <a:cs typeface="Intel Clear" panose="020B0604020203020204" pitchFamily="34" charset="0"/>
              </a:rPr>
              <a:t>How does it work?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0" dirty="0"/>
              <a:t>3 or more AP pairs exchange a known FTM measurement sequence </a:t>
            </a:r>
            <a:r>
              <a:rPr lang="en-US" sz="1800" b="0" dirty="0"/>
              <a:t>(known as RSTA and Anchor STAs)</a:t>
            </a:r>
            <a:r>
              <a:rPr lang="en-US" sz="2400" b="0" dirty="0"/>
              <a:t>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0" dirty="0"/>
              <a:t>Client STA are in a receive only mode, by that protecting their privacy from network and adversaries.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0" dirty="0"/>
              <a:t>By calculating the line of equal time difference, can derive a set of hyperboles.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D8F452E-F864-4F7F-9CF1-515D88A0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938B7B-FEEF-408B-B54B-62AC3494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3475355"/>
            <a:ext cx="6333058" cy="29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830391"/>
            <a:ext cx="10361084" cy="4264024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On January 2015 the Next Generation Positioning Study Group (NGP SG) a study group within the IEEE 802.11 started its activity to address the needs of a Station to identify its absolute and relative position.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NGP SG has successfully developed a PAR and CSD and project 802.11az initiated its work on Sep. of 2015.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This submission is an overview of P802.11az Next Generation Positioning with focus on the 2.4/5GHz band support.  </a:t>
            </a:r>
          </a:p>
          <a:p>
            <a:pPr marL="0" indent="0"/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8D67-40F7-463D-8148-4961332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38943"/>
          </a:xfrm>
        </p:spPr>
        <p:txBody>
          <a:bodyPr/>
          <a:lstStyle/>
          <a:p>
            <a:r>
              <a:rPr lang="en-US" dirty="0">
                <a:cs typeface="Intel Clear" panose="020B0604020203020204" pitchFamily="34" charset="0"/>
              </a:rPr>
              <a:t>Passive Location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AE567-B6A0-42AC-87B7-DF2331878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1CF17-5110-48D7-B6BE-C83F11BBDA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6B6BD-FCFE-49BE-8D23-C53DE78E01D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1B6D00-2BF8-4A80-8693-587E6BCA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200800" cy="24482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C5"/>
                </a:solidFill>
                <a:cs typeface="Intel Clear" panose="020B0604020203020204" pitchFamily="34" charset="0"/>
              </a:rPr>
              <a:t>How does it work?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0" dirty="0"/>
              <a:t>Usage include high density deployments.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Preservation of privacy via receive only mode.</a:t>
            </a:r>
            <a:endParaRPr lang="en-US" b="0" dirty="0"/>
          </a:p>
          <a:p>
            <a:pPr marL="685800" lvl="1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D8F452E-F864-4F7F-9CF1-515D88A0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938B7B-FEEF-408B-B54B-62AC3494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089769"/>
            <a:ext cx="4504673" cy="21021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EE3D4E-E33B-41B6-9A0F-6264273A1086}"/>
              </a:ext>
            </a:extLst>
          </p:cNvPr>
          <p:cNvGrpSpPr>
            <a:grpSpLocks noChangeAspect="1"/>
          </p:cNvGrpSpPr>
          <p:nvPr/>
        </p:nvGrpSpPr>
        <p:grpSpPr>
          <a:xfrm>
            <a:off x="976081" y="3639749"/>
            <a:ext cx="10237724" cy="2364960"/>
            <a:chOff x="726062" y="3113454"/>
            <a:chExt cx="7421956" cy="1714503"/>
          </a:xfrm>
        </p:grpSpPr>
        <p:sp>
          <p:nvSpPr>
            <p:cNvPr id="79" name="Rectangle 52">
              <a:extLst>
                <a:ext uri="{FF2B5EF4-FFF2-40B4-BE49-F238E27FC236}">
                  <a16:creationId xmlns:a16="http://schemas.microsoft.com/office/drawing/2014/main" id="{AFCA8D83-B514-4353-A896-4E646C83A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389" y="3128229"/>
              <a:ext cx="412461" cy="588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0" name="Rectangle 69">
              <a:extLst>
                <a:ext uri="{FF2B5EF4-FFF2-40B4-BE49-F238E27FC236}">
                  <a16:creationId xmlns:a16="http://schemas.microsoft.com/office/drawing/2014/main" id="{2B235DCE-FCDB-4159-AE69-087718C86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999" y="3128488"/>
              <a:ext cx="461581" cy="626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36E25AA6-757D-461A-958A-8B1189402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760" y="3131627"/>
              <a:ext cx="393731" cy="588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2" name="Rectangle 52">
              <a:extLst>
                <a:ext uri="{FF2B5EF4-FFF2-40B4-BE49-F238E27FC236}">
                  <a16:creationId xmlns:a16="http://schemas.microsoft.com/office/drawing/2014/main" id="{B4D142AC-C4B3-4608-8718-EED013051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705" y="3131147"/>
              <a:ext cx="454852" cy="588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887D8A30-8000-4B39-9ACD-1FE06CCB1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851" y="3122595"/>
              <a:ext cx="387069" cy="588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9C53E822-FE5C-41BF-83B3-ECFDDFA84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977" y="3131656"/>
              <a:ext cx="403960" cy="588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5" name="Rectangle 52">
              <a:extLst>
                <a:ext uri="{FF2B5EF4-FFF2-40B4-BE49-F238E27FC236}">
                  <a16:creationId xmlns:a16="http://schemas.microsoft.com/office/drawing/2014/main" id="{31780247-E5BA-4E71-9BB5-E76756C8C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561" y="3124947"/>
              <a:ext cx="387590" cy="588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6" name="Rectangle 52">
              <a:extLst>
                <a:ext uri="{FF2B5EF4-FFF2-40B4-BE49-F238E27FC236}">
                  <a16:creationId xmlns:a16="http://schemas.microsoft.com/office/drawing/2014/main" id="{23A19A61-3BF1-4C35-863A-CE28AE4E5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683" y="3126041"/>
              <a:ext cx="387590" cy="588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0E220B3-DBAD-4578-8EA4-3627D0E71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3954" y="3113454"/>
              <a:ext cx="387590" cy="598991"/>
            </a:xfrm>
            <a:prstGeom prst="rect">
              <a:avLst/>
            </a:prstGeom>
            <a:solidFill>
              <a:srgbClr val="FF9900"/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angle 52">
              <a:extLst>
                <a:ext uri="{FF2B5EF4-FFF2-40B4-BE49-F238E27FC236}">
                  <a16:creationId xmlns:a16="http://schemas.microsoft.com/office/drawing/2014/main" id="{4CE9B965-8DD4-44EE-9F42-5DBDD3ABC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567" y="3113454"/>
              <a:ext cx="387590" cy="598991"/>
            </a:xfrm>
            <a:prstGeom prst="rect">
              <a:avLst/>
            </a:prstGeom>
            <a:solidFill>
              <a:srgbClr val="FF9900"/>
            </a:solidFill>
            <a:ln w="9525" cap="rnd">
              <a:solidFill>
                <a:srgbClr val="404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F2D604A-F2E2-4EAA-9416-7834B80963AE}"/>
                </a:ext>
              </a:extLst>
            </p:cNvPr>
            <p:cNvGrpSpPr/>
            <p:nvPr/>
          </p:nvGrpSpPr>
          <p:grpSpPr>
            <a:xfrm>
              <a:off x="726062" y="3144862"/>
              <a:ext cx="7421956" cy="1683095"/>
              <a:chOff x="726062" y="3144862"/>
              <a:chExt cx="7421956" cy="1683095"/>
            </a:xfrm>
          </p:grpSpPr>
          <p:sp>
            <p:nvSpPr>
              <p:cNvPr id="90" name="Rectangle 108">
                <a:extLst>
                  <a:ext uri="{FF2B5EF4-FFF2-40B4-BE49-F238E27FC236}">
                    <a16:creationId xmlns:a16="http://schemas.microsoft.com/office/drawing/2014/main" id="{A69A5E24-5B93-40A0-97A7-E6DF25E93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269" y="4143926"/>
                <a:ext cx="610395" cy="1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ISTA 1 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10">
                <a:extLst>
                  <a:ext uri="{FF2B5EF4-FFF2-40B4-BE49-F238E27FC236}">
                    <a16:creationId xmlns:a16="http://schemas.microsoft.com/office/drawing/2014/main" id="{4E7E98FF-24C8-4A19-99E8-56779A68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62" y="4671769"/>
                <a:ext cx="675062" cy="1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ISTA 2</a:t>
                </a:r>
              </a:p>
            </p:txBody>
          </p:sp>
          <p:sp>
            <p:nvSpPr>
              <p:cNvPr id="92" name="Line 30">
                <a:extLst>
                  <a:ext uri="{FF2B5EF4-FFF2-40B4-BE49-F238E27FC236}">
                    <a16:creationId xmlns:a16="http://schemas.microsoft.com/office/drawing/2014/main" id="{E91AFB74-6D42-4AF0-ABA9-E06B02FFF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7432" y="3711902"/>
                <a:ext cx="6640586" cy="8053"/>
              </a:xfrm>
              <a:prstGeom prst="line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33">
                <a:extLst>
                  <a:ext uri="{FF2B5EF4-FFF2-40B4-BE49-F238E27FC236}">
                    <a16:creationId xmlns:a16="http://schemas.microsoft.com/office/drawing/2014/main" id="{3ABF67F5-F559-4F74-B609-010AB5F6F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7432" y="4239129"/>
                <a:ext cx="6640586" cy="8427"/>
              </a:xfrm>
              <a:prstGeom prst="line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53">
                <a:extLst>
                  <a:ext uri="{FF2B5EF4-FFF2-40B4-BE49-F238E27FC236}">
                    <a16:creationId xmlns:a16="http://schemas.microsoft.com/office/drawing/2014/main" id="{1D5BAEE0-EE0B-445C-8593-760566597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778" y="3278039"/>
                <a:ext cx="370072" cy="31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DL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NDP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86">
                <a:extLst>
                  <a:ext uri="{FF2B5EF4-FFF2-40B4-BE49-F238E27FC236}">
                    <a16:creationId xmlns:a16="http://schemas.microsoft.com/office/drawing/2014/main" id="{35BE345F-7FD7-41AD-B5A4-D24699CB8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562" y="3233293"/>
                <a:ext cx="326126" cy="468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UL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NDP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TF 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90">
                <a:extLst>
                  <a:ext uri="{FF2B5EF4-FFF2-40B4-BE49-F238E27FC236}">
                    <a16:creationId xmlns:a16="http://schemas.microsoft.com/office/drawing/2014/main" id="{7A0B93AD-CF32-414B-A883-CE9FFED95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7432" y="4746790"/>
                <a:ext cx="6640586" cy="26715"/>
              </a:xfrm>
              <a:prstGeom prst="line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7" name="Picture 100">
                <a:extLst>
                  <a:ext uri="{FF2B5EF4-FFF2-40B4-BE49-F238E27FC236}">
                    <a16:creationId xmlns:a16="http://schemas.microsoft.com/office/drawing/2014/main" id="{B836C60D-64D6-49B9-9B7A-E52D164DE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0917" y="3715862"/>
                <a:ext cx="411789" cy="84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Rectangle 107">
                <a:extLst>
                  <a:ext uri="{FF2B5EF4-FFF2-40B4-BE49-F238E27FC236}">
                    <a16:creationId xmlns:a16="http://schemas.microsoft.com/office/drawing/2014/main" id="{2E9E2954-2438-4F88-A7B3-E39CBC535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50" y="3630059"/>
                <a:ext cx="575204" cy="1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RSTA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32">
                <a:extLst>
                  <a:ext uri="{FF2B5EF4-FFF2-40B4-BE49-F238E27FC236}">
                    <a16:creationId xmlns:a16="http://schemas.microsoft.com/office/drawing/2014/main" id="{E8F7F0EF-F503-4278-A196-D2CCC0A59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8443" y="3851548"/>
                <a:ext cx="329658" cy="3965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33">
                <a:extLst>
                  <a:ext uri="{FF2B5EF4-FFF2-40B4-BE49-F238E27FC236}">
                    <a16:creationId xmlns:a16="http://schemas.microsoft.com/office/drawing/2014/main" id="{B1453638-D009-483D-A031-5EDA93575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466" y="3910372"/>
                <a:ext cx="371418" cy="31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UL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NDP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58">
                <a:extLst>
                  <a:ext uri="{FF2B5EF4-FFF2-40B4-BE49-F238E27FC236}">
                    <a16:creationId xmlns:a16="http://schemas.microsoft.com/office/drawing/2014/main" id="{4D5AFA58-D4E6-43FC-8A75-7E5ACB459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028" y="4367515"/>
                <a:ext cx="328676" cy="3965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59">
                <a:extLst>
                  <a:ext uri="{FF2B5EF4-FFF2-40B4-BE49-F238E27FC236}">
                    <a16:creationId xmlns:a16="http://schemas.microsoft.com/office/drawing/2014/main" id="{9692D9E1-4A22-44EC-8CCA-54F6718B9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162" y="4406317"/>
                <a:ext cx="326649" cy="31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UL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NDP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53">
                <a:extLst>
                  <a:ext uri="{FF2B5EF4-FFF2-40B4-BE49-F238E27FC236}">
                    <a16:creationId xmlns:a16="http://schemas.microsoft.com/office/drawing/2014/main" id="{86EA35C8-E0D8-42E1-AEBE-98921DCD1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167" y="3260614"/>
                <a:ext cx="371186" cy="31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DL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NDPA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86">
                <a:extLst>
                  <a:ext uri="{FF2B5EF4-FFF2-40B4-BE49-F238E27FC236}">
                    <a16:creationId xmlns:a16="http://schemas.microsoft.com/office/drawing/2014/main" id="{CF22E247-4C1C-456E-B101-A22FA8F47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8728" y="3261468"/>
                <a:ext cx="326126" cy="31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Poll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TF</a:t>
                </a:r>
              </a:p>
            </p:txBody>
          </p:sp>
          <p:sp>
            <p:nvSpPr>
              <p:cNvPr id="105" name="Rectangle 132">
                <a:extLst>
                  <a:ext uri="{FF2B5EF4-FFF2-40B4-BE49-F238E27FC236}">
                    <a16:creationId xmlns:a16="http://schemas.microsoft.com/office/drawing/2014/main" id="{82B6C6A0-3195-41C3-83EA-080F6C3E9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650" y="3851548"/>
                <a:ext cx="235646" cy="3965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32">
                <a:extLst>
                  <a:ext uri="{FF2B5EF4-FFF2-40B4-BE49-F238E27FC236}">
                    <a16:creationId xmlns:a16="http://schemas.microsoft.com/office/drawing/2014/main" id="{545E8B1A-E7D2-46DC-A57C-75615B63E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714" y="4374162"/>
                <a:ext cx="235646" cy="3965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33">
                <a:extLst>
                  <a:ext uri="{FF2B5EF4-FFF2-40B4-BE49-F238E27FC236}">
                    <a16:creationId xmlns:a16="http://schemas.microsoft.com/office/drawing/2014/main" id="{81237D03-3B32-42FE-9D4D-03F408261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947" y="3946142"/>
                <a:ext cx="204457" cy="1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PR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33">
                <a:extLst>
                  <a:ext uri="{FF2B5EF4-FFF2-40B4-BE49-F238E27FC236}">
                    <a16:creationId xmlns:a16="http://schemas.microsoft.com/office/drawing/2014/main" id="{4FC1990A-2461-4B2A-9009-9257FF955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997" y="4487473"/>
                <a:ext cx="204457" cy="1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PR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52">
                <a:extLst>
                  <a:ext uri="{FF2B5EF4-FFF2-40B4-BE49-F238E27FC236}">
                    <a16:creationId xmlns:a16="http://schemas.microsoft.com/office/drawing/2014/main" id="{AA98BE67-1DA4-4DDF-92DC-2D7A3331A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8094" y="3787265"/>
                <a:ext cx="454852" cy="4517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52">
                <a:extLst>
                  <a:ext uri="{FF2B5EF4-FFF2-40B4-BE49-F238E27FC236}">
                    <a16:creationId xmlns:a16="http://schemas.microsoft.com/office/drawing/2014/main" id="{187210AE-DA33-4770-AF16-09530F4E3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1795" y="4322910"/>
                <a:ext cx="454852" cy="4215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53">
                <a:extLst>
                  <a:ext uri="{FF2B5EF4-FFF2-40B4-BE49-F238E27FC236}">
                    <a16:creationId xmlns:a16="http://schemas.microsoft.com/office/drawing/2014/main" id="{F6860F96-5E39-417A-98C7-A3F8E8FE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319" y="3188765"/>
                <a:ext cx="370072" cy="62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iSTA to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rSTA</a:t>
                </a:r>
                <a:endPara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LMR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TF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53">
                <a:extLst>
                  <a:ext uri="{FF2B5EF4-FFF2-40B4-BE49-F238E27FC236}">
                    <a16:creationId xmlns:a16="http://schemas.microsoft.com/office/drawing/2014/main" id="{3CB1DF84-5069-4C46-AD8F-E257C77B6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833" y="3144862"/>
                <a:ext cx="371186" cy="468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rSTA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to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iSTA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LMR</a:t>
                </a:r>
              </a:p>
            </p:txBody>
          </p:sp>
          <p:sp>
            <p:nvSpPr>
              <p:cNvPr id="113" name="Rectangle 86">
                <a:extLst>
                  <a:ext uri="{FF2B5EF4-FFF2-40B4-BE49-F238E27FC236}">
                    <a16:creationId xmlns:a16="http://schemas.microsoft.com/office/drawing/2014/main" id="{0E284B54-84F8-412E-8071-8DD788A06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611" y="3205649"/>
                <a:ext cx="326126" cy="468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UL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NDP</a:t>
                </a: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TF </a:t>
                </a:r>
                <a:endParaRPr lang="en-US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33">
                <a:extLst>
                  <a:ext uri="{FF2B5EF4-FFF2-40B4-BE49-F238E27FC236}">
                    <a16:creationId xmlns:a16="http://schemas.microsoft.com/office/drawing/2014/main" id="{6669C228-2820-4B6A-A589-51E9B0C50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9810" y="3793824"/>
                <a:ext cx="371418" cy="468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iSTA to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rSTA</a:t>
                </a:r>
                <a:endPara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LMR</a:t>
                </a:r>
              </a:p>
            </p:txBody>
          </p:sp>
          <p:sp>
            <p:nvSpPr>
              <p:cNvPr id="115" name="Rectangle 53">
                <a:extLst>
                  <a:ext uri="{FF2B5EF4-FFF2-40B4-BE49-F238E27FC236}">
                    <a16:creationId xmlns:a16="http://schemas.microsoft.com/office/drawing/2014/main" id="{FD9EF4AF-FEFF-4324-8C3D-2467F34A6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7134" y="3179482"/>
                <a:ext cx="304386" cy="468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LCI, DL LMR</a:t>
                </a:r>
              </a:p>
            </p:txBody>
          </p:sp>
          <p:sp>
            <p:nvSpPr>
              <p:cNvPr id="116" name="Rectangle 53">
                <a:extLst>
                  <a:ext uri="{FF2B5EF4-FFF2-40B4-BE49-F238E27FC236}">
                    <a16:creationId xmlns:a16="http://schemas.microsoft.com/office/drawing/2014/main" id="{FE0B48F7-F1F4-49BD-8293-C21E14ED2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2606" y="3225708"/>
                <a:ext cx="365551" cy="31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UL LMR</a:t>
                </a:r>
              </a:p>
            </p:txBody>
          </p:sp>
          <p:sp>
            <p:nvSpPr>
              <p:cNvPr id="117" name="Rectangle 133">
                <a:extLst>
                  <a:ext uri="{FF2B5EF4-FFF2-40B4-BE49-F238E27FC236}">
                    <a16:creationId xmlns:a16="http://schemas.microsoft.com/office/drawing/2014/main" id="{7FD0D221-D6CA-44AB-A78E-56454182F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3512" y="4317758"/>
                <a:ext cx="371418" cy="468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iSTA to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rSTA</a:t>
                </a:r>
                <a:endPara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algn="ctr"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LMR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61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F03A-B0C7-49A6-ABAF-A922AB36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249B-C544-4641-AC14-758F6DF41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</a:t>
            </a:r>
            <a:r>
              <a:rPr lang="en-US" b="0" dirty="0" err="1"/>
              <a:t>REVmc</a:t>
            </a:r>
            <a:r>
              <a:rPr lang="en-US" b="0" dirty="0"/>
              <a:t> FTM protocol is seeing commercial market adoption with both AP/Client and P2P deployment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802.11az is the natural evolution of this technology by adopting FTM to next generation mainstream Wi-Fi while augmenting it with improved accuracy, power and security/privacy.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802.11az is now at the comment resolution status and consider for market intercept.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2F5B6-E524-4177-BBAD-BD52938DA6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12570-4002-44CF-9A90-20CEC0A139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1B67AD-0F17-4466-AE8B-82D16F9482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61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3498-FBB9-435B-B03C-FB1F068F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C0DF-B903-4EF9-B5AF-4A3AAB81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Thank you for listening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27E4-5CF0-4C8D-91BB-EB49E0392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40868-8388-45BC-9E82-990AE9567DD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66F11-A90C-4BAA-9867-42D2B9288F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58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3D8B-7C7E-47A9-A50F-9701A2C5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EAC5-0F18-4F9B-B7D0-1591094E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Project timelines.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What usages does 11az bring?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Top level 11az feature set for infrastructure and P2P.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Adaptation to Next Gen. Mainstream Wi-Fi (802.11ax)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Adaptation to P2P Next Gen. Mainstream Wi-Fi (802.11ax)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MIMO Operation for improved NLOS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Secure FTM Session Management in associated and unassociated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Pre-Association Security Negotiation (PASN)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MAC &amp; PHY Level Protection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777FE-2802-4732-9EB3-DD026F6F0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F28F3-06BB-473D-BBFD-8B8422F6AC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1E69FE-4101-4760-B59D-37B9071F31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00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A9B6-2A5B-41CA-8BB4-E190CDE8E0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C834-FEB9-4E15-B37F-3265BF5077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89B6F9-E3F3-48AC-95E1-D698A289B0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852BA7-1D74-41CF-9A60-3AAE401A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Timelines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ECB6B-B826-4897-93AD-BE3A6624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78" y="1821011"/>
            <a:ext cx="11617873" cy="41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12D4-0F13-42ED-90E8-0C9EA88C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49563"/>
          </a:xfrm>
        </p:spPr>
        <p:txBody>
          <a:bodyPr/>
          <a:lstStyle/>
          <a:p>
            <a:r>
              <a:rPr lang="en-US" dirty="0"/>
              <a:t>Fine Timing Measurement -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FE8C-0CFA-439B-A843-24E3C9EE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305255" cy="4969671"/>
          </a:xfrm>
        </p:spPr>
        <p:txBody>
          <a:bodyPr/>
          <a:lstStyle/>
          <a:p>
            <a:r>
              <a:rPr lang="en-US" dirty="0">
                <a:solidFill>
                  <a:srgbClr val="0071C5"/>
                </a:solidFill>
                <a:cs typeface="Intel Clear" panose="020B0604020203020204" pitchFamily="34" charset="0"/>
              </a:rPr>
              <a:t>What is it?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protocol which enables range measurement from an Initiating STA (ISTA) to a Responding STA (RSTA) by measuring Time Of Flight (TOF).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Predominant usage (indoor navigation) require a &lt;10nsec accuracy level, which suggest MUSIC (</a:t>
            </a:r>
            <a:r>
              <a:rPr lang="en-US" dirty="0" err="1"/>
              <a:t>MUltiple</a:t>
            </a:r>
            <a:r>
              <a:rPr lang="en-US" dirty="0"/>
              <a:t> </a:t>
            </a:r>
            <a:r>
              <a:rPr lang="en-US" dirty="0" err="1"/>
              <a:t>SIgnal</a:t>
            </a:r>
            <a:r>
              <a:rPr lang="en-US" dirty="0"/>
              <a:t> Classification) processing of channel estimates.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FTM (Fine Timing Measurement) Protocol initially introduced as part of </a:t>
            </a:r>
            <a:r>
              <a:rPr lang="en-US" altLang="ja-JP" dirty="0" err="1"/>
              <a:t>REVmc</a:t>
            </a:r>
            <a:r>
              <a:rPr lang="en-US" altLang="ja-JP" dirty="0"/>
              <a:t> as fix to the location services and extension of the TM (Timing Measurement) protocol.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Protocol is now available in the market in various Android and other devices and was certified by the WFA as Wi-Fi Location </a:t>
            </a:r>
            <a:r>
              <a:rPr lang="en-US" altLang="ja-JP" dirty="0" err="1"/>
              <a:t>Certification</a:t>
            </a:r>
            <a:r>
              <a:rPr lang="en-US" altLang="ja-JP" baseline="30000" dirty="0" err="1"/>
              <a:t>TM</a:t>
            </a:r>
            <a:r>
              <a:rPr lang="en-US" altLang="ja-JP" dirty="0"/>
              <a:t> and under the Wi-Fi Aware 2.0 </a:t>
            </a:r>
            <a:r>
              <a:rPr lang="en-US" altLang="ja-JP" dirty="0" err="1"/>
              <a:t>Certification</a:t>
            </a:r>
            <a:r>
              <a:rPr lang="en-US" altLang="ja-JP" baseline="30000" dirty="0" err="1"/>
              <a:t>TM</a:t>
            </a:r>
            <a:r>
              <a:rPr lang="en-US" altLang="ja-JP" dirty="0"/>
              <a:t>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D9229-7AB6-41C0-AFEB-8892970F1D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FE2D-D845-4EC0-B45F-145010A7F0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58A930-483B-437C-BCAE-CB55B86693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AEA6F2-0D35-4E09-AA57-7D857E8E7440}"/>
              </a:ext>
            </a:extLst>
          </p:cNvPr>
          <p:cNvGrpSpPr/>
          <p:nvPr/>
        </p:nvGrpSpPr>
        <p:grpSpPr>
          <a:xfrm>
            <a:off x="1954563" y="4365104"/>
            <a:ext cx="8605933" cy="2019051"/>
            <a:chOff x="507198" y="3980524"/>
            <a:chExt cx="8963315" cy="2307083"/>
          </a:xfrm>
        </p:grpSpPr>
        <p:pic>
          <p:nvPicPr>
            <p:cNvPr id="8" name="Picture 2" descr="http://upload.wikimedia.org/wikipedia/commons/thumb/c/c3/3spheres.svg/1000px-3spheres.svg.png">
              <a:extLst>
                <a:ext uri="{FF2B5EF4-FFF2-40B4-BE49-F238E27FC236}">
                  <a16:creationId xmlns:a16="http://schemas.microsoft.com/office/drawing/2014/main" id="{09C038AC-B9CD-4B29-BCBE-04B239DA9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386" y="3980524"/>
              <a:ext cx="2217127" cy="2205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6516C0-FA2C-4706-83FE-F87F8C087CA0}"/>
                </a:ext>
              </a:extLst>
            </p:cNvPr>
            <p:cNvSpPr txBox="1"/>
            <p:nvPr/>
          </p:nvSpPr>
          <p:spPr>
            <a:xfrm>
              <a:off x="982609" y="4262165"/>
              <a:ext cx="721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STA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C863E48-37E7-4667-A070-71D4062127DF}"/>
                </a:ext>
              </a:extLst>
            </p:cNvPr>
            <p:cNvCxnSpPr/>
            <p:nvPr/>
          </p:nvCxnSpPr>
          <p:spPr bwMode="auto">
            <a:xfrm>
              <a:off x="1343163" y="4542597"/>
              <a:ext cx="0" cy="1497122"/>
            </a:xfrm>
            <a:prstGeom prst="line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oval" w="med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B4D1FF2-8C6E-4D9C-9DC3-5B3BA867F5C7}"/>
                </a:ext>
              </a:extLst>
            </p:cNvPr>
            <p:cNvCxnSpPr/>
            <p:nvPr/>
          </p:nvCxnSpPr>
          <p:spPr bwMode="auto">
            <a:xfrm>
              <a:off x="3266115" y="4542597"/>
              <a:ext cx="0" cy="1497122"/>
            </a:xfrm>
            <a:prstGeom prst="line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oval" w="med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E386B5-F710-4BCA-A2B2-65CCE343B3BB}"/>
                </a:ext>
              </a:extLst>
            </p:cNvPr>
            <p:cNvSpPr txBox="1"/>
            <p:nvPr/>
          </p:nvSpPr>
          <p:spPr>
            <a:xfrm>
              <a:off x="2905561" y="4262165"/>
              <a:ext cx="721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AP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FD0826-F080-4BCA-B092-9A54AEDABBBB}"/>
                </a:ext>
              </a:extLst>
            </p:cNvPr>
            <p:cNvCxnSpPr/>
            <p:nvPr/>
          </p:nvCxnSpPr>
          <p:spPr bwMode="auto">
            <a:xfrm>
              <a:off x="1343163" y="4702845"/>
              <a:ext cx="1922952" cy="127182"/>
            </a:xfrm>
            <a:prstGeom prst="straightConnector1">
              <a:avLst/>
            </a:prstGeom>
            <a:solidFill>
              <a:srgbClr val="00CC99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F94758-E117-47EF-800B-89B2C1E1D2A1}"/>
                </a:ext>
              </a:extLst>
            </p:cNvPr>
            <p:cNvSpPr txBox="1"/>
            <p:nvPr/>
          </p:nvSpPr>
          <p:spPr>
            <a:xfrm>
              <a:off x="2017032" y="4594156"/>
              <a:ext cx="7063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M1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A5771F-A713-447E-AFDA-67EA81F084E1}"/>
                </a:ext>
              </a:extLst>
            </p:cNvPr>
            <p:cNvCxnSpPr/>
            <p:nvPr/>
          </p:nvCxnSpPr>
          <p:spPr bwMode="auto">
            <a:xfrm flipH="1">
              <a:off x="1343163" y="4976281"/>
              <a:ext cx="1922952" cy="127182"/>
            </a:xfrm>
            <a:prstGeom prst="straightConnector1">
              <a:avLst/>
            </a:prstGeom>
            <a:solidFill>
              <a:srgbClr val="00CC99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D27600-6DD7-4B9F-B191-E312A58235D7}"/>
                </a:ext>
              </a:extLst>
            </p:cNvPr>
            <p:cNvSpPr txBox="1"/>
            <p:nvPr/>
          </p:nvSpPr>
          <p:spPr>
            <a:xfrm>
              <a:off x="2104330" y="4867814"/>
              <a:ext cx="5608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M2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F099DB-2F66-4834-9271-9822803AA73A}"/>
                </a:ext>
              </a:extLst>
            </p:cNvPr>
            <p:cNvSpPr txBox="1"/>
            <p:nvPr/>
          </p:nvSpPr>
          <p:spPr>
            <a:xfrm>
              <a:off x="2097799" y="5352884"/>
              <a:ext cx="5608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M1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D7A286-4490-48D8-A68B-69D41AD4A694}"/>
                </a:ext>
              </a:extLst>
            </p:cNvPr>
            <p:cNvCxnSpPr/>
            <p:nvPr/>
          </p:nvCxnSpPr>
          <p:spPr bwMode="auto">
            <a:xfrm flipH="1">
              <a:off x="1343163" y="5463162"/>
              <a:ext cx="1922952" cy="127182"/>
            </a:xfrm>
            <a:prstGeom prst="straightConnector1">
              <a:avLst/>
            </a:prstGeom>
            <a:solidFill>
              <a:srgbClr val="00CC99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0EC951-5D21-4BC0-806E-1248EC7C62B8}"/>
                </a:ext>
              </a:extLst>
            </p:cNvPr>
            <p:cNvSpPr txBox="1"/>
            <p:nvPr/>
          </p:nvSpPr>
          <p:spPr>
            <a:xfrm>
              <a:off x="507198" y="5010919"/>
              <a:ext cx="855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t4 = TOA (M2)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2A27A5-8B67-42E4-9156-2021D107FECB}"/>
                </a:ext>
              </a:extLst>
            </p:cNvPr>
            <p:cNvSpPr txBox="1"/>
            <p:nvPr/>
          </p:nvSpPr>
          <p:spPr>
            <a:xfrm>
              <a:off x="3208187" y="4896650"/>
              <a:ext cx="8359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t3 = TOD (M2)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7401A9-6FF9-47B5-972F-DFD14FD00E34}"/>
                </a:ext>
              </a:extLst>
            </p:cNvPr>
            <p:cNvSpPr txBox="1"/>
            <p:nvPr/>
          </p:nvSpPr>
          <p:spPr>
            <a:xfrm>
              <a:off x="767408" y="5467651"/>
              <a:ext cx="64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Calculate range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9AA08F-84BD-46F9-9974-9D53DB66A347}"/>
                </a:ext>
              </a:extLst>
            </p:cNvPr>
            <p:cNvSpPr txBox="1"/>
            <p:nvPr/>
          </p:nvSpPr>
          <p:spPr>
            <a:xfrm>
              <a:off x="507198" y="4624662"/>
              <a:ext cx="837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t1 = TOD (M1)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AB5BFE-D90E-40E5-91DA-E5CB7798193E}"/>
                </a:ext>
              </a:extLst>
            </p:cNvPr>
            <p:cNvSpPr txBox="1"/>
            <p:nvPr/>
          </p:nvSpPr>
          <p:spPr>
            <a:xfrm>
              <a:off x="3212620" y="4720160"/>
              <a:ext cx="8506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t2 = TOA (M1)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F85A290-D234-4F84-BC73-91E3FD41A9BB}"/>
                </a:ext>
              </a:extLst>
            </p:cNvPr>
            <p:cNvCxnSpPr/>
            <p:nvPr/>
          </p:nvCxnSpPr>
          <p:spPr bwMode="auto">
            <a:xfrm>
              <a:off x="1343163" y="5691256"/>
              <a:ext cx="1922952" cy="127182"/>
            </a:xfrm>
            <a:prstGeom prst="straightConnector1">
              <a:avLst/>
            </a:prstGeom>
            <a:solidFill>
              <a:srgbClr val="00CC99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6C366-9A7C-4165-96D3-AB06BD025523}"/>
                </a:ext>
              </a:extLst>
            </p:cNvPr>
            <p:cNvSpPr txBox="1"/>
            <p:nvPr/>
          </p:nvSpPr>
          <p:spPr>
            <a:xfrm>
              <a:off x="2024622" y="5597741"/>
              <a:ext cx="7220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M2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001E74-CD49-4BCE-A76C-1EB29C29A3B7}"/>
                </a:ext>
              </a:extLst>
            </p:cNvPr>
            <p:cNvSpPr txBox="1"/>
            <p:nvPr/>
          </p:nvSpPr>
          <p:spPr>
            <a:xfrm>
              <a:off x="3245156" y="5727789"/>
              <a:ext cx="636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hangingPunct="0">
                <a:defRPr sz="1200">
                  <a:latin typeface="Times New Roman" pitchFamily="18" charset="0"/>
                  <a:cs typeface="+mn-cs"/>
                </a:defRPr>
              </a:lvl1pPr>
              <a:lvl2pPr eaLnBrk="0" hangingPunct="0">
                <a:defRPr sz="1200">
                  <a:latin typeface="Times New Roman" pitchFamily="18" charset="0"/>
                  <a:cs typeface="+mn-cs"/>
                </a:defRPr>
              </a:lvl2pPr>
              <a:lvl3pPr eaLnBrk="0" hangingPunct="0">
                <a:defRPr sz="1200">
                  <a:latin typeface="Times New Roman" pitchFamily="18" charset="0"/>
                  <a:cs typeface="+mn-cs"/>
                </a:defRPr>
              </a:lvl3pPr>
              <a:lvl4pPr eaLnBrk="0" hangingPunct="0">
                <a:defRPr sz="1200">
                  <a:latin typeface="Times New Roman" pitchFamily="18" charset="0"/>
                  <a:cs typeface="+mn-cs"/>
                </a:defRPr>
              </a:lvl4pPr>
              <a:lvl5pPr eaLnBrk="0" hangingPunct="0">
                <a:defRPr sz="1200">
                  <a:latin typeface="Times New Roman" pitchFamily="18" charset="0"/>
                  <a:cs typeface="+mn-cs"/>
                </a:defRPr>
              </a:lvl5pPr>
              <a:lvl6pPr>
                <a:defRPr sz="1200">
                  <a:latin typeface="Times New Roman" pitchFamily="18" charset="0"/>
                  <a:cs typeface="+mn-cs"/>
                </a:defRPr>
              </a:lvl6pPr>
              <a:lvl7pPr>
                <a:defRPr sz="1200">
                  <a:latin typeface="Times New Roman" pitchFamily="18" charset="0"/>
                  <a:cs typeface="+mn-cs"/>
                </a:defRPr>
              </a:lvl7pPr>
              <a:lvl8pPr>
                <a:defRPr sz="1200">
                  <a:latin typeface="Times New Roman" pitchFamily="18" charset="0"/>
                  <a:cs typeface="+mn-cs"/>
                </a:defRPr>
              </a:lvl8pPr>
              <a:lvl9pPr>
                <a:defRPr sz="1200">
                  <a:latin typeface="Times New Roman" pitchFamily="18" charset="0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Calculate range</a:t>
              </a:r>
            </a:p>
          </p:txBody>
        </p:sp>
        <p:sp>
          <p:nvSpPr>
            <p:cNvPr id="27" name="Right Arrow 44">
              <a:extLst>
                <a:ext uri="{FF2B5EF4-FFF2-40B4-BE49-F238E27FC236}">
                  <a16:creationId xmlns:a16="http://schemas.microsoft.com/office/drawing/2014/main" id="{E2A4F9D9-2637-493A-AA1F-6EADDFD59AC3}"/>
                </a:ext>
              </a:extLst>
            </p:cNvPr>
            <p:cNvSpPr/>
            <p:nvPr/>
          </p:nvSpPr>
          <p:spPr>
            <a:xfrm>
              <a:off x="4212746" y="4563221"/>
              <a:ext cx="2562648" cy="255022"/>
            </a:xfrm>
            <a:prstGeom prst="rightArrow">
              <a:avLst/>
            </a:prstGeom>
            <a:solidFill>
              <a:srgbClr val="00CC9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C72EC-AA41-4173-AFA6-FB3CBFEB1850}"/>
                </a:ext>
              </a:extLst>
            </p:cNvPr>
            <p:cNvSpPr txBox="1"/>
            <p:nvPr/>
          </p:nvSpPr>
          <p:spPr>
            <a:xfrm>
              <a:off x="4727008" y="4216191"/>
              <a:ext cx="1721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000000"/>
                  </a:solidFill>
                  <a:latin typeface="Times New Roman"/>
                </a:rPr>
                <a:t>ToF</a:t>
              </a:r>
              <a:r>
                <a:rPr lang="en-US" sz="1000" dirty="0">
                  <a:solidFill>
                    <a:srgbClr val="000000"/>
                  </a:solidFill>
                  <a:latin typeface="Times New Roman"/>
                </a:rPr>
                <a:t> = [(t4-t1) – (t3-t2)]/2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Times New Roman"/>
                </a:rPr>
                <a:t>Range = C * </a:t>
              </a:r>
              <a:r>
                <a:rPr lang="en-US" sz="1000" dirty="0" err="1">
                  <a:solidFill>
                    <a:srgbClr val="000000"/>
                  </a:solidFill>
                  <a:latin typeface="Times New Roman"/>
                </a:rPr>
                <a:t>ToF</a:t>
              </a:r>
              <a:endParaRPr lang="en-US" sz="10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1E9209-7F33-42B4-8DBF-DC9ADF559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183" y="4849048"/>
              <a:ext cx="1788478" cy="1438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443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FEE5C1-27DD-4537-A480-B90EFB2216C1}"/>
              </a:ext>
            </a:extLst>
          </p:cNvPr>
          <p:cNvGrpSpPr/>
          <p:nvPr/>
        </p:nvGrpSpPr>
        <p:grpSpPr>
          <a:xfrm>
            <a:off x="9077209" y="980728"/>
            <a:ext cx="3139471" cy="5409431"/>
            <a:chOff x="5071462" y="866028"/>
            <a:chExt cx="4066188" cy="51979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DFB66D-5194-45CA-94F9-05180B58B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1462" y="866028"/>
              <a:ext cx="4066188" cy="5197931"/>
            </a:xfrm>
            <a:prstGeom prst="rect">
              <a:avLst/>
            </a:prstGeom>
          </p:spPr>
        </p:pic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22F29C29-D689-4FC3-AE2C-94CEC0F0C176}"/>
                </a:ext>
              </a:extLst>
            </p:cNvPr>
            <p:cNvSpPr/>
            <p:nvPr/>
          </p:nvSpPr>
          <p:spPr bwMode="auto">
            <a:xfrm>
              <a:off x="5071462" y="1129553"/>
              <a:ext cx="3619180" cy="102966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900" b="1" dirty="0">
                  <a:latin typeface="+mj-lt"/>
                  <a:cs typeface="Arial" pitchFamily="34" charset="0"/>
                </a:rPr>
                <a:t>Negotiation</a:t>
              </a: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DDE52B54-26F2-49D9-83BE-40B2DB651248}"/>
                </a:ext>
              </a:extLst>
            </p:cNvPr>
            <p:cNvSpPr/>
            <p:nvPr/>
          </p:nvSpPr>
          <p:spPr bwMode="auto">
            <a:xfrm>
              <a:off x="5071462" y="2302648"/>
              <a:ext cx="3619180" cy="2891760"/>
            </a:xfrm>
            <a:prstGeom prst="roundRect">
              <a:avLst>
                <a:gd name="adj" fmla="val 4990"/>
              </a:avLst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900" b="1" dirty="0">
                  <a:latin typeface="+mj-lt"/>
                  <a:cs typeface="Arial" pitchFamily="34" charset="0"/>
                </a:rPr>
                <a:t>Measurement </a:t>
              </a:r>
            </a:p>
            <a:p>
              <a:pPr eaLnBrk="0" hangingPunct="0"/>
              <a:r>
                <a:rPr lang="en-US" sz="900" b="1" dirty="0">
                  <a:latin typeface="+mj-lt"/>
                  <a:cs typeface="Arial" pitchFamily="34" charset="0"/>
                </a:rPr>
                <a:t>exchange</a:t>
              </a:r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E448BA1A-F92A-41A8-8C79-0B5BB4902AC4}"/>
                </a:ext>
              </a:extLst>
            </p:cNvPr>
            <p:cNvSpPr/>
            <p:nvPr/>
          </p:nvSpPr>
          <p:spPr bwMode="auto">
            <a:xfrm>
              <a:off x="5071462" y="5294299"/>
              <a:ext cx="3619180" cy="427741"/>
            </a:xfrm>
            <a:prstGeom prst="roundRect">
              <a:avLst>
                <a:gd name="adj" fmla="val 39122"/>
              </a:avLst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900" b="1" dirty="0">
                  <a:latin typeface="+mj-lt"/>
                  <a:cs typeface="Arial" pitchFamily="34" charset="0"/>
                </a:rPr>
                <a:t>Termination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2D9EF5-52F9-4509-BB5E-B9FAD858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02650"/>
          </a:xfrm>
        </p:spPr>
        <p:txBody>
          <a:bodyPr/>
          <a:lstStyle/>
          <a:p>
            <a:r>
              <a:rPr lang="en-US" dirty="0"/>
              <a:t>What did we have till now and what to expect?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A1109-7F60-44EE-BBCD-188606E44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9EF3B-62D0-4B5F-B7FC-6787CAF77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BCF02D-1F27-4A1E-97D4-F1B597C86A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F63D15-7D35-4AB7-A8ED-207F9B70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367829"/>
            <a:ext cx="8330012" cy="47937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1C5"/>
                </a:solidFill>
                <a:cs typeface="Intel Clear" panose="020B0604020203020204" pitchFamily="34" charset="0"/>
              </a:rPr>
              <a:t>Highlights: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 simple negotiation supports associated and unassociated.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b="0" dirty="0"/>
              <a:t>Management and control frames plays a dual rule (signaling and measurement/sounding).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b="0" dirty="0"/>
              <a:t>Measurement rate is fixed and scheduling is RSTA centric, potentially at the expense of power efficiency, medium efficiency and data service.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b="0" dirty="0"/>
              <a:t>Fixed measurement windows and limited ability to negotiate time brings.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Sounding is performed over the L-LTF, HT-LTF or VHT-LTF.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6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6D88-9F0F-47D6-B7AE-1545DF23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10951"/>
          </a:xfrm>
        </p:spPr>
        <p:txBody>
          <a:bodyPr/>
          <a:lstStyle/>
          <a:p>
            <a:r>
              <a:rPr lang="en-US" dirty="0"/>
              <a:t>What usages does 11az bring?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04192-0344-408C-977C-F8406696B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8B263-91C3-429E-9C3F-6F265A9F0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EE9E1D-C526-4736-BA12-BBF38CC17F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0C3630-3D92-4C16-A459-653A50596C5B}"/>
              </a:ext>
            </a:extLst>
          </p:cNvPr>
          <p:cNvSpPr txBox="1">
            <a:spLocks/>
          </p:cNvSpPr>
          <p:nvPr/>
        </p:nvSpPr>
        <p:spPr>
          <a:xfrm>
            <a:off x="506811" y="1348136"/>
            <a:ext cx="5230062" cy="522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1800" b="1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US" sz="2400" dirty="0">
                <a:solidFill>
                  <a:srgbClr val="0071C5"/>
                </a:solidFill>
                <a:cs typeface="Intel Clear" panose="020B0604020203020204" pitchFamily="34" charset="0"/>
              </a:rPr>
              <a:t>Evolutionary roadmap for AP to STA location: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795E1A6-BA9E-43A2-B1D8-5447C3BA359A}"/>
              </a:ext>
            </a:extLst>
          </p:cNvPr>
          <p:cNvSpPr txBox="1">
            <a:spLocks/>
          </p:cNvSpPr>
          <p:nvPr/>
        </p:nvSpPr>
        <p:spPr>
          <a:xfrm>
            <a:off x="506810" y="1943653"/>
            <a:ext cx="5741744" cy="4509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925" indent="-1682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Find your product on the shelf in a store - higher accuracy indoor navigation (sub 1m).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 always located experience via Improved power consumption, medium efficiency and adaptation to dense environments.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Authenticated location - prevent spoofing and sniffing via protection of FTM procedure.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for analytics and contextual language processing by infrastructure. 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Passive location – fixed accuracy independent of number of locating STAs.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AF641AA-C5B1-417D-9039-410F7C2F1E85}"/>
              </a:ext>
            </a:extLst>
          </p:cNvPr>
          <p:cNvSpPr txBox="1">
            <a:spLocks/>
          </p:cNvSpPr>
          <p:nvPr/>
        </p:nvSpPr>
        <p:spPr>
          <a:xfrm>
            <a:off x="6248555" y="1348136"/>
            <a:ext cx="5230062" cy="522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1800" b="1" i="0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US" sz="2400" dirty="0">
                <a:solidFill>
                  <a:srgbClr val="0071C5"/>
                </a:solidFill>
                <a:cs typeface="Intel Clear" panose="020B0604020203020204" pitchFamily="34" charset="0"/>
              </a:rPr>
              <a:t>Evolutionary roadmap for P2P range measurement and proximity: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D9AF61B-37BA-4121-9999-282500F815AB}"/>
              </a:ext>
            </a:extLst>
          </p:cNvPr>
          <p:cNvSpPr txBox="1">
            <a:spLocks/>
          </p:cNvSpPr>
          <p:nvPr/>
        </p:nvSpPr>
        <p:spPr>
          <a:xfrm>
            <a:off x="6248554" y="1943654"/>
            <a:ext cx="5536078" cy="450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925" indent="-16827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laptop when seating next to it, open car’s door you’re standing next to - higher accuracy proximity (sub 1m).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efficient range measurement scheme for P2P (NAN) environments (x10 or more).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 secured proximity – prevent falls sense of distance: open car door/open laptop. 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96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3DBB-8A52-4703-9779-3770A64C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6425"/>
            <a:ext cx="10361084" cy="662336"/>
          </a:xfrm>
        </p:spPr>
        <p:txBody>
          <a:bodyPr/>
          <a:lstStyle/>
          <a:p>
            <a:r>
              <a:rPr lang="en-US" dirty="0"/>
              <a:t>What usages does 11az bring?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19C48-7442-41E0-9AE6-4A83E55CE5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7919-2ABB-4AF9-8676-D8D5C71B50F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9D406D-9F8D-4FE7-BD56-FBB3475DAB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A56B34-7CC6-4A9B-A5FC-47A50AC3FF6A}"/>
              </a:ext>
            </a:extLst>
          </p:cNvPr>
          <p:cNvGrpSpPr/>
          <p:nvPr/>
        </p:nvGrpSpPr>
        <p:grpSpPr>
          <a:xfrm>
            <a:off x="311582" y="3528858"/>
            <a:ext cx="2231737" cy="2636446"/>
            <a:chOff x="4591526" y="692696"/>
            <a:chExt cx="4536504" cy="538254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43CAF9F-E6C6-420A-B618-8F5D3E145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4"/>
            </a:xfrm>
            <a:prstGeom prst="rect">
              <a:avLst/>
            </a:prstGeom>
          </p:spPr>
        </p:pic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C6FBC4-777D-4718-8FCE-40592ADCEB4A}"/>
                </a:ext>
              </a:extLst>
            </p:cNvPr>
            <p:cNvSpPr/>
            <p:nvPr/>
          </p:nvSpPr>
          <p:spPr bwMode="auto">
            <a:xfrm>
              <a:off x="6660232" y="5741832"/>
              <a:ext cx="2160240" cy="333410"/>
            </a:xfrm>
            <a:prstGeom prst="ellipse">
              <a:avLst/>
            </a:prstGeom>
            <a:solidFill>
              <a:srgbClr val="FFFFFF">
                <a:lumMod val="85000"/>
                <a:alpha val="5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61922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677E94E-D888-4B8D-AB1F-7BE2E7B2C49A}"/>
                </a:ext>
              </a:extLst>
            </p:cNvPr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rgbClr val="641246">
                <a:alpha val="5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61922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5" name="Down Arrow 43">
              <a:extLst>
                <a:ext uri="{FF2B5EF4-FFF2-40B4-BE49-F238E27FC236}">
                  <a16:creationId xmlns:a16="http://schemas.microsoft.com/office/drawing/2014/main" id="{176A729D-EAA2-4B19-8016-096F102D5395}"/>
                </a:ext>
              </a:extLst>
            </p:cNvPr>
            <p:cNvSpPr/>
            <p:nvPr/>
          </p:nvSpPr>
          <p:spPr bwMode="auto">
            <a:xfrm rot="10800000">
              <a:off x="7670757" y="5437573"/>
              <a:ext cx="127383" cy="351790"/>
            </a:xfrm>
            <a:prstGeom prst="downArrow">
              <a:avLst/>
            </a:prstGeom>
            <a:solidFill>
              <a:srgbClr val="641246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61922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6" name="Down Arrow 44">
              <a:extLst>
                <a:ext uri="{FF2B5EF4-FFF2-40B4-BE49-F238E27FC236}">
                  <a16:creationId xmlns:a16="http://schemas.microsoft.com/office/drawing/2014/main" id="{7DEBDE03-798B-4B91-8EAB-D04CBE1E0B52}"/>
                </a:ext>
              </a:extLst>
            </p:cNvPr>
            <p:cNvSpPr/>
            <p:nvPr/>
          </p:nvSpPr>
          <p:spPr bwMode="auto">
            <a:xfrm rot="16200000">
              <a:off x="7568697" y="5321452"/>
              <a:ext cx="143763" cy="1240614"/>
            </a:xfrm>
            <a:prstGeom prst="downArrow">
              <a:avLst/>
            </a:prstGeom>
            <a:solidFill>
              <a:srgbClr val="BE5627">
                <a:lumMod val="7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61922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7288395-A839-4740-8823-936276C0863E}"/>
                </a:ext>
              </a:extLst>
            </p:cNvPr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6E460AC-4788-46FB-BAFA-9B331898F774}"/>
                  </a:ext>
                </a:extLst>
              </p:cNvPr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rgbClr val="641246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3B9D545-957A-457B-B648-209ECFF654B6}"/>
                  </a:ext>
                </a:extLst>
              </p:cNvPr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rgbClr val="641246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3FFEF35-7FC1-4355-933A-BA1BF4CB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8260DF62-65F9-4AC7-9B3B-8D053C789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22" y="3907504"/>
            <a:ext cx="2091534" cy="2122660"/>
          </a:xfrm>
          <a:prstGeom prst="rect">
            <a:avLst/>
          </a:prstGeom>
        </p:spPr>
      </p:pic>
      <p:pic>
        <p:nvPicPr>
          <p:cNvPr id="65" name="Picture 2" descr="תוצאת תמונה עבור ‪secure car access‬‏">
            <a:extLst>
              <a:ext uri="{FF2B5EF4-FFF2-40B4-BE49-F238E27FC236}">
                <a16:creationId xmlns:a16="http://schemas.microsoft.com/office/drawing/2014/main" id="{BFB0ED57-7B9E-4117-83CC-D61093152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r="12848"/>
          <a:stretch/>
        </p:blipFill>
        <p:spPr bwMode="auto">
          <a:xfrm>
            <a:off x="8832304" y="4365104"/>
            <a:ext cx="1702002" cy="15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תוצאת תמונה עבור ‪atm machine wireless location‬‏">
            <a:extLst>
              <a:ext uri="{FF2B5EF4-FFF2-40B4-BE49-F238E27FC236}">
                <a16:creationId xmlns:a16="http://schemas.microsoft.com/office/drawing/2014/main" id="{EFAD539B-8894-480D-B270-9388CCC7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763" y="4164352"/>
            <a:ext cx="1046780" cy="17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F15554C-BA6E-4766-9F99-248376D89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706653" y="3539361"/>
            <a:ext cx="1450848" cy="3077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2BD26DB-1BA2-4C2B-84E2-501E92978A3D}"/>
              </a:ext>
            </a:extLst>
          </p:cNvPr>
          <p:cNvSpPr txBox="1"/>
          <p:nvPr/>
        </p:nvSpPr>
        <p:spPr>
          <a:xfrm>
            <a:off x="233507" y="1484366"/>
            <a:ext cx="3034796" cy="110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Public domain: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Find your way to a shelve/store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Analytics (e.g. flow of people)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Authenticated location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E9FDBC-F676-4D68-BD03-79A6864F7771}"/>
              </a:ext>
            </a:extLst>
          </p:cNvPr>
          <p:cNvSpPr txBox="1"/>
          <p:nvPr/>
        </p:nvSpPr>
        <p:spPr>
          <a:xfrm>
            <a:off x="3268303" y="1478360"/>
            <a:ext cx="25411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Enterprise usages: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Indoor navigation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Smart office services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Asset tracking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Document rights access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03525B-4AE2-4FBF-91B2-0AE6E2FA0810}"/>
              </a:ext>
            </a:extLst>
          </p:cNvPr>
          <p:cNvSpPr txBox="1"/>
          <p:nvPr/>
        </p:nvSpPr>
        <p:spPr>
          <a:xfrm>
            <a:off x="6195728" y="1478360"/>
            <a:ext cx="22248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Home usages: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Contextual information (turn on lights – which?)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Multi-AP handover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DDA615-0500-4621-B480-9FC91622B0F4}"/>
              </a:ext>
            </a:extLst>
          </p:cNvPr>
          <p:cNvSpPr txBox="1"/>
          <p:nvPr/>
        </p:nvSpPr>
        <p:spPr>
          <a:xfrm>
            <a:off x="8768141" y="1397363"/>
            <a:ext cx="3232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Proximity usages: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Open car door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Open computer when seated in front it.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Proximity as additional layer of security.</a:t>
            </a:r>
          </a:p>
        </p:txBody>
      </p:sp>
    </p:spTree>
    <p:extLst>
      <p:ext uri="{BB962C8B-B14F-4D97-AF65-F5344CB8AC3E}">
        <p14:creationId xmlns:p14="http://schemas.microsoft.com/office/powerpoint/2010/main" val="96603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255D-E827-473E-A569-F932D9CD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10951"/>
          </a:xfrm>
        </p:spPr>
        <p:txBody>
          <a:bodyPr/>
          <a:lstStyle/>
          <a:p>
            <a:r>
              <a:rPr lang="en-US" dirty="0"/>
              <a:t>How are those usages supported? (11az feature set)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28A8A-AA04-4237-B9BB-93C9ABFD05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3415C-0A7D-4703-85C4-FC5D4894A2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248DE5-4274-4470-9DE5-7AFC3F7C91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Jan. 2020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1FDD59-49F1-4E31-8E4D-AF84D69CBCF6}"/>
              </a:ext>
            </a:extLst>
          </p:cNvPr>
          <p:cNvGrpSpPr>
            <a:grpSpLocks noChangeAspect="1"/>
          </p:cNvGrpSpPr>
          <p:nvPr/>
        </p:nvGrpSpPr>
        <p:grpSpPr>
          <a:xfrm>
            <a:off x="669231" y="1556792"/>
            <a:ext cx="10869829" cy="4761294"/>
            <a:chOff x="177349" y="911936"/>
            <a:chExt cx="8874036" cy="3887076"/>
          </a:xfrm>
        </p:grpSpPr>
        <p:sp>
          <p:nvSpPr>
            <p:cNvPr id="15" name="Down Arrow 6">
              <a:extLst>
                <a:ext uri="{FF2B5EF4-FFF2-40B4-BE49-F238E27FC236}">
                  <a16:creationId xmlns:a16="http://schemas.microsoft.com/office/drawing/2014/main" id="{0912CBB7-A975-49F1-95B3-020ECFA453D7}"/>
                </a:ext>
              </a:extLst>
            </p:cNvPr>
            <p:cNvSpPr/>
            <p:nvPr/>
          </p:nvSpPr>
          <p:spPr>
            <a:xfrm>
              <a:off x="4024494" y="1425438"/>
              <a:ext cx="412825" cy="2749024"/>
            </a:xfrm>
            <a:prstGeom prst="downArrow">
              <a:avLst/>
            </a:prstGeom>
            <a:solidFill>
              <a:srgbClr val="FFFF00"/>
            </a:solidFill>
            <a:ln w="12700" cap="flat" cmpd="sng" algn="ctr">
              <a:solidFill>
                <a:srgbClr val="641246">
                  <a:shade val="50000"/>
                  <a:alpha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07499978-66B2-47DA-B8AB-8A15B67B3C58}"/>
                </a:ext>
              </a:extLst>
            </p:cNvPr>
            <p:cNvSpPr txBox="1">
              <a:spLocks/>
            </p:cNvSpPr>
            <p:nvPr/>
          </p:nvSpPr>
          <p:spPr>
            <a:xfrm>
              <a:off x="177349" y="911936"/>
              <a:ext cx="4041648" cy="3977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itchFamily="34" charset="0"/>
                <a:buNone/>
                <a:defRPr lang="en-US" sz="1800" b="1" kern="1200" cap="none" spc="0" baseline="0" dirty="0" smtClean="0">
                  <a:solidFill>
                    <a:schemeClr val="tx1"/>
                  </a:solidFill>
                  <a:latin typeface="+mn-lt"/>
                  <a:ea typeface="+mj-ea"/>
                  <a:cs typeface="Tunga" pitchFamily="2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buClrTx/>
                <a:buSzTx/>
              </a:pPr>
              <a:r>
                <a:rPr lang="en-US" sz="2400">
                  <a:solidFill>
                    <a:srgbClr val="0071C5"/>
                  </a:solidFill>
                  <a:cs typeface="Intel Clear" panose="020B0604020203020204" pitchFamily="34" charset="0"/>
                </a:rPr>
                <a:t>Evolutionary roadmap for Indoor location usages:</a:t>
              </a:r>
            </a:p>
          </p:txBody>
        </p:sp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id="{44F30166-8F96-45AD-909C-0B719622B1CE}"/>
                </a:ext>
              </a:extLst>
            </p:cNvPr>
            <p:cNvSpPr txBox="1">
              <a:spLocks/>
            </p:cNvSpPr>
            <p:nvPr/>
          </p:nvSpPr>
          <p:spPr>
            <a:xfrm>
              <a:off x="177349" y="1365361"/>
              <a:ext cx="4041648" cy="34336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68275" indent="-1682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3225" indent="-17621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9913" indent="-166688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96925" indent="-16827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3138" indent="-17621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Adaptation to Next Gen. Wi-Fi (802.11ax) Trigger Based operation.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MIMO operation for improved accuracy in NLOS.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Adapt 11ax waveforms and frame structures to 11az range and angle measurement. 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Improved PWR using MIMO and single Tx OP operation using Trigger Based 11ax operation.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 Security – PASN allows for protection of negotiation and measurement results without association.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Optional PHY security for prevention of false  sense of distance as the symbol level.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Angle measurement.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565E95F8-C920-4990-8712-86568E424856}"/>
                </a:ext>
              </a:extLst>
            </p:cNvPr>
            <p:cNvSpPr txBox="1">
              <a:spLocks/>
            </p:cNvSpPr>
            <p:nvPr/>
          </p:nvSpPr>
          <p:spPr>
            <a:xfrm>
              <a:off x="4614411" y="911936"/>
              <a:ext cx="4041648" cy="3977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itchFamily="34" charset="0"/>
                <a:buNone/>
                <a:defRPr lang="en-US" sz="1800" b="1" i="0" kern="1200" cap="none" spc="0" baseline="0" dirty="0" smtClean="0">
                  <a:solidFill>
                    <a:schemeClr val="tx1"/>
                  </a:solidFill>
                  <a:latin typeface="+mn-lt"/>
                  <a:ea typeface="+mj-ea"/>
                  <a:cs typeface="Tunga" pitchFamily="2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buClrTx/>
                <a:buSzTx/>
              </a:pPr>
              <a:r>
                <a:rPr lang="en-US" sz="2400">
                  <a:solidFill>
                    <a:srgbClr val="0071C5"/>
                  </a:solidFill>
                  <a:cs typeface="Intel Clear" panose="020B0604020203020204" pitchFamily="34" charset="0"/>
                </a:rPr>
                <a:t>Evolutionary roadmap for P2P proximity usages:</a:t>
              </a:r>
            </a:p>
          </p:txBody>
        </p:sp>
        <p:sp>
          <p:nvSpPr>
            <p:cNvPr id="19" name="Content Placeholder 5">
              <a:extLst>
                <a:ext uri="{FF2B5EF4-FFF2-40B4-BE49-F238E27FC236}">
                  <a16:creationId xmlns:a16="http://schemas.microsoft.com/office/drawing/2014/main" id="{90D73EBB-314B-4A4C-A51F-06738690BE35}"/>
                </a:ext>
              </a:extLst>
            </p:cNvPr>
            <p:cNvSpPr txBox="1">
              <a:spLocks/>
            </p:cNvSpPr>
            <p:nvPr/>
          </p:nvSpPr>
          <p:spPr>
            <a:xfrm>
              <a:off x="4614411" y="1365361"/>
              <a:ext cx="4041648" cy="34336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68275" indent="-1682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3225" indent="-17621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9913" indent="-166688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96925" indent="-16827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3138" indent="-17621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P2P (e.g. TDLS, Wi-Fi NAN) optimized client centric (ISTA) scheduling 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MIMO operation for improved accuracy non-TB operation (NAN).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 Security – PASN allows for protection of negotiation and measurement results without association.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Optional PHY security allow for prevention of false  sense of distance at the symbol level.</a:t>
              </a:r>
            </a:p>
            <a:p>
              <a:pPr marL="168275" marR="0" lvl="0" indent="-168275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Angle measurement.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Down Arrow 7">
              <a:extLst>
                <a:ext uri="{FF2B5EF4-FFF2-40B4-BE49-F238E27FC236}">
                  <a16:creationId xmlns:a16="http://schemas.microsoft.com/office/drawing/2014/main" id="{212D692B-224A-409E-855E-BE0A48953E85}"/>
                </a:ext>
              </a:extLst>
            </p:cNvPr>
            <p:cNvSpPr/>
            <p:nvPr/>
          </p:nvSpPr>
          <p:spPr>
            <a:xfrm>
              <a:off x="8446655" y="1425438"/>
              <a:ext cx="418808" cy="2749024"/>
            </a:xfrm>
            <a:prstGeom prst="downArrow">
              <a:avLst/>
            </a:prstGeom>
            <a:solidFill>
              <a:srgbClr val="FFFF00"/>
            </a:solidFill>
            <a:ln w="12700" cap="flat" cmpd="sng" algn="ctr">
              <a:solidFill>
                <a:srgbClr val="641246">
                  <a:shade val="50000"/>
                  <a:alpha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7A6773-22DA-44E0-8FE7-C113B3669DE5}"/>
                </a:ext>
              </a:extLst>
            </p:cNvPr>
            <p:cNvSpPr txBox="1"/>
            <p:nvPr/>
          </p:nvSpPr>
          <p:spPr>
            <a:xfrm>
              <a:off x="3500701" y="4120923"/>
              <a:ext cx="1546221" cy="60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+mn-ea"/>
                </a:rPr>
                <a:t>Infrastructure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77C373-722D-4948-800A-09925D22316F}"/>
                </a:ext>
              </a:extLst>
            </p:cNvPr>
            <p:cNvSpPr txBox="1"/>
            <p:nvPr/>
          </p:nvSpPr>
          <p:spPr>
            <a:xfrm>
              <a:off x="8352808" y="4174462"/>
              <a:ext cx="698577" cy="34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+mn-ea"/>
                </a:rPr>
                <a:t>P2P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1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95830</TotalTime>
  <Words>2034</Words>
  <Application>Microsoft Office PowerPoint</Application>
  <PresentationFormat>Widescreen</PresentationFormat>
  <Paragraphs>280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Intel Clear</vt:lpstr>
      <vt:lpstr>Times New Roman</vt:lpstr>
      <vt:lpstr>Office Theme</vt:lpstr>
      <vt:lpstr>Document</vt:lpstr>
      <vt:lpstr>Visio</vt:lpstr>
      <vt:lpstr>Visio.Drawing.15</vt:lpstr>
      <vt:lpstr>TGaz Next Generation Positioning  Intro to 11az Feature Set</vt:lpstr>
      <vt:lpstr>Abstract</vt:lpstr>
      <vt:lpstr>Content</vt:lpstr>
      <vt:lpstr>Timelines</vt:lpstr>
      <vt:lpstr>Fine Timing Measurement - Recap</vt:lpstr>
      <vt:lpstr>What did we have till now and what to expect?</vt:lpstr>
      <vt:lpstr>What usages does 11az bring?</vt:lpstr>
      <vt:lpstr>What usages does 11az bring?</vt:lpstr>
      <vt:lpstr>How are those usages supported? (11az feature set)</vt:lpstr>
      <vt:lpstr>Adaptation to Next Gen. Mainstream Wi-Fi (802.11ax)</vt:lpstr>
      <vt:lpstr>Adaptation to P2P Next Gen. Mainstream Wi-Fi (802.11ax)</vt:lpstr>
      <vt:lpstr>MIMO Operation for improved NLOS Performance</vt:lpstr>
      <vt:lpstr>Secured FTM session management</vt:lpstr>
      <vt:lpstr>PASN and secured FTM session management</vt:lpstr>
      <vt:lpstr>PHY Level Protection</vt:lpstr>
      <vt:lpstr>PHY Level Protection</vt:lpstr>
      <vt:lpstr>PHY Level Protection</vt:lpstr>
      <vt:lpstr>PHY Level Protection</vt:lpstr>
      <vt:lpstr>Passive Location</vt:lpstr>
      <vt:lpstr>Passive Location</vt:lpstr>
      <vt:lpstr>Summary</vt:lpstr>
      <vt:lpstr>PowerPoint Presentation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Segev, Jonathan</dc:creator>
  <cp:keywords>CTPClassification=CTP_IC, CTPClassification=CTP_NT</cp:keywords>
  <cp:lastModifiedBy>Segev, Jonathan</cp:lastModifiedBy>
  <cp:revision>710</cp:revision>
  <cp:lastPrinted>1601-01-01T00:00:00Z</cp:lastPrinted>
  <dcterms:created xsi:type="dcterms:W3CDTF">2018-08-06T10:28:59Z</dcterms:created>
  <dcterms:modified xsi:type="dcterms:W3CDTF">2019-12-15T03:51:43Z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a874b288-350f-4c98-a9ef-a9d8217135c9</vt:lpwstr>
  </property>
  <property fmtid="{D5CDD505-2E9C-101B-9397-08002B2CF9AE}" pid="3" name="CTP_TimeStamp">
    <vt:lpwstr>2019-12-15 03:51:31Z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