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5" r:id="rId2"/>
    <p:sldId id="266" r:id="rId3"/>
    <p:sldId id="267" r:id="rId4"/>
    <p:sldId id="270" r:id="rId5"/>
    <p:sldId id="271" r:id="rId6"/>
    <p:sldId id="272" r:id="rId7"/>
    <p:sldId id="273" r:id="rId8"/>
    <p:sldId id="274" r:id="rId9"/>
    <p:sldId id="296" r:id="rId10"/>
    <p:sldId id="297" r:id="rId11"/>
    <p:sldId id="298" r:id="rId12"/>
    <p:sldId id="284" r:id="rId13"/>
    <p:sldId id="299" r:id="rId14"/>
    <p:sldId id="300" r:id="rId15"/>
    <p:sldId id="301" r:id="rId16"/>
    <p:sldId id="302"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2" autoAdjust="0"/>
    <p:restoredTop sz="94660"/>
  </p:normalViewPr>
  <p:slideViewPr>
    <p:cSldViewPr>
      <p:cViewPr varScale="1">
        <p:scale>
          <a:sx n="114" d="100"/>
          <a:sy n="114" d="100"/>
        </p:scale>
        <p:origin x="504" y="1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12/13/19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776" y="793556"/>
            <a:ext cx="10361084" cy="106521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802.11-19/2149r1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2148-00-00ax-comments-on-d6-0.xls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December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Teleconference 2019-12-13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2019-12-12</a:t>
            </a:r>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52"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December 2019</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December 2019</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Teleconference Agenda </a:t>
            </a:r>
            <a:endParaRPr lang="en-US" dirty="0"/>
          </a:p>
        </p:txBody>
      </p:sp>
      <p:sp>
        <p:nvSpPr>
          <p:cNvPr id="7" name="Content Placeholder 6"/>
          <p:cNvSpPr>
            <a:spLocks noGrp="1"/>
          </p:cNvSpPr>
          <p:nvPr>
            <p:ph idx="1"/>
          </p:nvPr>
        </p:nvSpPr>
        <p:spPr>
          <a:xfrm>
            <a:off x="1143000" y="1828801"/>
            <a:ext cx="10134599" cy="4113213"/>
          </a:xfrm>
        </p:spPr>
        <p:txBody>
          <a:bodyPr/>
          <a:lstStyle/>
          <a:p>
            <a:pPr lvl="0">
              <a:buFont typeface="Arial" panose="020B0604020202020204" pitchFamily="34" charset="0"/>
              <a:buChar char="•"/>
            </a:pPr>
            <a:r>
              <a:rPr lang="en-US" sz="2000" dirty="0"/>
              <a:t>Call the meeting to order</a:t>
            </a:r>
          </a:p>
          <a:p>
            <a:pPr lvl="0">
              <a:buFont typeface="Arial" panose="020B0604020202020204" pitchFamily="34" charset="0"/>
              <a:buChar char="•"/>
            </a:pPr>
            <a:r>
              <a:rPr lang="en-US" sz="2000" dirty="0"/>
              <a:t>IEEE-SA IPR policy and procedure</a:t>
            </a:r>
          </a:p>
          <a:p>
            <a:pPr lvl="0">
              <a:buFont typeface="Arial" panose="020B0604020202020204" pitchFamily="34" charset="0"/>
              <a:buChar char="•"/>
            </a:pPr>
            <a:r>
              <a:rPr lang="en-US" sz="2000" dirty="0"/>
              <a:t>Attendance</a:t>
            </a:r>
            <a:endParaRPr lang="en-GB" sz="2000" dirty="0"/>
          </a:p>
          <a:p>
            <a:pPr lvl="0">
              <a:buFont typeface="Arial" panose="020B0604020202020204" pitchFamily="34" charset="0"/>
              <a:buChar char="•"/>
            </a:pPr>
            <a:r>
              <a:rPr lang="en-GB" sz="2000" dirty="0"/>
              <a:t>Accelerated Process</a:t>
            </a:r>
            <a:endParaRPr lang="en-US" sz="2000" dirty="0"/>
          </a:p>
          <a:p>
            <a:pPr lvl="0">
              <a:buFont typeface="Arial" panose="020B0604020202020204" pitchFamily="34" charset="0"/>
              <a:buChar char="•"/>
            </a:pPr>
            <a:r>
              <a:rPr lang="en-US" sz="2000" dirty="0"/>
              <a:t>Discussion and comment resolution of comments submitted on LB 247 – All</a:t>
            </a:r>
          </a:p>
          <a:p>
            <a:pPr lvl="1">
              <a:buFont typeface="Arial" panose="020B0604020202020204" pitchFamily="34" charset="0"/>
              <a:buChar char="•"/>
            </a:pPr>
            <a:r>
              <a:rPr lang="en-US" sz="1800" dirty="0">
                <a:hlinkClick r:id="rId2"/>
              </a:rPr>
              <a:t>https://mentor.ieee.org/802.11/dcn/19/11-19-2148-00-00ax-comments-on-d6-0.xlsx</a:t>
            </a:r>
            <a:r>
              <a:rPr lang="en-US" sz="1800" dirty="0"/>
              <a:t> </a:t>
            </a:r>
          </a:p>
          <a:p>
            <a:pPr lvl="0">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December 2019</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Accelerated Process</a:t>
            </a:r>
          </a:p>
        </p:txBody>
      </p:sp>
      <p:sp>
        <p:nvSpPr>
          <p:cNvPr id="6" name="Date Placeholder 5"/>
          <p:cNvSpPr>
            <a:spLocks noGrp="1"/>
          </p:cNvSpPr>
          <p:nvPr>
            <p:ph type="dt" idx="10"/>
          </p:nvPr>
        </p:nvSpPr>
        <p:spPr/>
        <p:txBody>
          <a:bodyPr/>
          <a:lstStyle/>
          <a:p>
            <a:r>
              <a:rPr lang="en-US"/>
              <a:t>December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9" name="Rectangle 8"/>
          <p:cNvSpPr/>
          <p:nvPr/>
        </p:nvSpPr>
        <p:spPr>
          <a:xfrm>
            <a:off x="2514600" y="1545483"/>
            <a:ext cx="7162800" cy="4708981"/>
          </a:xfrm>
          <a:prstGeom prst="rect">
            <a:avLst/>
          </a:prstGeom>
        </p:spPr>
        <p:txBody>
          <a:bodyPr wrap="square">
            <a:spAutoFit/>
          </a:bodyPr>
          <a:lstStyle/>
          <a:p>
            <a:r>
              <a:rPr lang="en-US" sz="1200" dirty="0">
                <a:solidFill>
                  <a:schemeClr val="tx1"/>
                </a:solidFill>
              </a:rPr>
              <a:t>Towards the end of WG letter ballot, an accelerated process is defined to permit rapid ballot/resolution cycles.</a:t>
            </a:r>
          </a:p>
          <a:p>
            <a:r>
              <a:rPr lang="en-US" sz="1200" dirty="0">
                <a:solidFill>
                  <a:schemeClr val="tx1"/>
                </a:solidFill>
              </a:rPr>
              <a:t> </a:t>
            </a:r>
          </a:p>
          <a:p>
            <a:r>
              <a:rPr lang="en-US" sz="1200" dirty="0">
                <a:solidFill>
                  <a:schemeClr val="tx1"/>
                </a:solidFill>
              </a:rPr>
              <a:t>Once a project has been given conditional approval to proceed to sponsor ballot by the 802 EC (see section 12 in [rules4]), the following process applies:</a:t>
            </a:r>
          </a:p>
          <a:p>
            <a:r>
              <a:rPr lang="en-US" sz="1200" dirty="0">
                <a:solidFill>
                  <a:schemeClr val="tx1"/>
                </a:solidFill>
              </a:rPr>
              <a:t>1.      The WG chair delegates resolution of any comments received in subsequent WG letter ballots on the project’s draft to a comment resolution committee (CRC). [1]</a:t>
            </a:r>
          </a:p>
          <a:p>
            <a:r>
              <a:rPr lang="en-US" sz="1200" dirty="0">
                <a:solidFill>
                  <a:schemeClr val="tx1"/>
                </a:solidFill>
              </a:rPr>
              <a:t>a.      The project’s TG chair is also chair of this CRC.</a:t>
            </a:r>
          </a:p>
          <a:p>
            <a:r>
              <a:rPr lang="en-US" sz="1200" dirty="0">
                <a:solidFill>
                  <a:schemeClr val="tx1"/>
                </a:solidFill>
              </a:rPr>
              <a:t>b.      The CRC is subject to IEEE-SA anti-trust and patent policies.</a:t>
            </a:r>
          </a:p>
          <a:p>
            <a:r>
              <a:rPr lang="en-US" sz="1200" dirty="0">
                <a:solidFill>
                  <a:schemeClr val="tx1"/>
                </a:solidFill>
              </a:rPr>
              <a:t>c.      The CRC will publish minutes of its meetings as 802.11 submissions.</a:t>
            </a:r>
          </a:p>
          <a:p>
            <a:r>
              <a:rPr lang="en-US" sz="1200" dirty="0">
                <a:solidFill>
                  <a:schemeClr val="tx1"/>
                </a:solidFill>
              </a:rPr>
              <a:t>d.      The CRC meets together (either in person, or in teleconferences,  subject to the LMSC WG P&amp;P rules about notification of such meetings) in order to resolve comments.</a:t>
            </a:r>
          </a:p>
          <a:p>
            <a:r>
              <a:rPr lang="en-US" sz="1200" dirty="0">
                <a:solidFill>
                  <a:schemeClr val="tx1"/>
                </a:solidFill>
              </a:rPr>
              <a:t>e.      The CRC may vote to approve comment resolutions (75% approval required).</a:t>
            </a:r>
          </a:p>
          <a:p>
            <a:r>
              <a:rPr lang="en-US" sz="1200" dirty="0">
                <a:solidFill>
                  <a:schemeClr val="tx1"/>
                </a:solidFill>
              </a:rPr>
              <a:t>f.        Any 802.11 voting member may vote at any CRC meeting.</a:t>
            </a:r>
          </a:p>
          <a:p>
            <a:r>
              <a:rPr lang="en-US" sz="1200" dirty="0">
                <a:solidFill>
                  <a:schemeClr val="tx1"/>
                </a:solidFill>
              </a:rPr>
              <a:t>g.      Only voting members of 802.11 may vote in the CRC.</a:t>
            </a:r>
          </a:p>
          <a:p>
            <a:r>
              <a:rPr lang="en-US" sz="1200" dirty="0">
                <a:solidFill>
                  <a:schemeClr val="tx1"/>
                </a:solidFill>
              </a:rPr>
              <a:t>2.      Once comment resolution is complete (as determined by the CRC chair) and any modified draft is available, the WG chair will start any necessary WG recirculation ballots.</a:t>
            </a:r>
          </a:p>
          <a:p>
            <a:endParaRPr lang="en-US" sz="1200" dirty="0">
              <a:solidFill>
                <a:schemeClr val="tx1"/>
              </a:solidFill>
            </a:endParaRPr>
          </a:p>
          <a:p>
            <a:endParaRPr lang="en-US" sz="1200" dirty="0">
              <a:solidFill>
                <a:schemeClr val="tx1"/>
              </a:solidFill>
            </a:endParaRPr>
          </a:p>
          <a:p>
            <a:r>
              <a:rPr lang="en-US" sz="1200" dirty="0">
                <a:solidFill>
                  <a:schemeClr val="tx1"/>
                </a:solidFill>
              </a:rPr>
              <a:t>________________________________________</a:t>
            </a:r>
          </a:p>
          <a:p>
            <a:r>
              <a:rPr lang="en-US" sz="1200" dirty="0">
                <a:solidFill>
                  <a:schemeClr val="tx1"/>
                </a:solidFill>
              </a:rPr>
              <a:t>[1] The WG chair can announce this delegation at the meeting at which the request for conditional approval is approved by the 802.11 WG:  “Once the request for conditional approval to proceed to sponsor ballot is granted to 802.11&lt;x&gt;, it is operating under the Accelerated process described in our OM.  I delegate the responsibility of resolving comments to a CRC chaired by &lt;name&gt;, conditional on the EC granting this approval.”</a:t>
            </a:r>
          </a:p>
          <a:p>
            <a:endParaRPr lang="en-US" sz="1200" dirty="0">
              <a:solidFill>
                <a:schemeClr val="tx1"/>
              </a:solidFill>
            </a:endParaRPr>
          </a:p>
          <a:p>
            <a:r>
              <a:rPr lang="en-US" sz="1200" dirty="0">
                <a:solidFill>
                  <a:schemeClr val="tx1"/>
                </a:solidFill>
              </a:rPr>
              <a:t>&lt;snip&gt; </a:t>
            </a:r>
          </a:p>
        </p:txBody>
      </p:sp>
    </p:spTree>
    <p:extLst>
      <p:ext uri="{BB962C8B-B14F-4D97-AF65-F5344CB8AC3E}">
        <p14:creationId xmlns:p14="http://schemas.microsoft.com/office/powerpoint/2010/main" val="1329176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CID 23000 and 23001</a:t>
            </a:r>
          </a:p>
        </p:txBody>
      </p:sp>
      <p:sp>
        <p:nvSpPr>
          <p:cNvPr id="6" name="Content Placeholder 5"/>
          <p:cNvSpPr>
            <a:spLocks noGrp="1"/>
          </p:cNvSpPr>
          <p:nvPr>
            <p:ph idx="1"/>
          </p:nvPr>
        </p:nvSpPr>
        <p:spPr>
          <a:xfrm>
            <a:off x="929217" y="1676400"/>
            <a:ext cx="10361084" cy="4113213"/>
          </a:xfrm>
        </p:spPr>
        <p:txBody>
          <a:bodyPr/>
          <a:lstStyle/>
          <a:p>
            <a:pPr>
              <a:buFont typeface="Arial" panose="020B0604020202020204" pitchFamily="34" charset="0"/>
              <a:buChar char="•"/>
            </a:pPr>
            <a:r>
              <a:rPr lang="en-US" dirty="0"/>
              <a:t>Move to accept “Rejected” as the resolution to CID 23000 and 23001.</a:t>
            </a:r>
          </a:p>
          <a:p>
            <a:pPr>
              <a:buFont typeface="Arial" panose="020B0604020202020204" pitchFamily="34" charset="0"/>
              <a:buChar char="•"/>
            </a:pPr>
            <a:endParaRPr lang="en-US" dirty="0"/>
          </a:p>
          <a:p>
            <a:pPr>
              <a:buFont typeface="Arial" panose="020B0604020202020204" pitchFamily="34" charset="0"/>
              <a:buChar char="•"/>
            </a:pPr>
            <a:r>
              <a:rPr lang="en-US" dirty="0"/>
              <a:t>CID 23000: The comment is out of scope: i.e. it is not on changed text, text affected by changed text or text that is the target of an existing valid unsatisfied comment.</a:t>
            </a:r>
          </a:p>
          <a:p>
            <a:pPr>
              <a:buFont typeface="Arial" panose="020B0604020202020204" pitchFamily="34" charset="0"/>
              <a:buChar char="•"/>
            </a:pPr>
            <a:r>
              <a:rPr lang="en-US" dirty="0"/>
              <a:t>CID 23001: The comment is out of scope: i.e. it is not on changed text, text affected by changed text or text that is the target of an existing valid unsatisfied comment.</a:t>
            </a:r>
          </a:p>
          <a:p>
            <a:pPr>
              <a:buFont typeface="Arial" panose="020B0604020202020204" pitchFamily="34" charset="0"/>
              <a:buChar char="•"/>
            </a:pPr>
            <a:endParaRPr lang="en-US" dirty="0"/>
          </a:p>
          <a:p>
            <a:pPr>
              <a:buFont typeface="Arial" panose="020B0604020202020204" pitchFamily="34" charset="0"/>
              <a:buChar char="•"/>
            </a:pPr>
            <a:r>
              <a:rPr lang="en-US" dirty="0"/>
              <a:t>Move: 	Robert Stacey	Second: </a:t>
            </a:r>
            <a:r>
              <a:rPr lang="en-US" dirty="0" err="1"/>
              <a:t>Yasu</a:t>
            </a:r>
            <a:r>
              <a:rPr lang="en-US" dirty="0"/>
              <a:t> Inoue</a:t>
            </a:r>
          </a:p>
          <a:p>
            <a:pPr>
              <a:buFont typeface="Arial" panose="020B0604020202020204" pitchFamily="34" charset="0"/>
              <a:buChar char="•"/>
            </a:pPr>
            <a:r>
              <a:rPr lang="en-US" dirty="0"/>
              <a:t>Approved with unanimous consent</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December 2019</a:t>
            </a:r>
            <a:endParaRPr lang="en-GB"/>
          </a:p>
        </p:txBody>
      </p:sp>
    </p:spTree>
    <p:extLst>
      <p:ext uri="{BB962C8B-B14F-4D97-AF65-F5344CB8AC3E}">
        <p14:creationId xmlns:p14="http://schemas.microsoft.com/office/powerpoint/2010/main" val="301308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CID 23002</a:t>
            </a:r>
          </a:p>
        </p:txBody>
      </p:sp>
      <p:sp>
        <p:nvSpPr>
          <p:cNvPr id="3" name="Content Placeholder 2"/>
          <p:cNvSpPr>
            <a:spLocks noGrp="1"/>
          </p:cNvSpPr>
          <p:nvPr>
            <p:ph idx="1"/>
          </p:nvPr>
        </p:nvSpPr>
        <p:spPr>
          <a:xfrm>
            <a:off x="965200" y="1858769"/>
            <a:ext cx="10361084" cy="4113213"/>
          </a:xfrm>
        </p:spPr>
        <p:txBody>
          <a:bodyPr/>
          <a:lstStyle/>
          <a:p>
            <a:pPr>
              <a:buFont typeface="Arial" panose="020B0604020202020204" pitchFamily="34" charset="0"/>
              <a:buChar char="•"/>
            </a:pPr>
            <a:r>
              <a:rPr lang="en-US" dirty="0"/>
              <a:t>Move to accept “Rejected” as the resolution to CID 23002.</a:t>
            </a:r>
          </a:p>
          <a:p>
            <a:pPr>
              <a:buFont typeface="Arial" panose="020B0604020202020204" pitchFamily="34" charset="0"/>
              <a:buChar char="•"/>
            </a:pPr>
            <a:endParaRPr lang="en-US" dirty="0"/>
          </a:p>
          <a:p>
            <a:pPr>
              <a:buFont typeface="Arial" panose="020B0604020202020204" pitchFamily="34" charset="0"/>
              <a:buChar char="•"/>
            </a:pPr>
            <a:r>
              <a:rPr lang="en-US" dirty="0"/>
              <a:t>The comment fails to identify changes in sufficient detail so that the specific wording of the changes that will satisfy the commenter can be determined.</a:t>
            </a:r>
          </a:p>
          <a:p>
            <a:pPr>
              <a:buFont typeface="Arial" panose="020B0604020202020204" pitchFamily="34" charset="0"/>
              <a:buChar char="•"/>
            </a:pPr>
            <a:endParaRPr lang="en-US" dirty="0"/>
          </a:p>
          <a:p>
            <a:pPr>
              <a:buFont typeface="Arial" panose="020B0604020202020204" pitchFamily="34" charset="0"/>
              <a:buChar char="•"/>
            </a:pPr>
            <a:r>
              <a:rPr lang="en-US" dirty="0"/>
              <a:t>Move:	Robert Stacey		Second: </a:t>
            </a:r>
            <a:r>
              <a:rPr lang="en-US" dirty="0" err="1"/>
              <a:t>Yasu</a:t>
            </a:r>
            <a:r>
              <a:rPr lang="en-US" dirty="0"/>
              <a:t> Inoue</a:t>
            </a:r>
          </a:p>
          <a:p>
            <a:pPr>
              <a:buFont typeface="Arial" panose="020B0604020202020204" pitchFamily="34" charset="0"/>
              <a:buChar char="•"/>
            </a:pPr>
            <a:r>
              <a:rPr lang="en-US" dirty="0"/>
              <a:t>Approved with unanimous consent.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December 2019</a:t>
            </a:r>
            <a:endParaRPr lang="en-GB" dirty="0"/>
          </a:p>
        </p:txBody>
      </p:sp>
    </p:spTree>
    <p:extLst>
      <p:ext uri="{BB962C8B-B14F-4D97-AF65-F5344CB8AC3E}">
        <p14:creationId xmlns:p14="http://schemas.microsoft.com/office/powerpoint/2010/main" val="3252595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270E6-F8FA-7640-B77C-C5267B6D6A5A}"/>
              </a:ext>
            </a:extLst>
          </p:cNvPr>
          <p:cNvSpPr>
            <a:spLocks noGrp="1"/>
          </p:cNvSpPr>
          <p:nvPr>
            <p:ph type="title"/>
          </p:nvPr>
        </p:nvSpPr>
        <p:spPr/>
        <p:txBody>
          <a:bodyPr/>
          <a:lstStyle/>
          <a:p>
            <a:r>
              <a:rPr lang="en-US" dirty="0"/>
              <a:t>Attendance</a:t>
            </a:r>
          </a:p>
        </p:txBody>
      </p:sp>
      <p:sp>
        <p:nvSpPr>
          <p:cNvPr id="3" name="Content Placeholder 2">
            <a:extLst>
              <a:ext uri="{FF2B5EF4-FFF2-40B4-BE49-F238E27FC236}">
                <a16:creationId xmlns:a16="http://schemas.microsoft.com/office/drawing/2014/main" id="{5D7BE862-D043-D546-90E8-12F27C4DAE36}"/>
              </a:ext>
            </a:extLst>
          </p:cNvPr>
          <p:cNvSpPr>
            <a:spLocks noGrp="1"/>
          </p:cNvSpPr>
          <p:nvPr>
            <p:ph idx="1"/>
          </p:nvPr>
        </p:nvSpPr>
        <p:spPr/>
        <p:txBody>
          <a:bodyPr/>
          <a:lstStyle/>
          <a:p>
            <a:r>
              <a:rPr lang="en-US" dirty="0"/>
              <a:t>Osama </a:t>
            </a:r>
            <a:r>
              <a:rPr lang="en-US" dirty="0" err="1"/>
              <a:t>Aboul-Magd</a:t>
            </a:r>
            <a:endParaRPr lang="en-US" dirty="0"/>
          </a:p>
          <a:p>
            <a:r>
              <a:rPr lang="en-US" dirty="0" err="1"/>
              <a:t>Guogang</a:t>
            </a:r>
            <a:endParaRPr lang="en-US" dirty="0"/>
          </a:p>
          <a:p>
            <a:r>
              <a:rPr lang="en-US" dirty="0"/>
              <a:t>Stephane Baron</a:t>
            </a:r>
          </a:p>
          <a:p>
            <a:r>
              <a:rPr lang="en-US" dirty="0"/>
              <a:t>Dorothy Stanley</a:t>
            </a:r>
          </a:p>
          <a:p>
            <a:r>
              <a:rPr lang="en-US" dirty="0" err="1"/>
              <a:t>Yonggang</a:t>
            </a:r>
            <a:r>
              <a:rPr lang="en-US" dirty="0"/>
              <a:t> Fang</a:t>
            </a:r>
          </a:p>
          <a:p>
            <a:r>
              <a:rPr lang="en-US" dirty="0"/>
              <a:t>Robert Stacey</a:t>
            </a:r>
          </a:p>
          <a:p>
            <a:r>
              <a:rPr lang="en-US" dirty="0"/>
              <a:t>Mark Rison</a:t>
            </a:r>
          </a:p>
          <a:p>
            <a:r>
              <a:rPr lang="en-US" dirty="0" err="1"/>
              <a:t>Yasu</a:t>
            </a:r>
            <a:r>
              <a:rPr lang="en-US" dirty="0"/>
              <a:t> Inoue.</a:t>
            </a:r>
          </a:p>
        </p:txBody>
      </p:sp>
      <p:sp>
        <p:nvSpPr>
          <p:cNvPr id="4" name="Slide Number Placeholder 3">
            <a:extLst>
              <a:ext uri="{FF2B5EF4-FFF2-40B4-BE49-F238E27FC236}">
                <a16:creationId xmlns:a16="http://schemas.microsoft.com/office/drawing/2014/main" id="{743627E9-85BF-224D-8197-ED7C5D5A0FD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E5FB404-FB1B-344B-B823-16CB036D27B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5F7C2C3-18B3-1E47-B034-C1FC954C4E30}"/>
              </a:ext>
            </a:extLst>
          </p:cNvPr>
          <p:cNvSpPr>
            <a:spLocks noGrp="1"/>
          </p:cNvSpPr>
          <p:nvPr>
            <p:ph type="dt" idx="15"/>
          </p:nvPr>
        </p:nvSpPr>
        <p:spPr/>
        <p:txBody>
          <a:bodyPr/>
          <a:lstStyle/>
          <a:p>
            <a:r>
              <a:rPr lang="en-US"/>
              <a:t>December 2019</a:t>
            </a:r>
            <a:endParaRPr lang="en-GB" dirty="0"/>
          </a:p>
        </p:txBody>
      </p:sp>
    </p:spTree>
    <p:extLst>
      <p:ext uri="{BB962C8B-B14F-4D97-AF65-F5344CB8AC3E}">
        <p14:creationId xmlns:p14="http://schemas.microsoft.com/office/powerpoint/2010/main" val="2465900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62000" y="609599"/>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536" y="27432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Teleconference (2019-12-13) </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December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the call</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December 2019</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December 2019</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December 2019</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December 2019</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December 2019</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December 2019</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6" y="725488"/>
            <a:ext cx="10361084" cy="1065213"/>
          </a:xfrm>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December 2019</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588</TotalTime>
  <Words>1806</Words>
  <Application>Microsoft Macintosh PowerPoint</Application>
  <PresentationFormat>Widescreen</PresentationFormat>
  <Paragraphs>191</Paragraphs>
  <Slides>16</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Arial Black</vt:lpstr>
      <vt:lpstr>Calibri</vt:lpstr>
      <vt:lpstr>Monotype Sorts</vt:lpstr>
      <vt:lpstr>Times New Roman</vt:lpstr>
      <vt:lpstr>Office Theme</vt:lpstr>
      <vt:lpstr>Document</vt:lpstr>
      <vt:lpstr>TGax Teleconference 2019-12-13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Teleconference Agenda </vt:lpstr>
      <vt:lpstr>Accelerated Process</vt:lpstr>
      <vt:lpstr>CID 23000 and 23001</vt:lpstr>
      <vt:lpstr>CID 23002</vt:lpstr>
      <vt:lpstr>Attendance</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62</cp:revision>
  <cp:lastPrinted>1601-01-01T00:00:00Z</cp:lastPrinted>
  <dcterms:created xsi:type="dcterms:W3CDTF">2019-08-14T12:42:27Z</dcterms:created>
  <dcterms:modified xsi:type="dcterms:W3CDTF">2019-12-13T15:27:48Z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1575475615</vt:lpwstr>
  </property>
</Properties>
</file>