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9"/>
  </p:notesMasterIdLst>
  <p:handoutMasterIdLst>
    <p:handoutMasterId r:id="rId13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297" r:id="rId64"/>
    <p:sldId id="393" r:id="rId65"/>
    <p:sldId id="370" r:id="rId66"/>
    <p:sldId id="286" r:id="rId67"/>
    <p:sldId id="408" r:id="rId68"/>
    <p:sldId id="409" r:id="rId69"/>
    <p:sldId id="305" r:id="rId70"/>
    <p:sldId id="298" r:id="rId71"/>
    <p:sldId id="324" r:id="rId72"/>
    <p:sldId id="323" r:id="rId73"/>
    <p:sldId id="436" r:id="rId74"/>
    <p:sldId id="415" r:id="rId75"/>
    <p:sldId id="416" r:id="rId76"/>
    <p:sldId id="417" r:id="rId77"/>
    <p:sldId id="418" r:id="rId78"/>
    <p:sldId id="419" r:id="rId79"/>
    <p:sldId id="420" r:id="rId80"/>
    <p:sldId id="262" r:id="rId81"/>
    <p:sldId id="421" r:id="rId82"/>
    <p:sldId id="422" r:id="rId83"/>
    <p:sldId id="423" r:id="rId84"/>
    <p:sldId id="424" r:id="rId85"/>
    <p:sldId id="425" r:id="rId86"/>
    <p:sldId id="274" r:id="rId87"/>
    <p:sldId id="268" r:id="rId88"/>
    <p:sldId id="426" r:id="rId89"/>
    <p:sldId id="427" r:id="rId90"/>
    <p:sldId id="428" r:id="rId91"/>
    <p:sldId id="272" r:id="rId92"/>
    <p:sldId id="429" r:id="rId93"/>
    <p:sldId id="275" r:id="rId94"/>
    <p:sldId id="276" r:id="rId95"/>
    <p:sldId id="277" r:id="rId96"/>
    <p:sldId id="278" r:id="rId97"/>
    <p:sldId id="279" r:id="rId98"/>
    <p:sldId id="280" r:id="rId99"/>
    <p:sldId id="281" r:id="rId100"/>
    <p:sldId id="282" r:id="rId101"/>
    <p:sldId id="283" r:id="rId102"/>
    <p:sldId id="284" r:id="rId103"/>
    <p:sldId id="285" r:id="rId104"/>
    <p:sldId id="430" r:id="rId105"/>
    <p:sldId id="287" r:id="rId106"/>
    <p:sldId id="288" r:id="rId107"/>
    <p:sldId id="289" r:id="rId108"/>
    <p:sldId id="290" r:id="rId109"/>
    <p:sldId id="431" r:id="rId110"/>
    <p:sldId id="292" r:id="rId111"/>
    <p:sldId id="293" r:id="rId112"/>
    <p:sldId id="294" r:id="rId113"/>
    <p:sldId id="295" r:id="rId114"/>
    <p:sldId id="296" r:id="rId115"/>
    <p:sldId id="432" r:id="rId116"/>
    <p:sldId id="433" r:id="rId117"/>
    <p:sldId id="434" r:id="rId118"/>
    <p:sldId id="300" r:id="rId119"/>
    <p:sldId id="301" r:id="rId120"/>
    <p:sldId id="302" r:id="rId121"/>
    <p:sldId id="303" r:id="rId122"/>
    <p:sldId id="304" r:id="rId123"/>
    <p:sldId id="435" r:id="rId124"/>
    <p:sldId id="306" r:id="rId125"/>
    <p:sldId id="307" r:id="rId126"/>
    <p:sldId id="308" r:id="rId127"/>
    <p:sldId id="309" r:id="rId1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0032-00-00be-consideration-on-multi-ap-home-mesh-scenario.pptx" TargetMode="External"/><Relationship Id="rId3" Type="http://schemas.openxmlformats.org/officeDocument/2006/relationships/hyperlink" Target="https://mentor.ieee.org/802.11/dcn/19/11-19-1972-01-00be-operation-of-virtual-bss-architecture-for-multi-ap-coordination.pptx" TargetMode="External"/><Relationship Id="rId7" Type="http://schemas.openxmlformats.org/officeDocument/2006/relationships/hyperlink" Target="https://mentor.ieee.org/802.11/dcn/20/11-20-0056-00-00be-preparations-for-coordinated-ofdma.pptx" TargetMode="External"/><Relationship Id="rId2" Type="http://schemas.openxmlformats.org/officeDocument/2006/relationships/hyperlink" Target="https://mentor.ieee.org/802.11/dcn/19/11-19-1931-01-00be-multi-ap-group-form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1-00-00be-considerations-on-coordinated-ofdma.pptx" TargetMode="External"/><Relationship Id="rId5" Type="http://schemas.openxmlformats.org/officeDocument/2006/relationships/hyperlink" Target="https://mentor.ieee.org/802.11/dcn/19/11-19-1979-00-00be-ul-coordination-for-throughput-improvement-and-interference-reduction.pptx" TargetMode="External"/><Relationship Id="rId4" Type="http://schemas.openxmlformats.org/officeDocument/2006/relationships/hyperlink" Target="https://mentor.ieee.org/802.11/dcn/19/11-19-1961-02-00be-multi-ap-group-establishment.pptx" TargetMode="External"/><Relationship Id="rId9" Type="http://schemas.openxmlformats.org/officeDocument/2006/relationships/hyperlink" Target="https://mentor.ieee.org/802.11/dcn/20/11-20-0064-01-00be-overview-of-multi-ap-operation-in-11be.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19/11-19-1942-03-00be-timing-measurement-for-low-latency-features.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1-00-00be-multi-link-architecture.pptx" TargetMode="External"/><Relationship Id="rId4" Type="http://schemas.openxmlformats.org/officeDocument/2006/relationships/hyperlink" Target="https://mentor.ieee.org/802.11/dcn/19/11-19-1960-01-00be-reducing-channel-access-delay-for-rta-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9/11-19-2153-03-00be-adopting-a-release-framework-to-meet-timeline.pptx" TargetMode="External"/><Relationship Id="rId2" Type="http://schemas.openxmlformats.org/officeDocument/2006/relationships/hyperlink" Target="https://mentor.ieee.org/802.11/dcn/20/11-20-0115-02-00be-multi-link-feature-candidates-for-r1.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116-03-00be-discussion-on-timeline-for-802-11be.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0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679424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RU126+RU26 and RU52+RU26.</a:t>
            </a: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88185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05389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11629642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Jianhan Liu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11087412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849053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a:t>
            </a:r>
          </a:p>
          <a:p>
            <a:r>
              <a:rPr lang="en-US" sz="2000" dirty="0"/>
              <a:t>Discussion: </a:t>
            </a:r>
          </a:p>
          <a:p>
            <a:r>
              <a:rPr lang="en-US" sz="2000" dirty="0"/>
              <a:t>Result:</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81027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a link between a non-AP STA within a non-AP MLD and an AP within an AP MLD, the non-AP STA of the link can send to the AP of the link a frame to indicate that other non-AP STA(s) within the same non-AP MLD that has(have) entered doze state is(are) in awake state currently.</a:t>
            </a:r>
            <a:endParaRPr lang="en-US" sz="2000" dirty="0"/>
          </a:p>
          <a:p>
            <a:pPr>
              <a:buFont typeface="Arial" panose="020B0604020202020204" pitchFamily="34" charset="0"/>
              <a:buChar char="•"/>
            </a:pPr>
            <a:endParaRPr lang="en-US" sz="2000" dirty="0"/>
          </a:p>
          <a:p>
            <a:r>
              <a:rPr lang="en-US" sz="2000" dirty="0"/>
              <a:t>Move: Jeongki Kim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7054457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282385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is TBD</a:t>
            </a:r>
            <a:endParaRPr lang="en-US" sz="1800" dirty="0"/>
          </a:p>
          <a:p>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5176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is TBD</a:t>
            </a:r>
          </a:p>
          <a:p>
            <a:pPr marL="0" indent="0"/>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60866932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Bandwidth Information, carried as a version independent field.</a:t>
            </a:r>
          </a:p>
          <a:p>
            <a:pPr>
              <a:buFont typeface="Arial" panose="020B0604020202020204" pitchFamily="34" charset="0"/>
              <a:buChar char="•"/>
            </a:pPr>
            <a:r>
              <a:rPr lang="en-US" sz="1600" dirty="0"/>
              <a:t>This field may also convey some puncturing information.</a:t>
            </a:r>
          </a:p>
          <a:p>
            <a:pPr>
              <a:buFont typeface="Arial" panose="020B0604020202020204" pitchFamily="34" charset="0"/>
              <a:buChar char="•"/>
            </a:pPr>
            <a:r>
              <a:rPr lang="en-US" sz="1600" dirty="0"/>
              <a:t>Number of bits for this field is TBD.</a:t>
            </a:r>
          </a:p>
          <a:p>
            <a:pPr marL="0" indent="0"/>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4910645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a PPDU type field, carried as a version dependent field.</a:t>
            </a:r>
          </a:p>
          <a:p>
            <a:pPr>
              <a:buFont typeface="Arial" panose="020B0604020202020204" pitchFamily="34" charset="0"/>
              <a:buChar char="•"/>
            </a:pPr>
            <a:r>
              <a:rPr lang="en-US" sz="1600" dirty="0"/>
              <a:t>Number of bits for this field is TBD.</a:t>
            </a:r>
            <a:endParaRPr lang="en-US" sz="1800" dirty="0"/>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7126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403195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239560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6015847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200" dirty="0"/>
              <a:t>Any one of four 242RU can be punctured</a:t>
            </a:r>
            <a:endParaRPr lang="en-US" sz="14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val="436799599"/>
                    </a:ext>
                  </a:extLst>
                </a:gridCol>
                <a:gridCol w="1028700">
                  <a:extLst>
                    <a:ext uri="{9D8B030D-6E8A-4147-A177-3AD203B41FA5}">
                      <a16:colId xmlns:a16="http://schemas.microsoft.com/office/drawing/2014/main" val="1255421991"/>
                    </a:ext>
                  </a:extLst>
                </a:gridCol>
                <a:gridCol w="1028700">
                  <a:extLst>
                    <a:ext uri="{9D8B030D-6E8A-4147-A177-3AD203B41FA5}">
                      <a16:colId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500975097"/>
                  </a:ext>
                </a:extLst>
              </a:tr>
            </a:tbl>
          </a:graphicData>
        </a:graphic>
      </p:graphicFrame>
    </p:spTree>
    <p:extLst>
      <p:ext uri="{BB962C8B-B14F-4D97-AF65-F5344CB8AC3E}">
        <p14:creationId xmlns:p14="http://schemas.microsoft.com/office/powerpoint/2010/main" val="335966920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 can be punctured</a:t>
            </a:r>
          </a:p>
          <a:p>
            <a:pPr lvl="1">
              <a:buFont typeface="Arial" panose="020B0604020202020204" pitchFamily="34" charset="0"/>
              <a:buChar char="•"/>
            </a:pPr>
            <a:r>
              <a:rPr lang="en-US" sz="1400" dirty="0"/>
              <a:t>Any one of four 484RU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val="249456051"/>
                    </a:ext>
                  </a:extLst>
                </a:gridCol>
                <a:gridCol w="1528042">
                  <a:extLst>
                    <a:ext uri="{9D8B030D-6E8A-4147-A177-3AD203B41FA5}">
                      <a16:colId xmlns:a16="http://schemas.microsoft.com/office/drawing/2014/main" val="34097630"/>
                    </a:ext>
                  </a:extLst>
                </a:gridCol>
                <a:gridCol w="942293">
                  <a:extLst>
                    <a:ext uri="{9D8B030D-6E8A-4147-A177-3AD203B41FA5}">
                      <a16:colId xmlns:a16="http://schemas.microsoft.com/office/drawing/2014/main" val="976734116"/>
                    </a:ext>
                  </a:extLst>
                </a:gridCol>
                <a:gridCol w="942293">
                  <a:extLst>
                    <a:ext uri="{9D8B030D-6E8A-4147-A177-3AD203B41FA5}">
                      <a16:colId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4252171119"/>
                  </a:ext>
                </a:extLst>
              </a:tr>
            </a:tbl>
          </a:graphicData>
        </a:graphic>
      </p:graphicFrame>
    </p:spTree>
    <p:extLst>
      <p:ext uri="{BB962C8B-B14F-4D97-AF65-F5344CB8AC3E}">
        <p14:creationId xmlns:p14="http://schemas.microsoft.com/office/powerpoint/2010/main" val="35274492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 can be punctured</a:t>
            </a:r>
          </a:p>
          <a:p>
            <a:pPr lvl="1">
              <a:buFont typeface="Arial" panose="020B0604020202020204" pitchFamily="34" charset="0"/>
              <a:buChar char="•"/>
            </a:pPr>
            <a:r>
              <a:rPr lang="en-US" sz="1400" dirty="0"/>
              <a:t>Any one of three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val="168344121"/>
                    </a:ext>
                  </a:extLst>
                </a:gridCol>
                <a:gridCol w="1346200">
                  <a:extLst>
                    <a:ext uri="{9D8B030D-6E8A-4147-A177-3AD203B41FA5}">
                      <a16:colId xmlns:a16="http://schemas.microsoft.com/office/drawing/2014/main" val="1042010448"/>
                    </a:ext>
                  </a:extLst>
                </a:gridCol>
                <a:gridCol w="1346200">
                  <a:extLst>
                    <a:ext uri="{9D8B030D-6E8A-4147-A177-3AD203B41FA5}">
                      <a16:colId xmlns:a16="http://schemas.microsoft.com/office/drawing/2014/main" val="2826231871"/>
                    </a:ext>
                  </a:extLst>
                </a:gridCol>
                <a:gridCol w="825500">
                  <a:extLst>
                    <a:ext uri="{9D8B030D-6E8A-4147-A177-3AD203B41FA5}">
                      <a16:colId xmlns:a16="http://schemas.microsoft.com/office/drawing/2014/main" val="4285048147"/>
                    </a:ext>
                  </a:extLst>
                </a:gridCol>
                <a:gridCol w="825500">
                  <a:extLst>
                    <a:ext uri="{9D8B030D-6E8A-4147-A177-3AD203B41FA5}">
                      <a16:colId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661991629"/>
                  </a:ext>
                </a:extLst>
              </a:tr>
            </a:tbl>
          </a:graphicData>
        </a:graphic>
      </p:graphicFrame>
    </p:spTree>
    <p:extLst>
      <p:ext uri="{BB962C8B-B14F-4D97-AF65-F5344CB8AC3E}">
        <p14:creationId xmlns:p14="http://schemas.microsoft.com/office/powerpoint/2010/main" val="34982829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 can be punctured</a:t>
            </a:r>
          </a:p>
          <a:p>
            <a:pPr lvl="1">
              <a:buFont typeface="Arial" panose="020B0604020202020204" pitchFamily="34" charset="0"/>
              <a:buChar char="•"/>
            </a:pPr>
            <a:r>
              <a:rPr lang="en-US" sz="1600" dirty="0"/>
              <a:t>Any one of four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val="2828615192"/>
                    </a:ext>
                  </a:extLst>
                </a:gridCol>
                <a:gridCol w="1511341">
                  <a:extLst>
                    <a:ext uri="{9D8B030D-6E8A-4147-A177-3AD203B41FA5}">
                      <a16:colId xmlns:a16="http://schemas.microsoft.com/office/drawing/2014/main" val="2263822232"/>
                    </a:ext>
                  </a:extLst>
                </a:gridCol>
                <a:gridCol w="1511341">
                  <a:extLst>
                    <a:ext uri="{9D8B030D-6E8A-4147-A177-3AD203B41FA5}">
                      <a16:colId xmlns:a16="http://schemas.microsoft.com/office/drawing/2014/main" val="3427035817"/>
                    </a:ext>
                  </a:extLst>
                </a:gridCol>
                <a:gridCol w="1511341">
                  <a:extLst>
                    <a:ext uri="{9D8B030D-6E8A-4147-A177-3AD203B41FA5}">
                      <a16:colId xmlns:a16="http://schemas.microsoft.com/office/drawing/2014/main" val="3497256590"/>
                    </a:ext>
                  </a:extLst>
                </a:gridCol>
                <a:gridCol w="931994">
                  <a:extLst>
                    <a:ext uri="{9D8B030D-6E8A-4147-A177-3AD203B41FA5}">
                      <a16:colId xmlns:a16="http://schemas.microsoft.com/office/drawing/2014/main" val="3298567581"/>
                    </a:ext>
                  </a:extLst>
                </a:gridCol>
                <a:gridCol w="931994">
                  <a:extLst>
                    <a:ext uri="{9D8B030D-6E8A-4147-A177-3AD203B41FA5}">
                      <a16:colId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241201014"/>
                  </a:ext>
                </a:extLst>
              </a:tr>
            </a:tbl>
          </a:graphicData>
        </a:graphic>
      </p:graphicFrame>
    </p:spTree>
    <p:extLst>
      <p:ext uri="{BB962C8B-B14F-4D97-AF65-F5344CB8AC3E}">
        <p14:creationId xmlns:p14="http://schemas.microsoft.com/office/powerpoint/2010/main" val="409621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val="3007579673"/>
                    </a:ext>
                  </a:extLst>
                </a:gridCol>
                <a:gridCol w="1028700">
                  <a:extLst>
                    <a:ext uri="{9D8B030D-6E8A-4147-A177-3AD203B41FA5}">
                      <a16:colId xmlns:a16="http://schemas.microsoft.com/office/drawing/2014/main" val="831650628"/>
                    </a:ext>
                  </a:extLst>
                </a:gridCol>
                <a:gridCol w="1028700">
                  <a:extLst>
                    <a:ext uri="{9D8B030D-6E8A-4147-A177-3AD203B41FA5}">
                      <a16:colId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4111860"/>
                  </a:ext>
                </a:extLst>
              </a:tr>
            </a:tbl>
          </a:graphicData>
        </a:graphic>
      </p:graphicFrame>
    </p:spTree>
    <p:extLst>
      <p:ext uri="{BB962C8B-B14F-4D97-AF65-F5344CB8AC3E}">
        <p14:creationId xmlns:p14="http://schemas.microsoft.com/office/powerpoint/2010/main" val="97511073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val="3725887819"/>
                    </a:ext>
                  </a:extLst>
                </a:gridCol>
                <a:gridCol w="1028700">
                  <a:extLst>
                    <a:ext uri="{9D8B030D-6E8A-4147-A177-3AD203B41FA5}">
                      <a16:colId xmlns:a16="http://schemas.microsoft.com/office/drawing/2014/main" val="683494230"/>
                    </a:ext>
                  </a:extLst>
                </a:gridCol>
                <a:gridCol w="1028700">
                  <a:extLst>
                    <a:ext uri="{9D8B030D-6E8A-4147-A177-3AD203B41FA5}">
                      <a16:colId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763530279"/>
                  </a:ext>
                </a:extLst>
              </a:tr>
            </a:tbl>
          </a:graphicData>
        </a:graphic>
      </p:graphicFrame>
    </p:spTree>
    <p:extLst>
      <p:ext uri="{BB962C8B-B14F-4D97-AF65-F5344CB8AC3E}">
        <p14:creationId xmlns:p14="http://schemas.microsoft.com/office/powerpoint/2010/main" val="173461192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5200809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154746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4942942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286335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841818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200" dirty="0"/>
              <a:t>the non-AP MLD can retrieve buffered BUs corresponding to that TID on any links within this set of enabled links</a:t>
            </a:r>
          </a:p>
          <a:p>
            <a:pPr lvl="1">
              <a:buFont typeface="Arial" panose="020B0604020202020204" pitchFamily="34" charset="0"/>
              <a:buChar char="•"/>
            </a:pPr>
            <a:r>
              <a:rPr lang="en-US" sz="12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200" dirty="0"/>
              <a:t>An example of restriction is if the STA is in doze state</a:t>
            </a:r>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1963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Wednesday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AM2 (10:30-12:30)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57476093"/>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none" dirty="0">
                          <a:solidFill>
                            <a:schemeClr val="tx1"/>
                          </a:solidFill>
                        </a:rPr>
                        <a:t>TGbe Ad-Hoc</a:t>
                      </a:r>
                    </a:p>
                    <a:p>
                      <a:pPr algn="ctr"/>
                      <a:r>
                        <a:rPr lang="en-US" sz="1800" b="1" u="none" dirty="0">
                          <a:solidFill>
                            <a:schemeClr val="tx1"/>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2403624007"/>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1972r1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Operation of virtual BSS Arch. for Multi-AP Coord.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solidFill>
                            <a:srgbClr val="00B050"/>
                          </a:solidFill>
                          <a:effectLst/>
                        </a:rPr>
                        <a:t>Guogang</a:t>
                      </a:r>
                      <a:r>
                        <a:rPr lang="en-US" sz="1200" u="none" strike="noStrike" dirty="0">
                          <a:solidFill>
                            <a:srgbClr val="00B050"/>
                          </a:solidFill>
                          <a:effectLst/>
                        </a:rPr>
                        <a:t> Huang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solidFill>
                            <a:srgbClr val="00B050"/>
                          </a:solidFill>
                          <a:effectLst/>
                          <a:hlinkClick r:id="rId9">
                            <a:extLst>
                              <a:ext uri="{A12FA001-AC4F-418D-AE19-62706E023703}">
                                <ahyp:hlinkClr xmlns:ahyp="http://schemas.microsoft.com/office/drawing/2018/hyperlinkcolor" val="tx"/>
                              </a:ext>
                            </a:extLst>
                          </a:hlinkClick>
                        </a:rPr>
                        <a:t>1979r0</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UL Coord. 4 Throughput Improvement and </a:t>
                      </a:r>
                      <a:r>
                        <a:rPr lang="en-US" sz="1200" u="none" strike="noStrike" dirty="0" err="1">
                          <a:solidFill>
                            <a:srgbClr val="00B050"/>
                          </a:solidFill>
                          <a:effectLst/>
                        </a:rPr>
                        <a:t>Interf</a:t>
                      </a:r>
                      <a:r>
                        <a:rPr lang="en-US" sz="1200" u="none" strike="noStrike" dirty="0">
                          <a:solidFill>
                            <a:srgbClr val="00B050"/>
                          </a:solidFill>
                          <a:effectLst/>
                        </a:rPr>
                        <a:t>. Reduction</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Genady Tsodik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67404254"/>
              </p:ext>
            </p:extLst>
          </p:nvPr>
        </p:nvGraphicFramePr>
        <p:xfrm>
          <a:off x="387351" y="1725724"/>
          <a:ext cx="836868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solidFill>
                            <a:srgbClr val="00B050"/>
                          </a:solidFill>
                          <a:effectLst/>
                          <a:hlinkClick r:id="rId4">
                            <a:extLst>
                              <a:ext uri="{A12FA001-AC4F-418D-AE19-62706E023703}">
                                <ahyp:hlinkClr xmlns:ahyp="http://schemas.microsoft.com/office/drawing/2018/hyperlinkcolor" val="tx"/>
                              </a:ext>
                            </a:extLst>
                          </a:hlinkClick>
                        </a:rPr>
                        <a:t>1921r0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Multi-link 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Ming Gan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Multi-link-operation-simulation-methodology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1938r0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Discussion on low latency capability for 802.11be</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Kazuyuki Sakoda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1942r3</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Timing Measurement for Low Latency Features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Akira Kishida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1960r1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Reducing Channel Access Delay for RTA Traffic</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Mohamed Abouelseoud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Low Latency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977749746"/>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0B050"/>
                          </a:solidFill>
                          <a:effectLst/>
                          <a:latin typeface="+mn-lt"/>
                          <a:hlinkClick r:id="rId6">
                            <a:extLst>
                              <a:ext uri="{A12FA001-AC4F-418D-AE19-62706E023703}">
                                <ahyp:hlinkClr xmlns:ahyp="http://schemas.microsoft.com/office/drawing/2018/hyperlinkcolor" val="tx"/>
                              </a:ext>
                            </a:extLst>
                          </a:hlinkClick>
                        </a:rPr>
                        <a:t>20/0011r0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B050"/>
                          </a:solidFill>
                          <a:effectLst/>
                          <a:latin typeface="+mn-lt"/>
                        </a:rPr>
                        <a:t>Sungjin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0B050"/>
                          </a:solidFill>
                          <a:effectLst/>
                          <a:latin typeface="+mn-lt"/>
                          <a:hlinkClick r:id="rId10">
                            <a:extLst>
                              <a:ext uri="{A12FA001-AC4F-418D-AE19-62706E023703}">
                                <ahyp:hlinkClr xmlns:ahyp="http://schemas.microsoft.com/office/drawing/2018/hyperlinkcolor" val="tx"/>
                              </a:ext>
                            </a:extLst>
                          </a:hlinkClick>
                        </a:rPr>
                        <a:t>20/0056r0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B050"/>
                          </a:solidFill>
                          <a:effectLst/>
                          <a:latin typeface="+mn-lt"/>
                        </a:rPr>
                        <a:t>Rojan Chitrakar</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3099456361"/>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2163246043"/>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1931r1</a:t>
            </a:r>
            <a:r>
              <a:rPr lang="en-US" sz="1800" b="0" dirty="0">
                <a:solidFill>
                  <a:srgbClr val="00B050"/>
                </a:solidFill>
              </a:rPr>
              <a:t>-Multi-AP group formation follow-up (Cheng Chen) [1 SP]</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1961r2</a:t>
            </a:r>
            <a:r>
              <a:rPr lang="en-US" sz="1800" b="0" dirty="0">
                <a:solidFill>
                  <a:srgbClr val="00B050"/>
                </a:solidFill>
              </a:rPr>
              <a:t>-Multi-AP Group Establishment (Yonggang Fang )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1972r1</a:t>
            </a:r>
            <a:r>
              <a:rPr lang="en-US" sz="1800" b="0" u="sng" dirty="0">
                <a:solidFill>
                  <a:srgbClr val="00B050"/>
                </a:solidFill>
              </a:rPr>
              <a:t>-</a:t>
            </a:r>
            <a:r>
              <a:rPr lang="en-US" sz="1800" b="0" dirty="0">
                <a:solidFill>
                  <a:srgbClr val="00B050"/>
                </a:solidFill>
              </a:rPr>
              <a:t>Operation of virtual BSS Arch. for Multi-AP Coord. (</a:t>
            </a:r>
            <a:r>
              <a:rPr lang="en-US" sz="1800" b="0" dirty="0" err="1">
                <a:solidFill>
                  <a:srgbClr val="00B050"/>
                </a:solidFill>
              </a:rPr>
              <a:t>Guogang</a:t>
            </a:r>
            <a:r>
              <a:rPr lang="en-US" sz="1800" b="0" dirty="0">
                <a:solidFill>
                  <a:srgbClr val="00B050"/>
                </a:solidFill>
              </a:rPr>
              <a:t> Huang)</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1979r0</a:t>
            </a:r>
            <a:r>
              <a:rPr lang="en-US" sz="1800" b="0" dirty="0">
                <a:solidFill>
                  <a:srgbClr val="00B050"/>
                </a:solidFill>
              </a:rPr>
              <a:t>-UL Coord. 4 Throughput Improvement and </a:t>
            </a:r>
            <a:r>
              <a:rPr lang="en-US" sz="1800" b="0" dirty="0" err="1">
                <a:solidFill>
                  <a:srgbClr val="00B050"/>
                </a:solidFill>
              </a:rPr>
              <a:t>Interf</a:t>
            </a:r>
            <a:r>
              <a:rPr lang="en-US" sz="1800" b="0" dirty="0">
                <a:solidFill>
                  <a:srgbClr val="00B050"/>
                </a:solidFill>
              </a:rPr>
              <a:t>. Reduction (Genady Tsodik)</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0011r0</a:t>
            </a:r>
            <a:r>
              <a:rPr lang="en-US" sz="1800" b="0" u="sng" dirty="0">
                <a:solidFill>
                  <a:srgbClr val="00B050"/>
                </a:solidFill>
              </a:rPr>
              <a:t>-</a:t>
            </a:r>
            <a:r>
              <a:rPr lang="en-US" sz="1800" b="0" dirty="0">
                <a:solidFill>
                  <a:srgbClr val="00B050"/>
                </a:solidFill>
              </a:rPr>
              <a:t>Considerations on Coordinated OFDMA (Sungjin Park)</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0056r0</a:t>
            </a:r>
            <a:r>
              <a:rPr lang="en-US" sz="1800" b="0" u="sng" dirty="0">
                <a:solidFill>
                  <a:srgbClr val="00B050"/>
                </a:solidFill>
              </a:rPr>
              <a:t>-</a:t>
            </a:r>
            <a:r>
              <a:rPr lang="en-US" sz="1800" b="0" dirty="0">
                <a:solidFill>
                  <a:srgbClr val="00B050"/>
                </a:solidFill>
              </a:rPr>
              <a:t>Preparations for coordinated OFDMA (Rojan Chitrakar)</a:t>
            </a:r>
          </a:p>
          <a:p>
            <a:pPr fontAlgn="b">
              <a:buFont typeface="Arial" panose="020B0604020202020204" pitchFamily="34" charset="0"/>
              <a:buChar char="•"/>
            </a:pPr>
            <a:r>
              <a:rPr lang="en-US" sz="1800" b="0" dirty="0">
                <a:solidFill>
                  <a:schemeClr val="bg1">
                    <a:lumMod val="65000"/>
                  </a:schemeClr>
                </a:solidFill>
                <a:hlinkClick r:id="rId8">
                  <a:extLst>
                    <a:ext uri="{A12FA001-AC4F-418D-AE19-62706E023703}">
                      <ahyp:hlinkClr xmlns:ahyp="http://schemas.microsoft.com/office/drawing/2018/hyperlinkcolor" val="tx"/>
                    </a:ext>
                  </a:extLst>
                </a:hlinkClick>
              </a:rPr>
              <a:t>0032r0</a:t>
            </a:r>
            <a:r>
              <a:rPr lang="en-US" sz="1800" b="0" dirty="0">
                <a:solidFill>
                  <a:schemeClr val="bg1">
                    <a:lumMod val="65000"/>
                  </a:schemeClr>
                </a:solidFill>
              </a:rPr>
              <a:t>-Consideration on Multi-AP Home Mesh Scenario (Kosuke Aio)</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0064r1</a:t>
            </a:r>
            <a:r>
              <a:rPr lang="en-US" sz="1800" b="0" u="sng" dirty="0">
                <a:solidFill>
                  <a:schemeClr val="bg1">
                    <a:lumMod val="65000"/>
                  </a:schemeClr>
                </a:solidFill>
              </a:rPr>
              <a:t>-</a:t>
            </a:r>
            <a:r>
              <a:rPr lang="en-US" sz="1800" b="0" dirty="0">
                <a:solidFill>
                  <a:schemeClr val="bg1">
                    <a:lumMod val="65000"/>
                  </a:schemeClr>
                </a:solidFill>
              </a:rPr>
              <a:t>Overview of Multi-AP Operation in 11be (</a:t>
            </a:r>
            <a:r>
              <a:rPr lang="en-US" sz="1800" b="0" dirty="0" err="1">
                <a:solidFill>
                  <a:schemeClr val="bg1">
                    <a:lumMod val="65000"/>
                  </a:schemeClr>
                </a:solidFill>
              </a:rPr>
              <a:t>Chenhe</a:t>
            </a:r>
            <a:r>
              <a:rPr lang="en-US" sz="1800" b="0" dirty="0">
                <a:solidFill>
                  <a:schemeClr val="bg1">
                    <a:lumMod val="65000"/>
                  </a:schemeClr>
                </a:solidFill>
              </a:rPr>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1938r0</a:t>
            </a:r>
            <a:r>
              <a:rPr lang="en-US" sz="1800" b="0" u="sng" dirty="0">
                <a:solidFill>
                  <a:srgbClr val="00B050"/>
                </a:solidFill>
              </a:rPr>
              <a:t>-</a:t>
            </a:r>
            <a:r>
              <a:rPr lang="en-US" sz="1800" b="0" dirty="0">
                <a:solidFill>
                  <a:srgbClr val="00B050"/>
                </a:solidFill>
              </a:rPr>
              <a:t>Discussion on low latency capability for 802.11be (Kazuyuki Sakoda)</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1942r3</a:t>
            </a:r>
            <a:r>
              <a:rPr lang="en-US" sz="1800" b="0" u="sng" dirty="0">
                <a:solidFill>
                  <a:srgbClr val="00B050"/>
                </a:solidFill>
              </a:rPr>
              <a:t>-</a:t>
            </a:r>
            <a:r>
              <a:rPr lang="en-US" sz="1800" b="0" dirty="0">
                <a:solidFill>
                  <a:srgbClr val="00B050"/>
                </a:solidFill>
              </a:rPr>
              <a:t>Timing Measurement for Low Latency Features (Akira Kishida)</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1960r1</a:t>
            </a:r>
            <a:r>
              <a:rPr lang="en-US" sz="1800" b="0" u="sng" dirty="0">
                <a:solidFill>
                  <a:srgbClr val="00B050"/>
                </a:solidFill>
              </a:rPr>
              <a:t>-</a:t>
            </a:r>
            <a:r>
              <a:rPr lang="en-US" sz="1800" b="0" dirty="0">
                <a:solidFill>
                  <a:srgbClr val="00B050"/>
                </a:solidFill>
              </a:rPr>
              <a:t>Reducing Channel Access Delay for RTA Traffic (Mohamed Abouelseoud)</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1921r0</a:t>
            </a:r>
            <a:r>
              <a:rPr lang="en-US" sz="1800" b="0" u="sng" dirty="0">
                <a:solidFill>
                  <a:srgbClr val="00B050"/>
                </a:solidFill>
              </a:rPr>
              <a:t>-</a:t>
            </a:r>
            <a:r>
              <a:rPr lang="en-US" sz="1800" b="0" dirty="0">
                <a:solidFill>
                  <a:srgbClr val="00B050"/>
                </a:solidFill>
              </a:rPr>
              <a:t>Multi-link architecture (Ming Gan)</a:t>
            </a:r>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sz="1800" b="0" dirty="0">
                <a:highlight>
                  <a:srgbClr val="FFFF00"/>
                </a:highlight>
              </a:rPr>
              <a:t>Deferred SPs from Joint.</a:t>
            </a:r>
          </a:p>
          <a:p>
            <a:pPr>
              <a:buFont typeface="Arial" panose="020B0604020202020204" pitchFamily="34" charset="0"/>
              <a:buChar char="•"/>
            </a:pPr>
            <a:r>
              <a:rPr lang="en-US" sz="1800" b="0" dirty="0">
                <a:hlinkClick r:id="rId2"/>
              </a:rPr>
              <a:t>0115r2</a:t>
            </a:r>
            <a:r>
              <a:rPr lang="en-US" sz="1800" b="0" dirty="0"/>
              <a:t>-Multi link feature candidates for r1 (Huizhao Wang)</a:t>
            </a:r>
          </a:p>
          <a:p>
            <a:pPr>
              <a:buFont typeface="Arial" panose="020B0604020202020204" pitchFamily="34" charset="0"/>
              <a:buChar char="•"/>
            </a:pPr>
            <a:r>
              <a:rPr lang="en-US" sz="1800" b="0" dirty="0">
                <a:hlinkClick r:id="rId3"/>
              </a:rPr>
              <a:t>2153r3</a:t>
            </a:r>
            <a:r>
              <a:rPr lang="en-US" sz="1800" b="0" dirty="0"/>
              <a:t>-Adopting a release framework to meet timeline (Laurent Cariou)</a:t>
            </a:r>
          </a:p>
          <a:p>
            <a:pPr>
              <a:buFont typeface="Arial" panose="020B0604020202020204" pitchFamily="34" charset="0"/>
              <a:buChar char="•"/>
            </a:pPr>
            <a:r>
              <a:rPr lang="en-US" sz="1800" b="0" dirty="0">
                <a:hlinkClick r:id="rId4"/>
              </a:rPr>
              <a:t>0116r3</a:t>
            </a:r>
            <a:r>
              <a:rPr lang="en-US" sz="1800" b="0" dirty="0"/>
              <a:t>-Discussion on timeline for 802.11be (Ming Gan)</a:t>
            </a: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96FA-F5DC-48EA-83EF-5434D80E82D9}"/>
              </a:ext>
            </a:extLst>
          </p:cNvPr>
          <p:cNvSpPr>
            <a:spLocks noGrp="1"/>
          </p:cNvSpPr>
          <p:nvPr>
            <p:ph type="title"/>
          </p:nvPr>
        </p:nvSpPr>
        <p:spPr/>
        <p:txBody>
          <a:bodyPr/>
          <a:lstStyle/>
          <a:p>
            <a:r>
              <a:rPr lang="en-US" dirty="0">
                <a:solidFill>
                  <a:schemeClr val="tx1"/>
                </a:solidFill>
              </a:rPr>
              <a:t>Schedule Ad-Hoc Meeting</a:t>
            </a:r>
          </a:p>
        </p:txBody>
      </p:sp>
      <p:sp>
        <p:nvSpPr>
          <p:cNvPr id="3" name="Content Placeholder 2">
            <a:extLst>
              <a:ext uri="{FF2B5EF4-FFF2-40B4-BE49-F238E27FC236}">
                <a16:creationId xmlns:a16="http://schemas.microsoft.com/office/drawing/2014/main" id="{C016F8C1-8DBA-46AE-9CDF-DD1FAD695645}"/>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TGbe to hold ad-hoc meetings in Atlanta, Georgia, USA, with the preferred venue being Hilton Atlanta Hotel, for the purpose of discussing technical contributions during the following dates:</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PHY ad-hoc meeting</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14-15</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MAC ad-hoc meeting</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BC925CA-0534-49C6-9702-B581977ABC8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B34EF26-B8A5-4D01-A475-EC20DFED097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1544E2-9100-4DB2-8419-08675122682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157895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0640-C135-46B2-8DF4-EF18144880C9}"/>
              </a:ext>
            </a:extLst>
          </p:cNvPr>
          <p:cNvSpPr>
            <a:spLocks noGrp="1"/>
          </p:cNvSpPr>
          <p:nvPr>
            <p:ph type="title"/>
          </p:nvPr>
        </p:nvSpPr>
        <p:spPr/>
        <p:txBody>
          <a:bodyPr/>
          <a:lstStyle/>
          <a:p>
            <a:r>
              <a:rPr lang="en-US" dirty="0"/>
              <a:t>Straw Poll for Ad-hoc meeting</a:t>
            </a:r>
          </a:p>
        </p:txBody>
      </p:sp>
      <p:sp>
        <p:nvSpPr>
          <p:cNvPr id="3" name="Content Placeholder 2">
            <a:extLst>
              <a:ext uri="{FF2B5EF4-FFF2-40B4-BE49-F238E27FC236}">
                <a16:creationId xmlns:a16="http://schemas.microsoft.com/office/drawing/2014/main" id="{2E7CC8E6-3C46-4FC3-91DA-9BF376A7840F}"/>
              </a:ext>
            </a:extLst>
          </p:cNvPr>
          <p:cNvSpPr>
            <a:spLocks noGrp="1"/>
          </p:cNvSpPr>
          <p:nvPr>
            <p:ph idx="1"/>
          </p:nvPr>
        </p:nvSpPr>
        <p:spPr/>
        <p:txBody>
          <a:bodyPr/>
          <a:lstStyle/>
          <a:p>
            <a:pPr>
              <a:buFont typeface="Arial" panose="020B0604020202020204" pitchFamily="34" charset="0"/>
              <a:buChar char="•"/>
            </a:pPr>
            <a:r>
              <a:rPr lang="en-US" dirty="0"/>
              <a:t>Do you plan to attend ad-hoc TGbe meetings, that would be held in Atlanta, Georgia, USA at the Hilton Atlanta Hotel, for the purpose of discussion technical contributions with the following dates:</a:t>
            </a:r>
          </a:p>
          <a:p>
            <a:pPr lvl="1">
              <a:buFont typeface="Arial" panose="020B0604020202020204" pitchFamily="34" charset="0"/>
              <a:buChar char="•"/>
            </a:pPr>
            <a:r>
              <a:rPr lang="en-US" dirty="0"/>
              <a:t>14</a:t>
            </a:r>
            <a:r>
              <a:rPr lang="en-US" baseline="30000" dirty="0"/>
              <a:t>th</a:t>
            </a:r>
            <a:r>
              <a:rPr lang="en-US" dirty="0"/>
              <a:t> of March 2020 for PHY ad-hoc meeting</a:t>
            </a:r>
          </a:p>
          <a:p>
            <a:pPr lvl="1">
              <a:buFont typeface="Arial" panose="020B0604020202020204" pitchFamily="34" charset="0"/>
              <a:buChar char="•"/>
            </a:pPr>
            <a:r>
              <a:rPr lang="en-US" dirty="0"/>
              <a:t>14-15</a:t>
            </a:r>
            <a:r>
              <a:rPr lang="en-US" baseline="30000" dirty="0"/>
              <a:t>th</a:t>
            </a:r>
            <a:r>
              <a:rPr lang="en-US" dirty="0"/>
              <a:t> of March 2020 for MAC ad-hoc meeting</a:t>
            </a:r>
          </a:p>
        </p:txBody>
      </p:sp>
      <p:sp>
        <p:nvSpPr>
          <p:cNvPr id="4" name="Slide Number Placeholder 3">
            <a:extLst>
              <a:ext uri="{FF2B5EF4-FFF2-40B4-BE49-F238E27FC236}">
                <a16:creationId xmlns:a16="http://schemas.microsoft.com/office/drawing/2014/main" id="{55959F1B-9A3D-4517-9797-FD1C3EE427B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72F5880-D32E-4DC6-B444-6E103F243D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AF675B9-AC59-4CEA-BB5B-55765925A55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187669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a:t>January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NS/EP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a:t>
            </a:r>
          </a:p>
          <a:p>
            <a:r>
              <a:rPr lang="en-US" sz="1800" dirty="0"/>
              <a:t>Discussion: </a:t>
            </a:r>
          </a:p>
          <a:p>
            <a:r>
              <a:rPr lang="en-US" sz="1800" dirty="0"/>
              <a:t>Result:</a:t>
            </a:r>
          </a:p>
          <a:p>
            <a:endParaRPr lang="en-US" sz="1800" dirty="0"/>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74</a:t>
            </a:fld>
            <a:endParaRPr lang="en-GB"/>
          </a:p>
        </p:txBody>
      </p:sp>
      <p:sp>
        <p:nvSpPr>
          <p:cNvPr id="5" name="Footer Placeholder 4">
            <a:extLst>
              <a:ext uri="{FF2B5EF4-FFF2-40B4-BE49-F238E27FC236}">
                <a16:creationId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655667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a:t>
            </a:r>
          </a:p>
          <a:p>
            <a:r>
              <a:rPr lang="en-US" sz="1600" dirty="0"/>
              <a:t>Discussion: </a:t>
            </a:r>
          </a:p>
          <a:p>
            <a:r>
              <a:rPr lang="en-US" sz="1600" dirty="0"/>
              <a:t>Result:</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822547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a:t>
            </a:r>
          </a:p>
          <a:p>
            <a:r>
              <a:rPr lang="en-US" sz="2000" dirty="0"/>
              <a:t>Discussion: </a:t>
            </a:r>
          </a:p>
          <a:p>
            <a:r>
              <a:rPr lang="en-US" sz="2000" dirty="0"/>
              <a:t>Result:</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197602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a:t>
            </a:r>
          </a:p>
          <a:p>
            <a:r>
              <a:rPr lang="en-US" sz="2000" dirty="0"/>
              <a:t>Discussion: </a:t>
            </a:r>
          </a:p>
          <a:p>
            <a:r>
              <a:rPr lang="en-US" sz="2000" dirty="0"/>
              <a:t>Result:</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82667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a:t>
            </a:r>
          </a:p>
          <a:p>
            <a:r>
              <a:rPr lang="en-US" sz="1200" dirty="0"/>
              <a:t>Discussion: </a:t>
            </a:r>
          </a:p>
          <a:p>
            <a:r>
              <a:rPr lang="en-US" sz="1200" dirty="0"/>
              <a:t>Result:</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139287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a:t>
            </a:r>
          </a:p>
          <a:p>
            <a:r>
              <a:rPr lang="en-US" sz="2000" dirty="0"/>
              <a:t>Discussion: </a:t>
            </a:r>
          </a:p>
          <a:p>
            <a:r>
              <a:rPr lang="en-US" sz="2000" dirty="0"/>
              <a:t>Result:</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91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a:t>
            </a:r>
          </a:p>
          <a:p>
            <a:r>
              <a:rPr lang="en-US" sz="2000" dirty="0"/>
              <a:t>Discussion: </a:t>
            </a:r>
          </a:p>
          <a:p>
            <a:r>
              <a:rPr lang="en-US" sz="2000" dirty="0"/>
              <a:t>Result:</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074774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RU Allocation subfield exists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a:t>
            </a:r>
          </a:p>
          <a:p>
            <a:r>
              <a:rPr lang="en-US" sz="2000" dirty="0"/>
              <a:t>Discussion: </a:t>
            </a:r>
          </a:p>
          <a:p>
            <a:r>
              <a:rPr lang="en-US" sz="2000" dirty="0"/>
              <a:t>Result:</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28672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501899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8540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016666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087576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05047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41437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a:t>
            </a:r>
          </a:p>
          <a:p>
            <a:r>
              <a:rPr lang="en-US" sz="1400" dirty="0"/>
              <a:t>Discussion: </a:t>
            </a:r>
          </a:p>
          <a:p>
            <a:r>
              <a:rPr lang="en-US" sz="1400" dirty="0"/>
              <a:t>Result:</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262279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800" dirty="0"/>
              <a:t>  Move to add the following to 11be SFD:  </a:t>
            </a:r>
          </a:p>
          <a:p>
            <a:pPr>
              <a:buFont typeface="Arial" panose="020B0604020202020204" pitchFamily="34" charset="0"/>
              <a:buChar char="•"/>
            </a:pPr>
            <a:r>
              <a:rPr lang="en-US" sz="1800" dirty="0"/>
              <a:t> 11be supports a maximum of 16 spatial streams for MU-MIMO</a:t>
            </a:r>
          </a:p>
          <a:p>
            <a:pPr>
              <a:buFont typeface="Arial" panose="020B0604020202020204" pitchFamily="34" charset="0"/>
              <a:buChar char="•"/>
            </a:pPr>
            <a:endParaRPr lang="en-US" sz="1400" dirty="0"/>
          </a:p>
          <a:p>
            <a:r>
              <a:rPr lang="en-US" sz="1400" dirty="0"/>
              <a:t>Move: Wook Bong Lee				Second: </a:t>
            </a:r>
          </a:p>
          <a:p>
            <a:r>
              <a:rPr lang="en-US" sz="1400" dirty="0"/>
              <a:t>Discussion: </a:t>
            </a:r>
          </a:p>
          <a:p>
            <a:r>
              <a:rPr lang="en-US" sz="1400" dirty="0"/>
              <a:t>Result:</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979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66443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60246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information for multi-link setup.</a:t>
            </a:r>
          </a:p>
          <a:p>
            <a:pPr marL="0" indent="0"/>
            <a:endParaRPr lang="en-US" sz="2000"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900112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367402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81877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497540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179744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8329277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 shall include 4x EHT-LTF for 320MHz/ 160+160MHz/ 240MHz/ 160+80MHz.</a:t>
            </a:r>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79368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 with small-size RUs and large-size RUs can only be combine with large-size Rus.</a:t>
            </a:r>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244317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49501</TotalTime>
  <Words>6963</Words>
  <Application>Microsoft Office PowerPoint</Application>
  <PresentationFormat>On-screen Show (4:3)</PresentationFormat>
  <Paragraphs>2645</Paragraphs>
  <Slides>127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127</vt:i4>
      </vt:variant>
    </vt:vector>
  </HeadingPairs>
  <TitlesOfParts>
    <vt:vector size="135"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Agenda for Thursday PM2</vt:lpstr>
      <vt:lpstr>Motions</vt:lpstr>
      <vt:lpstr>Submissions</vt:lpstr>
      <vt:lpstr>Teleconference Plan</vt:lpstr>
      <vt:lpstr>Schedule Ad-Hoc Meeting</vt:lpstr>
      <vt:lpstr>Straw Poll for Ad-hoc meeting</vt:lpstr>
      <vt:lpstr>Goals for March 2020</vt:lpstr>
      <vt:lpstr>Any other business</vt:lpstr>
      <vt:lpstr>adjourn</vt:lpstr>
      <vt:lpstr>References</vt:lpstr>
      <vt:lpstr>motions</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100</vt:lpstr>
      <vt:lpstr>Motion 101</vt:lpstr>
      <vt:lpstr>Motion 102</vt:lpstr>
      <vt:lpstr>Motion 103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1233</cp:revision>
  <cp:lastPrinted>1601-01-01T00:00:00Z</cp:lastPrinted>
  <dcterms:created xsi:type="dcterms:W3CDTF">2017-01-26T15:28:16Z</dcterms:created>
  <dcterms:modified xsi:type="dcterms:W3CDTF">2020-01-16T20:29:50Z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