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9"/>
  </p:notesMasterIdLst>
  <p:handoutMasterIdLst>
    <p:handoutMasterId r:id="rId70"/>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397" r:id="rId15"/>
    <p:sldId id="269" r:id="rId16"/>
    <p:sldId id="357" r:id="rId17"/>
    <p:sldId id="396" r:id="rId18"/>
    <p:sldId id="407" r:id="rId19"/>
    <p:sldId id="356" r:id="rId20"/>
    <p:sldId id="394" r:id="rId21"/>
    <p:sldId id="395" r:id="rId22"/>
    <p:sldId id="343" r:id="rId23"/>
    <p:sldId id="402" r:id="rId24"/>
    <p:sldId id="403" r:id="rId25"/>
    <p:sldId id="404" r:id="rId26"/>
    <p:sldId id="405" r:id="rId27"/>
    <p:sldId id="406" r:id="rId28"/>
    <p:sldId id="358" r:id="rId29"/>
    <p:sldId id="271" r:id="rId30"/>
    <p:sldId id="273" r:id="rId31"/>
    <p:sldId id="364" r:id="rId32"/>
    <p:sldId id="291" r:id="rId33"/>
    <p:sldId id="365" r:id="rId34"/>
    <p:sldId id="374" r:id="rId35"/>
    <p:sldId id="375" r:id="rId36"/>
    <p:sldId id="376" r:id="rId37"/>
    <p:sldId id="398" r:id="rId38"/>
    <p:sldId id="399" r:id="rId39"/>
    <p:sldId id="400" r:id="rId40"/>
    <p:sldId id="401" r:id="rId41"/>
    <p:sldId id="377" r:id="rId42"/>
    <p:sldId id="378" r:id="rId43"/>
    <p:sldId id="379" r:id="rId44"/>
    <p:sldId id="380" r:id="rId45"/>
    <p:sldId id="381" r:id="rId46"/>
    <p:sldId id="382" r:id="rId47"/>
    <p:sldId id="383" r:id="rId48"/>
    <p:sldId id="384" r:id="rId49"/>
    <p:sldId id="385" r:id="rId50"/>
    <p:sldId id="386" r:id="rId51"/>
    <p:sldId id="387" r:id="rId52"/>
    <p:sldId id="388" r:id="rId53"/>
    <p:sldId id="389" r:id="rId54"/>
    <p:sldId id="390" r:id="rId55"/>
    <p:sldId id="391" r:id="rId56"/>
    <p:sldId id="330" r:id="rId57"/>
    <p:sldId id="369" r:id="rId58"/>
    <p:sldId id="392" r:id="rId59"/>
    <p:sldId id="371" r:id="rId60"/>
    <p:sldId id="297" r:id="rId61"/>
    <p:sldId id="370" r:id="rId62"/>
    <p:sldId id="393" r:id="rId63"/>
    <p:sldId id="286" r:id="rId64"/>
    <p:sldId id="305" r:id="rId65"/>
    <p:sldId id="298" r:id="rId66"/>
    <p:sldId id="324" r:id="rId67"/>
    <p:sldId id="323" r:id="rId6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2020</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2020</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2020</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802.11-19/2128r6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358-01-00be-multi-link-operation-management.pptx" TargetMode="External"/><Relationship Id="rId13" Type="http://schemas.openxmlformats.org/officeDocument/2006/relationships/hyperlink" Target="https://mentor.ieee.org/802.11/dcn/19/11-19-1542-01-00be-multi-link-broadcast-addressed-frame-reception.pptx" TargetMode="External"/><Relationship Id="rId3" Type="http://schemas.openxmlformats.org/officeDocument/2006/relationships/hyperlink" Target="https://mentor.ieee.org/802.11/dcn/19/11-19-1535-03-00be-sounding-for-ap-collaboration.pptx" TargetMode="External"/><Relationship Id="rId7" Type="http://schemas.openxmlformats.org/officeDocument/2006/relationships/hyperlink" Target="https://mentor.ieee.org/802.11/dcn/19/11-19-1116-05-00be-channel-access-in-multi-band-operation.pptx" TargetMode="External"/><Relationship Id="rId12" Type="http://schemas.openxmlformats.org/officeDocument/2006/relationships/hyperlink" Target="https://mentor.ieee.org/802.11/dcn/19/11-19-1536-02-00be-power-consideration-for-multi-link-transmissions.pptx" TargetMode="External"/><Relationship Id="rId2" Type="http://schemas.openxmlformats.org/officeDocument/2006/relationships/hyperlink" Target="https://mentor.ieee.org/802.11/dcn/19/11-19-1143-03-00be-efficient-operation-for-multi-ap-coordination.pptx" TargetMode="External"/><Relationship Id="rId16" Type="http://schemas.openxmlformats.org/officeDocument/2006/relationships/hyperlink" Target="https://mentor.ieee.org/802.11/dcn/19/11-19-1549-01-00be-multi-link-associ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895-01-00be-setup-for-multi-ap-coordination.pptx" TargetMode="External"/><Relationship Id="rId11" Type="http://schemas.openxmlformats.org/officeDocument/2006/relationships/hyperlink" Target="https://mentor.ieee.org/802.11/dcn/19/11-19-1528-02-00be-multi-link-operation-link-management.pptx" TargetMode="External"/><Relationship Id="rId5" Type="http://schemas.openxmlformats.org/officeDocument/2006/relationships/hyperlink" Target="https://mentor.ieee.org/802.11/dcn/19/11-19-1788-00-00be-coordinated-ofdma-operation.pptx" TargetMode="External"/><Relationship Id="rId15" Type="http://schemas.openxmlformats.org/officeDocument/2006/relationships/hyperlink" Target="https://mentor.ieee.org/802.11/dcn/19/11-19-1548-01-00be-channel-access-design-for-synchronized-multi-links.pptx" TargetMode="External"/><Relationship Id="rId10" Type="http://schemas.openxmlformats.org/officeDocument/2006/relationships/hyperlink" Target="https://mentor.ieee.org/802.11/dcn/19/11-19-1526-01-00be-multi-link-power-save.pptx" TargetMode="External"/><Relationship Id="rId4" Type="http://schemas.openxmlformats.org/officeDocument/2006/relationships/hyperlink" Target="https://mentor.ieee.org/802.11/dcn/19/11-19-1582-01-00be-coordinated-ap-time-and-frequency-sharing-in-a-transmit-opportunity-in-11be.pptx" TargetMode="External"/><Relationship Id="rId9" Type="http://schemas.openxmlformats.org/officeDocument/2006/relationships/hyperlink" Target="https://mentor.ieee.org/802.11/dcn/19/11-19-1510-03-00be-eht-power-saving-considering-multi-link.pptx" TargetMode="External"/><Relationship Id="rId14" Type="http://schemas.openxmlformats.org/officeDocument/2006/relationships/hyperlink" Target="https://mentor.ieee.org/802.11/dcn/19/11-19-1544-01-00be-multi-link-power-save-operation.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9/11-19-1856-01-00be-a-mpdu-and-ba.pptx" TargetMode="External"/><Relationship Id="rId13" Type="http://schemas.openxmlformats.org/officeDocument/2006/relationships/hyperlink" Target="https://mentor.ieee.org/802.11/dcn/19/11-19-1890-00-00be-phase-rotation-follow-up.pptx" TargetMode="External"/><Relationship Id="rId3" Type="http://schemas.openxmlformats.org/officeDocument/2006/relationships/hyperlink" Target="https://mentor.ieee.org/802.11/dcn/19/11-19-1615-01-00be-multi-band-multi-channel-operation-for-low-latency-and-jitter.pptx" TargetMode="External"/><Relationship Id="rId7" Type="http://schemas.openxmlformats.org/officeDocument/2006/relationships/hyperlink" Target="https://mentor.ieee.org/802.11/dcn/19/11-19-1823-01-00be-multi-link-setup-follow-up.pptx" TargetMode="External"/><Relationship Id="rId12" Type="http://schemas.openxmlformats.org/officeDocument/2006/relationships/hyperlink" Target="https://mentor.ieee.org/802.11/dcn/19/11-19-1877-00-00be-16-spatial-stream-support.pptx" TargetMode="External"/><Relationship Id="rId2" Type="http://schemas.openxmlformats.org/officeDocument/2006/relationships/hyperlink" Target="https://mentor.ieee.org/802.11/dcn/19/11-19-1591-03-00be-ba-setup-for-multi-link-aggregation.pptx" TargetMode="External"/><Relationship Id="rId16" Type="http://schemas.openxmlformats.org/officeDocument/2006/relationships/hyperlink" Target="https://mentor.ieee.org/802.11/dcn/19/11-19-1914-02-00be-multiple-ru-discu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822-02-00be-multi-link-security-consideration.pptx" TargetMode="External"/><Relationship Id="rId11" Type="http://schemas.openxmlformats.org/officeDocument/2006/relationships/hyperlink" Target="https://mentor.ieee.org/802.11/dcn/19/11-19-1869-00-00be-preamble-puncturing-and-ru-aggregation.pptx" TargetMode="External"/><Relationship Id="rId5" Type="http://schemas.openxmlformats.org/officeDocument/2006/relationships/hyperlink" Target="https://mentor.ieee.org/802.11/dcn/19/11-19-1678-00-00be-multiple-links-asynchronous-and-synchronous-transmission.pptx" TargetMode="External"/><Relationship Id="rId15" Type="http://schemas.openxmlformats.org/officeDocument/2006/relationships/hyperlink" Target="https://mentor.ieee.org/802.11/dcn/19/11-19-1908-00-00be-multi-ru-support.pptx" TargetMode="External"/><Relationship Id="rId10" Type="http://schemas.openxmlformats.org/officeDocument/2006/relationships/hyperlink" Target="https://mentor.ieee.org/802.11/dcn/19/11-19-1868-02-00be-signaling-support-for-multi-ru-assignment.pptx" TargetMode="External"/><Relationship Id="rId4" Type="http://schemas.openxmlformats.org/officeDocument/2006/relationships/hyperlink" Target="https://mentor.ieee.org/802.11/dcn/19/11-19-1617-01-00be-multi-link-power-save.pptx" TargetMode="External"/><Relationship Id="rId9" Type="http://schemas.openxmlformats.org/officeDocument/2006/relationships/hyperlink" Target="https://mentor.ieee.org/802.11/dcn/19/11-19-1887-01-00be-multi-link-acknowledgement.pptx" TargetMode="External"/><Relationship Id="rId14" Type="http://schemas.openxmlformats.org/officeDocument/2006/relationships/hyperlink" Target="https://mentor.ieee.org/802.11/dcn/19/11-19-1907-01-00be-multiple-ru-combinations-for-eht.ppt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1981-01-00be-phase-rotations-design-for-eht.pptx" TargetMode="External"/><Relationship Id="rId2" Type="http://schemas.openxmlformats.org/officeDocument/2006/relationships/hyperlink" Target="https://mentor.ieee.org/802.11/dcn/19/11-19-1980-01-00be-eht-p-matrices-discussion.pptx" TargetMode="Externa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9/11-19-1972-01-00be-operation-of-virtual-bss-architecture-for-multi-ap-coordination.pptx" TargetMode="External"/><Relationship Id="rId13" Type="http://schemas.openxmlformats.org/officeDocument/2006/relationships/hyperlink" Target="https://mentor.ieee.org/802.11/dcn/19/11-19-1836-02-00be-multi-link-channel-access-follow-up.pptx" TargetMode="External"/><Relationship Id="rId3" Type="http://schemas.openxmlformats.org/officeDocument/2006/relationships/hyperlink" Target="https://mentor.ieee.org/802.11/dcn/19/11-19-1858-00-00be-harq-system-level-simulation-results.pptx" TargetMode="External"/><Relationship Id="rId7" Type="http://schemas.openxmlformats.org/officeDocument/2006/relationships/hyperlink" Target="https://mentor.ieee.org/802.11/dcn/19/11-19-1961-01-00be-multi-ap-group-establishment.pptx" TargetMode="External"/><Relationship Id="rId12" Type="http://schemas.openxmlformats.org/officeDocument/2006/relationships/hyperlink" Target="https://mentor.ieee.org/802.11/dcn/19/11-19-1622-00-00be-use-auto-repetition-in-low-latency-queue.pptx" TargetMode="External"/><Relationship Id="rId2" Type="http://schemas.openxmlformats.org/officeDocument/2006/relationships/hyperlink" Target="https://mentor.ieee.org/802.11/dcn/19/11-19-1779-05-00be-downlink-spatial-reuse-parameter-framework-with-coordinated-beamforming-null-steering-for-802-11be.pptx" TargetMode="External"/><Relationship Id="rId16" Type="http://schemas.openxmlformats.org/officeDocument/2006/relationships/hyperlink" Target="https://mentor.ieee.org/802.11/dcn/19/11-19-1904-01-00be-mlo-link-management-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31-00-00be-multi-ap-group-formation-follow-up.pptx" TargetMode="External"/><Relationship Id="rId11" Type="http://schemas.openxmlformats.org/officeDocument/2006/relationships/hyperlink" Target="https://mentor.ieee.org/802.11/dcn/19/11-19-1604-00-00be-eht-direct-link-transmission.pptx" TargetMode="External"/><Relationship Id="rId5" Type="http://schemas.openxmlformats.org/officeDocument/2006/relationships/hyperlink" Target="https://mentor.ieee.org/802.11/dcn/19/11-19-1919-00-00be-coordinated-ofdma.pptx" TargetMode="External"/><Relationship Id="rId15" Type="http://schemas.openxmlformats.org/officeDocument/2006/relationships/hyperlink" Target="https://mentor.ieee.org/802.11/dcn/19/11-19-1900-02-00be-mla-security-considerations.pptx" TargetMode="External"/><Relationship Id="rId10" Type="http://schemas.openxmlformats.org/officeDocument/2006/relationships/hyperlink" Target="https://mentor.ieee.org/802.11/dcn/19/11-19-1547-03-00be-multi-link-operation-and-channel-access-discussion.pptx" TargetMode="External"/><Relationship Id="rId4" Type="http://schemas.openxmlformats.org/officeDocument/2006/relationships/hyperlink" Target="https://mentor.ieee.org/802.11/dcn/19/11-19-1903-00-00be-uplink-coordinated-multi-ap.pptx" TargetMode="External"/><Relationship Id="rId9" Type="http://schemas.openxmlformats.org/officeDocument/2006/relationships/hyperlink" Target="https://mentor.ieee.org/802.11/dcn/19/11-19-1979-00-00be-ul-coordination-for-throughput-improvement-and-interference-reduction.pptx" TargetMode="External"/><Relationship Id="rId14" Type="http://schemas.openxmlformats.org/officeDocument/2006/relationships/hyperlink" Target="https://mentor.ieee.org/802.11/dcn/19/11-19-1899-02-00be-mla-mac-addresses-considerations.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19/11-19-1930-01-00be-ap-assisted-multi-link-operation.pptx" TargetMode="External"/><Relationship Id="rId13" Type="http://schemas.openxmlformats.org/officeDocument/2006/relationships/hyperlink" Target="https://mentor.ieee.org/802.11/dcn/19/11-19-1960-01-00be-reducing-channel-access-delay-for-rta-traffic.pptx" TargetMode="External"/><Relationship Id="rId3" Type="http://schemas.openxmlformats.org/officeDocument/2006/relationships/hyperlink" Target="https://mentor.ieee.org/802.11/dcn/19/11-19-1918-00-00be-ul-mu-efficiency-enhancement-using-multi-link.pptx" TargetMode="External"/><Relationship Id="rId7" Type="http://schemas.openxmlformats.org/officeDocument/2006/relationships/hyperlink" Target="https://mentor.ieee.org/802.11/dcn/19/11-19-1928-00-00be-multi-link-operation-performance-evaluation.pptx" TargetMode="External"/><Relationship Id="rId12" Type="http://schemas.openxmlformats.org/officeDocument/2006/relationships/hyperlink" Target="https://mentor.ieee.org/802.11/dcn/19/11-19-1943-01-00be-multi-link-management.pptx" TargetMode="External"/><Relationship Id="rId2" Type="http://schemas.openxmlformats.org/officeDocument/2006/relationships/hyperlink" Target="https://mentor.ieee.org/802.11/dcn/19/11-19-1917-00-00be-considerations-for-multi-link-channel-access-without-simultaneous-tx-rx-capability.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27-00-00be-multi-link-operation-simulation-methodology.pptx" TargetMode="External"/><Relationship Id="rId11" Type="http://schemas.openxmlformats.org/officeDocument/2006/relationships/hyperlink" Target="https://mentor.ieee.org/802.11/dcn/19/11-19-1942-03-00be-timing-measurement-for-low-latency-features.pptx" TargetMode="External"/><Relationship Id="rId5" Type="http://schemas.openxmlformats.org/officeDocument/2006/relationships/hyperlink" Target="https://mentor.ieee.org/802.11/dcn/19/11-19-1924-00-00be-multilink-steps-for-using-a-link.pptx" TargetMode="External"/><Relationship Id="rId15" Type="http://schemas.openxmlformats.org/officeDocument/2006/relationships/hyperlink" Target="https://mentor.ieee.org/802.11/dcn/19/11-19-1963-00-00be-multi-link-security-and-aggregation-operations.pptx" TargetMode="External"/><Relationship Id="rId10" Type="http://schemas.openxmlformats.org/officeDocument/2006/relationships/hyperlink" Target="https://mentor.ieee.org/802.11/dcn/19/11-19-1938-00-00be-discussion-on-low-latency-capability-for-802-11be.pptx" TargetMode="External"/><Relationship Id="rId4" Type="http://schemas.openxmlformats.org/officeDocument/2006/relationships/hyperlink" Target="https://mentor.ieee.org/802.11/dcn/19/11-19-1921-00-00be-multi-link-architecture.pptx" TargetMode="External"/><Relationship Id="rId9" Type="http://schemas.openxmlformats.org/officeDocument/2006/relationships/hyperlink" Target="https://mentor.ieee.org/802.11/dcn/19/11-19-1932-00-00be-multi-link-policy-framework.pptx" TargetMode="External"/><Relationship Id="rId14" Type="http://schemas.openxmlformats.org/officeDocument/2006/relationships/hyperlink" Target="https://mentor.ieee.org/802.11/dcn/19/11-19-1962-00-00be-multi-link-upper-mac-entity-instance-new-frame-mac-header.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9/11-19-2071-01-00be-performance-evaluation-of-multi-link-channel-access-schemes.pptx" TargetMode="External"/><Relationship Id="rId2" Type="http://schemas.openxmlformats.org/officeDocument/2006/relationships/hyperlink" Target="https://mentor.ieee.org/802.11/dcn/19/11-19-1993-00-00be-discussion-about-single-and-multiple-primary-channels-in-synchronous-multi-link.pptx" TargetMode="External"/><Relationship Id="rId1" Type="http://schemas.openxmlformats.org/officeDocument/2006/relationships/slideLayout" Target="../slideLayouts/slideLayout5.xml"/><Relationship Id="rId5" Type="http://schemas.openxmlformats.org/officeDocument/2006/relationships/hyperlink" Target="https://mentor.ieee.org/802.11/dcn/19/11-19-1925-00-00be-consideration-of-eht-ltf.pptx" TargetMode="External"/><Relationship Id="rId4" Type="http://schemas.openxmlformats.org/officeDocument/2006/relationships/hyperlink" Target="https://mentor.ieee.org/802.11/dcn/19/11-19-1910-01-00be-p-matrices-to-support-more-than-8-tx-chains.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0/11-20-0035-00-00be-discussion-on-expansion-of-multi-link-aggregation-to-multi-ap.pptx" TargetMode="External"/><Relationship Id="rId13" Type="http://schemas.openxmlformats.org/officeDocument/2006/relationships/hyperlink" Target="https://mentor.ieee.org/802.11/dcn/20/11-20-0071-00-00be-joint-transmission-for-11be.pptx" TargetMode="External"/><Relationship Id="rId3" Type="http://schemas.openxmlformats.org/officeDocument/2006/relationships/hyperlink" Target="https://mentor.ieee.org/802.11/dcn/19/11-19-1923-00-00be-revisiting-harq-complexity.pptx" TargetMode="External"/><Relationship Id="rId7" Type="http://schemas.openxmlformats.org/officeDocument/2006/relationships/hyperlink" Target="https://mentor.ieee.org/802.11/dcn/20/11-20-0033-00-00be-coordinated-spatial-reuse-operation.pptx" TargetMode="External"/><Relationship Id="rId12" Type="http://schemas.openxmlformats.org/officeDocument/2006/relationships/hyperlink" Target="https://mentor.ieee.org/802.11/dcn/20/11-20-0068-00-00be-multi-link-and-multi-ap-reference-model-discussion.pptx" TargetMode="External"/><Relationship Id="rId2" Type="http://schemas.openxmlformats.org/officeDocument/2006/relationships/hyperlink" Target="https://mentor.ieee.org/802.11/dcn/19/11-19-1262-06-00be-specification-framework-for-tgbe.doc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11-00-00be-considerations-on-coordinated-ofdma.pptx" TargetMode="External"/><Relationship Id="rId11" Type="http://schemas.openxmlformats.org/officeDocument/2006/relationships/hyperlink" Target="https://mentor.ieee.org/802.11/dcn/20/11-20-0064-01-00be-overview-of-multi-ap-operation-in-11be.pptx" TargetMode="External"/><Relationship Id="rId5" Type="http://schemas.openxmlformats.org/officeDocument/2006/relationships/hyperlink" Target="https://mentor.ieee.org/802.11/dcn/19/11-19-2153-00-00be-adopting-a-release-framework-to-meet-timeline.pptx" TargetMode="External"/><Relationship Id="rId10" Type="http://schemas.openxmlformats.org/officeDocument/2006/relationships/hyperlink" Target="https://mentor.ieee.org/802.11/dcn/20/11-20-0056-00-00be-preparations-for-coordinated-ofdma.pptx" TargetMode="External"/><Relationship Id="rId4" Type="http://schemas.openxmlformats.org/officeDocument/2006/relationships/hyperlink" Target="https://mentor.ieee.org/802.11/dcn/19/11-19-2120-00-00be-link-adaptation-improvement.pptx" TargetMode="External"/><Relationship Id="rId9" Type="http://schemas.openxmlformats.org/officeDocument/2006/relationships/hyperlink" Target="https://mentor.ieee.org/802.11/dcn/20/11-20-0047-00-00be-feedback-enhancement.pptx" TargetMode="External"/><Relationship Id="rId14" Type="http://schemas.openxmlformats.org/officeDocument/2006/relationships/hyperlink" Target="https://mentor.ieee.org/802.11/dcn/20/11-20-0073-00-00be-on-coordinated-spatial-reuse-in-11be.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0/11-20-0115-01-00be-multi-link-feature-candidates-for-r1.pptx" TargetMode="External"/><Relationship Id="rId13" Type="http://schemas.openxmlformats.org/officeDocument/2006/relationships/hyperlink" Target="https://mentor.ieee.org/802.11/dcn/19/11-19-2071-01-00be-performance-evaluation-of-multi-link-channel-access-schemes.pptx" TargetMode="External"/><Relationship Id="rId3" Type="http://schemas.openxmlformats.org/officeDocument/2006/relationships/hyperlink" Target="https://mentor.ieee.org/802.11/dcn/20/11-20-0086-00-00be-opportunistic-implicit-channel-sounding.pptx" TargetMode="External"/><Relationship Id="rId7" Type="http://schemas.openxmlformats.org/officeDocument/2006/relationships/hyperlink" Target="https://mentor.ieee.org/802.11/dcn/20/11-20-0107-00-00be-multi-ap-coordination-for-spatial-reuse.pptx" TargetMode="External"/><Relationship Id="rId12" Type="http://schemas.openxmlformats.org/officeDocument/2006/relationships/hyperlink" Target="https://mentor.ieee.org/802.11/dcn/19/11-19-1955-00-00be-multi-link-operation-per-link-aid.pptx" TargetMode="External"/><Relationship Id="rId2" Type="http://schemas.openxmlformats.org/officeDocument/2006/relationships/hyperlink" Target="https://mentor.ieee.org/802.11/dcn/20/11-20-0083-00-00be-impacts-of-mcs-set-expansion-on-11be-link-adaptation.pptx" TargetMode="External"/><Relationship Id="rId16" Type="http://schemas.openxmlformats.org/officeDocument/2006/relationships/hyperlink" Target="https://mentor.ieee.org/802.11/dcn/20/11-20-0005-00-00be-proposals-on-latency-redu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101-00-00be-11be-harq-discussions.pptx" TargetMode="External"/><Relationship Id="rId11" Type="http://schemas.openxmlformats.org/officeDocument/2006/relationships/hyperlink" Target="https://mentor.ieee.org/802.11/dcn/19/11-19-1305-00-00be-synchronous-multi-link-operation.pptx" TargetMode="External"/><Relationship Id="rId5" Type="http://schemas.openxmlformats.org/officeDocument/2006/relationships/hyperlink" Target="https://mentor.ieee.org/802.11/dcn/20/11-20-0099-00-00be-coordinated-beamforming-for-802-11be.pptx" TargetMode="External"/><Relationship Id="rId15" Type="http://schemas.openxmlformats.org/officeDocument/2006/relationships/hyperlink" Target="https://mentor.ieee.org/802.11/dcn/20/11-20-0003-00-00be-discussion-on-latency-metric.pptx" TargetMode="External"/><Relationship Id="rId10" Type="http://schemas.openxmlformats.org/officeDocument/2006/relationships/hyperlink" Target="https://mentor.ieee.org/802.11/dcn/20/11-20-0123-00-00be-channel-sounding-for-multi-ap-cbf.pptx" TargetMode="External"/><Relationship Id="rId4" Type="http://schemas.openxmlformats.org/officeDocument/2006/relationships/hyperlink" Target="https://mentor.ieee.org/802.11/dcn/20/11-20-0091-01-00be-performance-of-parameterized-spatial-reuse-psr-with-coordinated-beamforming-null-steering-for-802-11be.pptx" TargetMode="External"/><Relationship Id="rId9" Type="http://schemas.openxmlformats.org/officeDocument/2006/relationships/hyperlink" Target="https://mentor.ieee.org/802.11/dcn/20/11-20-0116-00-00be-discussion-on-timeline-for-802-11be.pptx" TargetMode="External"/><Relationship Id="rId14" Type="http://schemas.openxmlformats.org/officeDocument/2006/relationships/hyperlink" Target="https://mentor.ieee.org/802.11/dcn/19/11-19-2125-00-00be-eht-rts-and-cts-procedure.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0/11-20-0027-00-00be-mlo-sn-space-expansion.pptx" TargetMode="External"/><Relationship Id="rId13" Type="http://schemas.openxmlformats.org/officeDocument/2006/relationships/hyperlink" Target="https://mentor.ieee.org/802.11/dcn/20/11-20-0053-00-00be-multi-link-ba.pptx" TargetMode="External"/><Relationship Id="rId3" Type="http://schemas.openxmlformats.org/officeDocument/2006/relationships/hyperlink" Target="https://mentor.ieee.org/802.11/dcn/20/11-20-0012-00-00be-multi-link-acknowledgement-follow-up.pptx" TargetMode="External"/><Relationship Id="rId7" Type="http://schemas.openxmlformats.org/officeDocument/2006/relationships/hyperlink" Target="https://mentor.ieee.org/802.11/dcn/20/11-20-0026-00-00be-mlo-sync-ppdus.pptx" TargetMode="External"/><Relationship Id="rId12" Type="http://schemas.openxmlformats.org/officeDocument/2006/relationships/hyperlink" Target="https://mentor.ieee.org/802.11/dcn/20/11-20-0037-00-00be-power-saving-considering-non-ap-without-str-capability.pptx" TargetMode="External"/><Relationship Id="rId2" Type="http://schemas.openxmlformats.org/officeDocument/2006/relationships/hyperlink" Target="https://mentor.ieee.org/802.11/dcn/20/11-20-0006-00-00be-proposed-corrections-to-channel-access-issues-in-802-11.pptx" TargetMode="External"/><Relationship Id="rId16" Type="http://schemas.openxmlformats.org/officeDocument/2006/relationships/hyperlink" Target="https://mentor.ieee.org/802.11/dcn/20/11-20-0061-00-00be-ba-consid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24-00-00be-mlo-acknowledgement-procedure.pptx" TargetMode="External"/><Relationship Id="rId11" Type="http://schemas.openxmlformats.org/officeDocument/2006/relationships/hyperlink" Target="https://mentor.ieee.org/802.11/dcn/19/11-19-0034-01-00bd-considerations-on-vehicular-channel-models.pptx" TargetMode="External"/><Relationship Id="rId5" Type="http://schemas.openxmlformats.org/officeDocument/2006/relationships/hyperlink" Target="https://mentor.ieee.org/802.11/dcn/20/11-20-0021-00-00be-priority-access-support-for-ns-ep-services.pptx" TargetMode="External"/><Relationship Id="rId15" Type="http://schemas.openxmlformats.org/officeDocument/2006/relationships/hyperlink" Target="https://mentor.ieee.org/802.11/dcn/20/11-20-0055-00-00be-multi-link-block-ack-architecture.pptx" TargetMode="External"/><Relationship Id="rId10" Type="http://schemas.openxmlformats.org/officeDocument/2006/relationships/hyperlink" Target="https://mentor.ieee.org/802.11/dcn/20/11-20-0030-00-00be-multi-link-association-follow-up.pptx" TargetMode="External"/><Relationship Id="rId4" Type="http://schemas.openxmlformats.org/officeDocument/2006/relationships/hyperlink" Target="https://mentor.ieee.org/802.11/dcn/20/11-20-0014-00-00be-operation-of-non-ap-mld-with-constraints.pptx" TargetMode="External"/><Relationship Id="rId9" Type="http://schemas.openxmlformats.org/officeDocument/2006/relationships/hyperlink" Target="https://mentor.ieee.org/802.11/dcn/20/11-20-0028-00-00be-indication-of-multi-link-information.pptx" TargetMode="External"/><Relationship Id="rId14" Type="http://schemas.openxmlformats.org/officeDocument/2006/relationships/hyperlink" Target="https://mentor.ieee.org/802.11/dcn/20/11-20-0054-00-00be-mld-mac-address-and-wm-address.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0/11-20-0082-00-00be-synchronous-transmitter-medium-state-information.pptx" TargetMode="External"/><Relationship Id="rId13" Type="http://schemas.openxmlformats.org/officeDocument/2006/relationships/hyperlink" Target="https://mentor.ieee.org/802.11/dcn/20/11-20-0114-00-00be-block-ack-window-extension.pptx" TargetMode="External"/><Relationship Id="rId3" Type="http://schemas.openxmlformats.org/officeDocument/2006/relationships/hyperlink" Target="https://mentor.ieee.org/802.11/dcn/20/11-20-0063-00-00be-sta-mld-link-address.pptx" TargetMode="External"/><Relationship Id="rId7" Type="http://schemas.openxmlformats.org/officeDocument/2006/relationships/hyperlink" Target="https://mentor.ieee.org/802.11/dcn/20/11-20-0081-00-00be-mlo-synch-transmission.pptx" TargetMode="External"/><Relationship Id="rId12" Type="http://schemas.openxmlformats.org/officeDocument/2006/relationships/hyperlink" Target="https://mentor.ieee.org/802.11/dcn/20/11-20-0106-00-00be-follow-up-on-performance-aspects-of-mlink-ops-with-constrains.pptx" TargetMode="External"/><Relationship Id="rId2" Type="http://schemas.openxmlformats.org/officeDocument/2006/relationships/hyperlink" Target="https://mentor.ieee.org/802.11/dcn/20/11-20-0062-00-00be-protection-with-more-than-160mhz-ppdu-and-puncture-op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70-00-00be-multi-link-power-saving-operation.pptx" TargetMode="External"/><Relationship Id="rId11" Type="http://schemas.openxmlformats.org/officeDocument/2006/relationships/hyperlink" Target="https://mentor.ieee.org/802.11/dcn/20/11-20-0093-01-00be-multi-link-for-low-latency.pptx" TargetMode="External"/><Relationship Id="rId5" Type="http://schemas.openxmlformats.org/officeDocument/2006/relationships/hyperlink" Target="https://mentor.ieee.org/802.11/dcn/20/11-20-0069-00-00be-multi-link-communication-mode-definition.pptx" TargetMode="External"/><Relationship Id="rId10" Type="http://schemas.openxmlformats.org/officeDocument/2006/relationships/hyperlink" Target="https://mentor.ieee.org/802.11/dcn/20/11-20-0085-00-00be-multi-link-power-save-link-bitmap.pptx" TargetMode="External"/><Relationship Id="rId4" Type="http://schemas.openxmlformats.org/officeDocument/2006/relationships/hyperlink" Target="https://mentor.ieee.org/802.11/dcn/20/11-20-0066-00-00be-multi-link-tim.pptx" TargetMode="External"/><Relationship Id="rId9" Type="http://schemas.openxmlformats.org/officeDocument/2006/relationships/hyperlink" Target="https://mentor.ieee.org/802.11/dcn/20/11-20-0084-00-00be-multi-link-tim-design.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0/11-20-0029-00-00be-preamble-structure-and-sig-contents.pptx" TargetMode="External"/><Relationship Id="rId13" Type="http://schemas.openxmlformats.org/officeDocument/2006/relationships/hyperlink" Target="https://mentor.ieee.org/802.11/dcn/20/11-20-0058-01-00be-preamble-puncturing-for-transmission-to-multiple-stas-in-802-11be.pptx" TargetMode="External"/><Relationship Id="rId3" Type="http://schemas.openxmlformats.org/officeDocument/2006/relationships/hyperlink" Target="https://mentor.ieee.org/802.11/dcn/19/11-19-2161-01-00be-multiple-ru-support-for-11be.pptx" TargetMode="External"/><Relationship Id="rId7" Type="http://schemas.openxmlformats.org/officeDocument/2006/relationships/hyperlink" Target="https://mentor.ieee.org/802.11/dcn/20/11-20-0023-00-00be-multiple-ru-aggregation.pptx" TargetMode="External"/><Relationship Id="rId12" Type="http://schemas.openxmlformats.org/officeDocument/2006/relationships/hyperlink" Target="https://mentor.ieee.org/802.11/dcn/20/11-20-0049-00-00be-ppdu-types-and-u-sig-content.pptx" TargetMode="External"/><Relationship Id="rId2" Type="http://schemas.openxmlformats.org/officeDocument/2006/relationships/hyperlink" Target="https://mentor.ieee.org/802.11/dcn/19/11-19-1579-02-00be-adapting-the-11be-channel-model-to-modern-doppler-use-cases.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22-00-00be-consideration-on-240-160-80-mhz-and-preamble-puncturing.pptx" TargetMode="External"/><Relationship Id="rId11" Type="http://schemas.openxmlformats.org/officeDocument/2006/relationships/hyperlink" Target="https://mentor.ieee.org/802.11/dcn/20/11-20-0048-00-00be-ru-aggregation-for-240mhz-and-320mhz.pptx" TargetMode="External"/><Relationship Id="rId5" Type="http://schemas.openxmlformats.org/officeDocument/2006/relationships/hyperlink" Target="https://mentor.ieee.org/802.11/dcn/20/11-20-0020-00-00be-consideration-for-eht-sig-transmission.pptx" TargetMode="External"/><Relationship Id="rId10" Type="http://schemas.openxmlformats.org/officeDocument/2006/relationships/hyperlink" Target="https://mentor.ieee.org/802.11/dcn/20/11-20-0041-00-00be-additional-overhead-reduction-in-mixed-beamforming-feedback.pptx" TargetMode="External"/><Relationship Id="rId4" Type="http://schemas.openxmlformats.org/officeDocument/2006/relationships/hyperlink" Target="https://mentor.ieee.org/802.11/dcn/20/11-20-0019-00-00be-11be-ppdu-format.pptx" TargetMode="External"/><Relationship Id="rId9" Type="http://schemas.openxmlformats.org/officeDocument/2006/relationships/hyperlink" Target="https://mentor.ieee.org/802.11/dcn/20/11-20-0031-00-00be-considerations-on-eht-ppdu-formats.pptx" TargetMode="External"/><Relationship Id="rId14" Type="http://schemas.openxmlformats.org/officeDocument/2006/relationships/hyperlink" Target="https://mentor.ieee.org/802.11/dcn/20/11-20-0065-00-00be-implicit-sounding-scheme.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0/11-20-0108-00-00be-multi-ru-support-for-ofdma.pptx" TargetMode="External"/><Relationship Id="rId3" Type="http://schemas.openxmlformats.org/officeDocument/2006/relationships/hyperlink" Target="https://mentor.ieee.org/802.11/dcn/20/11-20-0075-00-00be-performance-comparison-of-ltf-designs-in-jt.pptx" TargetMode="External"/><Relationship Id="rId7" Type="http://schemas.openxmlformats.org/officeDocument/2006/relationships/hyperlink" Target="https://mentor.ieee.org/802.11/dcn/20/11-20-0090-00-00be-implicit-feedback-feasibility-and-gains-update.pptx" TargetMode="External"/><Relationship Id="rId12" Type="http://schemas.openxmlformats.org/officeDocument/2006/relationships/hyperlink" Target="https://mentor.ieee.org/802.11/dcn/20/11-20-0117-00-00be-eht-ltfs-design-for-wideband.pptx" TargetMode="External"/><Relationship Id="rId2" Type="http://schemas.openxmlformats.org/officeDocument/2006/relationships/hyperlink" Target="https://mentor.ieee.org/802.11/dcn/20/11-20-0072-00-00be-performance-and-evm-evaluation-on-4096-qam-in-11be.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89-00-00be-multi-ap-implicit-channel-sounding.pptx" TargetMode="External"/><Relationship Id="rId11" Type="http://schemas.openxmlformats.org/officeDocument/2006/relationships/hyperlink" Target="https://mentor.ieee.org/802.11/dcn/20/11-20-0111-00-00be-4096-qam-definition.docx" TargetMode="External"/><Relationship Id="rId5" Type="http://schemas.openxmlformats.org/officeDocument/2006/relationships/hyperlink" Target="https://mentor.ieee.org/802.11/dcn/20/11-20-0080-00-00be-calibration-for-implicit-feedback.pptx" TargetMode="External"/><Relationship Id="rId10" Type="http://schemas.openxmlformats.org/officeDocument/2006/relationships/hyperlink" Target="https://mentor.ieee.org/802.11/dcn/20/11-20-0110-00-00be-11be-preamble-and-forward-compatibility.pptx" TargetMode="External"/><Relationship Id="rId4" Type="http://schemas.openxmlformats.org/officeDocument/2006/relationships/hyperlink" Target="https://mentor.ieee.org/802.11/dcn/20/11-20-0076-00-00be-simulation-results-of-4k-qam.pptx" TargetMode="External"/><Relationship Id="rId9" Type="http://schemas.openxmlformats.org/officeDocument/2006/relationships/hyperlink" Target="https://mentor.ieee.org/802.11/dcn/20/11-20-0109-00-00be-further-considerations-for-multi-ru.ppt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19/11-19-2133-01-00be-telephone-conference-meeting-minutes-december-2019-and-january-2020.docx" TargetMode="External"/><Relationship Id="rId2" Type="http://schemas.openxmlformats.org/officeDocument/2006/relationships/hyperlink" Target="https://mentor.ieee.org/802.11/dcn/19/11-19-2029-07-00be-meeting-minutes-november-2019.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19/11-19-1788-00-00be-coordinated-ofdma-operation.pptx" TargetMode="External"/><Relationship Id="rId3" Type="http://schemas.openxmlformats.org/officeDocument/2006/relationships/hyperlink" Target="https://mentor.ieee.org/802.11/dcn/20/11-20-0115-01-00be-multi-link-feature-candidates-for-r1.pptx" TargetMode="External"/><Relationship Id="rId7" Type="http://schemas.openxmlformats.org/officeDocument/2006/relationships/hyperlink" Target="https://mentor.ieee.org/802.11/dcn/19/11-19-1582-01-00be-coordinated-ap-time-and-frequency-sharing-in-a-transmit-opportunity-in-11be.pptx" TargetMode="External"/><Relationship Id="rId2" Type="http://schemas.openxmlformats.org/officeDocument/2006/relationships/hyperlink" Target="https://mentor.ieee.org/802.11/dcn/19/11-19-2153-00-00be-adopting-a-release-framework-to-meet-timeline.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35-03-00be-sounding-for-ap-collaboration.pptx" TargetMode="External"/><Relationship Id="rId5" Type="http://schemas.openxmlformats.org/officeDocument/2006/relationships/hyperlink" Target="https://mentor.ieee.org/802.11/dcn/19/11-19-1143-03-00be-efficient-operation-for-multi-ap-coordination.pptx" TargetMode="External"/><Relationship Id="rId4" Type="http://schemas.openxmlformats.org/officeDocument/2006/relationships/hyperlink" Target="https://mentor.ieee.org/802.11/dcn/20/11-20-0116-00-00be-discussion-on-timeline-for-802-11be.pptx" TargetMode="External"/><Relationship Id="rId9" Type="http://schemas.openxmlformats.org/officeDocument/2006/relationships/hyperlink" Target="https://mentor.ieee.org/802.11/dcn/19/11-19-1895-01-00be-setup-for-multi-ap-coordination.ppt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19/11-19-1903-00-00be-uplink-coordinated-multi-ap.pptx" TargetMode="External"/><Relationship Id="rId3" Type="http://schemas.openxmlformats.org/officeDocument/2006/relationships/hyperlink" Target="https://mentor.ieee.org/802.11/dcn/19/11-19-1535-03-00be-sounding-for-ap-collaboration.pptx" TargetMode="External"/><Relationship Id="rId7" Type="http://schemas.openxmlformats.org/officeDocument/2006/relationships/hyperlink" Target="https://mentor.ieee.org/802.11/dcn/19/11-19-1779-05-00be-downlink-spatial-reuse-parameter-framework-with-coordinated-beamforming-null-steering-for-802-11be.pptx" TargetMode="External"/><Relationship Id="rId2" Type="http://schemas.openxmlformats.org/officeDocument/2006/relationships/hyperlink" Target="https://mentor.ieee.org/802.11/dcn/19/11-19-1143-03-00be-efficient-operation-for-multi-ap-coordin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895-01-00be-setup-for-multi-ap-coordination.pptx" TargetMode="External"/><Relationship Id="rId5" Type="http://schemas.openxmlformats.org/officeDocument/2006/relationships/hyperlink" Target="https://mentor.ieee.org/802.11/dcn/19/11-19-1788-00-00be-coordinated-ofdma-operation.pptx" TargetMode="External"/><Relationship Id="rId10" Type="http://schemas.openxmlformats.org/officeDocument/2006/relationships/hyperlink" Target="https://mentor.ieee.org/802.11/dcn/19/11-19-1931-00-00be-multi-ap-group-formation-follow-up.pptx" TargetMode="External"/><Relationship Id="rId4" Type="http://schemas.openxmlformats.org/officeDocument/2006/relationships/hyperlink" Target="https://mentor.ieee.org/802.11/dcn/19/11-19-1582-02-00be-coordinated-ap-time-and-frequency-sharing-in-a-transmit-opportunity-in-11be.pptx" TargetMode="External"/><Relationship Id="rId9" Type="http://schemas.openxmlformats.org/officeDocument/2006/relationships/hyperlink" Target="https://mentor.ieee.org/802.11/dcn/19/11-19-1919-00-00be-coordinated-ofdma.ppt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19/11-19-1979-00-00be-ul-coordination-for-throughput-improvement-and-interference-reduction.pptx" TargetMode="External"/><Relationship Id="rId3" Type="http://schemas.openxmlformats.org/officeDocument/2006/relationships/hyperlink" Target="https://mentor.ieee.org/802.11/dcn/19/11-19-1903-00-00be-uplink-coordinated-multi-ap.pptx" TargetMode="External"/><Relationship Id="rId7" Type="http://schemas.openxmlformats.org/officeDocument/2006/relationships/hyperlink" Target="https://mentor.ieee.org/802.11/dcn/19/11-19-1972-01-00be-operation-of-virtual-bss-architecture-for-multi-ap-coordination.pptx" TargetMode="External"/><Relationship Id="rId2" Type="http://schemas.openxmlformats.org/officeDocument/2006/relationships/hyperlink" Target="https://mentor.ieee.org/802.11/dcn/19/11-19-1858-00-00be-harq-system-level-simulation-results.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961-01-00be-multi-ap-group-establishment.pptx" TargetMode="External"/><Relationship Id="rId5" Type="http://schemas.openxmlformats.org/officeDocument/2006/relationships/hyperlink" Target="https://mentor.ieee.org/802.11/dcn/19/11-19-1931-00-00be-multi-ap-group-formation-follow-up.pptx" TargetMode="External"/><Relationship Id="rId4" Type="http://schemas.openxmlformats.org/officeDocument/2006/relationships/hyperlink" Target="https://mentor.ieee.org/802.11/dcn/19/11-19-1919-00-00be-coordinated-ofdma.ppt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2020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111"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November 2019 meeting and conf calls</a:t>
            </a:r>
          </a:p>
          <a:p>
            <a:pPr>
              <a:buFont typeface="Arial" panose="020B0604020202020204" pitchFamily="34" charset="0"/>
              <a:buChar char="•"/>
            </a:pPr>
            <a:r>
              <a:rPr lang="en-US" sz="1800" dirty="0"/>
              <a:t>Approve TGbe minutes from November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altLang="en-US" sz="1800" dirty="0"/>
              <a:t>Goals for March 2020</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09600" y="1751012"/>
            <a:ext cx="4267199" cy="4724401"/>
          </a:xfrm>
        </p:spPr>
        <p:txBody>
          <a:bodyPr/>
          <a:lstStyle/>
          <a:p>
            <a:pPr lvl="0">
              <a:lnSpc>
                <a:spcPct val="80000"/>
              </a:lnSpc>
              <a:buFont typeface="Arial" panose="020B0604020202020204" pitchFamily="34" charset="0"/>
              <a:buChar char="•"/>
            </a:pPr>
            <a:r>
              <a:rPr lang="en-US" altLang="en-US" sz="1400" dirty="0">
                <a:solidFill>
                  <a:schemeClr val="tx1"/>
                </a:solidFill>
              </a:rPr>
              <a:t>Monday PM1 (13:30-15:30)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Set and approve agenda</a:t>
            </a:r>
          </a:p>
          <a:p>
            <a:pPr lvl="1">
              <a:lnSpc>
                <a:spcPct val="80000"/>
              </a:lnSpc>
              <a:buFont typeface="Arial" panose="020B0604020202020204" pitchFamily="34" charset="0"/>
              <a:buChar char="•"/>
            </a:pPr>
            <a:r>
              <a:rPr lang="en-US" altLang="en-US" sz="1200" dirty="0">
                <a:solidFill>
                  <a:schemeClr val="tx1"/>
                </a:solidFill>
              </a:rPr>
              <a:t>Summary from November 2019 meeting and conf calls</a:t>
            </a:r>
          </a:p>
          <a:p>
            <a:pPr lvl="1">
              <a:lnSpc>
                <a:spcPct val="80000"/>
              </a:lnSpc>
              <a:buFont typeface="Arial" panose="020B0604020202020204" pitchFamily="34" charset="0"/>
              <a:buChar char="•"/>
            </a:pPr>
            <a:r>
              <a:rPr lang="en-US" altLang="en-US" sz="1200" dirty="0">
                <a:solidFill>
                  <a:schemeClr val="tx1"/>
                </a:solidFill>
              </a:rPr>
              <a:t>Approve TG minutes</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Recess</a:t>
            </a:r>
          </a:p>
          <a:p>
            <a:pPr>
              <a:lnSpc>
                <a:spcPct val="80000"/>
              </a:lnSpc>
              <a:buFont typeface="Arial" panose="020B0604020202020204" pitchFamily="34" charset="0"/>
              <a:buChar char="•"/>
            </a:pPr>
            <a:endParaRPr lang="en-US" altLang="en-US" sz="16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Monday PM2 (16:00-18:00)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a:lnSpc>
                <a:spcPct val="80000"/>
              </a:lnSpc>
              <a:buFont typeface="Arial" panose="020B0604020202020204" pitchFamily="34" charset="0"/>
              <a:buChar char="•"/>
            </a:pPr>
            <a:endParaRPr lang="en-US" altLang="en-US" sz="16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Tuesday AM1 (08:00-10:00)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Recess</a:t>
            </a:r>
            <a:endParaRPr lang="en-US" altLang="en-US" sz="1000" dirty="0">
              <a:solidFill>
                <a:schemeClr val="tx1"/>
              </a:solidFill>
            </a:endParaRP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724400" y="1751011"/>
            <a:ext cx="4343400" cy="47244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solidFill>
                  <a:schemeClr val="tx1"/>
                </a:solidFill>
              </a:rPr>
              <a:t>Tuesday AM2 (10:30-12:30)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Recess</a:t>
            </a:r>
          </a:p>
          <a:p>
            <a:pPr>
              <a:lnSpc>
                <a:spcPct val="80000"/>
              </a:lnSpc>
              <a:buFont typeface="Arial" panose="020B0604020202020204" pitchFamily="34" charset="0"/>
              <a:buChar char="•"/>
            </a:pPr>
            <a:endParaRPr lang="en-US" altLang="en-US" sz="16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Tuesday PM1 (13:30-15:30)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a:t>
            </a:r>
          </a:p>
          <a:p>
            <a:pPr>
              <a:lnSpc>
                <a:spcPct val="80000"/>
              </a:lnSpc>
              <a:buFont typeface="Arial" panose="020B0604020202020204" pitchFamily="34" charset="0"/>
              <a:buChar char="•"/>
            </a:pPr>
            <a:endParaRPr lang="en-US" altLang="en-US" sz="14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Tuesday EVE (19:30-21:30)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 (cont.)</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01662" y="1751012"/>
            <a:ext cx="4351337" cy="4724401"/>
          </a:xfrm>
        </p:spPr>
        <p:txBody>
          <a:bodyPr/>
          <a:lstStyle/>
          <a:p>
            <a:pPr>
              <a:lnSpc>
                <a:spcPct val="80000"/>
              </a:lnSpc>
              <a:buFont typeface="Arial" panose="020B0604020202020204" pitchFamily="34" charset="0"/>
              <a:buChar char="•"/>
            </a:pPr>
            <a:r>
              <a:rPr lang="en-US" altLang="en-US" sz="1400" dirty="0">
                <a:solidFill>
                  <a:schemeClr val="tx1"/>
                </a:solidFill>
              </a:rPr>
              <a:t>Wednesday AM1 (08:00-10:00)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a:lnSpc>
                <a:spcPct val="80000"/>
              </a:lnSpc>
              <a:buFont typeface="Arial" panose="020B0604020202020204" pitchFamily="34" charset="0"/>
              <a:buChar char="•"/>
            </a:pPr>
            <a:endParaRPr lang="en-US" altLang="en-US" sz="1600" dirty="0">
              <a:solidFill>
                <a:srgbClr val="FF0000"/>
              </a:solidFill>
            </a:endParaRPr>
          </a:p>
          <a:p>
            <a:pPr>
              <a:lnSpc>
                <a:spcPct val="80000"/>
              </a:lnSpc>
              <a:buFont typeface="Arial" panose="020B0604020202020204" pitchFamily="34" charset="0"/>
              <a:buChar char="•"/>
            </a:pPr>
            <a:r>
              <a:rPr lang="en-US" altLang="en-US" sz="1400" dirty="0">
                <a:solidFill>
                  <a:srgbClr val="FF0000"/>
                </a:solidFill>
              </a:rPr>
              <a:t> </a:t>
            </a:r>
            <a:r>
              <a:rPr lang="en-US" altLang="en-US" sz="1400" dirty="0">
                <a:solidFill>
                  <a:schemeClr val="tx1"/>
                </a:solidFill>
              </a:rPr>
              <a:t>Wednesday PM2 (16:00-18:00)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lvl="2">
              <a:lnSpc>
                <a:spcPct val="80000"/>
              </a:lnSpc>
              <a:buFont typeface="Arial" panose="020B0604020202020204" pitchFamily="34" charset="0"/>
              <a:buChar char="•"/>
            </a:pPr>
            <a:endParaRPr lang="en-US" altLang="en-US" sz="10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Thursd</a:t>
            </a:r>
            <a:r>
              <a:rPr lang="en-US" altLang="en-US" sz="1200" dirty="0">
                <a:solidFill>
                  <a:schemeClr val="tx1"/>
                </a:solidFill>
              </a:rPr>
              <a:t>a</a:t>
            </a:r>
            <a:r>
              <a:rPr lang="en-US" altLang="en-US" sz="1400" dirty="0">
                <a:solidFill>
                  <a:schemeClr val="tx1"/>
                </a:solidFill>
              </a:rPr>
              <a:t>y AM1 (08:00-10:00)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marL="0" indent="0">
              <a:lnSpc>
                <a:spcPct val="80000"/>
              </a:lnSpc>
            </a:pPr>
            <a:endParaRPr lang="en-US" altLang="en-US" sz="1600" dirty="0">
              <a:solidFill>
                <a:srgbClr val="FF0000"/>
              </a:solidFill>
            </a:endParaRP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724400" y="1751011"/>
            <a:ext cx="4038599" cy="47244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solidFill>
                  <a:schemeClr val="tx1"/>
                </a:solidFill>
              </a:rPr>
              <a:t>Thursday PM1 (13:30-15:30)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Motions</a:t>
            </a:r>
          </a:p>
          <a:p>
            <a:pPr lvl="1">
              <a:lnSpc>
                <a:spcPct val="80000"/>
              </a:lnSpc>
              <a:buFont typeface="Arial" panose="020B0604020202020204" pitchFamily="34" charset="0"/>
              <a:buChar char="•"/>
            </a:pPr>
            <a:r>
              <a:rPr lang="en-US" altLang="en-US" sz="1200" dirty="0">
                <a:solidFill>
                  <a:schemeClr val="tx1"/>
                </a:solidFill>
              </a:rPr>
              <a:t>Recess</a:t>
            </a:r>
          </a:p>
          <a:p>
            <a:pPr lvl="2">
              <a:lnSpc>
                <a:spcPct val="80000"/>
              </a:lnSpc>
              <a:buFont typeface="Arial" panose="020B0604020202020204" pitchFamily="34" charset="0"/>
              <a:buChar char="•"/>
            </a:pPr>
            <a:endParaRPr lang="en-US" altLang="en-US" sz="1200" dirty="0">
              <a:solidFill>
                <a:schemeClr val="tx1"/>
              </a:solidFill>
            </a:endParaRPr>
          </a:p>
          <a:p>
            <a:pPr>
              <a:lnSpc>
                <a:spcPct val="80000"/>
              </a:lnSpc>
              <a:buFont typeface="Arial" panose="020B0604020202020204" pitchFamily="34" charset="0"/>
              <a:buChar char="•"/>
            </a:pPr>
            <a:r>
              <a:rPr lang="en-US" altLang="en-US" sz="1400" kern="0" dirty="0">
                <a:solidFill>
                  <a:schemeClr val="tx1"/>
                </a:solidFill>
              </a:rPr>
              <a:t>Thursday PM2 (</a:t>
            </a:r>
            <a:r>
              <a:rPr lang="en-US" altLang="en-US" sz="1400" dirty="0">
                <a:solidFill>
                  <a:schemeClr val="tx1"/>
                </a:solidFill>
              </a:rPr>
              <a:t>16:00-18:00</a:t>
            </a:r>
            <a:r>
              <a:rPr lang="en-US" altLang="en-US" sz="1400" kern="0" dirty="0">
                <a:solidFill>
                  <a:schemeClr val="tx1"/>
                </a:solidFill>
              </a:rPr>
              <a:t>)</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Motions</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Teleconference Plan</a:t>
            </a:r>
          </a:p>
          <a:p>
            <a:pPr lvl="1">
              <a:lnSpc>
                <a:spcPct val="80000"/>
              </a:lnSpc>
              <a:buFont typeface="Arial" panose="020B0604020202020204" pitchFamily="34" charset="0"/>
              <a:buChar char="•"/>
            </a:pPr>
            <a:r>
              <a:rPr lang="en-US" altLang="en-US" sz="1200" dirty="0">
                <a:solidFill>
                  <a:schemeClr val="tx1"/>
                </a:solidFill>
              </a:rPr>
              <a:t>Goals for March 2020</a:t>
            </a:r>
          </a:p>
          <a:p>
            <a:pPr lvl="1">
              <a:lnSpc>
                <a:spcPct val="80000"/>
              </a:lnSpc>
              <a:buFont typeface="Arial" panose="020B0604020202020204" pitchFamily="34" charset="0"/>
              <a:buChar char="•"/>
            </a:pPr>
            <a:r>
              <a:rPr lang="en-US" altLang="en-US" sz="1200" dirty="0">
                <a:solidFill>
                  <a:schemeClr val="tx1"/>
                </a:solidFill>
              </a:rPr>
              <a:t>Any other business</a:t>
            </a:r>
          </a:p>
          <a:p>
            <a:pPr lvl="1">
              <a:lnSpc>
                <a:spcPct val="80000"/>
              </a:lnSpc>
              <a:buFont typeface="Arial" panose="020B0604020202020204" pitchFamily="34" charset="0"/>
              <a:buChar char="•"/>
            </a:pPr>
            <a:r>
              <a:rPr lang="en-US" altLang="en-US" sz="1200" dirty="0">
                <a:solidFill>
                  <a:schemeClr val="tx1"/>
                </a:solidFill>
              </a:rPr>
              <a:t>Adjourn</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596618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283329890"/>
              </p:ext>
            </p:extLst>
          </p:nvPr>
        </p:nvGraphicFramePr>
        <p:xfrm>
          <a:off x="883673" y="2209800"/>
          <a:ext cx="7193527" cy="3322320"/>
        </p:xfrm>
        <a:graphic>
          <a:graphicData uri="http://schemas.openxmlformats.org/drawingml/2006/table">
            <a:tbl>
              <a:tblPr firstRow="1" bandRow="1">
                <a:tableStyleId>{616DA210-FB5B-4158-B5E0-FEB733F419BA}</a:tableStyleId>
              </a:tblPr>
              <a:tblGrid>
                <a:gridCol w="779780">
                  <a:extLst>
                    <a:ext uri="{9D8B030D-6E8A-4147-A177-3AD203B41FA5}">
                      <a16:colId xmlns:a16="http://schemas.microsoft.com/office/drawing/2014/main" val="20000"/>
                    </a:ext>
                  </a:extLst>
                </a:gridCol>
                <a:gridCol w="1605343">
                  <a:extLst>
                    <a:ext uri="{9D8B030D-6E8A-4147-A177-3AD203B41FA5}">
                      <a16:colId xmlns:a16="http://schemas.microsoft.com/office/drawing/2014/main" val="20001"/>
                    </a:ext>
                  </a:extLst>
                </a:gridCol>
                <a:gridCol w="1605343">
                  <a:extLst>
                    <a:ext uri="{9D8B030D-6E8A-4147-A177-3AD203B41FA5}">
                      <a16:colId xmlns:a16="http://schemas.microsoft.com/office/drawing/2014/main" val="20002"/>
                    </a:ext>
                  </a:extLst>
                </a:gridCol>
                <a:gridCol w="1605343">
                  <a:extLst>
                    <a:ext uri="{9D8B030D-6E8A-4147-A177-3AD203B41FA5}">
                      <a16:colId xmlns:a16="http://schemas.microsoft.com/office/drawing/2014/main" val="20004"/>
                    </a:ext>
                  </a:extLst>
                </a:gridCol>
                <a:gridCol w="1597718">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r>
                        <a:rPr lang="en-US" sz="1800" b="1" dirty="0">
                          <a:solidFill>
                            <a:schemeClr val="tx1"/>
                          </a:solidFill>
                        </a:rPr>
                        <a:t>TGbe</a:t>
                      </a:r>
                    </a:p>
                  </a:txBody>
                  <a:tcPr/>
                </a:tc>
                <a:tc>
                  <a:txBody>
                    <a:bodyPr/>
                    <a:lstStyle/>
                    <a:p>
                      <a:pPr algn="ctr"/>
                      <a:endParaRPr lang="en-US" sz="1800" b="1" dirty="0"/>
                    </a:p>
                  </a:txBody>
                  <a:tcPr/>
                </a:tc>
                <a:tc>
                  <a:txBody>
                    <a:bodyPr/>
                    <a:lstStyle/>
                    <a:p>
                      <a:pPr algn="ctr"/>
                      <a:endParaRPr lang="en-US" sz="1800" b="1" dirty="0">
                        <a:solidFill>
                          <a:srgbClr val="FF0000"/>
                        </a:solidFill>
                      </a:endParaRPr>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7" name="Date Placeholder 3">
            <a:extLst>
              <a:ext uri="{FF2B5EF4-FFF2-40B4-BE49-F238E27FC236}">
                <a16:creationId xmlns:a16="http://schemas.microsoft.com/office/drawing/2014/main" id="{9D8ECBFC-61DD-489D-88F6-41275A7E34E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976818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sp>
        <p:nvSpPr>
          <p:cNvPr id="8" name="Date Placeholder 3">
            <a:extLst>
              <a:ext uri="{FF2B5EF4-FFF2-40B4-BE49-F238E27FC236}">
                <a16:creationId xmlns:a16="http://schemas.microsoft.com/office/drawing/2014/main" id="{52B1CE01-1952-4764-B848-BB211BD5D1A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3" name="Table 2">
            <a:extLst>
              <a:ext uri="{FF2B5EF4-FFF2-40B4-BE49-F238E27FC236}">
                <a16:creationId xmlns:a16="http://schemas.microsoft.com/office/drawing/2014/main" id="{73BCAE2F-8DFF-494F-8B32-3474E1FC3334}"/>
              </a:ext>
            </a:extLst>
          </p:cNvPr>
          <p:cNvGraphicFramePr>
            <a:graphicFrameLocks noGrp="1"/>
          </p:cNvGraphicFramePr>
          <p:nvPr>
            <p:extLst>
              <p:ext uri="{D42A27DB-BD31-4B8C-83A1-F6EECF244321}">
                <p14:modId xmlns:p14="http://schemas.microsoft.com/office/powerpoint/2010/main" val="1576395728"/>
              </p:ext>
            </p:extLst>
          </p:nvPr>
        </p:nvGraphicFramePr>
        <p:xfrm>
          <a:off x="685800" y="1524000"/>
          <a:ext cx="7856537" cy="4814895"/>
        </p:xfrm>
        <a:graphic>
          <a:graphicData uri="http://schemas.openxmlformats.org/drawingml/2006/table">
            <a:tbl>
              <a:tblPr>
                <a:tableStyleId>{7DF18680-E054-41AD-8BC1-D1AEF772440D}</a:tableStyleId>
              </a:tblPr>
              <a:tblGrid>
                <a:gridCol w="524946">
                  <a:extLst>
                    <a:ext uri="{9D8B030D-6E8A-4147-A177-3AD203B41FA5}">
                      <a16:colId xmlns:a16="http://schemas.microsoft.com/office/drawing/2014/main" val="3984802719"/>
                    </a:ext>
                  </a:extLst>
                </a:gridCol>
                <a:gridCol w="3481236">
                  <a:extLst>
                    <a:ext uri="{9D8B030D-6E8A-4147-A177-3AD203B41FA5}">
                      <a16:colId xmlns:a16="http://schemas.microsoft.com/office/drawing/2014/main" val="1963975420"/>
                    </a:ext>
                  </a:extLst>
                </a:gridCol>
                <a:gridCol w="1069340">
                  <a:extLst>
                    <a:ext uri="{9D8B030D-6E8A-4147-A177-3AD203B41FA5}">
                      <a16:colId xmlns:a16="http://schemas.microsoft.com/office/drawing/2014/main" val="1692648586"/>
                    </a:ext>
                  </a:extLst>
                </a:gridCol>
                <a:gridCol w="1069340">
                  <a:extLst>
                    <a:ext uri="{9D8B030D-6E8A-4147-A177-3AD203B41FA5}">
                      <a16:colId xmlns:a16="http://schemas.microsoft.com/office/drawing/2014/main" val="2464468905"/>
                    </a:ext>
                  </a:extLst>
                </a:gridCol>
                <a:gridCol w="1168447">
                  <a:extLst>
                    <a:ext uri="{9D8B030D-6E8A-4147-A177-3AD203B41FA5}">
                      <a16:colId xmlns:a16="http://schemas.microsoft.com/office/drawing/2014/main" val="2477045647"/>
                    </a:ext>
                  </a:extLst>
                </a:gridCol>
                <a:gridCol w="543228">
                  <a:extLst>
                    <a:ext uri="{9D8B030D-6E8A-4147-A177-3AD203B41FA5}">
                      <a16:colId xmlns:a16="http://schemas.microsoft.com/office/drawing/2014/main" val="3394358324"/>
                    </a:ext>
                  </a:extLst>
                </a:gridCol>
              </a:tblGrid>
              <a:tr h="290513">
                <a:tc>
                  <a:txBody>
                    <a:bodyPr/>
                    <a:lstStyle/>
                    <a:p>
                      <a:pPr algn="ctr" rtl="0" fontAlgn="ctr"/>
                      <a:r>
                        <a:rPr lang="en-US" sz="1200" b="1" u="none" strike="noStrike">
                          <a:effectLst/>
                        </a:rPr>
                        <a:t>DCN</a:t>
                      </a:r>
                      <a:endParaRPr lang="en-US" sz="1200" b="1" i="0" u="none" strike="noStrike">
                        <a:solidFill>
                          <a:srgbClr val="000000"/>
                        </a:solidFill>
                        <a:effectLst/>
                        <a:latin typeface="Times New Roman" panose="02020603050405020304" pitchFamily="18" charset="0"/>
                      </a:endParaRPr>
                    </a:p>
                  </a:txBody>
                  <a:tcPr marL="6676" marR="6676" marT="6676"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354551271"/>
                  </a:ext>
                </a:extLst>
              </a:tr>
              <a:tr h="290513">
                <a:tc>
                  <a:txBody>
                    <a:bodyPr/>
                    <a:lstStyle/>
                    <a:p>
                      <a:pPr algn="ctr" fontAlgn="b"/>
                      <a:r>
                        <a:rPr lang="en-US" sz="1200" u="sng" strike="noStrike">
                          <a:solidFill>
                            <a:srgbClr val="00B050"/>
                          </a:solidFill>
                          <a:effectLst/>
                          <a:hlinkClick r:id="rId2">
                            <a:extLst>
                              <a:ext uri="{A12FA001-AC4F-418D-AE19-62706E023703}">
                                <ahyp:hlinkClr xmlns:ahyp="http://schemas.microsoft.com/office/drawing/2018/hyperlinkcolor" val="tx"/>
                              </a:ext>
                            </a:extLst>
                          </a:hlinkClick>
                        </a:rPr>
                        <a:t>1143r3</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Efficient Operation for Multi-AP Coordination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Sungjin Park </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Ran (1 SPs)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MAP-Operation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978279481"/>
                  </a:ext>
                </a:extLst>
              </a:tr>
              <a:tr h="290513">
                <a:tc>
                  <a:txBody>
                    <a:bodyPr/>
                    <a:lstStyle/>
                    <a:p>
                      <a:pPr algn="ctr" fontAlgn="b"/>
                      <a:r>
                        <a:rPr lang="en-US" sz="1200" u="sng" strike="noStrike">
                          <a:solidFill>
                            <a:srgbClr val="00B050"/>
                          </a:solidFill>
                          <a:effectLst/>
                          <a:hlinkClick r:id="rId3">
                            <a:extLst>
                              <a:ext uri="{A12FA001-AC4F-418D-AE19-62706E023703}">
                                <ahyp:hlinkClr xmlns:ahyp="http://schemas.microsoft.com/office/drawing/2018/hyperlinkcolor" val="tx"/>
                              </a:ext>
                            </a:extLst>
                          </a:hlinkClick>
                        </a:rPr>
                        <a:t>1535r3</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Sounding for AP Collaboration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Junghoon Suh</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Ran (1 SPs)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MAP-Sounding</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137007246"/>
                  </a:ext>
                </a:extLst>
              </a:tr>
              <a:tr h="290513">
                <a:tc>
                  <a:txBody>
                    <a:bodyPr/>
                    <a:lstStyle/>
                    <a:p>
                      <a:pPr algn="ctr" fontAlgn="b"/>
                      <a:r>
                        <a:rPr lang="en-US" sz="1200" b="0" i="0" u="sng" strike="noStrike" dirty="0">
                          <a:solidFill>
                            <a:srgbClr val="00B050"/>
                          </a:solidFill>
                          <a:effectLst/>
                          <a:latin typeface="+mn-lt"/>
                          <a:hlinkClick r:id="rId4">
                            <a:extLst>
                              <a:ext uri="{A12FA001-AC4F-418D-AE19-62706E023703}">
                                <ahyp:hlinkClr xmlns:ahyp="http://schemas.microsoft.com/office/drawing/2018/hyperlinkcolor" val="tx"/>
                              </a:ext>
                            </a:extLst>
                          </a:hlinkClick>
                        </a:rPr>
                        <a:t>1582r</a:t>
                      </a:r>
                      <a:r>
                        <a:rPr lang="en-US" sz="1200" b="0" i="0" u="sng" strike="noStrike" dirty="0">
                          <a:solidFill>
                            <a:srgbClr val="00B050"/>
                          </a:solidFill>
                          <a:effectLst/>
                          <a:latin typeface="+mn-lt"/>
                        </a:rPr>
                        <a:t>1</a:t>
                      </a:r>
                    </a:p>
                  </a:txBody>
                  <a:tcPr marL="6676" marR="6676" marT="6676" marB="0" anchor="b"/>
                </a:tc>
                <a:tc>
                  <a:txBody>
                    <a:bodyPr/>
                    <a:lstStyle/>
                    <a:p>
                      <a:pPr algn="l"/>
                      <a:r>
                        <a:rPr lang="en-US" sz="1200" b="0" dirty="0">
                          <a:solidFill>
                            <a:srgbClr val="00B050"/>
                          </a:solidFill>
                          <a:effectLst/>
                          <a:latin typeface="+mn-lt"/>
                        </a:rPr>
                        <a:t>Coordinated AP Time and Frequency Sharing in a Transmit Opportunity in 11be</a:t>
                      </a:r>
                    </a:p>
                  </a:txBody>
                  <a:tcPr anchor="ctr"/>
                </a:tc>
                <a:tc>
                  <a:txBody>
                    <a:bodyPr/>
                    <a:lstStyle/>
                    <a:p>
                      <a:pPr algn="l" fontAlgn="b"/>
                      <a:r>
                        <a:rPr lang="en-US" sz="1200" b="0" i="0" u="none" strike="noStrike" dirty="0">
                          <a:solidFill>
                            <a:srgbClr val="00B050"/>
                          </a:solidFill>
                          <a:effectLst/>
                          <a:latin typeface="+mn-lt"/>
                        </a:rPr>
                        <a:t>Lochan Verma</a:t>
                      </a:r>
                    </a:p>
                  </a:txBody>
                  <a:tcPr marL="6676" marR="6676" marT="6676" marB="0" anchor="b"/>
                </a:tc>
                <a:tc>
                  <a:txBody>
                    <a:bodyPr/>
                    <a:lstStyle/>
                    <a:p>
                      <a:pPr algn="ctr" fontAlgn="b"/>
                      <a:r>
                        <a:rPr lang="en-US" sz="1200" u="none" strike="noStrike" dirty="0">
                          <a:solidFill>
                            <a:srgbClr val="00B050"/>
                          </a:solidFill>
                          <a:effectLst/>
                        </a:rPr>
                        <a:t>Ran (2 SPs)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MAP-OF(T)DMA</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151688027"/>
                  </a:ext>
                </a:extLst>
              </a:tr>
              <a:tr h="290513">
                <a:tc>
                  <a:txBody>
                    <a:bodyPr/>
                    <a:lstStyle/>
                    <a:p>
                      <a:pPr algn="ctr" fontAlgn="b"/>
                      <a:r>
                        <a:rPr lang="en-US" sz="1200" u="sng" strike="noStrike">
                          <a:solidFill>
                            <a:srgbClr val="00B050"/>
                          </a:solidFill>
                          <a:effectLst/>
                          <a:hlinkClick r:id="rId5">
                            <a:extLst>
                              <a:ext uri="{A12FA001-AC4F-418D-AE19-62706E023703}">
                                <ahyp:hlinkClr xmlns:ahyp="http://schemas.microsoft.com/office/drawing/2018/hyperlinkcolor" val="tx"/>
                              </a:ext>
                            </a:extLst>
                          </a:hlinkClick>
                        </a:rPr>
                        <a:t>1788r0</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Coordinated OFDMA Operation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Yongho Seok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Ran (1 SPs)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MAP-OFDMA</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074057889"/>
                  </a:ext>
                </a:extLst>
              </a:tr>
              <a:tr h="290513">
                <a:tc>
                  <a:txBody>
                    <a:bodyPr/>
                    <a:lstStyle/>
                    <a:p>
                      <a:pPr algn="ctr" fontAlgn="b"/>
                      <a:r>
                        <a:rPr lang="en-US" sz="1200" u="sng" strike="noStrike">
                          <a:solidFill>
                            <a:srgbClr val="00B050"/>
                          </a:solidFill>
                          <a:effectLst/>
                          <a:hlinkClick r:id="rId6">
                            <a:extLst>
                              <a:ext uri="{A12FA001-AC4F-418D-AE19-62706E023703}">
                                <ahyp:hlinkClr xmlns:ahyp="http://schemas.microsoft.com/office/drawing/2018/hyperlinkcolor" val="tx"/>
                              </a:ext>
                            </a:extLst>
                          </a:hlinkClick>
                        </a:rPr>
                        <a:t>1895r1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Setup for Multi-AP coordination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Sungjin Park </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Ran (2 SPs)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MAP-Operation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712210250"/>
                  </a:ext>
                </a:extLst>
              </a:tr>
              <a:tr h="290513">
                <a:tc>
                  <a:txBody>
                    <a:bodyPr/>
                    <a:lstStyle/>
                    <a:p>
                      <a:pPr algn="ctr" fontAlgn="b"/>
                      <a:r>
                        <a:rPr lang="en-US" sz="1200" u="sng" strike="noStrike">
                          <a:effectLst/>
                          <a:hlinkClick r:id="rId7"/>
                        </a:rPr>
                        <a:t> 1116r5</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Channel access in multi-band operation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Yunbo Li</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(1 SP)</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429498199"/>
                  </a:ext>
                </a:extLst>
              </a:tr>
              <a:tr h="290513">
                <a:tc>
                  <a:txBody>
                    <a:bodyPr/>
                    <a:lstStyle/>
                    <a:p>
                      <a:pPr algn="ctr" fontAlgn="b"/>
                      <a:r>
                        <a:rPr lang="en-US" sz="1200" u="sng" strike="noStrike">
                          <a:effectLst/>
                          <a:hlinkClick r:id="rId8"/>
                        </a:rPr>
                        <a:t>1358r1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Multi-link Operation Management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384444100"/>
                  </a:ext>
                </a:extLst>
              </a:tr>
              <a:tr h="290513">
                <a:tc>
                  <a:txBody>
                    <a:bodyPr/>
                    <a:lstStyle/>
                    <a:p>
                      <a:pPr algn="ctr" fontAlgn="b"/>
                      <a:r>
                        <a:rPr lang="en-US" sz="1200" u="sng" strike="noStrike">
                          <a:effectLst/>
                          <a:hlinkClick r:id="rId9"/>
                        </a:rPr>
                        <a:t>1510r3</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EHT Power saving considering multi-link</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Jeongki Kim</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(3 SPs)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887212942"/>
                  </a:ext>
                </a:extLst>
              </a:tr>
              <a:tr h="290513">
                <a:tc>
                  <a:txBody>
                    <a:bodyPr/>
                    <a:lstStyle/>
                    <a:p>
                      <a:pPr algn="ctr" fontAlgn="b"/>
                      <a:r>
                        <a:rPr lang="en-US" sz="1200" u="sng" strike="noStrike">
                          <a:effectLst/>
                          <a:hlinkClick r:id="rId10"/>
                        </a:rPr>
                        <a:t>1526r1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Multi-Link Power-save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Abhishek Patil</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681743248"/>
                  </a:ext>
                </a:extLst>
              </a:tr>
              <a:tr h="290513">
                <a:tc>
                  <a:txBody>
                    <a:bodyPr/>
                    <a:lstStyle/>
                    <a:p>
                      <a:pPr algn="ctr" fontAlgn="b"/>
                      <a:r>
                        <a:rPr lang="en-US" sz="1200" u="sng" strike="noStrike">
                          <a:effectLst/>
                          <a:hlinkClick r:id="rId11"/>
                        </a:rPr>
                        <a:t>1528r2</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Multi-Link Operation - Link Management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Abhishek Patil</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65951069"/>
                  </a:ext>
                </a:extLst>
              </a:tr>
              <a:tr h="290513">
                <a:tc>
                  <a:txBody>
                    <a:bodyPr/>
                    <a:lstStyle/>
                    <a:p>
                      <a:pPr algn="ctr" fontAlgn="b"/>
                      <a:r>
                        <a:rPr lang="en-US" sz="1200" u="sng" strike="noStrike">
                          <a:effectLst/>
                          <a:hlinkClick r:id="rId12"/>
                        </a:rPr>
                        <a:t>1536r2</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Power Consideration for Multi-link Transmissions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Rojan Chitrakar</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34606009"/>
                  </a:ext>
                </a:extLst>
              </a:tr>
              <a:tr h="290513">
                <a:tc>
                  <a:txBody>
                    <a:bodyPr/>
                    <a:lstStyle/>
                    <a:p>
                      <a:pPr algn="ctr" fontAlgn="b"/>
                      <a:r>
                        <a:rPr lang="en-US" sz="1200" u="sng" strike="noStrike">
                          <a:effectLst/>
                          <a:hlinkClick r:id="rId13"/>
                        </a:rPr>
                        <a:t>1542r1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Multi-link broadcast addressed frame reception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Po-Kai Huang</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514541004"/>
                  </a:ext>
                </a:extLst>
              </a:tr>
              <a:tr h="290513">
                <a:tc>
                  <a:txBody>
                    <a:bodyPr/>
                    <a:lstStyle/>
                    <a:p>
                      <a:pPr algn="ctr" fontAlgn="b"/>
                      <a:r>
                        <a:rPr lang="en-US" sz="1200" u="sng" strike="noStrike">
                          <a:effectLst/>
                          <a:hlinkClick r:id="rId14"/>
                        </a:rPr>
                        <a:t>1544r1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Multi-link power save operation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Minyoung Park</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6641057"/>
                  </a:ext>
                </a:extLst>
              </a:tr>
              <a:tr h="290513">
                <a:tc>
                  <a:txBody>
                    <a:bodyPr/>
                    <a:lstStyle/>
                    <a:p>
                      <a:pPr algn="ctr" fontAlgn="b"/>
                      <a:r>
                        <a:rPr lang="en-US" sz="1200" u="sng" strike="noStrike">
                          <a:effectLst/>
                          <a:hlinkClick r:id="rId15"/>
                        </a:rPr>
                        <a:t>1548r1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Channel access in design for synchronized multi-links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Yunbo Li</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ML-Sync TX/RX</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13531229"/>
                  </a:ext>
                </a:extLst>
              </a:tr>
              <a:tr h="290513">
                <a:tc>
                  <a:txBody>
                    <a:bodyPr/>
                    <a:lstStyle/>
                    <a:p>
                      <a:pPr algn="ctr" fontAlgn="b"/>
                      <a:r>
                        <a:rPr lang="en-US" sz="1200" u="sng" strike="noStrike">
                          <a:effectLst/>
                          <a:hlinkClick r:id="rId16"/>
                        </a:rPr>
                        <a:t>1549r1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association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Yunbo Li</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(1 SP)</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ML-Link Mgmt.</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438654106"/>
                  </a:ext>
                </a:extLst>
              </a:tr>
            </a:tbl>
          </a:graphicData>
        </a:graphic>
      </p:graphicFrame>
    </p:spTree>
    <p:extLst>
      <p:ext uri="{BB962C8B-B14F-4D97-AF65-F5344CB8AC3E}">
        <p14:creationId xmlns:p14="http://schemas.microsoft.com/office/powerpoint/2010/main" val="23044461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8" name="Date Placeholder 3">
            <a:extLst>
              <a:ext uri="{FF2B5EF4-FFF2-40B4-BE49-F238E27FC236}">
                <a16:creationId xmlns:a16="http://schemas.microsoft.com/office/drawing/2014/main" id="{52B1CE01-1952-4764-B848-BB211BD5D1A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9BBAB375-BD9A-4663-AA61-A9F3997EF20E}"/>
              </a:ext>
            </a:extLst>
          </p:cNvPr>
          <p:cNvGraphicFramePr>
            <a:graphicFrameLocks noGrp="1"/>
          </p:cNvGraphicFramePr>
          <p:nvPr>
            <p:extLst>
              <p:ext uri="{D42A27DB-BD31-4B8C-83A1-F6EECF244321}">
                <p14:modId xmlns:p14="http://schemas.microsoft.com/office/powerpoint/2010/main" val="4038271474"/>
              </p:ext>
            </p:extLst>
          </p:nvPr>
        </p:nvGraphicFramePr>
        <p:xfrm>
          <a:off x="533400" y="1642869"/>
          <a:ext cx="8077201" cy="4562763"/>
        </p:xfrm>
        <a:graphic>
          <a:graphicData uri="http://schemas.openxmlformats.org/drawingml/2006/table">
            <a:tbl>
              <a:tblPr>
                <a:tableStyleId>{7DF18680-E054-41AD-8BC1-D1AEF772440D}</a:tableStyleId>
              </a:tblPr>
              <a:tblGrid>
                <a:gridCol w="509574">
                  <a:extLst>
                    <a:ext uri="{9D8B030D-6E8A-4147-A177-3AD203B41FA5}">
                      <a16:colId xmlns:a16="http://schemas.microsoft.com/office/drawing/2014/main" val="1905210845"/>
                    </a:ext>
                  </a:extLst>
                </a:gridCol>
                <a:gridCol w="3424780">
                  <a:extLst>
                    <a:ext uri="{9D8B030D-6E8A-4147-A177-3AD203B41FA5}">
                      <a16:colId xmlns:a16="http://schemas.microsoft.com/office/drawing/2014/main" val="4232370698"/>
                    </a:ext>
                  </a:extLst>
                </a:gridCol>
                <a:gridCol w="1204394">
                  <a:extLst>
                    <a:ext uri="{9D8B030D-6E8A-4147-A177-3AD203B41FA5}">
                      <a16:colId xmlns:a16="http://schemas.microsoft.com/office/drawing/2014/main" val="2960388176"/>
                    </a:ext>
                  </a:extLst>
                </a:gridCol>
                <a:gridCol w="1086265">
                  <a:extLst>
                    <a:ext uri="{9D8B030D-6E8A-4147-A177-3AD203B41FA5}">
                      <a16:colId xmlns:a16="http://schemas.microsoft.com/office/drawing/2014/main" val="1071142048"/>
                    </a:ext>
                  </a:extLst>
                </a:gridCol>
                <a:gridCol w="1303726">
                  <a:extLst>
                    <a:ext uri="{9D8B030D-6E8A-4147-A177-3AD203B41FA5}">
                      <a16:colId xmlns:a16="http://schemas.microsoft.com/office/drawing/2014/main" val="1134802697"/>
                    </a:ext>
                  </a:extLst>
                </a:gridCol>
                <a:gridCol w="548462">
                  <a:extLst>
                    <a:ext uri="{9D8B030D-6E8A-4147-A177-3AD203B41FA5}">
                      <a16:colId xmlns:a16="http://schemas.microsoft.com/office/drawing/2014/main" val="3137111320"/>
                    </a:ext>
                  </a:extLst>
                </a:gridCol>
              </a:tblGrid>
              <a:tr h="26658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859" marR="5859" marT="585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480460928"/>
                  </a:ext>
                </a:extLst>
              </a:tr>
              <a:tr h="266583">
                <a:tc>
                  <a:txBody>
                    <a:bodyPr/>
                    <a:lstStyle/>
                    <a:p>
                      <a:pPr algn="ctr" fontAlgn="b"/>
                      <a:r>
                        <a:rPr lang="en-US" sz="1200" u="sng" strike="noStrike">
                          <a:effectLst/>
                          <a:hlinkClick r:id="rId2"/>
                        </a:rPr>
                        <a:t>1591r3</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BA setup for multi-link Aggregation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Jason Y. Guo</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ML-Block Ack</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54558880"/>
                  </a:ext>
                </a:extLst>
              </a:tr>
              <a:tr h="266583">
                <a:tc>
                  <a:txBody>
                    <a:bodyPr/>
                    <a:lstStyle/>
                    <a:p>
                      <a:pPr algn="ctr" fontAlgn="b"/>
                      <a:r>
                        <a:rPr lang="en-US" sz="1200" b="0" i="0" u="sng" strike="noStrike" dirty="0">
                          <a:solidFill>
                            <a:srgbClr val="0563C1"/>
                          </a:solidFill>
                          <a:effectLst/>
                          <a:latin typeface="Calibri" panose="020F0502020204030204" pitchFamily="34" charset="0"/>
                          <a:hlinkClick r:id="rId3"/>
                        </a:rPr>
                        <a:t>1615r1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Multi-band/Multi-channel Op. for Low Latency&amp;Jitter</a:t>
                      </a: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Liuming Lu</a:t>
                      </a:r>
                    </a:p>
                  </a:txBody>
                  <a:tcPr marL="5859" marR="5859" marT="5859"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3031579357"/>
                  </a:ext>
                </a:extLst>
              </a:tr>
              <a:tr h="266583">
                <a:tc>
                  <a:txBody>
                    <a:bodyPr/>
                    <a:lstStyle/>
                    <a:p>
                      <a:pPr algn="ctr" fontAlgn="b"/>
                      <a:r>
                        <a:rPr lang="en-US" sz="1200" u="sng" strike="noStrike" dirty="0">
                          <a:effectLst/>
                          <a:hlinkClick r:id="rId4"/>
                        </a:rPr>
                        <a:t>1617r1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power save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066782163"/>
                  </a:ext>
                </a:extLst>
              </a:tr>
              <a:tr h="266583">
                <a:tc>
                  <a:txBody>
                    <a:bodyPr/>
                    <a:lstStyle/>
                    <a:p>
                      <a:pPr algn="ctr" fontAlgn="b"/>
                      <a:r>
                        <a:rPr lang="en-US" sz="1200" u="sng" strike="noStrike">
                          <a:effectLst/>
                          <a:hlinkClick r:id="rId5"/>
                        </a:rPr>
                        <a:t>1678r0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Multiple Link Asynchronous and Synchronous TX</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Alan Jauh</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494700388"/>
                  </a:ext>
                </a:extLst>
              </a:tr>
              <a:tr h="266583">
                <a:tc>
                  <a:txBody>
                    <a:bodyPr/>
                    <a:lstStyle/>
                    <a:p>
                      <a:pPr algn="ctr" fontAlgn="b"/>
                      <a:r>
                        <a:rPr lang="en-US" sz="1200" u="sng" strike="noStrike">
                          <a:effectLst/>
                          <a:hlinkClick r:id="rId6"/>
                        </a:rPr>
                        <a:t>1822r2</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security consideration</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Po-Kai Huang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89164472"/>
                  </a:ext>
                </a:extLst>
              </a:tr>
              <a:tr h="266583">
                <a:tc>
                  <a:txBody>
                    <a:bodyPr/>
                    <a:lstStyle/>
                    <a:p>
                      <a:pPr algn="ctr" fontAlgn="b"/>
                      <a:r>
                        <a:rPr lang="en-US" sz="1200" u="sng" strike="noStrike">
                          <a:effectLst/>
                          <a:hlinkClick r:id="rId7"/>
                        </a:rPr>
                        <a:t>1823r1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setup follow up</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Po-Kai Huang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249786046"/>
                  </a:ext>
                </a:extLst>
              </a:tr>
              <a:tr h="266583">
                <a:tc>
                  <a:txBody>
                    <a:bodyPr/>
                    <a:lstStyle/>
                    <a:p>
                      <a:pPr algn="ctr" fontAlgn="b"/>
                      <a:r>
                        <a:rPr lang="en-US" sz="1200" u="sng" strike="noStrike">
                          <a:effectLst/>
                          <a:hlinkClick r:id="rId8"/>
                        </a:rPr>
                        <a:t>1856r1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A-MPDU and BA</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ML-Block Ack</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529398406"/>
                  </a:ext>
                </a:extLst>
              </a:tr>
              <a:tr h="266583">
                <a:tc>
                  <a:txBody>
                    <a:bodyPr/>
                    <a:lstStyle/>
                    <a:p>
                      <a:pPr algn="ctr" fontAlgn="b"/>
                      <a:r>
                        <a:rPr lang="en-US" sz="1200" u="sng" strike="noStrike">
                          <a:effectLst/>
                          <a:hlinkClick r:id="rId9"/>
                        </a:rPr>
                        <a:t>1887r1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Acknowledgement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ML-Block Ack</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354083981"/>
                  </a:ext>
                </a:extLst>
              </a:tr>
              <a:tr h="326070">
                <a:tc>
                  <a:txBody>
                    <a:bodyPr/>
                    <a:lstStyle/>
                    <a:p>
                      <a:pPr algn="ctr" fontAlgn="b"/>
                      <a:r>
                        <a:rPr lang="en-US" sz="1200" u="sng" strike="noStrike">
                          <a:effectLst/>
                          <a:hlinkClick r:id="rId10"/>
                        </a:rPr>
                        <a:t>1868r2</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Signaling support for multi-RU assignment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Lei Huang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Multi-RU/Puncture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129844562"/>
                  </a:ext>
                </a:extLst>
              </a:tr>
              <a:tr h="326070">
                <a:tc>
                  <a:txBody>
                    <a:bodyPr/>
                    <a:lstStyle/>
                    <a:p>
                      <a:pPr algn="ctr" fontAlgn="b"/>
                      <a:r>
                        <a:rPr lang="en-US" sz="1200" u="sng" strike="noStrike">
                          <a:effectLst/>
                          <a:hlinkClick r:id="rId11"/>
                        </a:rPr>
                        <a:t>1869r0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Preamble Puncturing and RU Aggregation</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Bin Tian</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Multi-RU/Puncture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126572675"/>
                  </a:ext>
                </a:extLst>
              </a:tr>
              <a:tr h="266583">
                <a:tc>
                  <a:txBody>
                    <a:bodyPr/>
                    <a:lstStyle/>
                    <a:p>
                      <a:pPr algn="ctr" fontAlgn="b"/>
                      <a:r>
                        <a:rPr lang="en-US" sz="1200" u="sng" strike="noStrike">
                          <a:effectLst/>
                          <a:hlinkClick r:id="rId12"/>
                        </a:rPr>
                        <a:t>1877r0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16 Spatial Stream Support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Wook Bong Lee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MIMO</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644639841"/>
                  </a:ext>
                </a:extLst>
              </a:tr>
              <a:tr h="266583">
                <a:tc>
                  <a:txBody>
                    <a:bodyPr/>
                    <a:lstStyle/>
                    <a:p>
                      <a:pPr algn="ctr" fontAlgn="b"/>
                      <a:r>
                        <a:rPr lang="en-US" sz="1200" u="sng" strike="noStrike">
                          <a:effectLst/>
                          <a:hlinkClick r:id="rId13"/>
                        </a:rPr>
                        <a:t>1890r0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Phase Rotation Follow-up (pending  r1)</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Eunsung Park</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(5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L-Preamble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072852573"/>
                  </a:ext>
                </a:extLst>
              </a:tr>
              <a:tr h="326070">
                <a:tc>
                  <a:txBody>
                    <a:bodyPr/>
                    <a:lstStyle/>
                    <a:p>
                      <a:pPr algn="ctr" fontAlgn="b"/>
                      <a:r>
                        <a:rPr lang="en-US" sz="1200" u="sng" strike="noStrike">
                          <a:effectLst/>
                          <a:hlinkClick r:id="rId14"/>
                        </a:rPr>
                        <a:t>1907r1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Multiple RU Combinations for EHT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Jianhan Liu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(7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Multi-RU/Puncture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201581262"/>
                  </a:ext>
                </a:extLst>
              </a:tr>
              <a:tr h="326070">
                <a:tc>
                  <a:txBody>
                    <a:bodyPr/>
                    <a:lstStyle/>
                    <a:p>
                      <a:pPr algn="ctr" fontAlgn="b"/>
                      <a:r>
                        <a:rPr lang="en-US" sz="1200" u="sng" strike="noStrike">
                          <a:effectLst/>
                          <a:hlinkClick r:id="rId15"/>
                        </a:rPr>
                        <a:t>1908r0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 RU support (pending r1)</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Ron Porat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(4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Multi-RU/Puncture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074709337"/>
                  </a:ext>
                </a:extLst>
              </a:tr>
              <a:tr h="326070">
                <a:tc>
                  <a:txBody>
                    <a:bodyPr/>
                    <a:lstStyle/>
                    <a:p>
                      <a:pPr algn="ctr" fontAlgn="b"/>
                      <a:r>
                        <a:rPr lang="en-US" sz="1200" u="sng" strike="noStrike" dirty="0">
                          <a:effectLst/>
                          <a:hlinkClick r:id="rId16"/>
                        </a:rPr>
                        <a:t>1914r2</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Multiple RU discussion</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Ross Jian Yu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Multi-RU/Puncture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PHY</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30763070"/>
                  </a:ext>
                </a:extLst>
              </a:tr>
            </a:tbl>
          </a:graphicData>
        </a:graphic>
      </p:graphicFrame>
    </p:spTree>
    <p:extLst>
      <p:ext uri="{BB962C8B-B14F-4D97-AF65-F5344CB8AC3E}">
        <p14:creationId xmlns:p14="http://schemas.microsoft.com/office/powerpoint/2010/main" val="8612081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8" name="Date Placeholder 3">
            <a:extLst>
              <a:ext uri="{FF2B5EF4-FFF2-40B4-BE49-F238E27FC236}">
                <a16:creationId xmlns:a16="http://schemas.microsoft.com/office/drawing/2014/main" id="{52B1CE01-1952-4764-B848-BB211BD5D1A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9BBAB375-BD9A-4663-AA61-A9F3997EF20E}"/>
              </a:ext>
            </a:extLst>
          </p:cNvPr>
          <p:cNvGraphicFramePr>
            <a:graphicFrameLocks noGrp="1"/>
          </p:cNvGraphicFramePr>
          <p:nvPr>
            <p:extLst>
              <p:ext uri="{D42A27DB-BD31-4B8C-83A1-F6EECF244321}">
                <p14:modId xmlns:p14="http://schemas.microsoft.com/office/powerpoint/2010/main" val="2242233770"/>
              </p:ext>
            </p:extLst>
          </p:nvPr>
        </p:nvGraphicFramePr>
        <p:xfrm>
          <a:off x="533400" y="1642869"/>
          <a:ext cx="8077201" cy="918723"/>
        </p:xfrm>
        <a:graphic>
          <a:graphicData uri="http://schemas.openxmlformats.org/drawingml/2006/table">
            <a:tbl>
              <a:tblPr>
                <a:tableStyleId>{7DF18680-E054-41AD-8BC1-D1AEF772440D}</a:tableStyleId>
              </a:tblPr>
              <a:tblGrid>
                <a:gridCol w="509574">
                  <a:extLst>
                    <a:ext uri="{9D8B030D-6E8A-4147-A177-3AD203B41FA5}">
                      <a16:colId xmlns:a16="http://schemas.microsoft.com/office/drawing/2014/main" val="1905210845"/>
                    </a:ext>
                  </a:extLst>
                </a:gridCol>
                <a:gridCol w="3424780">
                  <a:extLst>
                    <a:ext uri="{9D8B030D-6E8A-4147-A177-3AD203B41FA5}">
                      <a16:colId xmlns:a16="http://schemas.microsoft.com/office/drawing/2014/main" val="4232370698"/>
                    </a:ext>
                  </a:extLst>
                </a:gridCol>
                <a:gridCol w="1204394">
                  <a:extLst>
                    <a:ext uri="{9D8B030D-6E8A-4147-A177-3AD203B41FA5}">
                      <a16:colId xmlns:a16="http://schemas.microsoft.com/office/drawing/2014/main" val="2960388176"/>
                    </a:ext>
                  </a:extLst>
                </a:gridCol>
                <a:gridCol w="1086265">
                  <a:extLst>
                    <a:ext uri="{9D8B030D-6E8A-4147-A177-3AD203B41FA5}">
                      <a16:colId xmlns:a16="http://schemas.microsoft.com/office/drawing/2014/main" val="1071142048"/>
                    </a:ext>
                  </a:extLst>
                </a:gridCol>
                <a:gridCol w="1303726">
                  <a:extLst>
                    <a:ext uri="{9D8B030D-6E8A-4147-A177-3AD203B41FA5}">
                      <a16:colId xmlns:a16="http://schemas.microsoft.com/office/drawing/2014/main" val="1134802697"/>
                    </a:ext>
                  </a:extLst>
                </a:gridCol>
                <a:gridCol w="548462">
                  <a:extLst>
                    <a:ext uri="{9D8B030D-6E8A-4147-A177-3AD203B41FA5}">
                      <a16:colId xmlns:a16="http://schemas.microsoft.com/office/drawing/2014/main" val="3137111320"/>
                    </a:ext>
                  </a:extLst>
                </a:gridCol>
              </a:tblGrid>
              <a:tr h="26658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859" marR="5859" marT="585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480460928"/>
                  </a:ext>
                </a:extLst>
              </a:tr>
              <a:tr h="326070">
                <a:tc>
                  <a:txBody>
                    <a:bodyPr/>
                    <a:lstStyle/>
                    <a:p>
                      <a:pPr algn="ctr" fontAlgn="b"/>
                      <a:r>
                        <a:rPr lang="en-US" sz="1100" u="sng" strike="noStrike">
                          <a:effectLst/>
                          <a:hlinkClick r:id="rId2"/>
                        </a:rPr>
                        <a:t>1980r1</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EHT P matrices Discussion</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u="none" strike="noStrike">
                          <a:effectLst/>
                        </a:rPr>
                        <a:t>Dandan Liang</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u="none" strike="noStrike">
                          <a:effectLst/>
                        </a:rPr>
                        <a:t>MIMO</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dirty="0">
                          <a:effectLst/>
                        </a:rPr>
                        <a:t>PHY</a:t>
                      </a:r>
                      <a:endParaRPr lang="en-US" sz="1200" b="0" i="0" u="none" strike="noStrike" dirty="0">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15149094"/>
                  </a:ext>
                </a:extLst>
              </a:tr>
              <a:tr h="326070">
                <a:tc>
                  <a:txBody>
                    <a:bodyPr/>
                    <a:lstStyle/>
                    <a:p>
                      <a:pPr algn="ctr" fontAlgn="b"/>
                      <a:r>
                        <a:rPr lang="en-US" sz="1100" u="sng" strike="noStrike" dirty="0">
                          <a:effectLst/>
                          <a:hlinkClick r:id="rId3"/>
                        </a:rPr>
                        <a:t>1981r1</a:t>
                      </a:r>
                      <a:endParaRPr lang="en-US" sz="1100" b="0" i="0" u="sng" strike="noStrike" dirty="0">
                        <a:solidFill>
                          <a:srgbClr val="0563C1"/>
                        </a:solidFill>
                        <a:effectLst/>
                        <a:latin typeface="Calibri" panose="020F0502020204030204" pitchFamily="34" charset="0"/>
                      </a:endParaRPr>
                    </a:p>
                  </a:txBody>
                  <a:tcPr marL="9525" marR="9525" marT="9525" marB="0" anchor="b"/>
                </a:tc>
                <a:tc>
                  <a:txBody>
                    <a:bodyPr/>
                    <a:lstStyle/>
                    <a:p>
                      <a:pPr algn="l" fontAlgn="b"/>
                      <a:r>
                        <a:rPr lang="en-US" sz="1200" u="none" strike="noStrike" dirty="0">
                          <a:effectLst/>
                        </a:rPr>
                        <a:t>Phase Rotations Design for EHT</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u="none" strike="noStrike">
                          <a:effectLst/>
                        </a:rPr>
                        <a:t>Dandan Liang</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u="none" strike="noStrike" dirty="0">
                          <a:effectLst/>
                        </a:rPr>
                        <a:t>L-Preamble</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dirty="0">
                          <a:effectLst/>
                        </a:rPr>
                        <a:t>PHY</a:t>
                      </a:r>
                      <a:endParaRPr lang="en-US" sz="1200" b="0" i="0" u="none" strike="noStrike" dirty="0">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517421623"/>
                  </a:ext>
                </a:extLst>
              </a:tr>
            </a:tbl>
          </a:graphicData>
        </a:graphic>
      </p:graphicFrame>
    </p:spTree>
    <p:extLst>
      <p:ext uri="{BB962C8B-B14F-4D97-AF65-F5344CB8AC3E}">
        <p14:creationId xmlns:p14="http://schemas.microsoft.com/office/powerpoint/2010/main" val="12588529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3" name="Table 2">
            <a:extLst>
              <a:ext uri="{FF2B5EF4-FFF2-40B4-BE49-F238E27FC236}">
                <a16:creationId xmlns:a16="http://schemas.microsoft.com/office/drawing/2014/main" id="{5F9A956F-4C02-4E00-8B16-4587FB8EFCAC}"/>
              </a:ext>
            </a:extLst>
          </p:cNvPr>
          <p:cNvGraphicFramePr>
            <a:graphicFrameLocks noGrp="1"/>
          </p:cNvGraphicFramePr>
          <p:nvPr>
            <p:extLst>
              <p:ext uri="{D42A27DB-BD31-4B8C-83A1-F6EECF244321}">
                <p14:modId xmlns:p14="http://schemas.microsoft.com/office/powerpoint/2010/main" val="2290576876"/>
              </p:ext>
            </p:extLst>
          </p:nvPr>
        </p:nvGraphicFramePr>
        <p:xfrm>
          <a:off x="457200" y="1602216"/>
          <a:ext cx="8149210" cy="4265190"/>
        </p:xfrm>
        <a:graphic>
          <a:graphicData uri="http://schemas.openxmlformats.org/drawingml/2006/table">
            <a:tbl>
              <a:tblPr>
                <a:tableStyleId>{7DF18680-E054-41AD-8BC1-D1AEF772440D}</a:tableStyleId>
              </a:tblPr>
              <a:tblGrid>
                <a:gridCol w="506991">
                  <a:extLst>
                    <a:ext uri="{9D8B030D-6E8A-4147-A177-3AD203B41FA5}">
                      <a16:colId xmlns:a16="http://schemas.microsoft.com/office/drawing/2014/main" val="35643193"/>
                    </a:ext>
                  </a:extLst>
                </a:gridCol>
                <a:gridCol w="3981366">
                  <a:extLst>
                    <a:ext uri="{9D8B030D-6E8A-4147-A177-3AD203B41FA5}">
                      <a16:colId xmlns:a16="http://schemas.microsoft.com/office/drawing/2014/main" val="3814814238"/>
                    </a:ext>
                  </a:extLst>
                </a:gridCol>
                <a:gridCol w="1299998">
                  <a:extLst>
                    <a:ext uri="{9D8B030D-6E8A-4147-A177-3AD203B41FA5}">
                      <a16:colId xmlns:a16="http://schemas.microsoft.com/office/drawing/2014/main" val="629559642"/>
                    </a:ext>
                  </a:extLst>
                </a:gridCol>
                <a:gridCol w="643003">
                  <a:extLst>
                    <a:ext uri="{9D8B030D-6E8A-4147-A177-3AD203B41FA5}">
                      <a16:colId xmlns:a16="http://schemas.microsoft.com/office/drawing/2014/main" val="2496461503"/>
                    </a:ext>
                  </a:extLst>
                </a:gridCol>
                <a:gridCol w="1167362">
                  <a:extLst>
                    <a:ext uri="{9D8B030D-6E8A-4147-A177-3AD203B41FA5}">
                      <a16:colId xmlns:a16="http://schemas.microsoft.com/office/drawing/2014/main" val="392062141"/>
                    </a:ext>
                  </a:extLst>
                </a:gridCol>
                <a:gridCol w="550490">
                  <a:extLst>
                    <a:ext uri="{9D8B030D-6E8A-4147-A177-3AD203B41FA5}">
                      <a16:colId xmlns:a16="http://schemas.microsoft.com/office/drawing/2014/main" val="2031842831"/>
                    </a:ext>
                  </a:extLst>
                </a:gridCol>
              </a:tblGrid>
              <a:tr h="251332">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495210">
                <a:tc>
                  <a:txBody>
                    <a:bodyPr/>
                    <a:lstStyle/>
                    <a:p>
                      <a:pPr algn="ctr" fontAlgn="b"/>
                      <a:r>
                        <a:rPr lang="en-US" sz="1200" u="sng" strike="noStrike">
                          <a:solidFill>
                            <a:srgbClr val="00B050"/>
                          </a:solidFill>
                          <a:effectLst/>
                          <a:hlinkClick r:id="rId2">
                            <a:extLst>
                              <a:ext uri="{A12FA001-AC4F-418D-AE19-62706E023703}">
                                <ahyp:hlinkClr xmlns:ahyp="http://schemas.microsoft.com/office/drawing/2018/hyperlinkcolor" val="tx"/>
                              </a:ext>
                            </a:extLst>
                          </a:hlinkClick>
                        </a:rPr>
                        <a:t>1779r5</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Downlink SR parameter framework with coordinated </a:t>
                      </a:r>
                    </a:p>
                    <a:p>
                      <a:pPr algn="l" fontAlgn="b"/>
                      <a:r>
                        <a:rPr lang="en-US" sz="1200" u="none" strike="noStrike" dirty="0">
                          <a:solidFill>
                            <a:srgbClr val="00B050"/>
                          </a:solidFill>
                          <a:effectLst/>
                        </a:rPr>
                        <a:t>beamforming/null steering</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solidFill>
                            <a:srgbClr val="00B050"/>
                          </a:solidFill>
                          <a:effectLst/>
                        </a:rPr>
                        <a:t>David Lopez-Perez</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MAP-SR</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207578408"/>
                  </a:ext>
                </a:extLst>
              </a:tr>
              <a:tr h="251332">
                <a:tc>
                  <a:txBody>
                    <a:bodyPr/>
                    <a:lstStyle/>
                    <a:p>
                      <a:pPr algn="ctr" fontAlgn="b"/>
                      <a:r>
                        <a:rPr lang="en-US" sz="1200" u="sng" strike="noStrike">
                          <a:effectLst/>
                          <a:hlinkClick r:id="rId3"/>
                        </a:rPr>
                        <a:t>1858r0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HARQ System Level Simulation Results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Sebastian Max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HARQ-General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36307838"/>
                  </a:ext>
                </a:extLst>
              </a:tr>
              <a:tr h="251332">
                <a:tc>
                  <a:txBody>
                    <a:bodyPr/>
                    <a:lstStyle/>
                    <a:p>
                      <a:pPr algn="ctr" fontAlgn="b"/>
                      <a:r>
                        <a:rPr lang="en-US" sz="1200" u="sng" strike="noStrike">
                          <a:effectLst/>
                          <a:hlinkClick r:id="rId4"/>
                        </a:rPr>
                        <a:t>1903r0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Uplink Coordinated Multi-AP</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Roya Doostnejad</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MAP-UL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56176268"/>
                  </a:ext>
                </a:extLst>
              </a:tr>
              <a:tr h="251332">
                <a:tc>
                  <a:txBody>
                    <a:bodyPr/>
                    <a:lstStyle/>
                    <a:p>
                      <a:pPr algn="ctr" fontAlgn="b"/>
                      <a:r>
                        <a:rPr lang="en-US" sz="1200" u="sng" strike="noStrike">
                          <a:effectLst/>
                          <a:hlinkClick r:id="rId5"/>
                        </a:rPr>
                        <a:t>1919r0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Coordinated OFDMA</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MAP-OFDMA</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523543530"/>
                  </a:ext>
                </a:extLst>
              </a:tr>
              <a:tr h="251332">
                <a:tc>
                  <a:txBody>
                    <a:bodyPr/>
                    <a:lstStyle/>
                    <a:p>
                      <a:pPr algn="ctr" fontAlgn="b"/>
                      <a:r>
                        <a:rPr lang="en-US" sz="1200" u="sng" strike="noStrike">
                          <a:effectLst/>
                          <a:hlinkClick r:id="rId6"/>
                        </a:rPr>
                        <a:t>1931r0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Multi-AP group formation follow-up</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Cheng Chen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MAP-Operation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04604020"/>
                  </a:ext>
                </a:extLst>
              </a:tr>
              <a:tr h="251332">
                <a:tc>
                  <a:txBody>
                    <a:bodyPr/>
                    <a:lstStyle/>
                    <a:p>
                      <a:pPr algn="ctr" fontAlgn="b"/>
                      <a:r>
                        <a:rPr lang="en-US" sz="1200" u="sng" strike="noStrike">
                          <a:effectLst/>
                          <a:hlinkClick r:id="rId7"/>
                        </a:rPr>
                        <a:t>1961r1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Multi-ap-group-establishment</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Bo Sun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MAP-Operation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63658074"/>
                  </a:ext>
                </a:extLst>
              </a:tr>
              <a:tr h="251332">
                <a:tc>
                  <a:txBody>
                    <a:bodyPr/>
                    <a:lstStyle/>
                    <a:p>
                      <a:pPr algn="ctr" fontAlgn="b"/>
                      <a:r>
                        <a:rPr lang="en-US" sz="1200" u="sng" strike="noStrike">
                          <a:effectLst/>
                          <a:hlinkClick r:id="rId8"/>
                        </a:rPr>
                        <a:t>1972r1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Operation of virtual BSS Arch. for Multi-AP Coord.</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err="1">
                          <a:effectLst/>
                        </a:rPr>
                        <a:t>Guogang</a:t>
                      </a:r>
                      <a:r>
                        <a:rPr lang="en-US" sz="1200" u="none" strike="noStrike" dirty="0">
                          <a:effectLst/>
                        </a:rPr>
                        <a:t> Huang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MAP-Operation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576665425"/>
                  </a:ext>
                </a:extLst>
              </a:tr>
              <a:tr h="251332">
                <a:tc>
                  <a:txBody>
                    <a:bodyPr/>
                    <a:lstStyle/>
                    <a:p>
                      <a:pPr algn="ctr" fontAlgn="b"/>
                      <a:r>
                        <a:rPr lang="en-US" sz="1200" u="none" strike="noStrike" dirty="0">
                          <a:effectLst/>
                          <a:hlinkClick r:id="rId9"/>
                        </a:rPr>
                        <a:t>1979r0</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UL Coord. 4 Throughput Improvement and </a:t>
                      </a:r>
                      <a:r>
                        <a:rPr lang="en-US" sz="1200" u="none" strike="noStrike" dirty="0" err="1">
                          <a:effectLst/>
                        </a:rPr>
                        <a:t>Interf</a:t>
                      </a:r>
                      <a:r>
                        <a:rPr lang="en-US" sz="1200" u="none" strike="noStrike" dirty="0">
                          <a:effectLst/>
                        </a:rPr>
                        <a:t>. Reduction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Genady Tsodik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MAP-UL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474533908"/>
                  </a:ext>
                </a:extLst>
              </a:tr>
              <a:tr h="251332">
                <a:tc>
                  <a:txBody>
                    <a:bodyPr/>
                    <a:lstStyle/>
                    <a:p>
                      <a:pPr algn="ctr" fontAlgn="b"/>
                      <a:r>
                        <a:rPr lang="en-US" sz="1200" u="sng" strike="noStrike" dirty="0">
                          <a:effectLst/>
                          <a:hlinkClick r:id="rId10"/>
                        </a:rPr>
                        <a:t>1547r3</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Multi-link-operation-and-channel-access-discussion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Kaiying Lu</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65847402"/>
                  </a:ext>
                </a:extLst>
              </a:tr>
              <a:tr h="251332">
                <a:tc>
                  <a:txBody>
                    <a:bodyPr/>
                    <a:lstStyle/>
                    <a:p>
                      <a:pPr algn="ctr" fontAlgn="b"/>
                      <a:r>
                        <a:rPr lang="en-US" sz="1200" u="sng" strike="noStrike">
                          <a:effectLst/>
                          <a:hlinkClick r:id="rId11"/>
                        </a:rPr>
                        <a:t>1604r0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EHT Direct Link Transmission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Dibakar Das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RDG for P2P</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71682351"/>
                  </a:ext>
                </a:extLst>
              </a:tr>
              <a:tr h="251332">
                <a:tc>
                  <a:txBody>
                    <a:bodyPr/>
                    <a:lstStyle/>
                    <a:p>
                      <a:pPr algn="ctr" fontAlgn="b"/>
                      <a:r>
                        <a:rPr lang="en-US" sz="1200" u="sng" strike="noStrike">
                          <a:effectLst/>
                          <a:hlinkClick r:id="rId12"/>
                        </a:rPr>
                        <a:t>1622r0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Use Auto Repetition in low latency queue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Tony Zeng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Low Latency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812765047"/>
                  </a:ext>
                </a:extLst>
              </a:tr>
              <a:tr h="251332">
                <a:tc>
                  <a:txBody>
                    <a:bodyPr/>
                    <a:lstStyle/>
                    <a:p>
                      <a:pPr algn="ctr" fontAlgn="b"/>
                      <a:r>
                        <a:rPr lang="en-US" sz="1200" u="sng" strike="noStrike" dirty="0">
                          <a:effectLst/>
                          <a:hlinkClick r:id="rId13"/>
                        </a:rPr>
                        <a:t>1836r2</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Channel Access Follow-up</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Sharan Naribole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001072059"/>
                  </a:ext>
                </a:extLst>
              </a:tr>
              <a:tr h="251332">
                <a:tc>
                  <a:txBody>
                    <a:bodyPr/>
                    <a:lstStyle/>
                    <a:p>
                      <a:pPr algn="ctr" fontAlgn="b"/>
                      <a:r>
                        <a:rPr lang="en-US" sz="1200" u="sng" strike="noStrike" dirty="0">
                          <a:effectLst/>
                          <a:hlinkClick r:id="rId14"/>
                        </a:rPr>
                        <a:t>1899r2</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MLA MAC Addresses considerations </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Duncan Ho</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20890647"/>
                  </a:ext>
                </a:extLst>
              </a:tr>
              <a:tr h="251332">
                <a:tc>
                  <a:txBody>
                    <a:bodyPr/>
                    <a:lstStyle/>
                    <a:p>
                      <a:pPr algn="ctr" fontAlgn="b"/>
                      <a:r>
                        <a:rPr lang="en-US" sz="1200" u="sng" strike="noStrike">
                          <a:effectLst/>
                          <a:hlinkClick r:id="rId15"/>
                        </a:rPr>
                        <a:t>1900r2</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MLA-security-considerations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Duncan Ho</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435199285"/>
                  </a:ext>
                </a:extLst>
              </a:tr>
              <a:tr h="251332">
                <a:tc>
                  <a:txBody>
                    <a:bodyPr/>
                    <a:lstStyle/>
                    <a:p>
                      <a:pPr algn="ctr" fontAlgn="b"/>
                      <a:r>
                        <a:rPr lang="en-US" sz="1200" u="sng" strike="noStrike" dirty="0">
                          <a:effectLst/>
                          <a:hlinkClick r:id="rId16"/>
                        </a:rPr>
                        <a:t>1904r1</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MLO: Link Management (follow-up) </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Abhishek Patil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898368390"/>
                  </a:ext>
                </a:extLst>
              </a:tr>
            </a:tbl>
          </a:graphicData>
        </a:graphic>
      </p:graphicFrame>
    </p:spTree>
    <p:extLst>
      <p:ext uri="{BB962C8B-B14F-4D97-AF65-F5344CB8AC3E}">
        <p14:creationId xmlns:p14="http://schemas.microsoft.com/office/powerpoint/2010/main" val="2090181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Irvine, CA, USA</a:t>
            </a:r>
          </a:p>
          <a:p>
            <a:pPr algn="ctr">
              <a:lnSpc>
                <a:spcPct val="90000"/>
              </a:lnSpc>
              <a:buFontTx/>
              <a:buNone/>
            </a:pPr>
            <a:r>
              <a:rPr lang="en-US" sz="4000" dirty="0">
                <a:latin typeface="Arial" panose="020B0604020202020204" pitchFamily="34" charset="0"/>
              </a:rPr>
              <a:t>January 12-17, 2020</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7" name="Table 6">
            <a:extLst>
              <a:ext uri="{FF2B5EF4-FFF2-40B4-BE49-F238E27FC236}">
                <a16:creationId xmlns:a16="http://schemas.microsoft.com/office/drawing/2014/main" id="{9F0EC4C0-C9C5-4F1D-A77C-EBFEB990E2F8}"/>
              </a:ext>
            </a:extLst>
          </p:cNvPr>
          <p:cNvGraphicFramePr>
            <a:graphicFrameLocks noGrp="1"/>
          </p:cNvGraphicFramePr>
          <p:nvPr>
            <p:extLst>
              <p:ext uri="{D42A27DB-BD31-4B8C-83A1-F6EECF244321}">
                <p14:modId xmlns:p14="http://schemas.microsoft.com/office/powerpoint/2010/main" val="4044912800"/>
              </p:ext>
            </p:extLst>
          </p:nvPr>
        </p:nvGraphicFramePr>
        <p:xfrm>
          <a:off x="387351" y="1725724"/>
          <a:ext cx="8299449" cy="4446483"/>
        </p:xfrm>
        <a:graphic>
          <a:graphicData uri="http://schemas.openxmlformats.org/drawingml/2006/table">
            <a:tbl>
              <a:tblPr>
                <a:tableStyleId>{7DF18680-E054-41AD-8BC1-D1AEF772440D}</a:tableStyleId>
              </a:tblPr>
              <a:tblGrid>
                <a:gridCol w="502465">
                  <a:extLst>
                    <a:ext uri="{9D8B030D-6E8A-4147-A177-3AD203B41FA5}">
                      <a16:colId xmlns:a16="http://schemas.microsoft.com/office/drawing/2014/main" val="35643193"/>
                    </a:ext>
                  </a:extLst>
                </a:gridCol>
                <a:gridCol w="3940389">
                  <a:extLst>
                    <a:ext uri="{9D8B030D-6E8A-4147-A177-3AD203B41FA5}">
                      <a16:colId xmlns:a16="http://schemas.microsoft.com/office/drawing/2014/main" val="3814814238"/>
                    </a:ext>
                  </a:extLst>
                </a:gridCol>
                <a:gridCol w="1569803">
                  <a:extLst>
                    <a:ext uri="{9D8B030D-6E8A-4147-A177-3AD203B41FA5}">
                      <a16:colId xmlns:a16="http://schemas.microsoft.com/office/drawing/2014/main" val="629559642"/>
                    </a:ext>
                  </a:extLst>
                </a:gridCol>
                <a:gridCol w="573763">
                  <a:extLst>
                    <a:ext uri="{9D8B030D-6E8A-4147-A177-3AD203B41FA5}">
                      <a16:colId xmlns:a16="http://schemas.microsoft.com/office/drawing/2014/main" val="2496461503"/>
                    </a:ext>
                  </a:extLst>
                </a:gridCol>
                <a:gridCol w="1176110">
                  <a:extLst>
                    <a:ext uri="{9D8B030D-6E8A-4147-A177-3AD203B41FA5}">
                      <a16:colId xmlns:a16="http://schemas.microsoft.com/office/drawing/2014/main" val="392062141"/>
                    </a:ext>
                  </a:extLst>
                </a:gridCol>
                <a:gridCol w="536919">
                  <a:extLst>
                    <a:ext uri="{9D8B030D-6E8A-4147-A177-3AD203B41FA5}">
                      <a16:colId xmlns:a16="http://schemas.microsoft.com/office/drawing/2014/main" val="2031842831"/>
                    </a:ext>
                  </a:extLst>
                </a:gridCol>
              </a:tblGrid>
              <a:tr h="262015">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516258">
                <a:tc>
                  <a:txBody>
                    <a:bodyPr/>
                    <a:lstStyle/>
                    <a:p>
                      <a:pPr algn="ctr" fontAlgn="b"/>
                      <a:r>
                        <a:rPr lang="en-US" sz="1200" u="sng" strike="noStrike" dirty="0">
                          <a:effectLst/>
                          <a:hlinkClick r:id="rId2"/>
                        </a:rPr>
                        <a:t>1917r0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Considerations for ML channel access without simultaneous </a:t>
                      </a:r>
                    </a:p>
                    <a:p>
                      <a:pPr algn="l" fontAlgn="b"/>
                      <a:r>
                        <a:rPr lang="en-US" sz="1200" u="none" strike="noStrike" dirty="0">
                          <a:effectLst/>
                        </a:rPr>
                        <a:t>TX/RX capability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Insun Jang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ML-Sync TX/RX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434349975"/>
                  </a:ext>
                </a:extLst>
              </a:tr>
              <a:tr h="262015">
                <a:tc>
                  <a:txBody>
                    <a:bodyPr/>
                    <a:lstStyle/>
                    <a:p>
                      <a:pPr algn="ctr" fontAlgn="b"/>
                      <a:r>
                        <a:rPr lang="en-US" sz="1200" u="sng" strike="noStrike">
                          <a:effectLst/>
                          <a:hlinkClick r:id="rId3"/>
                        </a:rPr>
                        <a:t>1918r0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UL MU effic. enhancement considering multi-link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Jeongki Kim</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ML-UL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7961726"/>
                  </a:ext>
                </a:extLst>
              </a:tr>
              <a:tr h="262015">
                <a:tc>
                  <a:txBody>
                    <a:bodyPr/>
                    <a:lstStyle/>
                    <a:p>
                      <a:pPr algn="ctr" fontAlgn="b"/>
                      <a:r>
                        <a:rPr lang="en-US" sz="1200" u="none" strike="noStrike" dirty="0">
                          <a:solidFill>
                            <a:srgbClr val="FF0000"/>
                          </a:solidFill>
                          <a:effectLst/>
                        </a:rPr>
                        <a:t>1920r0</a:t>
                      </a:r>
                      <a:endParaRPr lang="en-US" sz="1200" b="0" i="0" u="none" strike="noStrike" dirty="0">
                        <a:solidFill>
                          <a:srgbClr val="FF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Power Save for Multi-link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Ming Gan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672729595"/>
                  </a:ext>
                </a:extLst>
              </a:tr>
              <a:tr h="262015">
                <a:tc>
                  <a:txBody>
                    <a:bodyPr/>
                    <a:lstStyle/>
                    <a:p>
                      <a:pPr algn="ctr" fontAlgn="b"/>
                      <a:r>
                        <a:rPr lang="en-US" sz="1200" u="sng" strike="noStrike" dirty="0">
                          <a:effectLst/>
                          <a:hlinkClick r:id="rId4"/>
                        </a:rPr>
                        <a:t>1921r0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Ming Gan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633975653"/>
                  </a:ext>
                </a:extLst>
              </a:tr>
              <a:tr h="262015">
                <a:tc>
                  <a:txBody>
                    <a:bodyPr/>
                    <a:lstStyle/>
                    <a:p>
                      <a:pPr algn="ctr" fontAlgn="b"/>
                      <a:r>
                        <a:rPr lang="en-US" sz="1200" u="sng" strike="noStrike">
                          <a:effectLst/>
                          <a:hlinkClick r:id="rId5"/>
                        </a:rPr>
                        <a:t>1924r0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 steps for using a link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Laurent Cariou</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42308166"/>
                  </a:ext>
                </a:extLst>
              </a:tr>
              <a:tr h="262015">
                <a:tc>
                  <a:txBody>
                    <a:bodyPr/>
                    <a:lstStyle/>
                    <a:p>
                      <a:pPr algn="ctr" fontAlgn="b"/>
                      <a:r>
                        <a:rPr lang="en-US" sz="1200" u="sng" strike="noStrike">
                          <a:effectLst/>
                          <a:hlinkClick r:id="rId6"/>
                        </a:rPr>
                        <a:t>1927r0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Multi-link-operation-simulation-methodology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451617544"/>
                  </a:ext>
                </a:extLst>
              </a:tr>
              <a:tr h="262015">
                <a:tc>
                  <a:txBody>
                    <a:bodyPr/>
                    <a:lstStyle/>
                    <a:p>
                      <a:pPr algn="ctr" fontAlgn="b"/>
                      <a:r>
                        <a:rPr lang="en-US" sz="1200" u="sng" strike="noStrike">
                          <a:effectLst/>
                          <a:hlinkClick r:id="rId7"/>
                        </a:rPr>
                        <a:t>1928r0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Multi-link-operation-performance-evaluation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061329137"/>
                  </a:ext>
                </a:extLst>
              </a:tr>
              <a:tr h="262015">
                <a:tc>
                  <a:txBody>
                    <a:bodyPr/>
                    <a:lstStyle/>
                    <a:p>
                      <a:pPr algn="ctr" fontAlgn="b"/>
                      <a:r>
                        <a:rPr lang="en-US" sz="1200" u="sng" strike="noStrike">
                          <a:effectLst/>
                          <a:hlinkClick r:id="rId8"/>
                        </a:rPr>
                        <a:t>1930r1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AP assisted Multi-link operation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Dibakar Das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ML-P2P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80221223"/>
                  </a:ext>
                </a:extLst>
              </a:tr>
              <a:tr h="262015">
                <a:tc>
                  <a:txBody>
                    <a:bodyPr/>
                    <a:lstStyle/>
                    <a:p>
                      <a:pPr algn="ctr" fontAlgn="b"/>
                      <a:r>
                        <a:rPr lang="en-US" sz="1200" u="sng" strike="noStrike">
                          <a:effectLst/>
                          <a:hlinkClick r:id="rId9"/>
                        </a:rPr>
                        <a:t>1932r0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policy framework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Cheng Chen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38704370"/>
                  </a:ext>
                </a:extLst>
              </a:tr>
              <a:tr h="262015">
                <a:tc>
                  <a:txBody>
                    <a:bodyPr/>
                    <a:lstStyle/>
                    <a:p>
                      <a:pPr algn="ctr" fontAlgn="b"/>
                      <a:r>
                        <a:rPr lang="en-US" sz="1200" u="sng" strike="noStrike">
                          <a:effectLst/>
                          <a:hlinkClick r:id="rId10"/>
                        </a:rPr>
                        <a:t>1938r0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Discussion on low latency capability for 802.11be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Kazuyuki Sakoda</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Low Latency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266982635"/>
                  </a:ext>
                </a:extLst>
              </a:tr>
              <a:tr h="262015">
                <a:tc>
                  <a:txBody>
                    <a:bodyPr/>
                    <a:lstStyle/>
                    <a:p>
                      <a:pPr algn="ctr" fontAlgn="b"/>
                      <a:r>
                        <a:rPr lang="en-US" sz="1200" u="sng" strike="noStrike">
                          <a:effectLst/>
                          <a:hlinkClick r:id="rId11"/>
                        </a:rPr>
                        <a:t>1942r3</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Timing Measurement for Low Latency Features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Akira Kishida</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Low Latency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225657271"/>
                  </a:ext>
                </a:extLst>
              </a:tr>
              <a:tr h="262015">
                <a:tc>
                  <a:txBody>
                    <a:bodyPr/>
                    <a:lstStyle/>
                    <a:p>
                      <a:pPr algn="ctr" fontAlgn="b"/>
                      <a:r>
                        <a:rPr lang="en-US" sz="1200" u="sng" strike="noStrike">
                          <a:effectLst/>
                          <a:hlinkClick r:id="rId12"/>
                        </a:rPr>
                        <a:t>1943r1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Management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20155768"/>
                  </a:ext>
                </a:extLst>
              </a:tr>
              <a:tr h="262015">
                <a:tc>
                  <a:txBody>
                    <a:bodyPr/>
                    <a:lstStyle/>
                    <a:p>
                      <a:pPr algn="ctr" fontAlgn="b"/>
                      <a:r>
                        <a:rPr lang="en-US" sz="1200" u="sng" strike="noStrike">
                          <a:effectLst/>
                          <a:hlinkClick r:id="rId13"/>
                        </a:rPr>
                        <a:t>1960r1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Reducing Channel Access Delay for RTA Traffic</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Mohamed Abouelseoud</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Low Latency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126885493"/>
                  </a:ext>
                </a:extLst>
              </a:tr>
              <a:tr h="262015">
                <a:tc>
                  <a:txBody>
                    <a:bodyPr/>
                    <a:lstStyle/>
                    <a:p>
                      <a:pPr algn="ctr" fontAlgn="b"/>
                      <a:r>
                        <a:rPr lang="en-US" sz="1200" u="sng" strike="noStrike">
                          <a:effectLst/>
                          <a:hlinkClick r:id="rId14"/>
                        </a:rPr>
                        <a:t>1962r0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 Upper-MAC Entity Inst. &amp; New Frame MAC Header</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Huizhao Wang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932231017"/>
                  </a:ext>
                </a:extLst>
              </a:tr>
              <a:tr h="262015">
                <a:tc>
                  <a:txBody>
                    <a:bodyPr/>
                    <a:lstStyle/>
                    <a:p>
                      <a:pPr algn="ctr" fontAlgn="b"/>
                      <a:r>
                        <a:rPr lang="en-US" sz="1200" u="sng" strike="noStrike">
                          <a:effectLst/>
                          <a:hlinkClick r:id="rId15"/>
                        </a:rPr>
                        <a:t>1963r0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Security And Aggregation Operations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Huizhao Wang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187992581"/>
                  </a:ext>
                </a:extLst>
              </a:tr>
            </a:tbl>
          </a:graphicData>
        </a:graphic>
      </p:graphicFrame>
    </p:spTree>
    <p:extLst>
      <p:ext uri="{BB962C8B-B14F-4D97-AF65-F5344CB8AC3E}">
        <p14:creationId xmlns:p14="http://schemas.microsoft.com/office/powerpoint/2010/main" val="39473393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7" name="Table 6">
            <a:extLst>
              <a:ext uri="{FF2B5EF4-FFF2-40B4-BE49-F238E27FC236}">
                <a16:creationId xmlns:a16="http://schemas.microsoft.com/office/drawing/2014/main" id="{70D71360-E51E-44BA-B48E-9BA985A72BDF}"/>
              </a:ext>
            </a:extLst>
          </p:cNvPr>
          <p:cNvGraphicFramePr>
            <a:graphicFrameLocks noGrp="1"/>
          </p:cNvGraphicFramePr>
          <p:nvPr>
            <p:extLst>
              <p:ext uri="{D42A27DB-BD31-4B8C-83A1-F6EECF244321}">
                <p14:modId xmlns:p14="http://schemas.microsoft.com/office/powerpoint/2010/main" val="1040675572"/>
              </p:ext>
            </p:extLst>
          </p:nvPr>
        </p:nvGraphicFramePr>
        <p:xfrm>
          <a:off x="609600" y="2009774"/>
          <a:ext cx="8085139" cy="1524002"/>
        </p:xfrm>
        <a:graphic>
          <a:graphicData uri="http://schemas.openxmlformats.org/drawingml/2006/table">
            <a:tbl>
              <a:tblPr>
                <a:tableStyleId>{7DF18680-E054-41AD-8BC1-D1AEF772440D}</a:tableStyleId>
              </a:tblPr>
              <a:tblGrid>
                <a:gridCol w="552785">
                  <a:extLst>
                    <a:ext uri="{9D8B030D-6E8A-4147-A177-3AD203B41FA5}">
                      <a16:colId xmlns:a16="http://schemas.microsoft.com/office/drawing/2014/main" val="35643193"/>
                    </a:ext>
                  </a:extLst>
                </a:gridCol>
                <a:gridCol w="3931322">
                  <a:extLst>
                    <a:ext uri="{9D8B030D-6E8A-4147-A177-3AD203B41FA5}">
                      <a16:colId xmlns:a16="http://schemas.microsoft.com/office/drawing/2014/main" val="3814814238"/>
                    </a:ext>
                  </a:extLst>
                </a:gridCol>
                <a:gridCol w="1058928">
                  <a:extLst>
                    <a:ext uri="{9D8B030D-6E8A-4147-A177-3AD203B41FA5}">
                      <a16:colId xmlns:a16="http://schemas.microsoft.com/office/drawing/2014/main" val="629559642"/>
                    </a:ext>
                  </a:extLst>
                </a:gridCol>
                <a:gridCol w="635417">
                  <a:extLst>
                    <a:ext uri="{9D8B030D-6E8A-4147-A177-3AD203B41FA5}">
                      <a16:colId xmlns:a16="http://schemas.microsoft.com/office/drawing/2014/main" val="2496461503"/>
                    </a:ext>
                  </a:extLst>
                </a:gridCol>
                <a:gridCol w="1302487">
                  <a:extLst>
                    <a:ext uri="{9D8B030D-6E8A-4147-A177-3AD203B41FA5}">
                      <a16:colId xmlns:a16="http://schemas.microsoft.com/office/drawing/2014/main" val="392062141"/>
                    </a:ext>
                  </a:extLst>
                </a:gridCol>
                <a:gridCol w="604200">
                  <a:extLst>
                    <a:ext uri="{9D8B030D-6E8A-4147-A177-3AD203B41FA5}">
                      <a16:colId xmlns:a16="http://schemas.microsoft.com/office/drawing/2014/main" val="2031842831"/>
                    </a:ext>
                  </a:extLst>
                </a:gridCol>
              </a:tblGrid>
              <a:tr h="255262">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502954">
                <a:tc>
                  <a:txBody>
                    <a:bodyPr/>
                    <a:lstStyle/>
                    <a:p>
                      <a:pPr algn="ctr" fontAlgn="b"/>
                      <a:r>
                        <a:rPr lang="en-US" sz="1200" u="sng" strike="noStrike" dirty="0">
                          <a:effectLst/>
                          <a:hlinkClick r:id="rId2"/>
                        </a:rPr>
                        <a:t>1993r0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Discussion about single and multiple primary channels in synchronous multi-link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Yunbo Li</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ML-Sync TX/RX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714128128"/>
                  </a:ext>
                </a:extLst>
              </a:tr>
              <a:tr h="255262">
                <a:tc>
                  <a:txBody>
                    <a:bodyPr/>
                    <a:lstStyle/>
                    <a:p>
                      <a:pPr algn="ctr" fontAlgn="b"/>
                      <a:r>
                        <a:rPr lang="en-US" sz="1200" u="sng" strike="noStrike">
                          <a:effectLst/>
                          <a:hlinkClick r:id="rId3"/>
                        </a:rPr>
                        <a:t>2071r1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Perf. eval. of Multi-link channel access schemes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Sindhu Verma</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00572757"/>
                  </a:ext>
                </a:extLst>
              </a:tr>
              <a:tr h="255262">
                <a:tc>
                  <a:txBody>
                    <a:bodyPr/>
                    <a:lstStyle/>
                    <a:p>
                      <a:pPr algn="ctr" fontAlgn="b"/>
                      <a:r>
                        <a:rPr lang="en-US" sz="1200" u="sng" strike="noStrike">
                          <a:effectLst/>
                          <a:hlinkClick r:id="rId4"/>
                        </a:rPr>
                        <a:t>1910r1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P matrices to support more than 8 TX chains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Miguel López</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MIMO</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145285214"/>
                  </a:ext>
                </a:extLst>
              </a:tr>
              <a:tr h="255262">
                <a:tc>
                  <a:txBody>
                    <a:bodyPr/>
                    <a:lstStyle/>
                    <a:p>
                      <a:pPr algn="ctr" fontAlgn="b"/>
                      <a:r>
                        <a:rPr lang="en-US" sz="1200" u="sng" strike="noStrike">
                          <a:effectLst/>
                          <a:hlinkClick r:id="rId5"/>
                        </a:rPr>
                        <a:t>1925r0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Consideration of EHT-LTF</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Jinmin Kim</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EHT Preamble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PHY</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255284284"/>
                  </a:ext>
                </a:extLst>
              </a:tr>
            </a:tbl>
          </a:graphicData>
        </a:graphic>
      </p:graphicFrame>
    </p:spTree>
    <p:extLst>
      <p:ext uri="{BB962C8B-B14F-4D97-AF65-F5344CB8AC3E}">
        <p14:creationId xmlns:p14="http://schemas.microsoft.com/office/powerpoint/2010/main" val="1277193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9" name="Table 8">
            <a:extLst>
              <a:ext uri="{FF2B5EF4-FFF2-40B4-BE49-F238E27FC236}">
                <a16:creationId xmlns:a16="http://schemas.microsoft.com/office/drawing/2014/main" id="{09F435B4-7CC0-4EAA-ADD1-FD476F7BD229}"/>
              </a:ext>
            </a:extLst>
          </p:cNvPr>
          <p:cNvGraphicFramePr>
            <a:graphicFrameLocks noGrp="1"/>
          </p:cNvGraphicFramePr>
          <p:nvPr>
            <p:extLst>
              <p:ext uri="{D42A27DB-BD31-4B8C-83A1-F6EECF244321}">
                <p14:modId xmlns:p14="http://schemas.microsoft.com/office/powerpoint/2010/main" val="2582119563"/>
              </p:ext>
            </p:extLst>
          </p:nvPr>
        </p:nvGraphicFramePr>
        <p:xfrm>
          <a:off x="351102" y="1793088"/>
          <a:ext cx="8441796" cy="4620363"/>
        </p:xfrm>
        <a:graphic>
          <a:graphicData uri="http://schemas.openxmlformats.org/drawingml/2006/table">
            <a:tbl>
              <a:tblPr>
                <a:tableStyleId>{073A0DAA-6AF3-43AB-8588-CEC1D06C72B9}</a:tableStyleId>
              </a:tblPr>
              <a:tblGrid>
                <a:gridCol w="709600">
                  <a:extLst>
                    <a:ext uri="{9D8B030D-6E8A-4147-A177-3AD203B41FA5}">
                      <a16:colId xmlns:a16="http://schemas.microsoft.com/office/drawing/2014/main" val="1065176225"/>
                    </a:ext>
                  </a:extLst>
                </a:gridCol>
                <a:gridCol w="3619889">
                  <a:extLst>
                    <a:ext uri="{9D8B030D-6E8A-4147-A177-3AD203B41FA5}">
                      <a16:colId xmlns:a16="http://schemas.microsoft.com/office/drawing/2014/main" val="1248512773"/>
                    </a:ext>
                  </a:extLst>
                </a:gridCol>
                <a:gridCol w="1144909">
                  <a:extLst>
                    <a:ext uri="{9D8B030D-6E8A-4147-A177-3AD203B41FA5}">
                      <a16:colId xmlns:a16="http://schemas.microsoft.com/office/drawing/2014/main" val="2535334633"/>
                    </a:ext>
                  </a:extLst>
                </a:gridCol>
                <a:gridCol w="1180470">
                  <a:extLst>
                    <a:ext uri="{9D8B030D-6E8A-4147-A177-3AD203B41FA5}">
                      <a16:colId xmlns:a16="http://schemas.microsoft.com/office/drawing/2014/main" val="3081187262"/>
                    </a:ext>
                  </a:extLst>
                </a:gridCol>
                <a:gridCol w="1235855">
                  <a:extLst>
                    <a:ext uri="{9D8B030D-6E8A-4147-A177-3AD203B41FA5}">
                      <a16:colId xmlns:a16="http://schemas.microsoft.com/office/drawing/2014/main" val="895427525"/>
                    </a:ext>
                  </a:extLst>
                </a:gridCol>
                <a:gridCol w="551073">
                  <a:extLst>
                    <a:ext uri="{9D8B030D-6E8A-4147-A177-3AD203B41FA5}">
                      <a16:colId xmlns:a16="http://schemas.microsoft.com/office/drawing/2014/main" val="430978566"/>
                    </a:ext>
                  </a:extLst>
                </a:gridCol>
              </a:tblGrid>
              <a:tr h="272932">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669475695"/>
                  </a:ext>
                </a:extLst>
              </a:tr>
              <a:tr h="268660">
                <a:tc>
                  <a:txBody>
                    <a:bodyPr/>
                    <a:lstStyle/>
                    <a:p>
                      <a:pPr algn="ctr" fontAlgn="b"/>
                      <a:r>
                        <a:rPr lang="en-US" sz="1200" b="0" i="0" u="sng" strike="noStrike">
                          <a:solidFill>
                            <a:srgbClr val="FFC000"/>
                          </a:solidFill>
                          <a:effectLst/>
                          <a:latin typeface="+mn-lt"/>
                          <a:hlinkClick r:id="rId2">
                            <a:extLst>
                              <a:ext uri="{A12FA001-AC4F-418D-AE19-62706E023703}">
                                <ahyp:hlinkClr xmlns:ahyp="http://schemas.microsoft.com/office/drawing/2018/hyperlinkcolor" val="tx"/>
                              </a:ext>
                            </a:extLst>
                          </a:hlinkClick>
                        </a:rPr>
                        <a:t>19/1262r6</a:t>
                      </a:r>
                      <a:endParaRPr lang="en-US" sz="1200" b="0" i="0" u="sng" strike="noStrike">
                        <a:solidFill>
                          <a:srgbClr val="FFC000"/>
                        </a:solidFill>
                        <a:effectLst/>
                        <a:latin typeface="+mn-lt"/>
                      </a:endParaRPr>
                    </a:p>
                  </a:txBody>
                  <a:tcPr marL="9525" marR="9525" marT="9525" marB="0" anchor="b"/>
                </a:tc>
                <a:tc>
                  <a:txBody>
                    <a:bodyPr/>
                    <a:lstStyle/>
                    <a:p>
                      <a:pPr algn="l" fontAlgn="b"/>
                      <a:r>
                        <a:rPr lang="en-US" sz="1200" b="0" i="0" u="none" strike="noStrike">
                          <a:solidFill>
                            <a:srgbClr val="FFC000"/>
                          </a:solidFill>
                          <a:effectLst/>
                          <a:latin typeface="+mn-lt"/>
                        </a:rPr>
                        <a:t>Specification Framework for Tgbe </a:t>
                      </a:r>
                    </a:p>
                  </a:txBody>
                  <a:tcPr marL="9525" marR="9525" marT="9525" marB="0" anchor="b"/>
                </a:tc>
                <a:tc>
                  <a:txBody>
                    <a:bodyPr/>
                    <a:lstStyle/>
                    <a:p>
                      <a:pPr algn="l" fontAlgn="b"/>
                      <a:r>
                        <a:rPr lang="en-US" sz="1200" b="0" i="0" u="none" strike="noStrike" dirty="0">
                          <a:solidFill>
                            <a:srgbClr val="FFC000"/>
                          </a:solidFill>
                          <a:effectLst/>
                          <a:latin typeface="+mn-lt"/>
                        </a:rPr>
                        <a:t>Edward Au</a:t>
                      </a:r>
                    </a:p>
                  </a:txBody>
                  <a:tcPr marL="9525" marR="9525" marT="9525" marB="0" anchor="b"/>
                </a:tc>
                <a:tc>
                  <a:txBody>
                    <a:bodyPr/>
                    <a:lstStyle/>
                    <a:p>
                      <a:pPr algn="ctr" fontAlgn="b"/>
                      <a:r>
                        <a:rPr lang="en-US" sz="1200" b="0" i="0" u="none" strike="noStrike" dirty="0">
                          <a:solidFill>
                            <a:srgbClr val="FFC000"/>
                          </a:solidFill>
                          <a:effectLst/>
                          <a:latin typeface="+mn-lt"/>
                        </a:rPr>
                        <a:t>Absent</a:t>
                      </a:r>
                    </a:p>
                  </a:txBody>
                  <a:tcPr marL="9525" marR="9525" marT="9525" marB="0" anchor="b"/>
                </a:tc>
                <a:tc>
                  <a:txBody>
                    <a:bodyPr/>
                    <a:lstStyle/>
                    <a:p>
                      <a:pPr algn="l" fontAlgn="b"/>
                      <a:r>
                        <a:rPr lang="en-US" sz="1200" b="0" i="0" u="none" strike="noStrike">
                          <a:solidFill>
                            <a:srgbClr val="FFC000"/>
                          </a:solidFill>
                          <a:effectLst/>
                          <a:latin typeface="+mn-lt"/>
                        </a:rPr>
                        <a:t>Timeline/Planning</a:t>
                      </a:r>
                    </a:p>
                  </a:txBody>
                  <a:tcPr marL="9525" marR="9525" marT="9525" marB="0" anchor="b"/>
                </a:tc>
                <a:tc>
                  <a:txBody>
                    <a:bodyPr/>
                    <a:lstStyle/>
                    <a:p>
                      <a:pPr algn="ctr" fontAlgn="b"/>
                      <a:r>
                        <a:rPr lang="en-US" sz="1200" b="0" i="0" u="none" strike="noStrike" dirty="0">
                          <a:solidFill>
                            <a:srgbClr val="FFC000"/>
                          </a:solidFill>
                          <a:effectLst/>
                          <a:latin typeface="+mn-lt"/>
                        </a:rPr>
                        <a:t>Joint</a:t>
                      </a:r>
                    </a:p>
                  </a:txBody>
                  <a:tcPr marL="9525" marR="9525" marT="9525" marB="0" anchor="b"/>
                </a:tc>
                <a:extLst>
                  <a:ext uri="{0D108BD9-81ED-4DB2-BD59-A6C34878D82A}">
                    <a16:rowId xmlns:a16="http://schemas.microsoft.com/office/drawing/2014/main" val="2395780429"/>
                  </a:ext>
                </a:extLst>
              </a:tr>
              <a:tr h="268660">
                <a:tc>
                  <a:txBody>
                    <a:bodyPr/>
                    <a:lstStyle/>
                    <a:p>
                      <a:pPr algn="ctr" fontAlgn="b"/>
                      <a:r>
                        <a:rPr lang="en-US" sz="1200" b="0" i="0" u="sng" strike="noStrike">
                          <a:solidFill>
                            <a:srgbClr val="0563C1"/>
                          </a:solidFill>
                          <a:effectLst/>
                          <a:latin typeface="+mn-lt"/>
                          <a:hlinkClick r:id="rId3"/>
                        </a:rPr>
                        <a:t>19/1923r0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Revisiting HARQ Complexity (pending Rev 1)</a:t>
                      </a:r>
                    </a:p>
                  </a:txBody>
                  <a:tcPr marL="9525" marR="9525" marT="9525" marB="0" anchor="b"/>
                </a:tc>
                <a:tc>
                  <a:txBody>
                    <a:bodyPr/>
                    <a:lstStyle/>
                    <a:p>
                      <a:pPr algn="l" fontAlgn="b"/>
                      <a:r>
                        <a:rPr lang="en-US" sz="1200" b="0" i="0" u="none" strike="noStrike" dirty="0">
                          <a:solidFill>
                            <a:srgbClr val="000000"/>
                          </a:solidFill>
                          <a:effectLst/>
                          <a:latin typeface="+mn-lt"/>
                        </a:rPr>
                        <a:t>Shimi Shilo</a:t>
                      </a:r>
                    </a:p>
                  </a:txBody>
                  <a:tcPr marL="9525" marR="9525" marT="9525" marB="0" anchor="b"/>
                </a:tc>
                <a:tc>
                  <a:txBody>
                    <a:bodyPr/>
                    <a:lstStyle/>
                    <a:p>
                      <a:pPr algn="ctr" fontAlgn="b"/>
                      <a:r>
                        <a:rPr lang="en-US" sz="1200" b="0" i="0" u="none" strike="noStrike">
                          <a:solidFill>
                            <a:srgbClr val="000000"/>
                          </a:solidFill>
                          <a:effectLst/>
                          <a:latin typeface="+mn-lt"/>
                        </a:rPr>
                        <a:t>Pending (Update)</a:t>
                      </a:r>
                    </a:p>
                  </a:txBody>
                  <a:tcPr marL="9525" marR="9525" marT="9525" marB="0" anchor="b"/>
                </a:tc>
                <a:tc>
                  <a:txBody>
                    <a:bodyPr/>
                    <a:lstStyle/>
                    <a:p>
                      <a:pPr algn="l" fontAlgn="b"/>
                      <a:r>
                        <a:rPr lang="en-US" sz="1200" b="0" i="0" u="none" strike="noStrike">
                          <a:solidFill>
                            <a:srgbClr val="000000"/>
                          </a:solidFill>
                          <a:effectLst/>
                          <a:latin typeface="+mn-lt"/>
                        </a:rPr>
                        <a:t>HARQ</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586944387"/>
                  </a:ext>
                </a:extLst>
              </a:tr>
              <a:tr h="268660">
                <a:tc>
                  <a:txBody>
                    <a:bodyPr/>
                    <a:lstStyle/>
                    <a:p>
                      <a:pPr algn="ctr" fontAlgn="b"/>
                      <a:r>
                        <a:rPr lang="en-US" sz="1200" b="0" i="0" u="sng" strike="noStrike">
                          <a:solidFill>
                            <a:srgbClr val="0563C1"/>
                          </a:solidFill>
                          <a:effectLst/>
                          <a:latin typeface="+mn-lt"/>
                          <a:hlinkClick r:id="rId4"/>
                        </a:rPr>
                        <a:t>19/2120r0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Link Adaptation Improvement</a:t>
                      </a:r>
                    </a:p>
                  </a:txBody>
                  <a:tcPr marL="9525" marR="9525" marT="9525" marB="0" anchor="b"/>
                </a:tc>
                <a:tc>
                  <a:txBody>
                    <a:bodyPr/>
                    <a:lstStyle/>
                    <a:p>
                      <a:pPr algn="l" fontAlgn="b"/>
                      <a:r>
                        <a:rPr lang="en-US" sz="1200" b="0" i="0" u="none" strike="noStrike">
                          <a:solidFill>
                            <a:srgbClr val="000000"/>
                          </a:solidFill>
                          <a:effectLst/>
                          <a:latin typeface="+mn-lt"/>
                        </a:rPr>
                        <a:t>Wook Bong Lee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Link Adaptation</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955868095"/>
                  </a:ext>
                </a:extLst>
              </a:tr>
              <a:tr h="268660">
                <a:tc>
                  <a:txBody>
                    <a:bodyPr/>
                    <a:lstStyle/>
                    <a:p>
                      <a:pPr algn="ctr" fontAlgn="b"/>
                      <a:r>
                        <a:rPr lang="en-US" sz="1200" b="0" i="0" u="sng" strike="noStrike">
                          <a:solidFill>
                            <a:srgbClr val="00B050"/>
                          </a:solidFill>
                          <a:effectLst/>
                          <a:latin typeface="+mn-lt"/>
                          <a:hlinkClick r:id="rId5">
                            <a:extLst>
                              <a:ext uri="{A12FA001-AC4F-418D-AE19-62706E023703}">
                                <ahyp:hlinkClr xmlns:ahyp="http://schemas.microsoft.com/office/drawing/2018/hyperlinkcolor" val="tx"/>
                              </a:ext>
                            </a:extLst>
                          </a:hlinkClick>
                        </a:rPr>
                        <a:t>19/2153r0</a:t>
                      </a:r>
                      <a:endParaRPr lang="en-US" sz="1200" b="0" i="0" u="sng" strike="noStrike">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Adopting a release framework to meet timeline </a:t>
                      </a:r>
                    </a:p>
                  </a:txBody>
                  <a:tcPr marL="9525" marR="9525" marT="9525" marB="0" anchor="b"/>
                </a:tc>
                <a:tc>
                  <a:txBody>
                    <a:bodyPr/>
                    <a:lstStyle/>
                    <a:p>
                      <a:pPr algn="l" fontAlgn="b"/>
                      <a:r>
                        <a:rPr lang="en-US" sz="1200" b="0" i="0" u="none" strike="noStrike" dirty="0">
                          <a:solidFill>
                            <a:srgbClr val="00B050"/>
                          </a:solidFill>
                          <a:effectLst/>
                          <a:latin typeface="+mn-lt"/>
                        </a:rPr>
                        <a:t>Laurent Cariou</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Timeline/Planning</a:t>
                      </a:r>
                    </a:p>
                  </a:txBody>
                  <a:tcPr marL="9525" marR="9525" marT="9525" marB="0" anchor="b"/>
                </a:tc>
                <a:tc>
                  <a:txBody>
                    <a:bodyPr/>
                    <a:lstStyle/>
                    <a:p>
                      <a:pPr algn="ctr" fontAlgn="b"/>
                      <a:r>
                        <a:rPr lang="en-US" sz="1200" b="0" i="0" u="none" strike="noStrike" dirty="0">
                          <a:solidFill>
                            <a:srgbClr val="00B050"/>
                          </a:solidFill>
                          <a:effectLst/>
                          <a:latin typeface="+mn-lt"/>
                        </a:rPr>
                        <a:t>Joint</a:t>
                      </a:r>
                    </a:p>
                  </a:txBody>
                  <a:tcPr marL="9525" marR="9525" marT="9525" marB="0" anchor="b"/>
                </a:tc>
                <a:extLst>
                  <a:ext uri="{0D108BD9-81ED-4DB2-BD59-A6C34878D82A}">
                    <a16:rowId xmlns:a16="http://schemas.microsoft.com/office/drawing/2014/main" val="2737316541"/>
                  </a:ext>
                </a:extLst>
              </a:tr>
              <a:tr h="268660">
                <a:tc>
                  <a:txBody>
                    <a:bodyPr/>
                    <a:lstStyle/>
                    <a:p>
                      <a:pPr algn="ctr" fontAlgn="b"/>
                      <a:r>
                        <a:rPr lang="en-US" sz="1200" b="0" i="0" u="sng" strike="noStrike">
                          <a:solidFill>
                            <a:srgbClr val="0563C1"/>
                          </a:solidFill>
                          <a:effectLst/>
                          <a:latin typeface="+mn-lt"/>
                          <a:hlinkClick r:id="rId6"/>
                        </a:rPr>
                        <a:t>20/0011r0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Considerations on Coordinated OFDMA</a:t>
                      </a:r>
                    </a:p>
                  </a:txBody>
                  <a:tcPr marL="9525" marR="9525" marT="9525" marB="0" anchor="b"/>
                </a:tc>
                <a:tc>
                  <a:txBody>
                    <a:bodyPr/>
                    <a:lstStyle/>
                    <a:p>
                      <a:pPr algn="l" fontAlgn="b"/>
                      <a:r>
                        <a:rPr lang="en-US" sz="1200" b="0" i="0" u="none" strike="noStrike" dirty="0">
                          <a:solidFill>
                            <a:srgbClr val="000000"/>
                          </a:solidFill>
                          <a:effectLst/>
                          <a:latin typeface="+mn-lt"/>
                        </a:rPr>
                        <a:t>Sungjin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MAP-OFDMA</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1713543383"/>
                  </a:ext>
                </a:extLst>
              </a:tr>
              <a:tr h="268660">
                <a:tc>
                  <a:txBody>
                    <a:bodyPr/>
                    <a:lstStyle/>
                    <a:p>
                      <a:pPr algn="ctr" fontAlgn="b"/>
                      <a:r>
                        <a:rPr lang="en-US" sz="1200" b="0" i="0" u="none" strike="noStrike" dirty="0">
                          <a:solidFill>
                            <a:srgbClr val="FF0000"/>
                          </a:solidFill>
                          <a:effectLst/>
                          <a:latin typeface="+mn-lt"/>
                        </a:rPr>
                        <a:t>20/0032r0</a:t>
                      </a:r>
                    </a:p>
                  </a:txBody>
                  <a:tcPr marL="9525" marR="9525" marT="9525" marB="0" anchor="b"/>
                </a:tc>
                <a:tc>
                  <a:txBody>
                    <a:bodyPr/>
                    <a:lstStyle/>
                    <a:p>
                      <a:pPr algn="l" fontAlgn="b"/>
                      <a:r>
                        <a:rPr lang="en-US" sz="1200" b="0" i="0" u="none" strike="noStrike">
                          <a:solidFill>
                            <a:srgbClr val="000000"/>
                          </a:solidFill>
                          <a:effectLst/>
                          <a:latin typeface="+mn-lt"/>
                        </a:rPr>
                        <a:t>Consideration on Multi-AP Home Mesh Scenario</a:t>
                      </a:r>
                    </a:p>
                  </a:txBody>
                  <a:tcPr marL="9525" marR="9525" marT="9525" marB="0" anchor="b"/>
                </a:tc>
                <a:tc>
                  <a:txBody>
                    <a:bodyPr/>
                    <a:lstStyle/>
                    <a:p>
                      <a:pPr algn="l" fontAlgn="b"/>
                      <a:r>
                        <a:rPr lang="en-US" sz="1200" b="0" i="0" u="none" strike="noStrike">
                          <a:solidFill>
                            <a:srgbClr val="000000"/>
                          </a:solidFill>
                          <a:effectLst/>
                          <a:latin typeface="+mn-lt"/>
                        </a:rPr>
                        <a:t>Kosuke Aio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MAP-General</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597687596"/>
                  </a:ext>
                </a:extLst>
              </a:tr>
              <a:tr h="458356">
                <a:tc>
                  <a:txBody>
                    <a:bodyPr/>
                    <a:lstStyle/>
                    <a:p>
                      <a:pPr algn="ctr" fontAlgn="b"/>
                      <a:r>
                        <a:rPr lang="en-US" sz="1200" b="0" i="0" u="sng" strike="noStrike" dirty="0">
                          <a:solidFill>
                            <a:srgbClr val="0563C1"/>
                          </a:solidFill>
                          <a:effectLst/>
                          <a:latin typeface="+mn-lt"/>
                          <a:hlinkClick r:id="rId7"/>
                        </a:rPr>
                        <a:t>20/0033r0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Coordinated spatial reuse operation </a:t>
                      </a:r>
                    </a:p>
                  </a:txBody>
                  <a:tcPr marL="9525" marR="9525" marT="9525" marB="0" anchor="b"/>
                </a:tc>
                <a:tc>
                  <a:txBody>
                    <a:bodyPr/>
                    <a:lstStyle/>
                    <a:p>
                      <a:pPr algn="l" fontAlgn="b"/>
                      <a:r>
                        <a:rPr lang="en-US" sz="1200" b="0" i="0" u="none" strike="noStrike" dirty="0">
                          <a:solidFill>
                            <a:srgbClr val="000000"/>
                          </a:solidFill>
                          <a:effectLst/>
                          <a:latin typeface="+mn-lt"/>
                        </a:rPr>
                        <a:t>Jason Yuchen Guo</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MAP-SR</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811733661"/>
                  </a:ext>
                </a:extLst>
              </a:tr>
              <a:tr h="458356">
                <a:tc>
                  <a:txBody>
                    <a:bodyPr/>
                    <a:lstStyle/>
                    <a:p>
                      <a:pPr algn="ctr" fontAlgn="b"/>
                      <a:r>
                        <a:rPr lang="en-US" sz="1200" b="0" i="0" u="sng" strike="noStrike" dirty="0">
                          <a:solidFill>
                            <a:srgbClr val="0563C1"/>
                          </a:solidFill>
                          <a:effectLst/>
                          <a:latin typeface="+mn-lt"/>
                          <a:hlinkClick r:id="rId8"/>
                        </a:rPr>
                        <a:t>20/0035r0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Discussion on Expansion of Multi-Link </a:t>
                      </a:r>
                      <a:r>
                        <a:rPr lang="en-US" sz="1200" b="0" i="0" u="none" strike="noStrike" dirty="0" err="1">
                          <a:solidFill>
                            <a:srgbClr val="000000"/>
                          </a:solidFill>
                          <a:effectLst/>
                          <a:latin typeface="+mn-lt"/>
                        </a:rPr>
                        <a:t>Aggr</a:t>
                      </a:r>
                      <a:r>
                        <a:rPr lang="en-US" sz="1200" b="0" i="0" u="none" strike="noStrike" dirty="0">
                          <a:solidFill>
                            <a:srgbClr val="000000"/>
                          </a:solidFill>
                          <a:effectLst/>
                          <a:latin typeface="+mn-lt"/>
                        </a:rPr>
                        <a:t>. to Multi-AP</a:t>
                      </a:r>
                    </a:p>
                  </a:txBody>
                  <a:tcPr marL="9525" marR="9525" marT="9525" marB="0" anchor="b"/>
                </a:tc>
                <a:tc>
                  <a:txBody>
                    <a:bodyPr/>
                    <a:lstStyle/>
                    <a:p>
                      <a:pPr algn="l" fontAlgn="b"/>
                      <a:r>
                        <a:rPr lang="en-US" sz="1200" b="0" i="0" u="none" strike="noStrike">
                          <a:solidFill>
                            <a:srgbClr val="000000"/>
                          </a:solidFill>
                          <a:effectLst/>
                          <a:latin typeface="+mn-lt"/>
                        </a:rPr>
                        <a:t>Yoshihisa Kondo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MAP-ML</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310146603"/>
                  </a:ext>
                </a:extLst>
              </a:tr>
              <a:tr h="268660">
                <a:tc>
                  <a:txBody>
                    <a:bodyPr/>
                    <a:lstStyle/>
                    <a:p>
                      <a:pPr algn="ctr" fontAlgn="b"/>
                      <a:r>
                        <a:rPr lang="en-US" sz="1200" b="0" i="0" u="sng" strike="noStrike">
                          <a:solidFill>
                            <a:srgbClr val="0563C1"/>
                          </a:solidFill>
                          <a:effectLst/>
                          <a:latin typeface="+mn-lt"/>
                          <a:hlinkClick r:id="rId9"/>
                        </a:rPr>
                        <a:t>20/0047r0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Feedback Enhancement</a:t>
                      </a:r>
                    </a:p>
                  </a:txBody>
                  <a:tcPr marL="9525" marR="9525" marT="9525" marB="0" anchor="b"/>
                </a:tc>
                <a:tc>
                  <a:txBody>
                    <a:bodyPr/>
                    <a:lstStyle/>
                    <a:p>
                      <a:pPr algn="l" fontAlgn="b"/>
                      <a:r>
                        <a:rPr lang="en-US" sz="1200" b="0" i="0" u="none" strike="noStrike">
                          <a:solidFill>
                            <a:srgbClr val="000000"/>
                          </a:solidFill>
                          <a:effectLst/>
                          <a:latin typeface="+mn-lt"/>
                        </a:rPr>
                        <a:t>Wook Bong Lee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Link Adaptation </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717180494"/>
                  </a:ext>
                </a:extLst>
              </a:tr>
              <a:tr h="268660">
                <a:tc>
                  <a:txBody>
                    <a:bodyPr/>
                    <a:lstStyle/>
                    <a:p>
                      <a:pPr algn="ctr" fontAlgn="b"/>
                      <a:r>
                        <a:rPr lang="en-US" sz="1200" b="0" i="0" u="none" strike="noStrike" dirty="0">
                          <a:solidFill>
                            <a:srgbClr val="FF0000"/>
                          </a:solidFill>
                          <a:effectLst/>
                          <a:latin typeface="+mn-lt"/>
                        </a:rPr>
                        <a:t>20/0052r0</a:t>
                      </a:r>
                    </a:p>
                  </a:txBody>
                  <a:tcPr marL="9525" marR="9525" marT="9525" marB="0" anchor="b"/>
                </a:tc>
                <a:tc>
                  <a:txBody>
                    <a:bodyPr/>
                    <a:lstStyle/>
                    <a:p>
                      <a:pPr algn="l" fontAlgn="b"/>
                      <a:r>
                        <a:rPr lang="en-US" sz="1200" b="0" i="0" u="none" strike="noStrike">
                          <a:solidFill>
                            <a:srgbClr val="000000"/>
                          </a:solidFill>
                          <a:effectLst/>
                          <a:latin typeface="+mn-lt"/>
                        </a:rPr>
                        <a:t>Multi-AP Sounding Discussion</a:t>
                      </a:r>
                    </a:p>
                  </a:txBody>
                  <a:tcPr marL="9525" marR="9525" marT="9525" marB="0" anchor="b"/>
                </a:tc>
                <a:tc>
                  <a:txBody>
                    <a:bodyPr/>
                    <a:lstStyle/>
                    <a:p>
                      <a:pPr algn="l" fontAlgn="b"/>
                      <a:r>
                        <a:rPr lang="en-US" sz="1200" b="0" i="0" u="none" strike="noStrike">
                          <a:solidFill>
                            <a:srgbClr val="000000"/>
                          </a:solidFill>
                          <a:effectLst/>
                          <a:latin typeface="+mn-lt"/>
                        </a:rPr>
                        <a:t>Qichen Jia</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MAP-Sounding</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287997325"/>
                  </a:ext>
                </a:extLst>
              </a:tr>
              <a:tr h="268660">
                <a:tc>
                  <a:txBody>
                    <a:bodyPr/>
                    <a:lstStyle/>
                    <a:p>
                      <a:pPr algn="ctr" fontAlgn="b"/>
                      <a:r>
                        <a:rPr lang="en-US" sz="1200" b="0" i="0" u="sng" strike="noStrike">
                          <a:solidFill>
                            <a:srgbClr val="0563C1"/>
                          </a:solidFill>
                          <a:effectLst/>
                          <a:latin typeface="+mn-lt"/>
                          <a:hlinkClick r:id="rId10"/>
                        </a:rPr>
                        <a:t>20/0056r0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Preparations for coordinated OFDMA</a:t>
                      </a:r>
                    </a:p>
                  </a:txBody>
                  <a:tcPr marL="9525" marR="9525" marT="9525" marB="0" anchor="b"/>
                </a:tc>
                <a:tc>
                  <a:txBody>
                    <a:bodyPr/>
                    <a:lstStyle/>
                    <a:p>
                      <a:pPr algn="l" fontAlgn="b"/>
                      <a:r>
                        <a:rPr lang="en-US" sz="1200" b="0" i="0" u="none" strike="noStrike">
                          <a:solidFill>
                            <a:srgbClr val="000000"/>
                          </a:solidFill>
                          <a:effectLst/>
                          <a:latin typeface="+mn-lt"/>
                        </a:rPr>
                        <a:t>Rojan Chitrakar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MAP-OFDMA</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097404641"/>
                  </a:ext>
                </a:extLst>
              </a:tr>
              <a:tr h="268660">
                <a:tc>
                  <a:txBody>
                    <a:bodyPr/>
                    <a:lstStyle/>
                    <a:p>
                      <a:pPr algn="ctr" fontAlgn="b"/>
                      <a:r>
                        <a:rPr lang="en-US" sz="1200" b="0" i="0" u="sng" strike="noStrike">
                          <a:solidFill>
                            <a:srgbClr val="0563C1"/>
                          </a:solidFill>
                          <a:effectLst/>
                          <a:latin typeface="+mn-lt"/>
                          <a:hlinkClick r:id="rId11"/>
                        </a:rPr>
                        <a:t>20/0064r1</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Overview of Multi-AP Operation in 11be</a:t>
                      </a:r>
                    </a:p>
                  </a:txBody>
                  <a:tcPr marL="9525" marR="9525" marT="9525" marB="0" anchor="b"/>
                </a:tc>
                <a:tc>
                  <a:txBody>
                    <a:bodyPr/>
                    <a:lstStyle/>
                    <a:p>
                      <a:pPr algn="l" fontAlgn="b"/>
                      <a:r>
                        <a:rPr lang="en-US" sz="1200" b="0" i="0" u="none" strike="noStrike">
                          <a:solidFill>
                            <a:srgbClr val="000000"/>
                          </a:solidFill>
                          <a:effectLst/>
                          <a:latin typeface="+mn-lt"/>
                        </a:rPr>
                        <a:t>Chenhe Ji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MAP-General</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345752590"/>
                  </a:ext>
                </a:extLst>
              </a:tr>
              <a:tr h="268660">
                <a:tc>
                  <a:txBody>
                    <a:bodyPr/>
                    <a:lstStyle/>
                    <a:p>
                      <a:pPr algn="ctr" fontAlgn="b"/>
                      <a:r>
                        <a:rPr lang="en-US" sz="1200" b="0" i="0" u="sng" strike="noStrike">
                          <a:solidFill>
                            <a:srgbClr val="0563C1"/>
                          </a:solidFill>
                          <a:effectLst/>
                          <a:latin typeface="+mn-lt"/>
                          <a:hlinkClick r:id="rId12"/>
                        </a:rPr>
                        <a:t>20/0068r0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and multi-ap reference-model discussion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ML-MAP</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516181149"/>
                  </a:ext>
                </a:extLst>
              </a:tr>
              <a:tr h="268660">
                <a:tc>
                  <a:txBody>
                    <a:bodyPr/>
                    <a:lstStyle/>
                    <a:p>
                      <a:pPr algn="ctr" fontAlgn="b"/>
                      <a:r>
                        <a:rPr lang="en-US" sz="1200" b="0" i="0" u="none" strike="noStrike" dirty="0">
                          <a:solidFill>
                            <a:srgbClr val="000000"/>
                          </a:solidFill>
                          <a:effectLst/>
                          <a:latin typeface="+mn-lt"/>
                          <a:hlinkClick r:id="rId13"/>
                        </a:rPr>
                        <a:t>20/0071r0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Joint Transmission for 11be</a:t>
                      </a:r>
                    </a:p>
                  </a:txBody>
                  <a:tcPr marL="9525" marR="9525" marT="9525" marB="0" anchor="b"/>
                </a:tc>
                <a:tc>
                  <a:txBody>
                    <a:bodyPr/>
                    <a:lstStyle/>
                    <a:p>
                      <a:pPr algn="l" fontAlgn="b"/>
                      <a:r>
                        <a:rPr lang="en-US" sz="1200" b="0" i="0" u="none" strike="noStrike">
                          <a:solidFill>
                            <a:srgbClr val="000000"/>
                          </a:solidFill>
                          <a:effectLst/>
                          <a:latin typeface="+mn-lt"/>
                        </a:rPr>
                        <a:t>Ron Porat</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MAP-Joint Tx</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806444040"/>
                  </a:ext>
                </a:extLst>
              </a:tr>
              <a:tr h="206799">
                <a:tc>
                  <a:txBody>
                    <a:bodyPr/>
                    <a:lstStyle/>
                    <a:p>
                      <a:pPr algn="ctr" fontAlgn="b"/>
                      <a:r>
                        <a:rPr lang="en-US" sz="1200" b="0" i="0" u="sng" strike="noStrike">
                          <a:solidFill>
                            <a:srgbClr val="0563C1"/>
                          </a:solidFill>
                          <a:effectLst/>
                          <a:latin typeface="+mn-lt"/>
                          <a:hlinkClick r:id="rId14"/>
                        </a:rPr>
                        <a:t>20/0073r0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On Coordinated Spatial Reuse in 11be</a:t>
                      </a:r>
                    </a:p>
                  </a:txBody>
                  <a:tcPr marL="9525" marR="9525" marT="9525" marB="0" anchor="b"/>
                </a:tc>
                <a:tc>
                  <a:txBody>
                    <a:bodyPr/>
                    <a:lstStyle/>
                    <a:p>
                      <a:pPr algn="l" fontAlgn="b"/>
                      <a:r>
                        <a:rPr lang="en-US" sz="1200" b="0" i="0" u="none" strike="noStrike">
                          <a:solidFill>
                            <a:srgbClr val="000000"/>
                          </a:solidFill>
                          <a:effectLst/>
                          <a:latin typeface="+mn-lt"/>
                        </a:rPr>
                        <a:t>Jianhan Liu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MAP-SR</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2872080146"/>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A1D1C8BF-B3EC-4341-B61B-419A62069C61}"/>
              </a:ext>
            </a:extLst>
          </p:cNvPr>
          <p:cNvGraphicFramePr>
            <a:graphicFrameLocks noGrp="1"/>
          </p:cNvGraphicFramePr>
          <p:nvPr>
            <p:extLst>
              <p:ext uri="{D42A27DB-BD31-4B8C-83A1-F6EECF244321}">
                <p14:modId xmlns:p14="http://schemas.microsoft.com/office/powerpoint/2010/main" val="1528713516"/>
              </p:ext>
            </p:extLst>
          </p:nvPr>
        </p:nvGraphicFramePr>
        <p:xfrm>
          <a:off x="291016" y="1676400"/>
          <a:ext cx="8471985" cy="4444654"/>
        </p:xfrm>
        <a:graphic>
          <a:graphicData uri="http://schemas.openxmlformats.org/drawingml/2006/table">
            <a:tbl>
              <a:tblPr>
                <a:tableStyleId>{073A0DAA-6AF3-43AB-8588-CEC1D06C72B9}</a:tableStyleId>
              </a:tblPr>
              <a:tblGrid>
                <a:gridCol w="697878">
                  <a:extLst>
                    <a:ext uri="{9D8B030D-6E8A-4147-A177-3AD203B41FA5}">
                      <a16:colId xmlns:a16="http://schemas.microsoft.com/office/drawing/2014/main" val="921281218"/>
                    </a:ext>
                  </a:extLst>
                </a:gridCol>
                <a:gridCol w="3202272">
                  <a:extLst>
                    <a:ext uri="{9D8B030D-6E8A-4147-A177-3AD203B41FA5}">
                      <a16:colId xmlns:a16="http://schemas.microsoft.com/office/drawing/2014/main" val="2839811370"/>
                    </a:ext>
                  </a:extLst>
                </a:gridCol>
                <a:gridCol w="1646731">
                  <a:extLst>
                    <a:ext uri="{9D8B030D-6E8A-4147-A177-3AD203B41FA5}">
                      <a16:colId xmlns:a16="http://schemas.microsoft.com/office/drawing/2014/main" val="4094248306"/>
                    </a:ext>
                  </a:extLst>
                </a:gridCol>
                <a:gridCol w="1162843">
                  <a:extLst>
                    <a:ext uri="{9D8B030D-6E8A-4147-A177-3AD203B41FA5}">
                      <a16:colId xmlns:a16="http://schemas.microsoft.com/office/drawing/2014/main" val="2163489985"/>
                    </a:ext>
                  </a:extLst>
                </a:gridCol>
                <a:gridCol w="1217691">
                  <a:extLst>
                    <a:ext uri="{9D8B030D-6E8A-4147-A177-3AD203B41FA5}">
                      <a16:colId xmlns:a16="http://schemas.microsoft.com/office/drawing/2014/main" val="3432429727"/>
                    </a:ext>
                  </a:extLst>
                </a:gridCol>
                <a:gridCol w="544570">
                  <a:extLst>
                    <a:ext uri="{9D8B030D-6E8A-4147-A177-3AD203B41FA5}">
                      <a16:colId xmlns:a16="http://schemas.microsoft.com/office/drawing/2014/main" val="3927082197"/>
                    </a:ext>
                  </a:extLst>
                </a:gridCol>
              </a:tblGrid>
              <a:tr h="255172">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181376987"/>
                  </a:ext>
                </a:extLst>
              </a:tr>
              <a:tr h="251175">
                <a:tc>
                  <a:txBody>
                    <a:bodyPr/>
                    <a:lstStyle/>
                    <a:p>
                      <a:pPr algn="ctr" fontAlgn="b"/>
                      <a:r>
                        <a:rPr lang="en-US" sz="1200" b="0" i="0" u="none" strike="noStrike" dirty="0">
                          <a:solidFill>
                            <a:srgbClr val="000000"/>
                          </a:solidFill>
                          <a:effectLst/>
                          <a:latin typeface="+mn-lt"/>
                          <a:hlinkClick r:id="rId2"/>
                        </a:rPr>
                        <a:t>20/0083r0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Impacts of MCS set expansion on 11be link adaptation</a:t>
                      </a:r>
                    </a:p>
                  </a:txBody>
                  <a:tcPr marL="9525" marR="9525" marT="9525" marB="0" anchor="b"/>
                </a:tc>
                <a:tc>
                  <a:txBody>
                    <a:bodyPr/>
                    <a:lstStyle/>
                    <a:p>
                      <a:pPr algn="l" fontAlgn="b"/>
                      <a:r>
                        <a:rPr lang="en-US" sz="1200" b="0" i="0" u="none" strike="noStrike">
                          <a:solidFill>
                            <a:srgbClr val="000000"/>
                          </a:solidFill>
                          <a:effectLst/>
                          <a:latin typeface="+mn-lt"/>
                        </a:rPr>
                        <a:t>Yan Zhang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Link Adaptation</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876786925"/>
                  </a:ext>
                </a:extLst>
              </a:tr>
              <a:tr h="251175">
                <a:tc>
                  <a:txBody>
                    <a:bodyPr/>
                    <a:lstStyle/>
                    <a:p>
                      <a:pPr algn="ctr" fontAlgn="b"/>
                      <a:r>
                        <a:rPr lang="en-US" sz="1200" b="0" i="0" u="none" strike="noStrike" dirty="0">
                          <a:solidFill>
                            <a:srgbClr val="000000"/>
                          </a:solidFill>
                          <a:effectLst/>
                          <a:latin typeface="+mn-lt"/>
                          <a:hlinkClick r:id="rId3"/>
                        </a:rPr>
                        <a:t>20/0086r0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Opportunistic Implicit Channel Sounding</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3407090628"/>
                  </a:ext>
                </a:extLst>
              </a:tr>
              <a:tr h="388476">
                <a:tc>
                  <a:txBody>
                    <a:bodyPr/>
                    <a:lstStyle/>
                    <a:p>
                      <a:pPr algn="ctr" fontAlgn="b"/>
                      <a:r>
                        <a:rPr lang="en-US" sz="1200" b="0" i="0" u="sng" strike="noStrike" dirty="0">
                          <a:solidFill>
                            <a:srgbClr val="0563C1"/>
                          </a:solidFill>
                          <a:effectLst/>
                          <a:latin typeface="+mn-lt"/>
                          <a:hlinkClick r:id="rId4"/>
                        </a:rPr>
                        <a:t>20/0091r1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of parameterized spatial reuse (PSR) with coordinated beamforming/null steering</a:t>
                      </a:r>
                    </a:p>
                  </a:txBody>
                  <a:tcPr marL="9525" marR="9525" marT="9525" marB="0" anchor="b"/>
                </a:tc>
                <a:tc>
                  <a:txBody>
                    <a:bodyPr/>
                    <a:lstStyle/>
                    <a:p>
                      <a:pPr algn="l" fontAlgn="b"/>
                      <a:r>
                        <a:rPr lang="en-US" sz="1200" b="0" i="0" u="none" strike="noStrike">
                          <a:solidFill>
                            <a:srgbClr val="000000"/>
                          </a:solidFill>
                          <a:effectLst/>
                          <a:latin typeface="+mn-lt"/>
                        </a:rPr>
                        <a:t>Adrian Garcia-Rodriguez</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MAP-SR</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113048253"/>
                  </a:ext>
                </a:extLst>
              </a:tr>
              <a:tr h="251175">
                <a:tc>
                  <a:txBody>
                    <a:bodyPr/>
                    <a:lstStyle/>
                    <a:p>
                      <a:pPr algn="ctr" fontAlgn="b"/>
                      <a:r>
                        <a:rPr lang="en-US" sz="1200" b="0" i="0" u="none" strike="noStrike" dirty="0">
                          <a:solidFill>
                            <a:srgbClr val="000000"/>
                          </a:solidFill>
                          <a:effectLst/>
                          <a:latin typeface="+mn-lt"/>
                          <a:hlinkClick r:id="rId5"/>
                        </a:rPr>
                        <a:t>20/0099r0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Multi-AP Coordinated BF in IEEE 802.11be</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MAP</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351306822"/>
                  </a:ext>
                </a:extLst>
              </a:tr>
              <a:tr h="251175">
                <a:tc>
                  <a:txBody>
                    <a:bodyPr/>
                    <a:lstStyle/>
                    <a:p>
                      <a:pPr algn="ctr" fontAlgn="b"/>
                      <a:r>
                        <a:rPr lang="en-US" sz="1200" b="0" i="0" u="sng" strike="noStrike">
                          <a:solidFill>
                            <a:srgbClr val="0563C1"/>
                          </a:solidFill>
                          <a:effectLst/>
                          <a:latin typeface="+mn-lt"/>
                          <a:hlinkClick r:id="rId6"/>
                        </a:rPr>
                        <a:t>20/0101r0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11be HARQ Discussions</a:t>
                      </a:r>
                    </a:p>
                  </a:txBody>
                  <a:tcPr marL="9525" marR="9525" marT="9525" marB="0" anchor="b"/>
                </a:tc>
                <a:tc>
                  <a:txBody>
                    <a:bodyPr/>
                    <a:lstStyle/>
                    <a:p>
                      <a:pPr algn="l" fontAlgn="b"/>
                      <a:r>
                        <a:rPr lang="en-US" sz="1200" b="0" i="0" u="none" strike="noStrike">
                          <a:solidFill>
                            <a:srgbClr val="000000"/>
                          </a:solidFill>
                          <a:effectLst/>
                          <a:latin typeface="+mn-lt"/>
                        </a:rPr>
                        <a:t>Li-Hsiang Sun</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HARQ</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757868863"/>
                  </a:ext>
                </a:extLst>
              </a:tr>
              <a:tr h="251175">
                <a:tc>
                  <a:txBody>
                    <a:bodyPr/>
                    <a:lstStyle/>
                    <a:p>
                      <a:pPr algn="ctr" fontAlgn="b"/>
                      <a:r>
                        <a:rPr lang="en-US" sz="1200" b="0" i="0" u="none" strike="noStrike" dirty="0">
                          <a:solidFill>
                            <a:srgbClr val="000000"/>
                          </a:solidFill>
                          <a:effectLst/>
                          <a:latin typeface="+mn-lt"/>
                          <a:hlinkClick r:id="rId7"/>
                        </a:rPr>
                        <a:t>20/0107r0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Multi-AP coordination for spatial reuse</a:t>
                      </a:r>
                    </a:p>
                  </a:txBody>
                  <a:tcPr marL="9525" marR="9525" marT="9525" marB="0" anchor="b"/>
                </a:tc>
                <a:tc>
                  <a:txBody>
                    <a:bodyPr/>
                    <a:lstStyle/>
                    <a:p>
                      <a:pPr algn="l" fontAlgn="b"/>
                      <a:r>
                        <a:rPr lang="en-US" sz="1200" b="0" i="0" u="none" strike="noStrike">
                          <a:solidFill>
                            <a:srgbClr val="000000"/>
                          </a:solidFill>
                          <a:effectLst/>
                          <a:latin typeface="+mn-lt"/>
                        </a:rPr>
                        <a:t>Dmitry Akhmetov</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MAP-SR</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1068860013"/>
                  </a:ext>
                </a:extLst>
              </a:tr>
              <a:tr h="251175">
                <a:tc>
                  <a:txBody>
                    <a:bodyPr/>
                    <a:lstStyle/>
                    <a:p>
                      <a:pPr algn="ctr" fontAlgn="b"/>
                      <a:r>
                        <a:rPr lang="en-US" sz="1200" b="0" i="0" u="none" strike="noStrike" kern="1200" dirty="0">
                          <a:solidFill>
                            <a:schemeClr val="accent4">
                              <a:lumMod val="60000"/>
                              <a:lumOff val="40000"/>
                            </a:schemeClr>
                          </a:solidFill>
                          <a:effectLst/>
                          <a:latin typeface="+mn-lt"/>
                          <a:ea typeface="+mn-ea"/>
                          <a:cs typeface="+mn-cs"/>
                          <a:hlinkClick r:id="rId8">
                            <a:extLst>
                              <a:ext uri="{A12FA001-AC4F-418D-AE19-62706E023703}">
                                <ahyp:hlinkClr xmlns:ahyp="http://schemas.microsoft.com/office/drawing/2018/hyperlinkcolor" val="tx"/>
                              </a:ext>
                            </a:extLst>
                          </a:hlinkClick>
                        </a:rPr>
                        <a:t>20/0115r1</a:t>
                      </a:r>
                      <a:endParaRPr lang="en-US" sz="1200" b="0" i="0" u="none" strike="noStrike" kern="1200" dirty="0">
                        <a:solidFill>
                          <a:schemeClr val="accent4">
                            <a:lumMod val="60000"/>
                            <a:lumOff val="40000"/>
                          </a:schemeClr>
                        </a:solidFill>
                        <a:effectLst/>
                        <a:latin typeface="+mn-lt"/>
                        <a:ea typeface="+mn-ea"/>
                        <a:cs typeface="+mn-cs"/>
                      </a:endParaRPr>
                    </a:p>
                  </a:txBody>
                  <a:tcPr marL="9525" marR="9525" marT="9525" marB="0" anchor="b"/>
                </a:tc>
                <a:tc>
                  <a:txBody>
                    <a:bodyPr/>
                    <a:lstStyle/>
                    <a:p>
                      <a:pPr algn="l" fontAlgn="b"/>
                      <a:r>
                        <a:rPr lang="en-US" sz="1200" b="0" i="0" u="none" strike="noStrike" kern="1200" dirty="0">
                          <a:solidFill>
                            <a:srgbClr val="000000"/>
                          </a:solidFill>
                          <a:effectLst/>
                          <a:latin typeface="+mn-lt"/>
                          <a:ea typeface="+mn-ea"/>
                          <a:cs typeface="+mn-cs"/>
                        </a:rPr>
                        <a:t>Multi-Link Feature Candidates For R1</a:t>
                      </a:r>
                    </a:p>
                  </a:txBody>
                  <a:tcPr marL="9525" marR="9525" marT="9525" marB="0" anchor="b"/>
                </a:tc>
                <a:tc>
                  <a:txBody>
                    <a:bodyPr/>
                    <a:lstStyle/>
                    <a:p>
                      <a:pPr algn="l" fontAlgn="b"/>
                      <a:r>
                        <a:rPr lang="en-US" sz="1200" b="0" i="0" u="none" strike="noStrike" kern="1200" dirty="0">
                          <a:solidFill>
                            <a:srgbClr val="000000"/>
                          </a:solidFill>
                          <a:effectLst/>
                          <a:latin typeface="+mn-lt"/>
                          <a:ea typeface="+mn-ea"/>
                          <a:cs typeface="+mn-cs"/>
                        </a:rPr>
                        <a:t>Huizhao Wang</a:t>
                      </a:r>
                    </a:p>
                  </a:txBody>
                  <a:tcPr marL="9525" marR="9525" marT="9525" marB="0" anchor="b"/>
                </a:tc>
                <a:tc>
                  <a:txBody>
                    <a:bodyPr/>
                    <a:lstStyle/>
                    <a:p>
                      <a:pPr algn="ctr" fontAlgn="b"/>
                      <a:r>
                        <a:rPr lang="en-US" sz="1200" b="0" i="0" u="none" strike="noStrike" dirty="0">
                          <a:solidFill>
                            <a:srgbClr val="000000"/>
                          </a:solidFill>
                          <a:effectLst/>
                          <a:latin typeface="+mn-lt"/>
                        </a:rPr>
                        <a:t>Pending</a:t>
                      </a:r>
                      <a:endParaRPr lang="en-US" sz="1200" b="0" i="0" u="none" strike="noStrike" kern="1200" dirty="0">
                        <a:solidFill>
                          <a:srgbClr val="000000"/>
                        </a:solidFill>
                        <a:effectLst/>
                        <a:latin typeface="+mn-lt"/>
                        <a:ea typeface="+mn-ea"/>
                        <a:cs typeface="+mn-cs"/>
                      </a:endParaRPr>
                    </a:p>
                  </a:txBody>
                  <a:tcPr marL="9525" marR="9525" marT="9525" marB="0" anchor="b"/>
                </a:tc>
                <a:tc>
                  <a:txBody>
                    <a:bodyPr/>
                    <a:lstStyle/>
                    <a:p>
                      <a:pPr algn="l" fontAlgn="b"/>
                      <a:r>
                        <a:rPr lang="en-US" sz="1200" b="0" i="0" u="none" strike="noStrike" kern="1200" dirty="0">
                          <a:solidFill>
                            <a:srgbClr val="000000"/>
                          </a:solidFill>
                          <a:effectLst/>
                          <a:latin typeface="+mn-lt"/>
                          <a:ea typeface="+mn-ea"/>
                          <a:cs typeface="+mn-cs"/>
                        </a:rPr>
                        <a:t>Timeline/Planning</a:t>
                      </a:r>
                    </a:p>
                  </a:txBody>
                  <a:tcPr marL="9525" marR="9525" marT="9525" marB="0" anchor="b"/>
                </a:tc>
                <a:tc>
                  <a:txBody>
                    <a:bodyPr/>
                    <a:lstStyle/>
                    <a:p>
                      <a:pPr algn="ctr" fontAlgn="b"/>
                      <a:r>
                        <a:rPr lang="en-US" sz="1200" b="0" i="0" u="none" strike="noStrike" kern="1200" dirty="0">
                          <a:solidFill>
                            <a:srgbClr val="000000"/>
                          </a:solidFill>
                          <a:effectLst/>
                          <a:latin typeface="+mn-lt"/>
                          <a:ea typeface="+mn-ea"/>
                          <a:cs typeface="+mn-cs"/>
                        </a:rPr>
                        <a:t>Joint</a:t>
                      </a:r>
                    </a:p>
                  </a:txBody>
                  <a:tcPr marL="9525" marR="9525" marT="9525" marB="0" anchor="b"/>
                </a:tc>
                <a:extLst>
                  <a:ext uri="{0D108BD9-81ED-4DB2-BD59-A6C34878D82A}">
                    <a16:rowId xmlns:a16="http://schemas.microsoft.com/office/drawing/2014/main" val="2139082343"/>
                  </a:ext>
                </a:extLst>
              </a:tr>
              <a:tr h="0">
                <a:tc>
                  <a:txBody>
                    <a:bodyPr/>
                    <a:lstStyle/>
                    <a:p>
                      <a:pPr algn="ctr" fontAlgn="b"/>
                      <a:r>
                        <a:rPr lang="en-US" sz="1200" b="0" i="0" u="sng" strike="noStrike" dirty="0">
                          <a:solidFill>
                            <a:srgbClr val="00B050"/>
                          </a:solidFill>
                          <a:effectLst/>
                          <a:latin typeface="+mn-lt"/>
                          <a:hlinkClick r:id="rId9">
                            <a:extLst>
                              <a:ext uri="{A12FA001-AC4F-418D-AE19-62706E023703}">
                                <ahyp:hlinkClr xmlns:ahyp="http://schemas.microsoft.com/office/drawing/2018/hyperlinkcolor" val="tx"/>
                              </a:ext>
                            </a:extLst>
                          </a:hlinkClick>
                        </a:rPr>
                        <a:t>20/0116r0</a:t>
                      </a:r>
                      <a:endParaRPr lang="en-US" sz="1200" b="0" i="0" u="sng" strike="noStrike" dirty="0">
                        <a:solidFill>
                          <a:srgbClr val="00B050"/>
                        </a:solidFill>
                        <a:effectLst/>
                        <a:latin typeface="+mn-lt"/>
                      </a:endParaRPr>
                    </a:p>
                  </a:txBody>
                  <a:tcPr marL="9525" marR="9525" marT="9525" marB="0" anchor="b"/>
                </a:tc>
                <a:tc>
                  <a:txBody>
                    <a:bodyPr/>
                    <a:lstStyle/>
                    <a:p>
                      <a:pPr algn="l"/>
                      <a:r>
                        <a:rPr lang="en-US" sz="1200" b="0" dirty="0">
                          <a:solidFill>
                            <a:srgbClr val="00B050"/>
                          </a:solidFill>
                          <a:effectLst/>
                        </a:rPr>
                        <a:t>Discussion on timeline for 802.11be</a:t>
                      </a:r>
                    </a:p>
                  </a:txBody>
                  <a:tcPr anchor="ctr"/>
                </a:tc>
                <a:tc>
                  <a:txBody>
                    <a:bodyPr/>
                    <a:lstStyle/>
                    <a:p>
                      <a:pPr algn="l" fontAlgn="b"/>
                      <a:r>
                        <a:rPr lang="en-US" sz="1200" b="0" i="0" kern="1200" dirty="0">
                          <a:solidFill>
                            <a:srgbClr val="00B050"/>
                          </a:solidFill>
                          <a:effectLst/>
                          <a:latin typeface="+mn-lt"/>
                          <a:ea typeface="+mn-ea"/>
                          <a:cs typeface="+mn-cs"/>
                        </a:rPr>
                        <a:t>Ming Gan</a:t>
                      </a:r>
                      <a:endParaRPr lang="en-US" sz="1200" b="0" i="0" u="none" strike="noStrike" dirty="0">
                        <a:solidFill>
                          <a:srgbClr val="00B050"/>
                        </a:solidFill>
                        <a:effectLst/>
                        <a:latin typeface="+mn-lt"/>
                      </a:endParaRP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Timeline/Planning</a:t>
                      </a:r>
                    </a:p>
                  </a:txBody>
                  <a:tcPr marL="9525" marR="9525" marT="9525" marB="0" anchor="b"/>
                </a:tc>
                <a:tc>
                  <a:txBody>
                    <a:bodyPr/>
                    <a:lstStyle/>
                    <a:p>
                      <a:pPr algn="ctr" fontAlgn="b"/>
                      <a:r>
                        <a:rPr lang="en-US" sz="1200" b="0" i="0" u="none" strike="noStrike" dirty="0">
                          <a:solidFill>
                            <a:srgbClr val="00B050"/>
                          </a:solidFill>
                          <a:effectLst/>
                          <a:latin typeface="+mn-lt"/>
                        </a:rPr>
                        <a:t>Joint</a:t>
                      </a:r>
                    </a:p>
                  </a:txBody>
                  <a:tcPr marL="9525" marR="9525" marT="9525" marB="0" anchor="b"/>
                </a:tc>
                <a:extLst>
                  <a:ext uri="{0D108BD9-81ED-4DB2-BD59-A6C34878D82A}">
                    <a16:rowId xmlns:a16="http://schemas.microsoft.com/office/drawing/2014/main" val="4194589378"/>
                  </a:ext>
                </a:extLst>
              </a:tr>
              <a:tr h="251175">
                <a:tc>
                  <a:txBody>
                    <a:bodyPr/>
                    <a:lstStyle/>
                    <a:p>
                      <a:pPr algn="ctr" fontAlgn="b"/>
                      <a:r>
                        <a:rPr lang="en-US" sz="1200" b="0" i="0" u="sng" strike="noStrike" dirty="0">
                          <a:solidFill>
                            <a:srgbClr val="0563C1"/>
                          </a:solidFill>
                          <a:effectLst/>
                          <a:latin typeface="+mn-lt"/>
                          <a:hlinkClick r:id="rId10"/>
                        </a:rPr>
                        <a:t>20/0123r0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Channel Sounding for Multi-AP CBF</a:t>
                      </a:r>
                    </a:p>
                  </a:txBody>
                  <a:tcPr marL="9525" marR="9525" marT="9525" marB="0" anchor="b"/>
                </a:tc>
                <a:tc>
                  <a:txBody>
                    <a:bodyPr/>
                    <a:lstStyle/>
                    <a:p>
                      <a:pPr algn="l" fontAlgn="b"/>
                      <a:r>
                        <a:rPr lang="en-US" sz="1200" b="0" i="0" u="none" strike="noStrike" dirty="0">
                          <a:solidFill>
                            <a:srgbClr val="000000"/>
                          </a:solidFill>
                          <a:effectLst/>
                          <a:latin typeface="+mn-lt"/>
                        </a:rPr>
                        <a:t>Feng Jiang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MAP-Sounding</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2598974849"/>
                  </a:ext>
                </a:extLst>
              </a:tr>
              <a:tr h="251175">
                <a:tc>
                  <a:txBody>
                    <a:bodyPr/>
                    <a:lstStyle/>
                    <a:p>
                      <a:pPr algn="ctr" fontAlgn="b"/>
                      <a:r>
                        <a:rPr lang="en-US" sz="1200" b="0" i="0" u="none" strike="noStrike" dirty="0">
                          <a:solidFill>
                            <a:srgbClr val="000000"/>
                          </a:solidFill>
                          <a:effectLst/>
                          <a:latin typeface="+mn-lt"/>
                          <a:hlinkClick r:id="rId11"/>
                        </a:rPr>
                        <a:t>19/1305r0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Synchronous multi-link transmission</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323101179"/>
                  </a:ext>
                </a:extLst>
              </a:tr>
              <a:tr h="251175">
                <a:tc>
                  <a:txBody>
                    <a:bodyPr/>
                    <a:lstStyle/>
                    <a:p>
                      <a:pPr algn="ctr" fontAlgn="b"/>
                      <a:r>
                        <a:rPr lang="en-US" sz="1200" b="0" i="0" u="none" strike="noStrike" dirty="0">
                          <a:solidFill>
                            <a:srgbClr val="000000"/>
                          </a:solidFill>
                          <a:effectLst/>
                          <a:latin typeface="+mn-lt"/>
                          <a:hlinkClick r:id="rId12"/>
                        </a:rPr>
                        <a:t>19/1955r0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Operation: Per-link AID</a:t>
                      </a:r>
                    </a:p>
                  </a:txBody>
                  <a:tcPr marL="9525" marR="9525" marT="9525" marB="0" anchor="b"/>
                </a:tc>
                <a:tc>
                  <a:txBody>
                    <a:bodyPr/>
                    <a:lstStyle/>
                    <a:p>
                      <a:pPr algn="l" fontAlgn="b"/>
                      <a:r>
                        <a:rPr lang="en-US" sz="1200" b="0" i="0" u="none" strike="noStrike">
                          <a:solidFill>
                            <a:srgbClr val="000000"/>
                          </a:solidFill>
                          <a:effectLst/>
                          <a:latin typeface="+mn-lt"/>
                        </a:rPr>
                        <a:t>Abhishek Patil</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789196551"/>
                  </a:ext>
                </a:extLst>
              </a:tr>
              <a:tr h="388476">
                <a:tc>
                  <a:txBody>
                    <a:bodyPr/>
                    <a:lstStyle/>
                    <a:p>
                      <a:pPr algn="ctr" fontAlgn="b"/>
                      <a:r>
                        <a:rPr lang="en-US" sz="1200" b="0" i="0" u="sng" strike="noStrike">
                          <a:solidFill>
                            <a:srgbClr val="0563C1"/>
                          </a:solidFill>
                          <a:effectLst/>
                          <a:latin typeface="+mn-lt"/>
                          <a:hlinkClick r:id="rId13"/>
                        </a:rPr>
                        <a:t>19/2071r1</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evaluation of Multi-link channel access schemes</a:t>
                      </a:r>
                    </a:p>
                  </a:txBody>
                  <a:tcPr marL="9525" marR="9525" marT="9525" marB="0" anchor="b"/>
                </a:tc>
                <a:tc>
                  <a:txBody>
                    <a:bodyPr/>
                    <a:lstStyle/>
                    <a:p>
                      <a:pPr algn="l" fontAlgn="b"/>
                      <a:r>
                        <a:rPr lang="en-US" sz="1200" b="0" i="0" u="none" strike="noStrike">
                          <a:solidFill>
                            <a:srgbClr val="000000"/>
                          </a:solidFill>
                          <a:effectLst/>
                          <a:latin typeface="+mn-lt"/>
                        </a:rPr>
                        <a:t>Sindhu Verma</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ML-Med.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73467857"/>
                  </a:ext>
                </a:extLst>
              </a:tr>
              <a:tr h="251175">
                <a:tc>
                  <a:txBody>
                    <a:bodyPr/>
                    <a:lstStyle/>
                    <a:p>
                      <a:pPr algn="ctr" fontAlgn="b"/>
                      <a:r>
                        <a:rPr lang="en-US" sz="1200" b="0" i="0" u="none" strike="noStrike" dirty="0">
                          <a:solidFill>
                            <a:srgbClr val="000000"/>
                          </a:solidFill>
                          <a:effectLst/>
                          <a:latin typeface="+mn-lt"/>
                          <a:hlinkClick r:id="rId14"/>
                        </a:rPr>
                        <a:t>19/2125r0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 RTS and CTS procedure</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88854075"/>
                  </a:ext>
                </a:extLst>
              </a:tr>
              <a:tr h="251175">
                <a:tc>
                  <a:txBody>
                    <a:bodyPr/>
                    <a:lstStyle/>
                    <a:p>
                      <a:pPr algn="ctr" fontAlgn="b"/>
                      <a:r>
                        <a:rPr lang="en-US" sz="1200" b="0" i="0" u="none" strike="noStrike" dirty="0">
                          <a:solidFill>
                            <a:srgbClr val="000000"/>
                          </a:solidFill>
                          <a:effectLst/>
                          <a:latin typeface="+mn-lt"/>
                          <a:hlinkClick r:id="rId15"/>
                        </a:rPr>
                        <a:t>20/0003r0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Discussion on latency metric</a:t>
                      </a:r>
                    </a:p>
                  </a:txBody>
                  <a:tcPr marL="9525" marR="9525" marT="9525" marB="0" anchor="b"/>
                </a:tc>
                <a:tc>
                  <a:txBody>
                    <a:bodyPr/>
                    <a:lstStyle/>
                    <a:p>
                      <a:pPr algn="l" fontAlgn="b"/>
                      <a:r>
                        <a:rPr lang="en-US" sz="1200" b="0" i="0" u="none" strike="noStrike">
                          <a:solidFill>
                            <a:srgbClr val="000000"/>
                          </a:solidFill>
                          <a:effectLst/>
                          <a:latin typeface="+mn-lt"/>
                        </a:rPr>
                        <a:t>Suhwook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Latency</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24885401"/>
                  </a:ext>
                </a:extLst>
              </a:tr>
              <a:tr h="251175">
                <a:tc>
                  <a:txBody>
                    <a:bodyPr/>
                    <a:lstStyle/>
                    <a:p>
                      <a:pPr algn="ctr" fontAlgn="b"/>
                      <a:r>
                        <a:rPr lang="en-US" sz="1200" b="0" i="0" u="none" strike="noStrike" dirty="0">
                          <a:solidFill>
                            <a:srgbClr val="000000"/>
                          </a:solidFill>
                          <a:effectLst/>
                          <a:latin typeface="+mn-lt"/>
                          <a:hlinkClick r:id="rId16"/>
                        </a:rPr>
                        <a:t>20/0005r0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Proposals on Latency Reduction</a:t>
                      </a:r>
                    </a:p>
                  </a:txBody>
                  <a:tcPr marL="9525" marR="9525" marT="9525" marB="0" anchor="b"/>
                </a:tc>
                <a:tc>
                  <a:txBody>
                    <a:bodyPr/>
                    <a:lstStyle/>
                    <a:p>
                      <a:pPr algn="l" fontAlgn="b"/>
                      <a:r>
                        <a:rPr lang="en-US" sz="1200" b="0" i="0" u="none" strike="noStrike">
                          <a:solidFill>
                            <a:srgbClr val="000000"/>
                          </a:solidFill>
                          <a:effectLst/>
                          <a:latin typeface="+mn-lt"/>
                        </a:rPr>
                        <a:t>Shubhodeep Adhikari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Latency</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568612247"/>
                  </a:ext>
                </a:extLst>
              </a:tr>
            </a:tbl>
          </a:graphicData>
        </a:graphic>
      </p:graphicFrame>
    </p:spTree>
    <p:extLst>
      <p:ext uri="{BB962C8B-B14F-4D97-AF65-F5344CB8AC3E}">
        <p14:creationId xmlns:p14="http://schemas.microsoft.com/office/powerpoint/2010/main" val="28623386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ABE8AB51-5072-41EA-8ECC-ABDA4CFDC5B3}"/>
              </a:ext>
            </a:extLst>
          </p:cNvPr>
          <p:cNvGraphicFramePr>
            <a:graphicFrameLocks noGrp="1"/>
          </p:cNvGraphicFramePr>
          <p:nvPr>
            <p:extLst>
              <p:ext uri="{D42A27DB-BD31-4B8C-83A1-F6EECF244321}">
                <p14:modId xmlns:p14="http://schemas.microsoft.com/office/powerpoint/2010/main" val="2011376732"/>
              </p:ext>
            </p:extLst>
          </p:nvPr>
        </p:nvGraphicFramePr>
        <p:xfrm>
          <a:off x="381000" y="1600200"/>
          <a:ext cx="8439131" cy="4571994"/>
        </p:xfrm>
        <a:graphic>
          <a:graphicData uri="http://schemas.openxmlformats.org/drawingml/2006/table">
            <a:tbl>
              <a:tblPr>
                <a:tableStyleId>{073A0DAA-6AF3-43AB-8588-CEC1D06C72B9}</a:tableStyleId>
              </a:tblPr>
              <a:tblGrid>
                <a:gridCol w="788597">
                  <a:extLst>
                    <a:ext uri="{9D8B030D-6E8A-4147-A177-3AD203B41FA5}">
                      <a16:colId xmlns:a16="http://schemas.microsoft.com/office/drawing/2014/main" val="879515883"/>
                    </a:ext>
                  </a:extLst>
                </a:gridCol>
                <a:gridCol w="3631003">
                  <a:extLst>
                    <a:ext uri="{9D8B030D-6E8A-4147-A177-3AD203B41FA5}">
                      <a16:colId xmlns:a16="http://schemas.microsoft.com/office/drawing/2014/main" val="3652947890"/>
                    </a:ext>
                  </a:extLst>
                </a:gridCol>
                <a:gridCol w="1383856">
                  <a:extLst>
                    <a:ext uri="{9D8B030D-6E8A-4147-A177-3AD203B41FA5}">
                      <a16:colId xmlns:a16="http://schemas.microsoft.com/office/drawing/2014/main" val="1883788998"/>
                    </a:ext>
                  </a:extLst>
                </a:gridCol>
                <a:gridCol w="657559">
                  <a:extLst>
                    <a:ext uri="{9D8B030D-6E8A-4147-A177-3AD203B41FA5}">
                      <a16:colId xmlns:a16="http://schemas.microsoft.com/office/drawing/2014/main" val="2116985919"/>
                    </a:ext>
                  </a:extLst>
                </a:gridCol>
                <a:gridCol w="1345564">
                  <a:extLst>
                    <a:ext uri="{9D8B030D-6E8A-4147-A177-3AD203B41FA5}">
                      <a16:colId xmlns:a16="http://schemas.microsoft.com/office/drawing/2014/main" val="2860837261"/>
                    </a:ext>
                  </a:extLst>
                </a:gridCol>
                <a:gridCol w="632552">
                  <a:extLst>
                    <a:ext uri="{9D8B030D-6E8A-4147-A177-3AD203B41FA5}">
                      <a16:colId xmlns:a16="http://schemas.microsoft.com/office/drawing/2014/main" val="2766350546"/>
                    </a:ext>
                  </a:extLst>
                </a:gridCol>
              </a:tblGrid>
              <a:tr h="275093">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a:effectLs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68368433"/>
                  </a:ext>
                </a:extLst>
              </a:tr>
              <a:tr h="270785">
                <a:tc>
                  <a:txBody>
                    <a:bodyPr/>
                    <a:lstStyle/>
                    <a:p>
                      <a:pPr algn="ctr" fontAlgn="b"/>
                      <a:r>
                        <a:rPr lang="en-US" sz="1200" b="0" i="0" u="none" strike="noStrike" dirty="0">
                          <a:solidFill>
                            <a:srgbClr val="000000"/>
                          </a:solidFill>
                          <a:effectLst/>
                          <a:latin typeface="+mn-lt"/>
                          <a:hlinkClick r:id="rId2"/>
                        </a:rPr>
                        <a:t>20/0006r0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Proposed Corrections to Channel Access Issues in 802.11</a:t>
                      </a:r>
                    </a:p>
                  </a:txBody>
                  <a:tcPr marL="9525" marR="9525" marT="9525" marB="0" anchor="b"/>
                </a:tc>
                <a:tc>
                  <a:txBody>
                    <a:bodyPr/>
                    <a:lstStyle/>
                    <a:p>
                      <a:pPr algn="l" fontAlgn="b"/>
                      <a:r>
                        <a:rPr lang="en-US" sz="1200" b="0" i="0" u="none" strike="noStrike">
                          <a:solidFill>
                            <a:srgbClr val="000000"/>
                          </a:solidFill>
                          <a:effectLst/>
                          <a:latin typeface="+mn-lt"/>
                        </a:rPr>
                        <a:t>Shubhodeep Adhikari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73398470"/>
                  </a:ext>
                </a:extLst>
              </a:tr>
              <a:tr h="270785">
                <a:tc>
                  <a:txBody>
                    <a:bodyPr/>
                    <a:lstStyle/>
                    <a:p>
                      <a:pPr algn="ctr" fontAlgn="b"/>
                      <a:r>
                        <a:rPr lang="en-US" sz="1200" b="0" i="0" u="none" strike="noStrike" dirty="0">
                          <a:solidFill>
                            <a:srgbClr val="000000"/>
                          </a:solidFill>
                          <a:effectLst/>
                          <a:latin typeface="+mn-lt"/>
                          <a:hlinkClick r:id="rId3"/>
                        </a:rPr>
                        <a:t>20/0012r0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Acknowledgement Follow Up</a:t>
                      </a:r>
                    </a:p>
                  </a:txBody>
                  <a:tcPr marL="9525" marR="9525" marT="9525" marB="0" anchor="b"/>
                </a:tc>
                <a:tc>
                  <a:txBody>
                    <a:bodyPr/>
                    <a:lstStyle/>
                    <a:p>
                      <a:pPr algn="l" fontAlgn="b"/>
                      <a:r>
                        <a:rPr lang="en-US" sz="1200" b="0" i="0" u="none" strike="noStrike">
                          <a:solidFill>
                            <a:srgbClr val="000000"/>
                          </a:solidFill>
                          <a:effectLst/>
                          <a:latin typeface="+mn-lt"/>
                        </a:rPr>
                        <a:t>Taewon Song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967075576"/>
                  </a:ext>
                </a:extLst>
              </a:tr>
              <a:tr h="270785">
                <a:tc>
                  <a:txBody>
                    <a:bodyPr/>
                    <a:lstStyle/>
                    <a:p>
                      <a:pPr algn="ctr" fontAlgn="b"/>
                      <a:r>
                        <a:rPr lang="en-US" sz="1200" b="0" i="0" u="none" strike="noStrike" dirty="0">
                          <a:solidFill>
                            <a:srgbClr val="000000"/>
                          </a:solidFill>
                          <a:effectLst/>
                          <a:latin typeface="+mn-lt"/>
                          <a:hlinkClick r:id="rId4"/>
                        </a:rPr>
                        <a:t>20/0014r0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Operation of Non-AP MLD with Constraints</a:t>
                      </a:r>
                    </a:p>
                  </a:txBody>
                  <a:tcPr marL="9525" marR="9525" marT="9525" marB="0" anchor="b"/>
                </a:tc>
                <a:tc>
                  <a:txBody>
                    <a:bodyPr/>
                    <a:lstStyle/>
                    <a:p>
                      <a:pPr algn="l" fontAlgn="b"/>
                      <a:r>
                        <a:rPr lang="en-US" sz="1200" b="0" i="0" u="none" strike="noStrike">
                          <a:solidFill>
                            <a:srgbClr val="000000"/>
                          </a:solidFill>
                          <a:effectLst/>
                          <a:latin typeface="+mn-lt"/>
                        </a:rPr>
                        <a:t>Insun Jang </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ML-Med.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80139204"/>
                  </a:ext>
                </a:extLst>
              </a:tr>
              <a:tr h="270785">
                <a:tc>
                  <a:txBody>
                    <a:bodyPr/>
                    <a:lstStyle/>
                    <a:p>
                      <a:pPr algn="ctr" fontAlgn="b"/>
                      <a:r>
                        <a:rPr lang="en-US" sz="1200" b="0" i="0" u="sng" strike="noStrike">
                          <a:solidFill>
                            <a:srgbClr val="0563C1"/>
                          </a:solidFill>
                          <a:effectLst/>
                          <a:latin typeface="+mn-lt"/>
                          <a:hlinkClick r:id="rId5"/>
                        </a:rPr>
                        <a:t>20/0021r0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Priority Access Support for NS/EP Services</a:t>
                      </a:r>
                    </a:p>
                  </a:txBody>
                  <a:tcPr marL="9525" marR="9525" marT="9525" marB="0" anchor="b"/>
                </a:tc>
                <a:tc>
                  <a:txBody>
                    <a:bodyPr/>
                    <a:lstStyle/>
                    <a:p>
                      <a:pPr algn="l" fontAlgn="b"/>
                      <a:r>
                        <a:rPr lang="en-US" sz="1200" b="0" i="0" u="none" strike="noStrike">
                          <a:solidFill>
                            <a:srgbClr val="000000"/>
                          </a:solidFill>
                          <a:effectLst/>
                          <a:latin typeface="+mn-lt"/>
                        </a:rPr>
                        <a:t>Subir Das</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Medium Access</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861978081"/>
                  </a:ext>
                </a:extLst>
              </a:tr>
              <a:tr h="270785">
                <a:tc>
                  <a:txBody>
                    <a:bodyPr/>
                    <a:lstStyle/>
                    <a:p>
                      <a:pPr algn="ctr" fontAlgn="b"/>
                      <a:r>
                        <a:rPr lang="en-US" sz="1200" b="0" i="0" u="none" strike="noStrike" dirty="0">
                          <a:solidFill>
                            <a:srgbClr val="000000"/>
                          </a:solidFill>
                          <a:effectLst/>
                          <a:latin typeface="+mn-lt"/>
                          <a:hlinkClick r:id="rId6"/>
                        </a:rPr>
                        <a:t>20/0024r0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MLO: Acknowledgement procedure</a:t>
                      </a:r>
                    </a:p>
                  </a:txBody>
                  <a:tcPr marL="9525" marR="9525" marT="9525" marB="0" anchor="b"/>
                </a:tc>
                <a:tc>
                  <a:txBody>
                    <a:bodyPr/>
                    <a:lstStyle/>
                    <a:p>
                      <a:pPr algn="l" fontAlgn="b"/>
                      <a:r>
                        <a:rPr lang="en-US" sz="1200" b="0" i="0" u="none" strike="noStrike">
                          <a:solidFill>
                            <a:srgbClr val="000000"/>
                          </a:solidFill>
                          <a:effectLst/>
                          <a:latin typeface="+mn-lt"/>
                        </a:rPr>
                        <a:t>Abhishek Patil</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703090247"/>
                  </a:ext>
                </a:extLst>
              </a:tr>
              <a:tr h="270785">
                <a:tc>
                  <a:txBody>
                    <a:bodyPr/>
                    <a:lstStyle/>
                    <a:p>
                      <a:pPr algn="ctr" fontAlgn="b"/>
                      <a:r>
                        <a:rPr lang="en-US" sz="1200" b="0" i="0" u="none" strike="noStrike" dirty="0">
                          <a:solidFill>
                            <a:srgbClr val="000000"/>
                          </a:solidFill>
                          <a:effectLst/>
                          <a:latin typeface="+mn-lt"/>
                          <a:hlinkClick r:id="rId7"/>
                        </a:rPr>
                        <a:t>20/0026r0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MLA Support for Constrained Devices</a:t>
                      </a:r>
                    </a:p>
                  </a:txBody>
                  <a:tcPr marL="9525" marR="9525" marT="9525" marB="0" anchor="b"/>
                </a:tc>
                <a:tc>
                  <a:txBody>
                    <a:bodyPr/>
                    <a:lstStyle/>
                    <a:p>
                      <a:pPr algn="l" fontAlgn="b"/>
                      <a:r>
                        <a:rPr lang="en-US" sz="1200" b="0" i="0" u="none" strike="noStrike">
                          <a:solidFill>
                            <a:srgbClr val="000000"/>
                          </a:solidFill>
                          <a:effectLst/>
                          <a:latin typeface="+mn-lt"/>
                        </a:rPr>
                        <a:t>Duncan Ho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4042150234"/>
                  </a:ext>
                </a:extLst>
              </a:tr>
              <a:tr h="270785">
                <a:tc>
                  <a:txBody>
                    <a:bodyPr/>
                    <a:lstStyle/>
                    <a:p>
                      <a:pPr algn="ctr" fontAlgn="b"/>
                      <a:r>
                        <a:rPr lang="en-US" sz="1200" b="0" i="0" u="none" strike="noStrike" dirty="0">
                          <a:solidFill>
                            <a:srgbClr val="000000"/>
                          </a:solidFill>
                          <a:effectLst/>
                          <a:latin typeface="+mn-lt"/>
                          <a:hlinkClick r:id="rId8"/>
                        </a:rPr>
                        <a:t>20/0027r0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Expansion of SN Space </a:t>
                      </a:r>
                    </a:p>
                  </a:txBody>
                  <a:tcPr marL="9525" marR="9525" marT="9525" marB="0" anchor="b"/>
                </a:tc>
                <a:tc>
                  <a:txBody>
                    <a:bodyPr/>
                    <a:lstStyle/>
                    <a:p>
                      <a:pPr algn="l" fontAlgn="b"/>
                      <a:r>
                        <a:rPr lang="en-US" sz="1200" b="0" i="0" u="none" strike="noStrike">
                          <a:solidFill>
                            <a:srgbClr val="000000"/>
                          </a:solidFill>
                          <a:effectLst/>
                          <a:latin typeface="+mn-lt"/>
                        </a:rPr>
                        <a:t>Duncan Ho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MAC-Block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53985375"/>
                  </a:ext>
                </a:extLst>
              </a:tr>
              <a:tr h="270785">
                <a:tc>
                  <a:txBody>
                    <a:bodyPr/>
                    <a:lstStyle/>
                    <a:p>
                      <a:pPr algn="ctr" fontAlgn="b"/>
                      <a:r>
                        <a:rPr lang="en-US" sz="1200" b="0" i="0" u="none" strike="noStrike" dirty="0">
                          <a:solidFill>
                            <a:srgbClr val="000000"/>
                          </a:solidFill>
                          <a:effectLst/>
                          <a:latin typeface="+mn-lt"/>
                          <a:hlinkClick r:id="rId9"/>
                        </a:rPr>
                        <a:t>20/0028r0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Indication of Multi-link Information</a:t>
                      </a:r>
                    </a:p>
                  </a:txBody>
                  <a:tcPr marL="9525" marR="9525" marT="9525" marB="0" anchor="b"/>
                </a:tc>
                <a:tc>
                  <a:txBody>
                    <a:bodyPr/>
                    <a:lstStyle/>
                    <a:p>
                      <a:pPr algn="l" fontAlgn="b"/>
                      <a:r>
                        <a:rPr lang="en-US" sz="1200" b="0" i="0" u="none" strike="noStrike">
                          <a:solidFill>
                            <a:srgbClr val="000000"/>
                          </a:solidFill>
                          <a:effectLst/>
                          <a:latin typeface="+mn-lt"/>
                        </a:rPr>
                        <a:t>Insun Jang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ML-Mgmt</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910145586"/>
                  </a:ext>
                </a:extLst>
              </a:tr>
              <a:tr h="270785">
                <a:tc>
                  <a:txBody>
                    <a:bodyPr/>
                    <a:lstStyle/>
                    <a:p>
                      <a:pPr algn="ctr" fontAlgn="b"/>
                      <a:r>
                        <a:rPr lang="en-US" sz="1200" b="0" i="0" u="sng" strike="noStrike">
                          <a:solidFill>
                            <a:srgbClr val="0563C1"/>
                          </a:solidFill>
                          <a:effectLst/>
                          <a:latin typeface="+mn-lt"/>
                          <a:hlinkClick r:id="rId10"/>
                        </a:rPr>
                        <a:t>20/0030r0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Association Follow Up</a:t>
                      </a:r>
                    </a:p>
                  </a:txBody>
                  <a:tcPr marL="9525" marR="9525" marT="9525" marB="0" anchor="b"/>
                </a:tc>
                <a:tc>
                  <a:txBody>
                    <a:bodyPr/>
                    <a:lstStyle/>
                    <a:p>
                      <a:pPr algn="l" fontAlgn="b"/>
                      <a:r>
                        <a:rPr lang="en-US" sz="1200" b="0" i="0" u="none" strike="noStrike">
                          <a:solidFill>
                            <a:srgbClr val="000000"/>
                          </a:solidFill>
                          <a:effectLst/>
                          <a:latin typeface="+mn-lt"/>
                        </a:rPr>
                        <a:t>Guogang Huang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07052033"/>
                  </a:ext>
                </a:extLst>
              </a:tr>
              <a:tr h="388348">
                <a:tc>
                  <a:txBody>
                    <a:bodyPr/>
                    <a:lstStyle/>
                    <a:p>
                      <a:pPr algn="ctr" fontAlgn="b"/>
                      <a:r>
                        <a:rPr lang="en-US" sz="1200" b="0" i="0" u="none" strike="noStrike" dirty="0">
                          <a:solidFill>
                            <a:srgbClr val="000000"/>
                          </a:solidFill>
                          <a:effectLst/>
                          <a:latin typeface="+mn-lt"/>
                          <a:hlinkClick r:id="rId11"/>
                        </a:rPr>
                        <a:t>20/0034r1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grouping</a:t>
                      </a:r>
                    </a:p>
                  </a:txBody>
                  <a:tcPr marL="9525" marR="9525" marT="9525" marB="0" anchor="b"/>
                </a:tc>
                <a:tc>
                  <a:txBody>
                    <a:bodyPr/>
                    <a:lstStyle/>
                    <a:p>
                      <a:pPr algn="l" fontAlgn="b"/>
                      <a:r>
                        <a:rPr lang="en-US" sz="1200" b="0" i="0" u="none" strike="noStrike" dirty="0">
                          <a:solidFill>
                            <a:srgbClr val="000000"/>
                          </a:solidFill>
                          <a:effectLst/>
                          <a:latin typeface="+mn-lt"/>
                        </a:rPr>
                        <a:t>Jason Yuchen Guo</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580582082"/>
                  </a:ext>
                </a:extLst>
              </a:tr>
              <a:tr h="388348">
                <a:tc>
                  <a:txBody>
                    <a:bodyPr/>
                    <a:lstStyle/>
                    <a:p>
                      <a:pPr algn="ctr" fontAlgn="b"/>
                      <a:r>
                        <a:rPr lang="en-US" sz="1200" b="0" i="0" u="none" strike="noStrike" dirty="0">
                          <a:solidFill>
                            <a:srgbClr val="000000"/>
                          </a:solidFill>
                          <a:effectLst/>
                          <a:latin typeface="+mn-lt"/>
                          <a:hlinkClick r:id="rId12"/>
                        </a:rPr>
                        <a:t>20/0037r0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Power Saving Considering non-AP without STR Capability</a:t>
                      </a:r>
                    </a:p>
                  </a:txBody>
                  <a:tcPr marL="9525" marR="9525" marT="9525" marB="0" anchor="b"/>
                </a:tc>
                <a:tc>
                  <a:txBody>
                    <a:bodyPr/>
                    <a:lstStyle/>
                    <a:p>
                      <a:pPr algn="l" fontAlgn="b"/>
                      <a:r>
                        <a:rPr lang="en-US" sz="1200" b="0" i="0" u="none" strike="noStrike">
                          <a:solidFill>
                            <a:srgbClr val="000000"/>
                          </a:solidFill>
                          <a:effectLst/>
                          <a:latin typeface="+mn-lt"/>
                        </a:rPr>
                        <a:t>Namyeong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860903360"/>
                  </a:ext>
                </a:extLst>
              </a:tr>
              <a:tr h="270785">
                <a:tc>
                  <a:txBody>
                    <a:bodyPr/>
                    <a:lstStyle/>
                    <a:p>
                      <a:pPr algn="ctr" fontAlgn="b"/>
                      <a:r>
                        <a:rPr lang="en-US" sz="1200" b="0" i="0" u="none" strike="noStrike" dirty="0">
                          <a:solidFill>
                            <a:srgbClr val="000000"/>
                          </a:solidFill>
                          <a:effectLst/>
                          <a:latin typeface="+mn-lt"/>
                          <a:hlinkClick r:id="rId13"/>
                        </a:rPr>
                        <a:t>20/0053r0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BA</a:t>
                      </a:r>
                    </a:p>
                  </a:txBody>
                  <a:tcPr marL="9525" marR="9525" marT="9525" marB="0" anchor="b"/>
                </a:tc>
                <a:tc>
                  <a:txBody>
                    <a:bodyPr/>
                    <a:lstStyle/>
                    <a:p>
                      <a:pPr algn="l" fontAlgn="b"/>
                      <a:r>
                        <a:rPr lang="en-US" sz="1200" b="0" i="0" u="none" strike="noStrike">
                          <a:solidFill>
                            <a:srgbClr val="000000"/>
                          </a:solidFill>
                          <a:effectLst/>
                          <a:latin typeface="+mn-lt"/>
                        </a:rPr>
                        <a:t>Po-Kai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097010116"/>
                  </a:ext>
                </a:extLst>
              </a:tr>
              <a:tr h="270785">
                <a:tc>
                  <a:txBody>
                    <a:bodyPr/>
                    <a:lstStyle/>
                    <a:p>
                      <a:pPr algn="ctr" fontAlgn="b"/>
                      <a:r>
                        <a:rPr lang="en-US" sz="1200" b="0" i="0" u="none" strike="noStrike" dirty="0">
                          <a:solidFill>
                            <a:srgbClr val="000000"/>
                          </a:solidFill>
                          <a:effectLst/>
                          <a:latin typeface="+mn-lt"/>
                          <a:hlinkClick r:id="rId14"/>
                        </a:rPr>
                        <a:t>20/0054r0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MLD MAC address and WM address</a:t>
                      </a:r>
                    </a:p>
                  </a:txBody>
                  <a:tcPr marL="9525" marR="9525" marT="9525" marB="0" anchor="b"/>
                </a:tc>
                <a:tc>
                  <a:txBody>
                    <a:bodyPr/>
                    <a:lstStyle/>
                    <a:p>
                      <a:pPr algn="l" fontAlgn="b"/>
                      <a:r>
                        <a:rPr lang="en-US" sz="1200" b="0" i="0" u="none" strike="noStrike">
                          <a:solidFill>
                            <a:srgbClr val="000000"/>
                          </a:solidFill>
                          <a:effectLst/>
                          <a:latin typeface="+mn-lt"/>
                        </a:rPr>
                        <a:t>Po-Kai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98493356"/>
                  </a:ext>
                </a:extLst>
              </a:tr>
              <a:tr h="270785">
                <a:tc>
                  <a:txBody>
                    <a:bodyPr/>
                    <a:lstStyle/>
                    <a:p>
                      <a:pPr algn="ctr" fontAlgn="b"/>
                      <a:r>
                        <a:rPr lang="en-US" sz="1200" b="0" i="0" u="sng" strike="noStrike">
                          <a:solidFill>
                            <a:srgbClr val="0563C1"/>
                          </a:solidFill>
                          <a:effectLst/>
                          <a:latin typeface="+mn-lt"/>
                          <a:hlinkClick r:id="rId15"/>
                        </a:rPr>
                        <a:t>20/0055r0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block ack architecture</a:t>
                      </a:r>
                    </a:p>
                  </a:txBody>
                  <a:tcPr marL="9525" marR="9525" marT="9525" marB="0" anchor="b"/>
                </a:tc>
                <a:tc>
                  <a:txBody>
                    <a:bodyPr/>
                    <a:lstStyle/>
                    <a:p>
                      <a:pPr algn="l" fontAlgn="b"/>
                      <a:r>
                        <a:rPr lang="en-US" sz="1200" b="0" i="0" u="none" strike="noStrike">
                          <a:solidFill>
                            <a:srgbClr val="000000"/>
                          </a:solidFill>
                          <a:effectLst/>
                          <a:latin typeface="+mn-lt"/>
                        </a:rPr>
                        <a:t>Rojan Chitrakar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402397956"/>
                  </a:ext>
                </a:extLst>
              </a:tr>
              <a:tr h="270785">
                <a:tc>
                  <a:txBody>
                    <a:bodyPr/>
                    <a:lstStyle/>
                    <a:p>
                      <a:pPr algn="ctr" fontAlgn="b"/>
                      <a:r>
                        <a:rPr lang="en-US" sz="1200" b="0" i="0" u="none" strike="noStrike" dirty="0">
                          <a:solidFill>
                            <a:srgbClr val="000000"/>
                          </a:solidFill>
                          <a:effectLst/>
                          <a:latin typeface="+mn-lt"/>
                          <a:hlinkClick r:id="rId16"/>
                        </a:rPr>
                        <a:t>20/0061r0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BA Consideration</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478133395"/>
                  </a:ext>
                </a:extLst>
              </a:tr>
            </a:tbl>
          </a:graphicData>
        </a:graphic>
      </p:graphicFrame>
    </p:spTree>
    <p:extLst>
      <p:ext uri="{BB962C8B-B14F-4D97-AF65-F5344CB8AC3E}">
        <p14:creationId xmlns:p14="http://schemas.microsoft.com/office/powerpoint/2010/main" val="713957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List-4</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8DF25C99-7BD3-4F0A-BA6D-9494D98FF949}"/>
              </a:ext>
            </a:extLst>
          </p:cNvPr>
          <p:cNvGraphicFramePr>
            <a:graphicFrameLocks noGrp="1"/>
          </p:cNvGraphicFramePr>
          <p:nvPr>
            <p:extLst>
              <p:ext uri="{D42A27DB-BD31-4B8C-83A1-F6EECF244321}">
                <p14:modId xmlns:p14="http://schemas.microsoft.com/office/powerpoint/2010/main" val="321367629"/>
              </p:ext>
            </p:extLst>
          </p:nvPr>
        </p:nvGraphicFramePr>
        <p:xfrm>
          <a:off x="382191" y="1704975"/>
          <a:ext cx="8353894" cy="4444412"/>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3345348967"/>
                    </a:ext>
                  </a:extLst>
                </a:gridCol>
                <a:gridCol w="3124596">
                  <a:extLst>
                    <a:ext uri="{9D8B030D-6E8A-4147-A177-3AD203B41FA5}">
                      <a16:colId xmlns:a16="http://schemas.microsoft.com/office/drawing/2014/main" val="2491026966"/>
                    </a:ext>
                  </a:extLst>
                </a:gridCol>
                <a:gridCol w="1614488">
                  <a:extLst>
                    <a:ext uri="{9D8B030D-6E8A-4147-A177-3AD203B41FA5}">
                      <a16:colId xmlns:a16="http://schemas.microsoft.com/office/drawing/2014/main" val="1540553466"/>
                    </a:ext>
                  </a:extLst>
                </a:gridCol>
                <a:gridCol w="1138237">
                  <a:extLst>
                    <a:ext uri="{9D8B030D-6E8A-4147-A177-3AD203B41FA5}">
                      <a16:colId xmlns:a16="http://schemas.microsoft.com/office/drawing/2014/main" val="3983441159"/>
                    </a:ext>
                  </a:extLst>
                </a:gridCol>
                <a:gridCol w="1255072">
                  <a:extLst>
                    <a:ext uri="{9D8B030D-6E8A-4147-A177-3AD203B41FA5}">
                      <a16:colId xmlns:a16="http://schemas.microsoft.com/office/drawing/2014/main" val="2873162818"/>
                    </a:ext>
                  </a:extLst>
                </a:gridCol>
                <a:gridCol w="537288">
                  <a:extLst>
                    <a:ext uri="{9D8B030D-6E8A-4147-A177-3AD203B41FA5}">
                      <a16:colId xmlns:a16="http://schemas.microsoft.com/office/drawing/2014/main" val="3992138055"/>
                    </a:ext>
                  </a:extLst>
                </a:gridCol>
              </a:tblGrid>
              <a:tr h="241129">
                <a:tc>
                  <a:txBody>
                    <a:bodyPr/>
                    <a:lstStyle/>
                    <a:p>
                      <a:pPr algn="ctr" rtl="0" fontAlgn="ctr"/>
                      <a:r>
                        <a:rPr lang="en-US" sz="1200" b="1" u="none" strike="noStrike" dirty="0">
                          <a:effectLst/>
                          <a:latin typeface="+mn-l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latin typeface="+mn-l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201800783"/>
                  </a:ext>
                </a:extLst>
              </a:tr>
              <a:tr h="237353">
                <a:tc>
                  <a:txBody>
                    <a:bodyPr/>
                    <a:lstStyle/>
                    <a:p>
                      <a:pPr algn="ctr" fontAlgn="b"/>
                      <a:r>
                        <a:rPr lang="en-US" sz="1200" b="0" i="0" u="none" strike="noStrike" dirty="0">
                          <a:solidFill>
                            <a:srgbClr val="000000"/>
                          </a:solidFill>
                          <a:effectLst/>
                          <a:latin typeface="+mn-lt"/>
                          <a:hlinkClick r:id="rId2"/>
                        </a:rPr>
                        <a:t>20/0062r0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Protection with more than 160MHz PPDU and puncture operation</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166064413"/>
                  </a:ext>
                </a:extLst>
              </a:tr>
              <a:tr h="237353">
                <a:tc>
                  <a:txBody>
                    <a:bodyPr/>
                    <a:lstStyle/>
                    <a:p>
                      <a:pPr algn="ctr" fontAlgn="b"/>
                      <a:r>
                        <a:rPr lang="en-US" sz="1200" b="0" i="0" u="none" strike="noStrike" dirty="0">
                          <a:solidFill>
                            <a:srgbClr val="000000"/>
                          </a:solidFill>
                          <a:effectLst/>
                          <a:latin typeface="+mn-lt"/>
                          <a:hlinkClick r:id="rId3"/>
                        </a:rPr>
                        <a:t>20/0063r0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STA MLD link address</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308090332"/>
                  </a:ext>
                </a:extLst>
              </a:tr>
              <a:tr h="237353">
                <a:tc>
                  <a:txBody>
                    <a:bodyPr/>
                    <a:lstStyle/>
                    <a:p>
                      <a:pPr algn="ctr" fontAlgn="b"/>
                      <a:r>
                        <a:rPr lang="en-US" sz="1200" b="0" i="0" u="none" strike="noStrike" dirty="0">
                          <a:solidFill>
                            <a:srgbClr val="000000"/>
                          </a:solidFill>
                          <a:effectLst/>
                          <a:latin typeface="+mn-lt"/>
                          <a:hlinkClick r:id="rId4"/>
                        </a:rPr>
                        <a:t>20/0066r0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TIM</a:t>
                      </a:r>
                    </a:p>
                  </a:txBody>
                  <a:tcPr marL="9525" marR="9525" marT="9525" marB="0" anchor="b"/>
                </a:tc>
                <a:tc>
                  <a:txBody>
                    <a:bodyPr/>
                    <a:lstStyle/>
                    <a:p>
                      <a:pPr algn="l" fontAlgn="b"/>
                      <a:r>
                        <a:rPr lang="en-US" sz="1200" b="0" i="0" u="none" strike="noStrike" dirty="0">
                          <a:solidFill>
                            <a:srgbClr val="000000"/>
                          </a:solidFill>
                          <a:effectLst/>
                          <a:latin typeface="+mn-lt"/>
                        </a:rPr>
                        <a:t>Young Hoon Kwon</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4151435952"/>
                  </a:ext>
                </a:extLst>
              </a:tr>
              <a:tr h="237353">
                <a:tc>
                  <a:txBody>
                    <a:bodyPr/>
                    <a:lstStyle/>
                    <a:p>
                      <a:pPr algn="ctr" fontAlgn="b"/>
                      <a:r>
                        <a:rPr lang="en-US" sz="1200" b="0" i="0" u="sng" strike="noStrike">
                          <a:solidFill>
                            <a:srgbClr val="0563C1"/>
                          </a:solidFill>
                          <a:effectLst/>
                          <a:latin typeface="+mn-lt"/>
                          <a:hlinkClick r:id="rId5"/>
                        </a:rPr>
                        <a:t>20/0069r0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communication mode definition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ML-General</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651023207"/>
                  </a:ext>
                </a:extLst>
              </a:tr>
              <a:tr h="237353">
                <a:tc>
                  <a:txBody>
                    <a:bodyPr/>
                    <a:lstStyle/>
                    <a:p>
                      <a:pPr algn="ctr" fontAlgn="b"/>
                      <a:r>
                        <a:rPr lang="en-US" sz="1200" b="0" i="0" u="sng" strike="noStrike">
                          <a:solidFill>
                            <a:srgbClr val="0563C1"/>
                          </a:solidFill>
                          <a:effectLst/>
                          <a:latin typeface="+mn-lt"/>
                          <a:hlinkClick r:id="rId6"/>
                        </a:rPr>
                        <a:t>20/0070r0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power saving operation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829022273"/>
                  </a:ext>
                </a:extLst>
              </a:tr>
              <a:tr h="237353">
                <a:tc>
                  <a:txBody>
                    <a:bodyPr/>
                    <a:lstStyle/>
                    <a:p>
                      <a:pPr algn="ctr" fontAlgn="b"/>
                      <a:r>
                        <a:rPr lang="en-US" sz="1200" b="0" i="0" u="sng" strike="noStrike">
                          <a:solidFill>
                            <a:srgbClr val="0563C1"/>
                          </a:solidFill>
                          <a:effectLst/>
                          <a:latin typeface="+mn-lt"/>
                          <a:hlinkClick r:id="rId7"/>
                        </a:rPr>
                        <a:t>20/0081r0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MLO-Sync-TX</a:t>
                      </a:r>
                    </a:p>
                  </a:txBody>
                  <a:tcPr marL="9525" marR="9525" marT="9525" marB="0" anchor="b"/>
                </a:tc>
                <a:tc>
                  <a:txBody>
                    <a:bodyPr/>
                    <a:lstStyle/>
                    <a:p>
                      <a:pPr algn="l" fontAlgn="b"/>
                      <a:r>
                        <a:rPr lang="en-US" sz="1200" b="0" i="0" u="none" strike="noStrike">
                          <a:solidFill>
                            <a:srgbClr val="000000"/>
                          </a:solidFill>
                          <a:effectLst/>
                          <a:latin typeface="+mn-lt"/>
                        </a:rPr>
                        <a:t>Matthew Fischer</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600687679"/>
                  </a:ext>
                </a:extLst>
              </a:tr>
              <a:tr h="466545">
                <a:tc>
                  <a:txBody>
                    <a:bodyPr/>
                    <a:lstStyle/>
                    <a:p>
                      <a:pPr algn="ctr" fontAlgn="b"/>
                      <a:r>
                        <a:rPr lang="en-US" sz="1200" b="0" i="0" u="sng" strike="noStrike">
                          <a:solidFill>
                            <a:srgbClr val="0563C1"/>
                          </a:solidFill>
                          <a:effectLst/>
                          <a:latin typeface="+mn-lt"/>
                          <a:hlinkClick r:id="rId8"/>
                        </a:rPr>
                        <a:t>20/0082r0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Synchronous-Transmitter-Medium-State-Information</a:t>
                      </a:r>
                    </a:p>
                  </a:txBody>
                  <a:tcPr marL="9525" marR="9525" marT="9525" marB="0" anchor="b"/>
                </a:tc>
                <a:tc>
                  <a:txBody>
                    <a:bodyPr/>
                    <a:lstStyle/>
                    <a:p>
                      <a:pPr algn="l" fontAlgn="b"/>
                      <a:r>
                        <a:rPr lang="en-US" sz="1200" b="0" i="0" u="none" strike="noStrike">
                          <a:solidFill>
                            <a:srgbClr val="000000"/>
                          </a:solidFill>
                          <a:effectLst/>
                          <a:latin typeface="+mn-lt"/>
                        </a:rPr>
                        <a:t>Matthew Fischer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191096847"/>
                  </a:ext>
                </a:extLst>
              </a:tr>
              <a:tr h="237353">
                <a:tc>
                  <a:txBody>
                    <a:bodyPr/>
                    <a:lstStyle/>
                    <a:p>
                      <a:pPr algn="ctr" fontAlgn="b"/>
                      <a:r>
                        <a:rPr lang="en-US" sz="1200" b="0" i="0" u="none" strike="noStrike" dirty="0">
                          <a:solidFill>
                            <a:srgbClr val="000000"/>
                          </a:solidFill>
                          <a:effectLst/>
                          <a:latin typeface="+mn-lt"/>
                          <a:hlinkClick r:id="rId9"/>
                        </a:rPr>
                        <a:t>20/0084r0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TIM design</a:t>
                      </a:r>
                    </a:p>
                  </a:txBody>
                  <a:tcPr marL="9525" marR="9525" marT="9525" marB="0" anchor="b"/>
                </a:tc>
                <a:tc>
                  <a:txBody>
                    <a:bodyPr/>
                    <a:lstStyle/>
                    <a:p>
                      <a:pPr algn="l" fontAlgn="b"/>
                      <a:r>
                        <a:rPr lang="en-US" sz="1200" b="0" i="0" u="none" strike="noStrike">
                          <a:solidFill>
                            <a:srgbClr val="000000"/>
                          </a:solidFill>
                          <a:effectLst/>
                          <a:latin typeface="+mn-lt"/>
                        </a:rPr>
                        <a:t>Minyoung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680999252"/>
                  </a:ext>
                </a:extLst>
              </a:tr>
              <a:tr h="237353">
                <a:tc>
                  <a:txBody>
                    <a:bodyPr/>
                    <a:lstStyle/>
                    <a:p>
                      <a:pPr algn="ctr" fontAlgn="b"/>
                      <a:r>
                        <a:rPr lang="en-US" sz="1200" b="0" i="0" u="none" strike="noStrike" dirty="0">
                          <a:solidFill>
                            <a:srgbClr val="000000"/>
                          </a:solidFill>
                          <a:effectLst/>
                          <a:latin typeface="+mn-lt"/>
                          <a:hlinkClick r:id="rId10"/>
                        </a:rPr>
                        <a:t>20/0085r0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power save - link bitmap</a:t>
                      </a:r>
                    </a:p>
                  </a:txBody>
                  <a:tcPr marL="9525" marR="9525" marT="9525" marB="0" anchor="b"/>
                </a:tc>
                <a:tc>
                  <a:txBody>
                    <a:bodyPr/>
                    <a:lstStyle/>
                    <a:p>
                      <a:pPr algn="l" fontAlgn="b"/>
                      <a:r>
                        <a:rPr lang="en-US" sz="1200" b="0" i="0" u="none" strike="noStrike">
                          <a:solidFill>
                            <a:srgbClr val="000000"/>
                          </a:solidFill>
                          <a:effectLst/>
                          <a:latin typeface="+mn-lt"/>
                        </a:rPr>
                        <a:t>Minyoung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959316968"/>
                  </a:ext>
                </a:extLst>
              </a:tr>
              <a:tr h="237353">
                <a:tc>
                  <a:txBody>
                    <a:bodyPr/>
                    <a:lstStyle/>
                    <a:p>
                      <a:pPr algn="ctr" fontAlgn="b"/>
                      <a:r>
                        <a:rPr lang="en-US" sz="1200" b="0" i="0" u="sng" strike="noStrike" dirty="0">
                          <a:solidFill>
                            <a:srgbClr val="0563C1"/>
                          </a:solidFill>
                          <a:effectLst/>
                          <a:latin typeface="+mn-lt"/>
                          <a:hlinkClick r:id="rId11"/>
                        </a:rPr>
                        <a:t>20/0093r1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for Low Latency</a:t>
                      </a:r>
                    </a:p>
                  </a:txBody>
                  <a:tcPr marL="9525" marR="9525" marT="9525" marB="0" anchor="b"/>
                </a:tc>
                <a:tc>
                  <a:txBody>
                    <a:bodyPr/>
                    <a:lstStyle/>
                    <a:p>
                      <a:pPr algn="l" fontAlgn="b"/>
                      <a:r>
                        <a:rPr lang="en-US" sz="1200" b="0" i="0" u="none" strike="noStrike">
                          <a:solidFill>
                            <a:srgbClr val="000000"/>
                          </a:solidFill>
                          <a:effectLst/>
                          <a:latin typeface="+mn-lt"/>
                        </a:rPr>
                        <a:t>Adrian Garcia-Rodriguez</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ML-Operation</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842051071"/>
                  </a:ext>
                </a:extLst>
              </a:tr>
              <a:tr h="237353">
                <a:tc>
                  <a:txBody>
                    <a:bodyPr/>
                    <a:lstStyle/>
                    <a:p>
                      <a:pPr algn="ctr" fontAlgn="b"/>
                      <a:r>
                        <a:rPr lang="en-US" sz="1200" b="0" i="0" u="none" strike="noStrike" dirty="0">
                          <a:solidFill>
                            <a:srgbClr val="FF0000"/>
                          </a:solidFill>
                          <a:effectLst/>
                          <a:latin typeface="+mn-lt"/>
                        </a:rPr>
                        <a:t>20/0105r0</a:t>
                      </a:r>
                    </a:p>
                  </a:txBody>
                  <a:tcPr marL="9525" marR="9525" marT="9525" marB="0" anchor="b"/>
                </a:tc>
                <a:tc>
                  <a:txBody>
                    <a:bodyPr/>
                    <a:lstStyle/>
                    <a:p>
                      <a:pPr algn="l" fontAlgn="b"/>
                      <a:r>
                        <a:rPr lang="en-US" sz="1200" b="0" i="0" u="none" strike="noStrike" dirty="0">
                          <a:solidFill>
                            <a:srgbClr val="000000"/>
                          </a:solidFill>
                          <a:effectLst/>
                          <a:latin typeface="+mn-lt"/>
                        </a:rPr>
                        <a:t>Link Latency Statistics of Multi-band Operations in EHT </a:t>
                      </a:r>
                    </a:p>
                  </a:txBody>
                  <a:tcPr marL="9525" marR="9525" marT="9525" marB="0" anchor="b"/>
                </a:tc>
                <a:tc>
                  <a:txBody>
                    <a:bodyPr/>
                    <a:lstStyle/>
                    <a:p>
                      <a:pPr algn="l" fontAlgn="b"/>
                      <a:r>
                        <a:rPr lang="en-US" sz="1200" b="0" i="0" u="none" strike="noStrike" dirty="0">
                          <a:solidFill>
                            <a:srgbClr val="000000"/>
                          </a:solidFill>
                          <a:effectLst/>
                          <a:latin typeface="+mn-lt"/>
                        </a:rPr>
                        <a:t>Frank Hsu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Pending</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ML-General</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880056007"/>
                  </a:ext>
                </a:extLst>
              </a:tr>
              <a:tr h="237353">
                <a:tc>
                  <a:txBody>
                    <a:bodyPr/>
                    <a:lstStyle/>
                    <a:p>
                      <a:pPr algn="ctr" fontAlgn="b"/>
                      <a:r>
                        <a:rPr lang="en-US" sz="1200" b="0" i="0" u="none" strike="noStrike" dirty="0">
                          <a:solidFill>
                            <a:srgbClr val="000000"/>
                          </a:solidFill>
                          <a:effectLst/>
                          <a:latin typeface="+mn-lt"/>
                          <a:hlinkClick r:id="rId12"/>
                        </a:rPr>
                        <a:t>20/0106r0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Follow up on performance aspects of multi link operations with constrains</a:t>
                      </a:r>
                    </a:p>
                  </a:txBody>
                  <a:tcPr marL="9525" marR="9525" marT="9525" marB="0" anchor="b"/>
                </a:tc>
                <a:tc>
                  <a:txBody>
                    <a:bodyPr/>
                    <a:lstStyle/>
                    <a:p>
                      <a:pPr algn="l" fontAlgn="b"/>
                      <a:r>
                        <a:rPr lang="en-US" sz="1200" b="0" i="0" u="none" strike="noStrike">
                          <a:solidFill>
                            <a:srgbClr val="000000"/>
                          </a:solidFill>
                          <a:effectLst/>
                          <a:latin typeface="+mn-lt"/>
                        </a:rPr>
                        <a:t>Dmitry Akhmetov</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547032022"/>
                  </a:ext>
                </a:extLst>
              </a:tr>
              <a:tr h="237353">
                <a:tc>
                  <a:txBody>
                    <a:bodyPr/>
                    <a:lstStyle/>
                    <a:p>
                      <a:pPr algn="ctr" fontAlgn="b"/>
                      <a:r>
                        <a:rPr lang="en-US" sz="1200" b="0" i="0" u="none" strike="noStrike" dirty="0">
                          <a:solidFill>
                            <a:srgbClr val="000000"/>
                          </a:solidFill>
                          <a:effectLst/>
                          <a:latin typeface="+mn-lt"/>
                          <a:hlinkClick r:id="rId13"/>
                        </a:rPr>
                        <a:t>20/0114r0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Block Ack Window extension</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MAC-Block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555676225"/>
                  </a:ext>
                </a:extLst>
              </a:tr>
              <a:tr h="237353">
                <a:tc>
                  <a:txBody>
                    <a:bodyPr/>
                    <a:lstStyle/>
                    <a:p>
                      <a:pPr algn="ctr" fontAlgn="b"/>
                      <a:r>
                        <a:rPr lang="en-US" sz="1200" b="0" i="0" u="none" strike="noStrike" dirty="0">
                          <a:solidFill>
                            <a:srgbClr val="FF0000"/>
                          </a:solidFill>
                          <a:effectLst/>
                          <a:latin typeface="+mn-lt"/>
                        </a:rPr>
                        <a:t>20/0119r0</a:t>
                      </a:r>
                    </a:p>
                  </a:txBody>
                  <a:tcPr marL="9525" marR="9525" marT="9525" marB="0" anchor="b"/>
                </a:tc>
                <a:tc>
                  <a:txBody>
                    <a:bodyPr/>
                    <a:lstStyle/>
                    <a:p>
                      <a:pPr algn="l" fontAlgn="b"/>
                      <a:r>
                        <a:rPr lang="en-US" sz="1200" b="0" i="0" u="none" strike="noStrike">
                          <a:solidFill>
                            <a:srgbClr val="000000"/>
                          </a:solidFill>
                          <a:effectLst/>
                          <a:latin typeface="+mn-lt"/>
                        </a:rPr>
                        <a:t>Follow Up Discussion on Multi-link Operations</a:t>
                      </a:r>
                    </a:p>
                  </a:txBody>
                  <a:tcPr marL="9525" marR="9525" marT="9525" marB="0" anchor="b"/>
                </a:tc>
                <a:tc>
                  <a:txBody>
                    <a:bodyPr/>
                    <a:lstStyle/>
                    <a:p>
                      <a:pPr algn="l" fontAlgn="b"/>
                      <a:r>
                        <a:rPr lang="en-US" sz="1200" b="0" i="0" u="none" strike="noStrike">
                          <a:solidFill>
                            <a:srgbClr val="000000"/>
                          </a:solidFill>
                          <a:effectLst/>
                          <a:latin typeface="+mn-lt"/>
                        </a:rPr>
                        <a:t>Xiaofei Wang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ML-Operation</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804039991"/>
                  </a:ext>
                </a:extLst>
              </a:tr>
              <a:tr h="237353">
                <a:tc>
                  <a:txBody>
                    <a:bodyPr/>
                    <a:lstStyle/>
                    <a:p>
                      <a:pPr algn="ctr" fontAlgn="b"/>
                      <a:r>
                        <a:rPr lang="en-US" sz="1200" b="0" i="0" u="none" strike="noStrike" dirty="0">
                          <a:solidFill>
                            <a:srgbClr val="FF0000"/>
                          </a:solidFill>
                          <a:effectLst/>
                          <a:latin typeface="+mn-lt"/>
                        </a:rPr>
                        <a:t>20/0122r0</a:t>
                      </a:r>
                    </a:p>
                  </a:txBody>
                  <a:tcPr marL="9525" marR="9525" marT="9525" marB="0" anchor="b"/>
                </a:tc>
                <a:tc>
                  <a:txBody>
                    <a:bodyPr/>
                    <a:lstStyle/>
                    <a:p>
                      <a:pPr algn="l" fontAlgn="b"/>
                      <a:r>
                        <a:rPr lang="en-US" sz="1200" b="0" i="0" u="none" strike="noStrike">
                          <a:solidFill>
                            <a:srgbClr val="000000"/>
                          </a:solidFill>
                          <a:effectLst/>
                          <a:latin typeface="+mn-lt"/>
                        </a:rPr>
                        <a:t>A BAR Variant For Multi-Link Operation</a:t>
                      </a:r>
                    </a:p>
                  </a:txBody>
                  <a:tcPr marL="9525" marR="9525" marT="9525" marB="0" anchor="b"/>
                </a:tc>
                <a:tc>
                  <a:txBody>
                    <a:bodyPr/>
                    <a:lstStyle/>
                    <a:p>
                      <a:pPr algn="l" fontAlgn="b"/>
                      <a:r>
                        <a:rPr lang="en-US" sz="1200" b="0" i="0" u="none" strike="noStrike">
                          <a:solidFill>
                            <a:srgbClr val="000000"/>
                          </a:solidFill>
                          <a:effectLst/>
                          <a:latin typeface="+mn-lt"/>
                        </a:rPr>
                        <a:t>Chunyu Hu</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565005283"/>
                  </a:ext>
                </a:extLst>
              </a:tr>
            </a:tbl>
          </a:graphicData>
        </a:graphic>
      </p:graphicFrame>
    </p:spTree>
    <p:extLst>
      <p:ext uri="{BB962C8B-B14F-4D97-AF65-F5344CB8AC3E}">
        <p14:creationId xmlns:p14="http://schemas.microsoft.com/office/powerpoint/2010/main" val="21341470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List-5</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12" name="Table 11">
            <a:extLst>
              <a:ext uri="{FF2B5EF4-FFF2-40B4-BE49-F238E27FC236}">
                <a16:creationId xmlns:a16="http://schemas.microsoft.com/office/drawing/2014/main" id="{41D6B693-7CEC-4554-B256-E5716DF1A58F}"/>
              </a:ext>
            </a:extLst>
          </p:cNvPr>
          <p:cNvGraphicFramePr>
            <a:graphicFrameLocks noGrp="1"/>
          </p:cNvGraphicFramePr>
          <p:nvPr>
            <p:extLst>
              <p:ext uri="{D42A27DB-BD31-4B8C-83A1-F6EECF244321}">
                <p14:modId xmlns:p14="http://schemas.microsoft.com/office/powerpoint/2010/main" val="1501444637"/>
              </p:ext>
            </p:extLst>
          </p:nvPr>
        </p:nvGraphicFramePr>
        <p:xfrm>
          <a:off x="304800" y="1600200"/>
          <a:ext cx="8412381" cy="4801937"/>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1602601442"/>
                    </a:ext>
                  </a:extLst>
                </a:gridCol>
                <a:gridCol w="3691032">
                  <a:extLst>
                    <a:ext uri="{9D8B030D-6E8A-4147-A177-3AD203B41FA5}">
                      <a16:colId xmlns:a16="http://schemas.microsoft.com/office/drawing/2014/main" val="511114378"/>
                    </a:ext>
                  </a:extLst>
                </a:gridCol>
                <a:gridCol w="1137476">
                  <a:extLst>
                    <a:ext uri="{9D8B030D-6E8A-4147-A177-3AD203B41FA5}">
                      <a16:colId xmlns:a16="http://schemas.microsoft.com/office/drawing/2014/main" val="986212217"/>
                    </a:ext>
                  </a:extLst>
                </a:gridCol>
                <a:gridCol w="1138237">
                  <a:extLst>
                    <a:ext uri="{9D8B030D-6E8A-4147-A177-3AD203B41FA5}">
                      <a16:colId xmlns:a16="http://schemas.microsoft.com/office/drawing/2014/main" val="2656331477"/>
                    </a:ext>
                  </a:extLst>
                </a:gridCol>
                <a:gridCol w="1233409">
                  <a:extLst>
                    <a:ext uri="{9D8B030D-6E8A-4147-A177-3AD203B41FA5}">
                      <a16:colId xmlns:a16="http://schemas.microsoft.com/office/drawing/2014/main" val="3786120295"/>
                    </a:ext>
                  </a:extLst>
                </a:gridCol>
                <a:gridCol w="528014">
                  <a:extLst>
                    <a:ext uri="{9D8B030D-6E8A-4147-A177-3AD203B41FA5}">
                      <a16:colId xmlns:a16="http://schemas.microsoft.com/office/drawing/2014/main" val="862608428"/>
                    </a:ext>
                  </a:extLst>
                </a:gridCol>
              </a:tblGrid>
              <a:tr h="299003">
                <a:tc>
                  <a:txBody>
                    <a:bodyPr/>
                    <a:lstStyle/>
                    <a:p>
                      <a:pPr algn="ctr" rtl="0" fontAlgn="ctr"/>
                      <a:r>
                        <a:rPr lang="en-US" sz="1200" b="1" u="none" strike="noStrike">
                          <a:effectLst/>
                          <a:latin typeface="+mn-lt"/>
                        </a:rPr>
                        <a:t>DCN</a:t>
                      </a:r>
                      <a:endParaRPr lang="en-US" sz="1200" b="1" i="0" u="none" strike="noStrike">
                        <a:solidFill>
                          <a:srgbClr val="000000"/>
                        </a:solidFill>
                        <a:effectLst/>
                        <a:latin typeface="+mn-lt"/>
                      </a:endParaRPr>
                    </a:p>
                  </a:txBody>
                  <a:tcPr marL="9525" marR="9525" marT="9525" marB="0" anchor="ctr"/>
                </a:tc>
                <a:tc>
                  <a:txBody>
                    <a:bodyPr/>
                    <a:lstStyle/>
                    <a:p>
                      <a:pPr algn="ctr" fontAlgn="b"/>
                      <a:r>
                        <a:rPr lang="en-US" sz="1200" b="1" u="none" strike="noStrike">
                          <a:effectLst/>
                          <a:latin typeface="+mn-l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869075683"/>
                  </a:ext>
                </a:extLst>
              </a:tr>
              <a:tr h="299003">
                <a:tc>
                  <a:txBody>
                    <a:bodyPr/>
                    <a:lstStyle/>
                    <a:p>
                      <a:pPr algn="ctr" fontAlgn="b"/>
                      <a:r>
                        <a:rPr lang="en-US" sz="1200" b="0" i="0" u="none" strike="noStrike" dirty="0">
                          <a:solidFill>
                            <a:srgbClr val="FF0000"/>
                          </a:solidFill>
                          <a:effectLst/>
                          <a:latin typeface="+mn-lt"/>
                        </a:rPr>
                        <a:t>20/0134r0</a:t>
                      </a:r>
                    </a:p>
                  </a:txBody>
                  <a:tcPr marL="9525" marR="9525" marT="9525" marB="0" anchor="b"/>
                </a:tc>
                <a:tc>
                  <a:txBody>
                    <a:bodyPr/>
                    <a:lstStyle/>
                    <a:p>
                      <a:pPr algn="l" fontAlgn="b"/>
                      <a:r>
                        <a:rPr lang="en-US" sz="1200" b="0" i="0" u="none" strike="noStrike" dirty="0">
                          <a:solidFill>
                            <a:srgbClr val="000000"/>
                          </a:solidFill>
                          <a:effectLst/>
                          <a:latin typeface="+mn-lt"/>
                        </a:rPr>
                        <a:t>Multilink channel access considering STR capability</a:t>
                      </a:r>
                    </a:p>
                  </a:txBody>
                  <a:tcPr marL="9525" marR="9525" marT="9525" marB="0" anchor="b"/>
                </a:tc>
                <a:tc>
                  <a:txBody>
                    <a:bodyPr/>
                    <a:lstStyle/>
                    <a:p>
                      <a:pPr algn="l" fontAlgn="b"/>
                      <a:r>
                        <a:rPr lang="en-US" sz="1200" b="0" i="0" u="none" strike="noStrike" dirty="0">
                          <a:solidFill>
                            <a:srgbClr val="000000"/>
                          </a:solidFill>
                          <a:effectLst/>
                          <a:latin typeface="+mn-lt"/>
                        </a:rPr>
                        <a:t>Hanseul Hong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129364779"/>
                  </a:ext>
                </a:extLst>
              </a:tr>
              <a:tr h="299003">
                <a:tc>
                  <a:txBody>
                    <a:bodyPr/>
                    <a:lstStyle/>
                    <a:p>
                      <a:pPr algn="ctr" fontAlgn="b"/>
                      <a:r>
                        <a:rPr lang="en-US" sz="1200" b="0" i="0" u="none" strike="noStrike" dirty="0">
                          <a:solidFill>
                            <a:srgbClr val="FF0000"/>
                          </a:solidFill>
                          <a:effectLst/>
                          <a:latin typeface="+mn-lt"/>
                        </a:rPr>
                        <a:t>20/0136r0</a:t>
                      </a:r>
                    </a:p>
                  </a:txBody>
                  <a:tcPr marL="9525" marR="9525" marT="9525" marB="0" anchor="b"/>
                </a:tc>
                <a:tc>
                  <a:txBody>
                    <a:bodyPr/>
                    <a:lstStyle/>
                    <a:p>
                      <a:pPr algn="l" fontAlgn="b"/>
                      <a:r>
                        <a:rPr lang="en-US" sz="1200" b="0" i="0" u="none" strike="noStrike" dirty="0">
                          <a:solidFill>
                            <a:srgbClr val="000000"/>
                          </a:solidFill>
                          <a:effectLst/>
                          <a:latin typeface="+mn-lt"/>
                        </a:rPr>
                        <a:t>Virtual Carrier Sense in Multi-Link</a:t>
                      </a:r>
                    </a:p>
                  </a:txBody>
                  <a:tcPr marL="9525" marR="9525" marT="9525" marB="0" anchor="b"/>
                </a:tc>
                <a:tc>
                  <a:txBody>
                    <a:bodyPr/>
                    <a:lstStyle/>
                    <a:p>
                      <a:pPr algn="l" fontAlgn="b"/>
                      <a:r>
                        <a:rPr lang="en-US" sz="1200" b="0" i="0" u="none" strike="noStrike" dirty="0">
                          <a:solidFill>
                            <a:srgbClr val="000000"/>
                          </a:solidFill>
                          <a:effectLst/>
                          <a:latin typeface="+mn-lt"/>
                        </a:rPr>
                        <a:t> Thomas Handte</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Pending</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Times New Roman"/>
                          <a:ea typeface="MS Gothic"/>
                          <a:cs typeface="+mn-cs"/>
                        </a:rPr>
                        <a:t>ML-Med. Access</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MAC</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extLst>
                  <a:ext uri="{0D108BD9-81ED-4DB2-BD59-A6C34878D82A}">
                    <a16:rowId xmlns:a16="http://schemas.microsoft.com/office/drawing/2014/main" val="529556412"/>
                  </a:ext>
                </a:extLst>
              </a:tr>
              <a:tr h="299003">
                <a:tc>
                  <a:txBody>
                    <a:bodyPr/>
                    <a:lstStyle/>
                    <a:p>
                      <a:pPr algn="ctr" fontAlgn="b"/>
                      <a:r>
                        <a:rPr lang="en-US" sz="1200" b="0" i="0" u="sng" strike="noStrike" dirty="0">
                          <a:solidFill>
                            <a:srgbClr val="0563C1"/>
                          </a:solidFill>
                          <a:effectLst/>
                          <a:latin typeface="+mn-lt"/>
                          <a:hlinkClick r:id="rId2"/>
                        </a:rPr>
                        <a:t>19/1579r2</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Adapting the 11be channel model to modern (Doppler) use cases</a:t>
                      </a:r>
                    </a:p>
                  </a:txBody>
                  <a:tcPr marL="9525" marR="9525" marT="9525" marB="0" anchor="b"/>
                </a:tc>
                <a:tc>
                  <a:txBody>
                    <a:bodyPr/>
                    <a:lstStyle/>
                    <a:p>
                      <a:pPr algn="l" fontAlgn="b"/>
                      <a:r>
                        <a:rPr lang="en-US" sz="1200" b="0" i="0" u="none" strike="noStrike" dirty="0">
                          <a:solidFill>
                            <a:srgbClr val="000000"/>
                          </a:solidFill>
                          <a:effectLst/>
                          <a:latin typeface="+mn-lt"/>
                        </a:rPr>
                        <a:t>Shimi Shilo</a:t>
                      </a:r>
                    </a:p>
                  </a:txBody>
                  <a:tcPr marL="9525" marR="9525" marT="9525" marB="0" anchor="b"/>
                </a:tc>
                <a:tc>
                  <a:txBody>
                    <a:bodyPr/>
                    <a:lstStyle/>
                    <a:p>
                      <a:pPr algn="ctr" fontAlgn="b"/>
                      <a:r>
                        <a:rPr lang="en-US" sz="1200" b="0" i="0" u="none" strike="noStrike" dirty="0">
                          <a:solidFill>
                            <a:srgbClr val="000000"/>
                          </a:solidFill>
                          <a:effectLst/>
                          <a:latin typeface="+mn-lt"/>
                        </a:rPr>
                        <a:t>Pending (Update)</a:t>
                      </a:r>
                    </a:p>
                  </a:txBody>
                  <a:tcPr marL="9525" marR="9525" marT="9525" marB="0" anchor="b"/>
                </a:tc>
                <a:tc>
                  <a:txBody>
                    <a:bodyPr/>
                    <a:lstStyle/>
                    <a:p>
                      <a:pPr algn="l" fontAlgn="b"/>
                      <a:r>
                        <a:rPr lang="en-US" sz="1200" b="0" i="0" u="none" strike="noStrike">
                          <a:solidFill>
                            <a:srgbClr val="000000"/>
                          </a:solidFill>
                          <a:effectLst/>
                          <a:latin typeface="+mn-lt"/>
                        </a:rPr>
                        <a:t>Channel Model</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940453231"/>
                  </a:ext>
                </a:extLst>
              </a:tr>
              <a:tr h="299003">
                <a:tc>
                  <a:txBody>
                    <a:bodyPr/>
                    <a:lstStyle/>
                    <a:p>
                      <a:pPr algn="ctr" fontAlgn="b"/>
                      <a:r>
                        <a:rPr lang="en-US" sz="1200" b="0" i="0" u="sng" strike="noStrike">
                          <a:solidFill>
                            <a:srgbClr val="0563C1"/>
                          </a:solidFill>
                          <a:effectLst/>
                          <a:latin typeface="+mn-lt"/>
                          <a:hlinkClick r:id="rId3"/>
                        </a:rPr>
                        <a:t>19/2161r1</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Multiple RU Support for 11be</a:t>
                      </a:r>
                    </a:p>
                  </a:txBody>
                  <a:tcPr marL="9525" marR="9525" marT="9525" marB="0" anchor="b"/>
                </a:tc>
                <a:tc>
                  <a:txBody>
                    <a:bodyPr/>
                    <a:lstStyle/>
                    <a:p>
                      <a:pPr algn="l" fontAlgn="b"/>
                      <a:r>
                        <a:rPr lang="en-US" sz="1200" b="0" i="0" u="none" strike="noStrike" dirty="0" err="1">
                          <a:solidFill>
                            <a:srgbClr val="000000"/>
                          </a:solidFill>
                          <a:effectLst/>
                          <a:latin typeface="+mn-lt"/>
                        </a:rPr>
                        <a:t>Myeongjin</a:t>
                      </a:r>
                      <a:r>
                        <a:rPr lang="en-US" sz="1200" b="0" i="0" u="none" strike="noStrike" dirty="0">
                          <a:solidFill>
                            <a:srgbClr val="000000"/>
                          </a:solidFill>
                          <a:effectLst/>
                          <a:latin typeface="+mn-lt"/>
                        </a:rPr>
                        <a:t> Kim</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675133809"/>
                  </a:ext>
                </a:extLst>
              </a:tr>
              <a:tr h="299003">
                <a:tc>
                  <a:txBody>
                    <a:bodyPr/>
                    <a:lstStyle/>
                    <a:p>
                      <a:pPr algn="ctr" fontAlgn="b"/>
                      <a:r>
                        <a:rPr lang="en-US" sz="1200" b="0" i="0" u="none" strike="noStrike" dirty="0">
                          <a:solidFill>
                            <a:srgbClr val="000000"/>
                          </a:solidFill>
                          <a:effectLst/>
                          <a:latin typeface="+mn-lt"/>
                          <a:hlinkClick r:id="rId4"/>
                        </a:rPr>
                        <a:t>20/0019r0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11be PPDU format</a:t>
                      </a:r>
                    </a:p>
                  </a:txBody>
                  <a:tcPr marL="9525" marR="9525" marT="9525" marB="0" anchor="b"/>
                </a:tc>
                <a:tc>
                  <a:txBody>
                    <a:bodyPr/>
                    <a:lstStyle/>
                    <a:p>
                      <a:pPr algn="l" fontAlgn="b"/>
                      <a:r>
                        <a:rPr lang="en-US" sz="1200" b="0" i="0" u="none" strike="noStrike" dirty="0">
                          <a:solidFill>
                            <a:srgbClr val="000000"/>
                          </a:solidFill>
                          <a:effectLst/>
                          <a:latin typeface="+mn-lt"/>
                        </a:rPr>
                        <a:t>Dongguk Lim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PPDU format</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970987382"/>
                  </a:ext>
                </a:extLst>
              </a:tr>
              <a:tr h="299003">
                <a:tc>
                  <a:txBody>
                    <a:bodyPr/>
                    <a:lstStyle/>
                    <a:p>
                      <a:pPr algn="ctr" fontAlgn="b"/>
                      <a:r>
                        <a:rPr lang="en-US" sz="1200" b="0" i="0" u="none" strike="noStrike" dirty="0">
                          <a:solidFill>
                            <a:srgbClr val="000000"/>
                          </a:solidFill>
                          <a:effectLst/>
                          <a:latin typeface="+mn-lt"/>
                          <a:hlinkClick r:id="rId5"/>
                        </a:rPr>
                        <a:t>20/0020r0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Consideration for EHT-SIG transmission</a:t>
                      </a:r>
                    </a:p>
                  </a:txBody>
                  <a:tcPr marL="9525" marR="9525" marT="9525" marB="0" anchor="b"/>
                </a:tc>
                <a:tc>
                  <a:txBody>
                    <a:bodyPr/>
                    <a:lstStyle/>
                    <a:p>
                      <a:pPr algn="l" fontAlgn="b"/>
                      <a:r>
                        <a:rPr lang="en-US" sz="1200" b="0" i="0" u="none" strike="noStrike">
                          <a:solidFill>
                            <a:srgbClr val="000000"/>
                          </a:solidFill>
                          <a:effectLst/>
                          <a:latin typeface="+mn-lt"/>
                        </a:rPr>
                        <a:t>Dongguk Lim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703746555"/>
                  </a:ext>
                </a:extLst>
              </a:tr>
              <a:tr h="220717">
                <a:tc>
                  <a:txBody>
                    <a:bodyPr/>
                    <a:lstStyle/>
                    <a:p>
                      <a:pPr algn="ctr" fontAlgn="b"/>
                      <a:r>
                        <a:rPr lang="en-US" sz="1200" b="0" i="0" u="none" strike="noStrike" dirty="0">
                          <a:solidFill>
                            <a:srgbClr val="000000"/>
                          </a:solidFill>
                          <a:effectLst/>
                          <a:latin typeface="+mn-lt"/>
                          <a:hlinkClick r:id="rId6"/>
                        </a:rPr>
                        <a:t>20/0022r0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Consideration on 240/160+80 MHz and Preamble Puncturing</a:t>
                      </a:r>
                    </a:p>
                  </a:txBody>
                  <a:tcPr marL="9525" marR="9525" marT="9525" marB="0" anchor="b"/>
                </a:tc>
                <a:tc>
                  <a:txBody>
                    <a:bodyPr/>
                    <a:lstStyle/>
                    <a:p>
                      <a:pPr algn="l" fontAlgn="b"/>
                      <a:r>
                        <a:rPr lang="en-US" sz="1200" b="0" i="0" u="none" strike="noStrike">
                          <a:solidFill>
                            <a:srgbClr val="000000"/>
                          </a:solidFill>
                          <a:effectLst/>
                          <a:latin typeface="+mn-lt"/>
                        </a:rPr>
                        <a:t>Eunsung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102625233"/>
                  </a:ext>
                </a:extLst>
              </a:tr>
              <a:tr h="220717">
                <a:tc>
                  <a:txBody>
                    <a:bodyPr/>
                    <a:lstStyle/>
                    <a:p>
                      <a:pPr algn="ctr" fontAlgn="b"/>
                      <a:r>
                        <a:rPr lang="en-US" sz="1200" b="0" i="0" u="none" strike="noStrike" dirty="0">
                          <a:solidFill>
                            <a:srgbClr val="000000"/>
                          </a:solidFill>
                          <a:effectLst/>
                          <a:latin typeface="+mn-lt"/>
                          <a:hlinkClick r:id="rId7"/>
                        </a:rPr>
                        <a:t>20/0023r0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Multiple RU Aggregation</a:t>
                      </a:r>
                    </a:p>
                  </a:txBody>
                  <a:tcPr marL="9525" marR="9525" marT="9525" marB="0" anchor="b"/>
                </a:tc>
                <a:tc>
                  <a:txBody>
                    <a:bodyPr/>
                    <a:lstStyle/>
                    <a:p>
                      <a:pPr algn="l" fontAlgn="b"/>
                      <a:r>
                        <a:rPr lang="en-US" sz="1200" b="0" i="0" u="none" strike="noStrike">
                          <a:solidFill>
                            <a:srgbClr val="000000"/>
                          </a:solidFill>
                          <a:effectLst/>
                          <a:latin typeface="+mn-lt"/>
                        </a:rPr>
                        <a:t>Eunsung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741528402"/>
                  </a:ext>
                </a:extLst>
              </a:tr>
              <a:tr h="255379">
                <a:tc>
                  <a:txBody>
                    <a:bodyPr/>
                    <a:lstStyle/>
                    <a:p>
                      <a:pPr algn="ctr" fontAlgn="b"/>
                      <a:r>
                        <a:rPr lang="en-US" sz="1200" b="0" i="0" u="sng" strike="noStrike">
                          <a:solidFill>
                            <a:srgbClr val="0563C1"/>
                          </a:solidFill>
                          <a:effectLst/>
                          <a:latin typeface="+mn-lt"/>
                          <a:hlinkClick r:id="rId8"/>
                        </a:rPr>
                        <a:t>20/0029r0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Preamble structure and SIG contents</a:t>
                      </a:r>
                    </a:p>
                  </a:txBody>
                  <a:tcPr marL="9525" marR="9525" marT="9525" marB="0" anchor="b"/>
                </a:tc>
                <a:tc>
                  <a:txBody>
                    <a:bodyPr/>
                    <a:lstStyle/>
                    <a:p>
                      <a:pPr algn="l" fontAlgn="b"/>
                      <a:r>
                        <a:rPr lang="en-US" sz="1200" b="0" i="0" u="none" strike="noStrike">
                          <a:solidFill>
                            <a:srgbClr val="000000"/>
                          </a:solidFill>
                          <a:effectLst/>
                          <a:latin typeface="+mn-lt"/>
                        </a:rPr>
                        <a:t>Ross Jian Yu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517083761"/>
                  </a:ext>
                </a:extLst>
              </a:tr>
              <a:tr h="299003">
                <a:tc>
                  <a:txBody>
                    <a:bodyPr/>
                    <a:lstStyle/>
                    <a:p>
                      <a:pPr algn="ctr" fontAlgn="b"/>
                      <a:r>
                        <a:rPr lang="en-US" sz="1200" b="0" i="0" u="none" strike="noStrike" dirty="0">
                          <a:solidFill>
                            <a:srgbClr val="000000"/>
                          </a:solidFill>
                          <a:effectLst/>
                          <a:latin typeface="+mn-lt"/>
                          <a:hlinkClick r:id="rId9"/>
                        </a:rPr>
                        <a:t>20/0031r0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fr-FR" sz="1200" b="0" i="0" u="none" strike="noStrike">
                          <a:solidFill>
                            <a:srgbClr val="000000"/>
                          </a:solidFill>
                          <a:effectLst/>
                          <a:latin typeface="+mn-lt"/>
                        </a:rPr>
                        <a:t>Considerations on EHT PPDU formats</a:t>
                      </a:r>
                    </a:p>
                  </a:txBody>
                  <a:tcPr marL="9525" marR="9525" marT="9525" marB="0" anchor="b"/>
                </a:tc>
                <a:tc>
                  <a:txBody>
                    <a:bodyPr/>
                    <a:lstStyle/>
                    <a:p>
                      <a:pPr algn="l" fontAlgn="b"/>
                      <a:r>
                        <a:rPr lang="en-US" sz="1200" b="0" i="0" u="none" strike="noStrike">
                          <a:solidFill>
                            <a:srgbClr val="000000"/>
                          </a:solidFill>
                          <a:effectLst/>
                          <a:latin typeface="+mn-lt"/>
                        </a:rPr>
                        <a:t>Lei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PPDU format</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947085294"/>
                  </a:ext>
                </a:extLst>
              </a:tr>
              <a:tr h="220717">
                <a:tc>
                  <a:txBody>
                    <a:bodyPr/>
                    <a:lstStyle/>
                    <a:p>
                      <a:pPr algn="ctr" fontAlgn="b"/>
                      <a:r>
                        <a:rPr lang="en-US" sz="1200" b="0" i="0" u="none" strike="noStrike" dirty="0">
                          <a:solidFill>
                            <a:srgbClr val="000000"/>
                          </a:solidFill>
                          <a:effectLst/>
                          <a:latin typeface="+mn-lt"/>
                          <a:hlinkClick r:id="rId10"/>
                        </a:rPr>
                        <a:t>20/0041r0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Additional overhead reduction in mixed beamforming feedback</a:t>
                      </a:r>
                    </a:p>
                  </a:txBody>
                  <a:tcPr marL="9525" marR="9525" marT="9525" marB="0" anchor="b"/>
                </a:tc>
                <a:tc>
                  <a:txBody>
                    <a:bodyPr/>
                    <a:lstStyle/>
                    <a:p>
                      <a:pPr algn="l" fontAlgn="b"/>
                      <a:r>
                        <a:rPr lang="en-US" sz="1200" b="0" i="0" u="none" strike="noStrike">
                          <a:solidFill>
                            <a:srgbClr val="000000"/>
                          </a:solidFill>
                          <a:effectLst/>
                          <a:latin typeface="+mn-lt"/>
                        </a:rPr>
                        <a:t>Genadiy Tsodik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MIMO</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583756879"/>
                  </a:ext>
                </a:extLst>
              </a:tr>
              <a:tr h="290246">
                <a:tc>
                  <a:txBody>
                    <a:bodyPr/>
                    <a:lstStyle/>
                    <a:p>
                      <a:pPr algn="ctr" fontAlgn="b"/>
                      <a:r>
                        <a:rPr lang="en-US" sz="1200" b="0" i="0" u="none" strike="noStrike" dirty="0">
                          <a:solidFill>
                            <a:srgbClr val="000000"/>
                          </a:solidFill>
                          <a:effectLst/>
                          <a:latin typeface="+mn-lt"/>
                          <a:hlinkClick r:id="rId11"/>
                        </a:rPr>
                        <a:t>20/0048r0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RU Aggregation for 240MHz and 320MHz</a:t>
                      </a:r>
                    </a:p>
                  </a:txBody>
                  <a:tcPr marL="9525" marR="9525" marT="9525" marB="0" anchor="b"/>
                </a:tc>
                <a:tc>
                  <a:txBody>
                    <a:bodyPr/>
                    <a:lstStyle/>
                    <a:p>
                      <a:pPr algn="l" fontAlgn="b"/>
                      <a:r>
                        <a:rPr lang="en-US" sz="1200" b="0" i="0" u="none" strike="noStrike">
                          <a:solidFill>
                            <a:srgbClr val="000000"/>
                          </a:solidFill>
                          <a:effectLst/>
                          <a:latin typeface="+mn-lt"/>
                        </a:rPr>
                        <a:t>Bin Tian</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232652542"/>
                  </a:ext>
                </a:extLst>
              </a:tr>
              <a:tr h="220717">
                <a:tc>
                  <a:txBody>
                    <a:bodyPr/>
                    <a:lstStyle/>
                    <a:p>
                      <a:pPr algn="ctr" fontAlgn="b"/>
                      <a:r>
                        <a:rPr lang="en-US" sz="1200" b="0" i="0" u="none" strike="noStrike" dirty="0">
                          <a:solidFill>
                            <a:srgbClr val="000000"/>
                          </a:solidFill>
                          <a:effectLst/>
                          <a:latin typeface="+mn-lt"/>
                          <a:hlinkClick r:id="rId12"/>
                        </a:rPr>
                        <a:t>20/0049r0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PPDU Types and U-SIG Content</a:t>
                      </a:r>
                    </a:p>
                  </a:txBody>
                  <a:tcPr marL="9525" marR="9525" marT="9525" marB="0" anchor="b"/>
                </a:tc>
                <a:tc>
                  <a:txBody>
                    <a:bodyPr/>
                    <a:lstStyle/>
                    <a:p>
                      <a:pPr algn="l" fontAlgn="b"/>
                      <a:r>
                        <a:rPr lang="en-US" sz="1200" b="0" i="0" u="none" strike="noStrike">
                          <a:solidFill>
                            <a:srgbClr val="000000"/>
                          </a:solidFill>
                          <a:effectLst/>
                          <a:latin typeface="+mn-lt"/>
                        </a:rPr>
                        <a:t>Sameer Vermani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PPDU format</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1738269619"/>
                  </a:ext>
                </a:extLst>
              </a:tr>
              <a:tr h="220717">
                <a:tc>
                  <a:txBody>
                    <a:bodyPr/>
                    <a:lstStyle/>
                    <a:p>
                      <a:pPr algn="ctr" fontAlgn="b"/>
                      <a:r>
                        <a:rPr lang="en-US" sz="1200" b="0" i="0" u="none" strike="noStrike" dirty="0">
                          <a:solidFill>
                            <a:srgbClr val="000000"/>
                          </a:solidFill>
                          <a:effectLst/>
                          <a:latin typeface="+mn-lt"/>
                          <a:hlinkClick r:id="rId13"/>
                        </a:rPr>
                        <a:t>20/0058r1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Preamble Puncturing for Transmission to Multiple STAs in 802.11be</a:t>
                      </a:r>
                    </a:p>
                  </a:txBody>
                  <a:tcPr marL="9525" marR="9525" marT="9525" marB="0" anchor="b"/>
                </a:tc>
                <a:tc>
                  <a:txBody>
                    <a:bodyPr/>
                    <a:lstStyle/>
                    <a:p>
                      <a:pPr algn="l" fontAlgn="b"/>
                      <a:r>
                        <a:rPr lang="en-US" sz="1200" b="0" i="0" u="none" strike="noStrike">
                          <a:solidFill>
                            <a:srgbClr val="000000"/>
                          </a:solidFill>
                          <a:effectLst/>
                          <a:latin typeface="+mn-lt"/>
                        </a:rPr>
                        <a:t>Oded Redlich</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03766673"/>
                  </a:ext>
                </a:extLst>
              </a:tr>
              <a:tr h="220717">
                <a:tc>
                  <a:txBody>
                    <a:bodyPr/>
                    <a:lstStyle/>
                    <a:p>
                      <a:pPr algn="ctr" fontAlgn="b"/>
                      <a:r>
                        <a:rPr lang="en-US" sz="1200" b="0" i="0" u="sng" strike="noStrike">
                          <a:solidFill>
                            <a:srgbClr val="0563C1"/>
                          </a:solidFill>
                          <a:effectLst/>
                          <a:latin typeface="+mn-lt"/>
                          <a:hlinkClick r:id="rId14"/>
                        </a:rPr>
                        <a:t>20/0065r0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 Implicit sounding scheme</a:t>
                      </a:r>
                    </a:p>
                  </a:txBody>
                  <a:tcPr marL="9525" marR="9525" marT="9525" marB="0" anchor="b"/>
                </a:tc>
                <a:tc>
                  <a:txBody>
                    <a:bodyPr/>
                    <a:lstStyle/>
                    <a:p>
                      <a:pPr algn="l" fontAlgn="b"/>
                      <a:r>
                        <a:rPr lang="en-US" sz="1200" b="0" i="0" u="none" strike="noStrike">
                          <a:solidFill>
                            <a:srgbClr val="000000"/>
                          </a:solidFill>
                          <a:effectLst/>
                          <a:latin typeface="+mn-lt"/>
                        </a:rPr>
                        <a:t>Lily Yunping Lyu</a:t>
                      </a:r>
                    </a:p>
                  </a:txBody>
                  <a:tcPr marL="9525" marR="9525" marT="9525" marB="0" anchor="b"/>
                </a:tc>
                <a:tc>
                  <a:txBody>
                    <a:bodyPr/>
                    <a:lstStyle/>
                    <a:p>
                      <a:pPr algn="ctr" fontAlgn="b"/>
                      <a:r>
                        <a:rPr lang="en-US" sz="1200" b="0" i="0" u="none" strike="noStrike">
                          <a:solidFill>
                            <a:srgbClr val="000000"/>
                          </a:solidFill>
                          <a:effectLst/>
                          <a:latin typeface="+mn-lt"/>
                        </a:rPr>
                        <a:t>Defer (C. Call)</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1293929691"/>
                  </a:ext>
                </a:extLst>
              </a:tr>
            </a:tbl>
          </a:graphicData>
        </a:graphic>
      </p:graphicFrame>
    </p:spTree>
    <p:extLst>
      <p:ext uri="{BB962C8B-B14F-4D97-AF65-F5344CB8AC3E}">
        <p14:creationId xmlns:p14="http://schemas.microsoft.com/office/powerpoint/2010/main" val="32677101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869D4-07DF-470B-B389-2E60BA89A5E1}"/>
              </a:ext>
            </a:extLst>
          </p:cNvPr>
          <p:cNvSpPr>
            <a:spLocks noGrp="1"/>
          </p:cNvSpPr>
          <p:nvPr>
            <p:ph type="title"/>
          </p:nvPr>
        </p:nvSpPr>
        <p:spPr/>
        <p:txBody>
          <a:bodyPr/>
          <a:lstStyle/>
          <a:p>
            <a:r>
              <a:rPr lang="en-US" dirty="0"/>
              <a:t>Submission’s List-6</a:t>
            </a:r>
          </a:p>
        </p:txBody>
      </p:sp>
      <p:sp>
        <p:nvSpPr>
          <p:cNvPr id="3" name="Date Placeholder 2">
            <a:extLst>
              <a:ext uri="{FF2B5EF4-FFF2-40B4-BE49-F238E27FC236}">
                <a16:creationId xmlns:a16="http://schemas.microsoft.com/office/drawing/2014/main" id="{ABE745EA-DBD4-4198-9B2C-DCAAB581FFC0}"/>
              </a:ext>
            </a:extLst>
          </p:cNvPr>
          <p:cNvSpPr>
            <a:spLocks noGrp="1"/>
          </p:cNvSpPr>
          <p:nvPr>
            <p:ph type="dt" idx="10"/>
          </p:nvPr>
        </p:nvSpPr>
        <p:spPr/>
        <p:txBody>
          <a:bodyPr/>
          <a:lstStyle/>
          <a:p>
            <a:r>
              <a:rPr lang="en-US" dirty="0"/>
              <a:t>January 2020</a:t>
            </a:r>
            <a:endParaRPr lang="en-GB" dirty="0"/>
          </a:p>
        </p:txBody>
      </p:sp>
      <p:sp>
        <p:nvSpPr>
          <p:cNvPr id="4" name="Footer Placeholder 3">
            <a:extLst>
              <a:ext uri="{FF2B5EF4-FFF2-40B4-BE49-F238E27FC236}">
                <a16:creationId xmlns:a16="http://schemas.microsoft.com/office/drawing/2014/main" id="{39148509-7181-44BB-816C-650EF7DB9EFC}"/>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573FB80B-4B84-43F2-992F-F1CCF34E8A02}"/>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0C8816-4A31-444B-815D-E1E816592006}"/>
              </a:ext>
            </a:extLst>
          </p:cNvPr>
          <p:cNvGraphicFramePr>
            <a:graphicFrameLocks noGrp="1"/>
          </p:cNvGraphicFramePr>
          <p:nvPr>
            <p:extLst>
              <p:ext uri="{D42A27DB-BD31-4B8C-83A1-F6EECF244321}">
                <p14:modId xmlns:p14="http://schemas.microsoft.com/office/powerpoint/2010/main" val="522126302"/>
              </p:ext>
            </p:extLst>
          </p:nvPr>
        </p:nvGraphicFramePr>
        <p:xfrm>
          <a:off x="445117" y="1633454"/>
          <a:ext cx="8362702" cy="4535365"/>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1358446250"/>
                    </a:ext>
                  </a:extLst>
                </a:gridCol>
                <a:gridCol w="3507208">
                  <a:extLst>
                    <a:ext uri="{9D8B030D-6E8A-4147-A177-3AD203B41FA5}">
                      <a16:colId xmlns:a16="http://schemas.microsoft.com/office/drawing/2014/main" val="2446963667"/>
                    </a:ext>
                  </a:extLst>
                </a:gridCol>
                <a:gridCol w="1245814">
                  <a:extLst>
                    <a:ext uri="{9D8B030D-6E8A-4147-A177-3AD203B41FA5}">
                      <a16:colId xmlns:a16="http://schemas.microsoft.com/office/drawing/2014/main" val="627866047"/>
                    </a:ext>
                  </a:extLst>
                </a:gridCol>
                <a:gridCol w="1141756">
                  <a:extLst>
                    <a:ext uri="{9D8B030D-6E8A-4147-A177-3AD203B41FA5}">
                      <a16:colId xmlns:a16="http://schemas.microsoft.com/office/drawing/2014/main" val="2607594272"/>
                    </a:ext>
                  </a:extLst>
                </a:gridCol>
                <a:gridCol w="1249016">
                  <a:extLst>
                    <a:ext uri="{9D8B030D-6E8A-4147-A177-3AD203B41FA5}">
                      <a16:colId xmlns:a16="http://schemas.microsoft.com/office/drawing/2014/main" val="3766288030"/>
                    </a:ext>
                  </a:extLst>
                </a:gridCol>
                <a:gridCol w="534695">
                  <a:extLst>
                    <a:ext uri="{9D8B030D-6E8A-4147-A177-3AD203B41FA5}">
                      <a16:colId xmlns:a16="http://schemas.microsoft.com/office/drawing/2014/main" val="2378465908"/>
                    </a:ext>
                  </a:extLst>
                </a:gridCol>
              </a:tblGrid>
              <a:tr h="306542">
                <a:tc>
                  <a:txBody>
                    <a:bodyPr/>
                    <a:lstStyle/>
                    <a:p>
                      <a:pPr algn="ctr" rtl="0" fontAlgn="ctr"/>
                      <a:r>
                        <a:rPr lang="en-US" sz="1200" b="1" u="none" strike="noStrike" dirty="0">
                          <a:effectLst/>
                          <a:latin typeface="+mn-l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a:effectLst/>
                          <a:latin typeface="+mn-l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996369861"/>
                  </a:ext>
                </a:extLst>
              </a:tr>
              <a:tr h="306542">
                <a:tc>
                  <a:txBody>
                    <a:bodyPr/>
                    <a:lstStyle/>
                    <a:p>
                      <a:pPr algn="ctr" fontAlgn="b"/>
                      <a:r>
                        <a:rPr lang="en-US" sz="1200" b="0" i="0" u="none" strike="noStrike" dirty="0">
                          <a:solidFill>
                            <a:srgbClr val="FF0000"/>
                          </a:solidFill>
                          <a:effectLst/>
                          <a:latin typeface="+mn-lt"/>
                        </a:rPr>
                        <a:t>20/0067r0</a:t>
                      </a:r>
                    </a:p>
                  </a:txBody>
                  <a:tcPr marL="9525" marR="9525" marT="9525" marB="0" anchor="b"/>
                </a:tc>
                <a:tc>
                  <a:txBody>
                    <a:bodyPr/>
                    <a:lstStyle/>
                    <a:p>
                      <a:pPr algn="l" fontAlgn="b"/>
                      <a:r>
                        <a:rPr lang="en-US" sz="1200" b="0" i="0" u="none" strike="noStrike">
                          <a:solidFill>
                            <a:srgbClr val="000000"/>
                          </a:solidFill>
                          <a:effectLst/>
                          <a:latin typeface="+mn-lt"/>
                        </a:rPr>
                        <a:t> Restrictions for 16 SS based MU MIMO Scheduling</a:t>
                      </a:r>
                    </a:p>
                  </a:txBody>
                  <a:tcPr marL="9525" marR="9525" marT="9525" marB="0" anchor="b"/>
                </a:tc>
                <a:tc>
                  <a:txBody>
                    <a:bodyPr/>
                    <a:lstStyle/>
                    <a:p>
                      <a:pPr algn="l" fontAlgn="b"/>
                      <a:r>
                        <a:rPr lang="en-US" sz="1200" b="0" i="0" u="none" strike="noStrike">
                          <a:solidFill>
                            <a:srgbClr val="000000"/>
                          </a:solidFill>
                          <a:effectLst/>
                          <a:latin typeface="+mn-lt"/>
                        </a:rPr>
                        <a:t>Junghoon Suh</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MIMO</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1544864734"/>
                  </a:ext>
                </a:extLst>
              </a:tr>
              <a:tr h="306542">
                <a:tc>
                  <a:txBody>
                    <a:bodyPr/>
                    <a:lstStyle/>
                    <a:p>
                      <a:pPr algn="ctr" fontAlgn="b"/>
                      <a:r>
                        <a:rPr lang="en-US" sz="1200" b="0" i="0" u="sng" strike="noStrike">
                          <a:solidFill>
                            <a:srgbClr val="0563C1"/>
                          </a:solidFill>
                          <a:effectLst/>
                          <a:latin typeface="+mn-lt"/>
                          <a:hlinkClick r:id="rId2"/>
                        </a:rPr>
                        <a:t>20/0072r0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and EVM Evaluation on 4096-QAM in 11be</a:t>
                      </a:r>
                    </a:p>
                  </a:txBody>
                  <a:tcPr marL="9525" marR="9525" marT="9525" marB="0" anchor="b"/>
                </a:tc>
                <a:tc>
                  <a:txBody>
                    <a:bodyPr/>
                    <a:lstStyle/>
                    <a:p>
                      <a:pPr algn="l" fontAlgn="b"/>
                      <a:r>
                        <a:rPr lang="en-US" sz="1200" b="0" i="0" u="none" strike="noStrike">
                          <a:solidFill>
                            <a:srgbClr val="000000"/>
                          </a:solidFill>
                          <a:effectLst/>
                          <a:latin typeface="+mn-lt"/>
                        </a:rPr>
                        <a:t>Jianhan Liu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577610987"/>
                  </a:ext>
                </a:extLst>
              </a:tr>
              <a:tr h="306542">
                <a:tc>
                  <a:txBody>
                    <a:bodyPr/>
                    <a:lstStyle/>
                    <a:p>
                      <a:pPr algn="ctr" fontAlgn="b"/>
                      <a:r>
                        <a:rPr lang="en-US" sz="1200" b="0" i="0" u="none" strike="noStrike" dirty="0">
                          <a:solidFill>
                            <a:srgbClr val="000000"/>
                          </a:solidFill>
                          <a:effectLst/>
                          <a:latin typeface="+mn-lt"/>
                          <a:hlinkClick r:id="rId3"/>
                        </a:rPr>
                        <a:t>20/0075r0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Performance comparison of LTF designs in JT</a:t>
                      </a:r>
                    </a:p>
                  </a:txBody>
                  <a:tcPr marL="9525" marR="9525" marT="9525" marB="0" anchor="b"/>
                </a:tc>
                <a:tc>
                  <a:txBody>
                    <a:bodyPr/>
                    <a:lstStyle/>
                    <a:p>
                      <a:pPr algn="l" fontAlgn="b"/>
                      <a:r>
                        <a:rPr lang="en-US" sz="1200" b="0" i="0" u="none" strike="noStrike" dirty="0">
                          <a:solidFill>
                            <a:srgbClr val="000000"/>
                          </a:solidFill>
                          <a:effectLst/>
                          <a:latin typeface="+mn-lt"/>
                        </a:rPr>
                        <a:t>Ron Porat</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EHT Preamble</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265789590"/>
                  </a:ext>
                </a:extLst>
              </a:tr>
              <a:tr h="306542">
                <a:tc>
                  <a:txBody>
                    <a:bodyPr/>
                    <a:lstStyle/>
                    <a:p>
                      <a:pPr algn="ctr" fontAlgn="b"/>
                      <a:r>
                        <a:rPr lang="en-US" sz="1200" b="0" i="0" u="none" strike="noStrike" dirty="0">
                          <a:solidFill>
                            <a:srgbClr val="000000"/>
                          </a:solidFill>
                          <a:effectLst/>
                          <a:latin typeface="+mn-lt"/>
                          <a:hlinkClick r:id="rId4"/>
                        </a:rPr>
                        <a:t>20/0076r0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Simulation results of 4K QAM</a:t>
                      </a:r>
                    </a:p>
                  </a:txBody>
                  <a:tcPr marL="9525" marR="9525" marT="9525" marB="0" anchor="b"/>
                </a:tc>
                <a:tc>
                  <a:txBody>
                    <a:bodyPr/>
                    <a:lstStyle/>
                    <a:p>
                      <a:pPr algn="l" fontAlgn="b"/>
                      <a:r>
                        <a:rPr lang="en-US" sz="1200" b="0" i="0" u="none" strike="noStrike">
                          <a:solidFill>
                            <a:srgbClr val="000000"/>
                          </a:solidFill>
                          <a:effectLst/>
                          <a:latin typeface="+mn-lt"/>
                        </a:rPr>
                        <a:t>Ron Porat</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976391224"/>
                  </a:ext>
                </a:extLst>
              </a:tr>
              <a:tr h="306542">
                <a:tc>
                  <a:txBody>
                    <a:bodyPr/>
                    <a:lstStyle/>
                    <a:p>
                      <a:pPr algn="ctr" fontAlgn="b"/>
                      <a:r>
                        <a:rPr lang="en-US" sz="1200" b="0" i="0" u="sng" strike="noStrike">
                          <a:solidFill>
                            <a:srgbClr val="0563C1"/>
                          </a:solidFill>
                          <a:effectLst/>
                          <a:latin typeface="+mn-lt"/>
                          <a:hlinkClick r:id="rId5"/>
                        </a:rPr>
                        <a:t>20/0080r0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Calibration for Implicit Feedback</a:t>
                      </a:r>
                    </a:p>
                  </a:txBody>
                  <a:tcPr marL="9525" marR="9525" marT="9525" marB="0" anchor="b"/>
                </a:tc>
                <a:tc>
                  <a:txBody>
                    <a:bodyPr/>
                    <a:lstStyle/>
                    <a:p>
                      <a:pPr algn="l" fontAlgn="b"/>
                      <a:r>
                        <a:rPr lang="en-US" sz="1200" b="0" i="0" u="none" strike="noStrike">
                          <a:solidFill>
                            <a:srgbClr val="000000"/>
                          </a:solidFill>
                          <a:effectLst/>
                          <a:latin typeface="+mn-lt"/>
                        </a:rPr>
                        <a:t>Qinghua Li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715667198"/>
                  </a:ext>
                </a:extLst>
              </a:tr>
              <a:tr h="306542">
                <a:tc>
                  <a:txBody>
                    <a:bodyPr/>
                    <a:lstStyle/>
                    <a:p>
                      <a:pPr algn="ctr" fontAlgn="b"/>
                      <a:r>
                        <a:rPr lang="en-US" sz="1200" b="0" i="0" u="none" strike="noStrike" dirty="0">
                          <a:solidFill>
                            <a:srgbClr val="FF0000"/>
                          </a:solidFill>
                          <a:effectLst/>
                          <a:latin typeface="+mn-lt"/>
                        </a:rPr>
                        <a:t>20/0087r0</a:t>
                      </a:r>
                    </a:p>
                  </a:txBody>
                  <a:tcPr marL="9525" marR="9525" marT="9525" marB="0" anchor="b"/>
                </a:tc>
                <a:tc>
                  <a:txBody>
                    <a:bodyPr/>
                    <a:lstStyle/>
                    <a:p>
                      <a:pPr algn="l" fontAlgn="b"/>
                      <a:r>
                        <a:rPr lang="en-US" sz="1200" b="0" i="0" u="none" strike="noStrike">
                          <a:solidFill>
                            <a:srgbClr val="000000"/>
                          </a:solidFill>
                          <a:effectLst/>
                          <a:latin typeface="+mn-lt"/>
                        </a:rPr>
                        <a:t>Discussions on U-SIG content and EHT-SIG format</a:t>
                      </a:r>
                    </a:p>
                  </a:txBody>
                  <a:tcPr marL="9525" marR="9525" marT="9525" marB="0" anchor="b"/>
                </a:tc>
                <a:tc>
                  <a:txBody>
                    <a:bodyPr/>
                    <a:lstStyle/>
                    <a:p>
                      <a:pPr algn="l" fontAlgn="b"/>
                      <a:r>
                        <a:rPr lang="en-US" sz="1200" b="0" i="0" u="none" strike="noStrike">
                          <a:solidFill>
                            <a:srgbClr val="000000"/>
                          </a:solidFill>
                          <a:effectLst/>
                          <a:latin typeface="+mn-lt"/>
                        </a:rPr>
                        <a:t>Rui Cao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EHT Preamble</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095578972"/>
                  </a:ext>
                </a:extLst>
              </a:tr>
              <a:tr h="306542">
                <a:tc>
                  <a:txBody>
                    <a:bodyPr/>
                    <a:lstStyle/>
                    <a:p>
                      <a:pPr algn="ctr" fontAlgn="b"/>
                      <a:r>
                        <a:rPr lang="en-US" sz="1200" b="0" i="0" u="none" strike="noStrike" dirty="0">
                          <a:solidFill>
                            <a:srgbClr val="000000"/>
                          </a:solidFill>
                          <a:effectLst/>
                          <a:latin typeface="+mn-lt"/>
                          <a:hlinkClick r:id="rId6"/>
                        </a:rPr>
                        <a:t>20/0089r0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Multi-AP Implicit Channel Sounding</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986210648"/>
                  </a:ext>
                </a:extLst>
              </a:tr>
              <a:tr h="306542">
                <a:tc>
                  <a:txBody>
                    <a:bodyPr/>
                    <a:lstStyle/>
                    <a:p>
                      <a:pPr algn="ctr" fontAlgn="b"/>
                      <a:r>
                        <a:rPr lang="en-US" sz="1200" b="0" i="0" u="none" strike="noStrike" dirty="0">
                          <a:solidFill>
                            <a:srgbClr val="000000"/>
                          </a:solidFill>
                          <a:effectLst/>
                          <a:latin typeface="+mn-lt"/>
                          <a:hlinkClick r:id="rId7"/>
                        </a:rPr>
                        <a:t>20/0090r0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Implicit Feedback, Feasibility and Gains</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91885086"/>
                  </a:ext>
                </a:extLst>
              </a:tr>
              <a:tr h="226283">
                <a:tc>
                  <a:txBody>
                    <a:bodyPr/>
                    <a:lstStyle/>
                    <a:p>
                      <a:pPr algn="ctr" fontAlgn="b"/>
                      <a:r>
                        <a:rPr lang="en-US" sz="1200" b="0" i="0" u="none" strike="noStrike" dirty="0">
                          <a:solidFill>
                            <a:srgbClr val="000000"/>
                          </a:solidFill>
                          <a:effectLst/>
                          <a:latin typeface="+mn-lt"/>
                          <a:hlinkClick r:id="rId8"/>
                        </a:rPr>
                        <a:t>20/0108r0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Multi-RU support for OFDMA</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153308133"/>
                  </a:ext>
                </a:extLst>
              </a:tr>
              <a:tr h="226283">
                <a:tc>
                  <a:txBody>
                    <a:bodyPr/>
                    <a:lstStyle/>
                    <a:p>
                      <a:pPr algn="ctr" fontAlgn="b"/>
                      <a:r>
                        <a:rPr lang="en-US" sz="1200" b="0" i="0" u="none" strike="noStrike" dirty="0">
                          <a:solidFill>
                            <a:srgbClr val="000000"/>
                          </a:solidFill>
                          <a:effectLst/>
                          <a:latin typeface="+mn-lt"/>
                          <a:hlinkClick r:id="rId9"/>
                        </a:rPr>
                        <a:t>20/0109r0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 Further considerations for multi-RU</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776156417"/>
                  </a:ext>
                </a:extLst>
              </a:tr>
              <a:tr h="226283">
                <a:tc>
                  <a:txBody>
                    <a:bodyPr/>
                    <a:lstStyle/>
                    <a:p>
                      <a:pPr algn="ctr" fontAlgn="b"/>
                      <a:r>
                        <a:rPr lang="en-US" sz="1200" b="0" i="0" u="none" strike="noStrike" dirty="0">
                          <a:solidFill>
                            <a:srgbClr val="000000"/>
                          </a:solidFill>
                          <a:effectLst/>
                          <a:latin typeface="+mn-lt"/>
                          <a:hlinkClick r:id="rId10"/>
                        </a:rPr>
                        <a:t>20/0110r0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11be preamble and forward compatibility</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945245795"/>
                  </a:ext>
                </a:extLst>
              </a:tr>
              <a:tr h="306542">
                <a:tc>
                  <a:txBody>
                    <a:bodyPr/>
                    <a:lstStyle/>
                    <a:p>
                      <a:pPr algn="ctr" fontAlgn="b"/>
                      <a:r>
                        <a:rPr lang="en-US" sz="1200" b="0" i="0" u="none" strike="noStrike" dirty="0">
                          <a:solidFill>
                            <a:srgbClr val="000000"/>
                          </a:solidFill>
                          <a:effectLst/>
                          <a:latin typeface="+mn-lt"/>
                          <a:hlinkClick r:id="rId11"/>
                        </a:rPr>
                        <a:t>20/0111r0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4096 QAM definition</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864440984"/>
                  </a:ext>
                </a:extLst>
              </a:tr>
              <a:tr h="269787">
                <a:tc>
                  <a:txBody>
                    <a:bodyPr/>
                    <a:lstStyle/>
                    <a:p>
                      <a:pPr algn="ctr" fontAlgn="b"/>
                      <a:r>
                        <a:rPr lang="en-US" sz="1200" b="0" i="0" u="none" strike="noStrike" dirty="0">
                          <a:solidFill>
                            <a:srgbClr val="000000"/>
                          </a:solidFill>
                          <a:effectLst/>
                          <a:latin typeface="+mn-lt"/>
                          <a:hlinkClick r:id="rId12"/>
                        </a:rPr>
                        <a:t>20/0117r0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EHT-LTFs Design for Wideband</a:t>
                      </a:r>
                    </a:p>
                  </a:txBody>
                  <a:tcPr marL="9525" marR="9525" marT="9525" marB="0" anchor="b"/>
                </a:tc>
                <a:tc>
                  <a:txBody>
                    <a:bodyPr/>
                    <a:lstStyle/>
                    <a:p>
                      <a:pPr algn="l" fontAlgn="b"/>
                      <a:r>
                        <a:rPr lang="en-US" sz="1200" b="0" i="0" u="none" strike="noStrike">
                          <a:solidFill>
                            <a:srgbClr val="000000"/>
                          </a:solidFill>
                          <a:effectLst/>
                          <a:latin typeface="+mn-lt"/>
                        </a:rPr>
                        <a:t>Dandan Liang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114405086"/>
                  </a:ext>
                </a:extLst>
              </a:tr>
              <a:tr h="226283">
                <a:tc>
                  <a:txBody>
                    <a:bodyPr/>
                    <a:lstStyle/>
                    <a:p>
                      <a:pPr algn="ctr" fontAlgn="b"/>
                      <a:r>
                        <a:rPr lang="en-US" sz="1200" b="0" i="0" u="none" strike="noStrike" dirty="0">
                          <a:solidFill>
                            <a:srgbClr val="FF0000"/>
                          </a:solidFill>
                          <a:effectLst/>
                          <a:latin typeface="+mn-lt"/>
                        </a:rPr>
                        <a:t>20/0128r0</a:t>
                      </a:r>
                    </a:p>
                  </a:txBody>
                  <a:tcPr marL="9525" marR="9525" marT="9525" marB="0" anchor="b"/>
                </a:tc>
                <a:tc>
                  <a:txBody>
                    <a:bodyPr/>
                    <a:lstStyle/>
                    <a:p>
                      <a:pPr algn="l" fontAlgn="b"/>
                      <a:r>
                        <a:rPr lang="en-US" sz="1200" b="0" i="0" u="none" strike="noStrike">
                          <a:solidFill>
                            <a:srgbClr val="000000"/>
                          </a:solidFill>
                          <a:effectLst/>
                          <a:latin typeface="+mn-lt"/>
                        </a:rPr>
                        <a:t>Discussion on Multi-RU in 802.11be</a:t>
                      </a:r>
                    </a:p>
                  </a:txBody>
                  <a:tcPr marL="9525" marR="9525" marT="9525" marB="0" anchor="b"/>
                </a:tc>
                <a:tc>
                  <a:txBody>
                    <a:bodyPr/>
                    <a:lstStyle/>
                    <a:p>
                      <a:pPr algn="l" fontAlgn="b"/>
                      <a:r>
                        <a:rPr lang="en-US" sz="1200" b="0" i="0" u="none" strike="noStrike">
                          <a:solidFill>
                            <a:srgbClr val="000000"/>
                          </a:solidFill>
                          <a:effectLst/>
                          <a:latin typeface="+mn-lt"/>
                        </a:rPr>
                        <a:t>Oded Redlich</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244192472"/>
                  </a:ext>
                </a:extLst>
              </a:tr>
              <a:tr h="226283">
                <a:tc>
                  <a:txBody>
                    <a:bodyPr/>
                    <a:lstStyle/>
                    <a:p>
                      <a:pPr algn="ctr" fontAlgn="b"/>
                      <a:r>
                        <a:rPr lang="en-US" sz="1200" b="0" i="0" u="none" strike="noStrike" dirty="0">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dirty="0">
                          <a:solidFill>
                            <a:srgbClr val="000000"/>
                          </a:solidFill>
                          <a:effectLst/>
                          <a:latin typeface="+mn-lt"/>
                        </a:rPr>
                        <a:t> </a:t>
                      </a:r>
                    </a:p>
                  </a:txBody>
                  <a:tcPr marL="9525" marR="9525" marT="9525" marB="0" anchor="b"/>
                </a:tc>
                <a:tc>
                  <a:txBody>
                    <a:bodyPr/>
                    <a:lstStyle/>
                    <a:p>
                      <a:pPr algn="l" fontAlgn="b"/>
                      <a:r>
                        <a:rPr lang="en-US" sz="1200" b="0" i="0" u="none" strike="noStrike" dirty="0">
                          <a:solidFill>
                            <a:srgbClr val="000000"/>
                          </a:solidFill>
                          <a:effectLst/>
                          <a:latin typeface="+mn-lt"/>
                        </a:rPr>
                        <a:t> </a:t>
                      </a:r>
                    </a:p>
                  </a:txBody>
                  <a:tcPr marL="9525" marR="9525" marT="9525" marB="0" anchor="b"/>
                </a:tc>
                <a:tc>
                  <a:txBody>
                    <a:bodyPr/>
                    <a:lstStyle/>
                    <a:p>
                      <a:pPr algn="ctr" fontAlgn="b"/>
                      <a:r>
                        <a:rPr lang="en-US" sz="1200" b="0" i="0" u="none" strike="noStrike" dirty="0">
                          <a:solidFill>
                            <a:srgbClr val="000000"/>
                          </a:solidFill>
                          <a:effectLst/>
                          <a:latin typeface="+mn-lt"/>
                        </a:rPr>
                        <a:t> </a:t>
                      </a:r>
                    </a:p>
                  </a:txBody>
                  <a:tcPr marL="9525" marR="9525" marT="9525" marB="0" anchor="b"/>
                </a:tc>
                <a:extLst>
                  <a:ext uri="{0D108BD9-81ED-4DB2-BD59-A6C34878D82A}">
                    <a16:rowId xmlns:a16="http://schemas.microsoft.com/office/drawing/2014/main" val="1924033052"/>
                  </a:ext>
                </a:extLst>
              </a:tr>
            </a:tbl>
          </a:graphicData>
        </a:graphic>
      </p:graphicFrame>
    </p:spTree>
    <p:extLst>
      <p:ext uri="{BB962C8B-B14F-4D97-AF65-F5344CB8AC3E}">
        <p14:creationId xmlns:p14="http://schemas.microsoft.com/office/powerpoint/2010/main" val="20798828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 Meeting Rooms/Order of Topics</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Joint: </a:t>
            </a:r>
            <a:r>
              <a:rPr lang="en-US" u="sng" dirty="0">
                <a:solidFill>
                  <a:schemeClr val="tx1"/>
                </a:solidFill>
              </a:rPr>
              <a:t>Salon C</a:t>
            </a:r>
          </a:p>
          <a:p>
            <a:pPr marL="800100" lvl="1" indent="-342900">
              <a:buFont typeface="Arial" panose="020B0604020202020204" pitchFamily="34" charset="0"/>
              <a:buChar char="•"/>
            </a:pPr>
            <a:r>
              <a:rPr lang="en-US" dirty="0"/>
              <a:t>Timeline/Planning; Multi-AP; HARQ; Remaining</a:t>
            </a:r>
          </a:p>
          <a:p>
            <a:pPr marL="1200150" lvl="2" indent="-342900">
              <a:buFont typeface="Arial" panose="020B0604020202020204" pitchFamily="34" charset="0"/>
              <a:buChar char="•"/>
            </a:pPr>
            <a:endParaRPr lang="en-US" dirty="0"/>
          </a:p>
          <a:p>
            <a:pPr>
              <a:buFont typeface="Arial" panose="020B0604020202020204" pitchFamily="34" charset="0"/>
              <a:buChar char="•"/>
            </a:pPr>
            <a:r>
              <a:rPr lang="en-US" dirty="0"/>
              <a:t>MAC (guideline for MAC ad-hoc </a:t>
            </a:r>
            <a:r>
              <a:rPr lang="en-US" dirty="0">
                <a:solidFill>
                  <a:schemeClr val="tx1"/>
                </a:solidFill>
              </a:rPr>
              <a:t>group): </a:t>
            </a:r>
            <a:r>
              <a:rPr lang="en-US" u="sng" dirty="0">
                <a:solidFill>
                  <a:schemeClr val="tx1"/>
                </a:solidFill>
              </a:rPr>
              <a:t>Salon D</a:t>
            </a:r>
          </a:p>
          <a:p>
            <a:pPr marL="800100" lvl="1" indent="-342900">
              <a:buFont typeface="Arial" panose="020B0604020202020204" pitchFamily="34" charset="0"/>
              <a:buChar char="•"/>
            </a:pPr>
            <a:r>
              <a:rPr lang="en-US" dirty="0"/>
              <a:t>Multi-Link; Low Latency; Multi-Link;</a:t>
            </a:r>
          </a:p>
          <a:p>
            <a:pPr marL="800100" lvl="1" indent="-342900">
              <a:buFont typeface="Arial" panose="020B0604020202020204" pitchFamily="34" charset="0"/>
              <a:buChar char="•"/>
            </a:pPr>
            <a:r>
              <a:rPr lang="en-US" dirty="0"/>
              <a:t>Medium Access; Multi-Link; Remaining</a:t>
            </a:r>
          </a:p>
          <a:p>
            <a:pPr marL="800100" lvl="1" indent="-342900">
              <a:buFont typeface="Arial" panose="020B0604020202020204" pitchFamily="34" charset="0"/>
              <a:buChar char="•"/>
            </a:pPr>
            <a:endParaRPr lang="en-US" dirty="0"/>
          </a:p>
          <a:p>
            <a:pPr>
              <a:buFont typeface="Arial" panose="020B0604020202020204" pitchFamily="34" charset="0"/>
              <a:buChar char="•"/>
            </a:pPr>
            <a:r>
              <a:rPr lang="en-US" dirty="0">
                <a:solidFill>
                  <a:schemeClr val="tx1"/>
                </a:solidFill>
              </a:rPr>
              <a:t>PHY (guideline for PHY ad-hoc group): </a:t>
            </a:r>
            <a:r>
              <a:rPr lang="en-US" u="sng" dirty="0">
                <a:solidFill>
                  <a:schemeClr val="tx1"/>
                </a:solidFill>
              </a:rPr>
              <a:t>Salon C</a:t>
            </a:r>
          </a:p>
          <a:p>
            <a:pPr marL="800100" lvl="1" indent="-342900">
              <a:buFont typeface="Arial" panose="020B0604020202020204" pitchFamily="34" charset="0"/>
              <a:buChar char="•"/>
            </a:pPr>
            <a:r>
              <a:rPr lang="en-US" dirty="0"/>
              <a:t>EHT Preamble; L-Preamble; Multi-RU/Puncture; </a:t>
            </a:r>
          </a:p>
          <a:p>
            <a:pPr marL="800100" lvl="1" indent="-342900">
              <a:buFont typeface="Arial" panose="020B0604020202020204" pitchFamily="34" charset="0"/>
              <a:buChar char="•"/>
            </a:pPr>
            <a:r>
              <a:rPr lang="en-US" dirty="0"/>
              <a:t>PPDU format; MIMO/Sounding; 4K QAM; Remaining </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E92B1DD2-5681-4E77-9C0C-ADAE4ABD4FB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November 2019 meeting and conf calls</a:t>
            </a:r>
          </a:p>
          <a:p>
            <a:pPr>
              <a:lnSpc>
                <a:spcPct val="80000"/>
              </a:lnSpc>
              <a:buFont typeface="Arial" panose="020B0604020202020204" pitchFamily="34" charset="0"/>
              <a:buChar char="•"/>
            </a:pPr>
            <a:r>
              <a:rPr lang="en-US" altLang="en-US" sz="2200" dirty="0"/>
              <a:t>Approve TG minutes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49687174-2333-461C-A650-A6C9E7F2C0ED}"/>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85407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November 2019 meeting</a:t>
            </a:r>
          </a:p>
        </p:txBody>
      </p:sp>
      <p:sp>
        <p:nvSpPr>
          <p:cNvPr id="3" name="Content Placeholder 2"/>
          <p:cNvSpPr>
            <a:spLocks noGrp="1"/>
          </p:cNvSpPr>
          <p:nvPr>
            <p:ph idx="1"/>
          </p:nvPr>
        </p:nvSpPr>
        <p:spPr/>
        <p:txBody>
          <a:bodyPr/>
          <a:lstStyle/>
          <a:p>
            <a:pPr marL="400050">
              <a:buFont typeface="Arial" panose="020B0604020202020204" pitchFamily="34" charset="0"/>
              <a:buChar char="•"/>
            </a:pPr>
            <a:r>
              <a:rPr lang="en-US" sz="2000" dirty="0"/>
              <a:t>Discussed ~50 technical submissions covering a range of topics</a:t>
            </a:r>
          </a:p>
          <a:p>
            <a:pPr marL="800100" lvl="1">
              <a:buFont typeface="Arial" panose="020B0604020202020204" pitchFamily="34" charset="0"/>
              <a:buChar char="•"/>
            </a:pPr>
            <a:r>
              <a:rPr lang="en-US" sz="1800" dirty="0"/>
              <a:t>PHY, MIMO, Multi-AP coordination, </a:t>
            </a:r>
          </a:p>
          <a:p>
            <a:pPr marL="800100" lvl="1">
              <a:buFont typeface="Arial" panose="020B0604020202020204" pitchFamily="34" charset="0"/>
              <a:buChar char="•"/>
            </a:pPr>
            <a:r>
              <a:rPr lang="en-US" sz="1800" dirty="0"/>
              <a:t>Multi-Link, Low Latency, MAC, etc.</a:t>
            </a:r>
          </a:p>
          <a:p>
            <a:pPr marL="1200150" lvl="2">
              <a:buFont typeface="Arial" panose="020B0604020202020204" pitchFamily="34" charset="0"/>
              <a:buChar char="•"/>
            </a:pPr>
            <a:endParaRPr lang="en-US" sz="1600" dirty="0"/>
          </a:p>
          <a:p>
            <a:pPr marL="400050">
              <a:buFont typeface="Arial" panose="020B0604020202020204" pitchFamily="34" charset="0"/>
              <a:buChar char="•"/>
            </a:pPr>
            <a:r>
              <a:rPr lang="en-US" sz="2200" dirty="0"/>
              <a:t>Ran motions for inclusion of design concepts to TGbe SFD</a:t>
            </a:r>
          </a:p>
          <a:p>
            <a:pPr marL="800100" lvl="1">
              <a:buFont typeface="Arial" panose="020B0604020202020204" pitchFamily="34" charset="0"/>
              <a:buChar char="•"/>
            </a:pPr>
            <a:r>
              <a:rPr lang="en-US" sz="1800" dirty="0"/>
              <a:t>Tone plan, PHY preamble design, SIG field(s) content, multi-link operation, preamble puncturing, MAC functionalities, etc.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E2FA109-B7A5-46ED-8E47-4790AC9BF333}"/>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55198-6C80-4466-BDAB-0558AB59AB56}"/>
              </a:ext>
            </a:extLst>
          </p:cNvPr>
          <p:cNvSpPr>
            <a:spLocks noGrp="1"/>
          </p:cNvSpPr>
          <p:nvPr>
            <p:ph type="title"/>
          </p:nvPr>
        </p:nvSpPr>
        <p:spPr/>
        <p:txBody>
          <a:bodyPr/>
          <a:lstStyle/>
          <a:p>
            <a:r>
              <a:rPr lang="en-US" dirty="0"/>
              <a:t>Summary from Conf Calls</a:t>
            </a:r>
          </a:p>
        </p:txBody>
      </p:sp>
      <p:sp>
        <p:nvSpPr>
          <p:cNvPr id="3" name="Content Placeholder 2">
            <a:extLst>
              <a:ext uri="{FF2B5EF4-FFF2-40B4-BE49-F238E27FC236}">
                <a16:creationId xmlns:a16="http://schemas.microsoft.com/office/drawing/2014/main" id="{5CFDA0E7-2421-40E8-A9D2-FC96EB4B13E4}"/>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Covered 43 submissions from the following topics</a:t>
            </a:r>
          </a:p>
          <a:p>
            <a:pPr lvl="1">
              <a:buFont typeface="Arial" panose="020B0604020202020204" pitchFamily="34" charset="0"/>
              <a:buChar char="•"/>
            </a:pPr>
            <a:r>
              <a:rPr lang="en-US" dirty="0">
                <a:solidFill>
                  <a:schemeClr val="tx1"/>
                </a:solidFill>
              </a:rPr>
              <a:t>PHY (14 submissions), MIMO (3 submissions)</a:t>
            </a:r>
          </a:p>
          <a:p>
            <a:pPr lvl="1">
              <a:buFont typeface="Arial" panose="020B0604020202020204" pitchFamily="34" charset="0"/>
              <a:buChar char="•"/>
            </a:pPr>
            <a:r>
              <a:rPr lang="en-US" dirty="0">
                <a:solidFill>
                  <a:schemeClr val="tx1"/>
                </a:solidFill>
              </a:rPr>
              <a:t>Multi AP (5 submissions), HARQ (1 submission) </a:t>
            </a:r>
          </a:p>
          <a:p>
            <a:pPr lvl="1">
              <a:buFont typeface="Arial" panose="020B0604020202020204" pitchFamily="34" charset="0"/>
              <a:buChar char="•"/>
            </a:pPr>
            <a:r>
              <a:rPr lang="en-US" dirty="0">
                <a:solidFill>
                  <a:schemeClr val="tx1"/>
                </a:solidFill>
              </a:rPr>
              <a:t>Multi Link (20 submissions)</a:t>
            </a:r>
          </a:p>
          <a:p>
            <a:pPr lvl="1">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t>Remaining 34 submissions from the following topics</a:t>
            </a:r>
          </a:p>
          <a:p>
            <a:pPr lvl="1">
              <a:buFont typeface="Arial" panose="020B0604020202020204" pitchFamily="34" charset="0"/>
              <a:buChar char="•"/>
            </a:pPr>
            <a:r>
              <a:rPr lang="en-US" dirty="0"/>
              <a:t>PHY (2 submissions), MIMO (1 submission)</a:t>
            </a:r>
          </a:p>
          <a:p>
            <a:pPr lvl="1">
              <a:buFont typeface="Arial" panose="020B0604020202020204" pitchFamily="34" charset="0"/>
              <a:buChar char="•"/>
            </a:pPr>
            <a:r>
              <a:rPr lang="en-US" dirty="0"/>
              <a:t> Multi AP (6 submissions), HARQ (1 submission)</a:t>
            </a:r>
          </a:p>
          <a:p>
            <a:pPr lvl="1">
              <a:buFont typeface="Arial" panose="020B0604020202020204" pitchFamily="34" charset="0"/>
              <a:buChar char="•"/>
            </a:pPr>
            <a:r>
              <a:rPr lang="en-US" dirty="0"/>
              <a:t>Multi Link (19 submissions), MAC (1 submission)</a:t>
            </a:r>
          </a:p>
          <a:p>
            <a:pPr lvl="1">
              <a:buFont typeface="Arial" panose="020B0604020202020204" pitchFamily="34" charset="0"/>
              <a:buChar char="•"/>
            </a:pPr>
            <a:r>
              <a:rPr lang="en-US" dirty="0"/>
              <a:t>Low Latency (4 submissions)</a:t>
            </a:r>
          </a:p>
        </p:txBody>
      </p:sp>
      <p:sp>
        <p:nvSpPr>
          <p:cNvPr id="4" name="Slide Number Placeholder 3">
            <a:extLst>
              <a:ext uri="{FF2B5EF4-FFF2-40B4-BE49-F238E27FC236}">
                <a16:creationId xmlns:a16="http://schemas.microsoft.com/office/drawing/2014/main" id="{10905E09-19AC-40E0-989D-6142EA21B221}"/>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7F13131-4EF1-45D6-8D35-6C8045FA687F}"/>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AF61291-D943-4490-A24C-2C3EC9E17CC8}"/>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0341057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November 2019 meeting to today:</a:t>
            </a:r>
          </a:p>
          <a:p>
            <a:pPr lvl="1">
              <a:buFont typeface="Arial" panose="020B0604020202020204" pitchFamily="34" charset="0"/>
              <a:buChar char="•"/>
            </a:pPr>
            <a:r>
              <a:rPr lang="en-US" sz="1600" dirty="0"/>
              <a:t>F2F meeting: </a:t>
            </a:r>
            <a:r>
              <a:rPr lang="en-US" sz="1600" dirty="0">
                <a:hlinkClick r:id="rId2"/>
              </a:rPr>
              <a:t>https://mentor.ieee.org/802.11/dcn/19/11-19-2029-07-00be-meeting-minutes-november-2019.docx</a:t>
            </a:r>
            <a:endParaRPr lang="en-US" sz="1600" dirty="0"/>
          </a:p>
          <a:p>
            <a:pPr lvl="1">
              <a:buFont typeface="Arial" panose="020B0604020202020204" pitchFamily="34" charset="0"/>
              <a:buChar char="•"/>
            </a:pPr>
            <a:r>
              <a:rPr lang="en-US" sz="1600" dirty="0"/>
              <a:t>Teleconferences: </a:t>
            </a:r>
            <a:r>
              <a:rPr lang="en-US" sz="1600" dirty="0">
                <a:hlinkClick r:id="rId3"/>
              </a:rPr>
              <a:t>https://mentor.ieee.org/802.11/dcn/19/11-19-2133-01-00be-telephone-conference-meeting-minutes-december-2019-and-january-2020.docx</a:t>
            </a:r>
            <a:endParaRPr lang="en-US" sz="1600" dirty="0"/>
          </a:p>
          <a:p>
            <a:endParaRPr lang="en-US" sz="1600" dirty="0"/>
          </a:p>
          <a:p>
            <a:r>
              <a:rPr lang="en-US" sz="2000" dirty="0"/>
              <a:t>Move: Dennis Sundman					Second: Subir Das</a:t>
            </a:r>
          </a:p>
          <a:p>
            <a:r>
              <a:rPr lang="en-US" sz="2000" dirty="0"/>
              <a:t>Discussion: None.</a:t>
            </a:r>
          </a:p>
          <a:p>
            <a:r>
              <a:rPr lang="en-US" sz="2000" dirty="0"/>
              <a:t>Result: Approved unanimously</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fontAlgn="b">
              <a:buFont typeface="Arial" panose="020B0604020202020204" pitchFamily="34" charset="0"/>
              <a:buChar char="•"/>
            </a:pPr>
            <a:r>
              <a:rPr lang="en-US" sz="1600" b="0" u="sng" dirty="0">
                <a:solidFill>
                  <a:srgbClr val="00B050"/>
                </a:solidFill>
                <a:hlinkClick r:id="rId2">
                  <a:extLst>
                    <a:ext uri="{A12FA001-AC4F-418D-AE19-62706E023703}">
                      <ahyp:hlinkClr xmlns:ahyp="http://schemas.microsoft.com/office/drawing/2018/hyperlinkcolor" val="tx"/>
                    </a:ext>
                  </a:extLst>
                </a:hlinkClick>
              </a:rPr>
              <a:t>2153r0</a:t>
            </a:r>
            <a:r>
              <a:rPr lang="en-US" sz="1600" b="0" u="sng" dirty="0">
                <a:solidFill>
                  <a:srgbClr val="00B050"/>
                </a:solidFill>
              </a:rPr>
              <a:t>-</a:t>
            </a:r>
            <a:r>
              <a:rPr lang="en-US" sz="1600" b="0" dirty="0">
                <a:solidFill>
                  <a:srgbClr val="00B050"/>
                </a:solidFill>
              </a:rPr>
              <a:t>Adopting a release framework to meet timeline (Laurent Cariou) [20 mins]</a:t>
            </a:r>
          </a:p>
          <a:p>
            <a:pPr fontAlgn="b">
              <a:buFont typeface="Arial" panose="020B0604020202020204" pitchFamily="34" charset="0"/>
              <a:buChar char="•"/>
            </a:pPr>
            <a:r>
              <a:rPr lang="en-US" sz="1600" b="0" u="sng" dirty="0">
                <a:solidFill>
                  <a:schemeClr val="bg1">
                    <a:lumMod val="65000"/>
                  </a:schemeClr>
                </a:solidFill>
                <a:hlinkClick r:id="rId3">
                  <a:extLst>
                    <a:ext uri="{A12FA001-AC4F-418D-AE19-62706E023703}">
                      <ahyp:hlinkClr xmlns:ahyp="http://schemas.microsoft.com/office/drawing/2018/hyperlinkcolor" val="tx"/>
                    </a:ext>
                  </a:extLst>
                </a:hlinkClick>
              </a:rPr>
              <a:t>0115r1</a:t>
            </a:r>
            <a:r>
              <a:rPr lang="en-US" sz="1600" b="0" u="sng" dirty="0">
                <a:solidFill>
                  <a:schemeClr val="bg1">
                    <a:lumMod val="65000"/>
                  </a:schemeClr>
                </a:solidFill>
              </a:rPr>
              <a:t>-</a:t>
            </a:r>
            <a:r>
              <a:rPr lang="en-US" sz="1600" b="0" dirty="0">
                <a:solidFill>
                  <a:schemeClr val="bg1">
                    <a:lumMod val="65000"/>
                  </a:schemeClr>
                </a:solidFill>
              </a:rPr>
              <a:t>Multi-Link Feature Candidates For R1 (Huizhao Wang) [20 mins]</a:t>
            </a:r>
          </a:p>
          <a:p>
            <a:pPr fontAlgn="b">
              <a:buFont typeface="Arial" panose="020B0604020202020204" pitchFamily="34" charset="0"/>
              <a:buChar char="•"/>
            </a:pPr>
            <a:r>
              <a:rPr lang="en-US" sz="1600" b="0" u="sng" dirty="0">
                <a:solidFill>
                  <a:srgbClr val="00B050"/>
                </a:solidFill>
                <a:hlinkClick r:id="rId4">
                  <a:extLst>
                    <a:ext uri="{A12FA001-AC4F-418D-AE19-62706E023703}">
                      <ahyp:hlinkClr xmlns:ahyp="http://schemas.microsoft.com/office/drawing/2018/hyperlinkcolor" val="tx"/>
                    </a:ext>
                  </a:extLst>
                </a:hlinkClick>
              </a:rPr>
              <a:t>0116r0</a:t>
            </a:r>
            <a:r>
              <a:rPr lang="en-US" sz="1600" b="0" u="sng" dirty="0">
                <a:solidFill>
                  <a:srgbClr val="00B050"/>
                </a:solidFill>
              </a:rPr>
              <a:t>-</a:t>
            </a:r>
            <a:r>
              <a:rPr lang="en-US" sz="1600" b="0" dirty="0">
                <a:solidFill>
                  <a:srgbClr val="00B050"/>
                </a:solidFill>
              </a:rPr>
              <a:t>Discussion on timeline for 802.11be (Ming Gan) [20 mins]</a:t>
            </a:r>
          </a:p>
          <a:p>
            <a:pPr fontAlgn="b">
              <a:buFont typeface="Arial" panose="020B0604020202020204" pitchFamily="34" charset="0"/>
              <a:buChar char="•"/>
            </a:pPr>
            <a:r>
              <a:rPr lang="en-US" sz="1600" b="0" u="sng" dirty="0">
                <a:solidFill>
                  <a:schemeClr val="bg1">
                    <a:lumMod val="65000"/>
                  </a:schemeClr>
                </a:solidFill>
                <a:hlinkClick r:id="rId5">
                  <a:extLst>
                    <a:ext uri="{A12FA001-AC4F-418D-AE19-62706E023703}">
                      <ahyp:hlinkClr xmlns:ahyp="http://schemas.microsoft.com/office/drawing/2018/hyperlinkcolor" val="tx"/>
                    </a:ext>
                  </a:extLst>
                </a:hlinkClick>
              </a:rPr>
              <a:t>1143r3</a:t>
            </a:r>
            <a:r>
              <a:rPr lang="en-US" sz="1600" b="0" u="sng" dirty="0">
                <a:solidFill>
                  <a:schemeClr val="bg1">
                    <a:lumMod val="65000"/>
                  </a:schemeClr>
                </a:solidFill>
              </a:rPr>
              <a:t>-</a:t>
            </a:r>
            <a:r>
              <a:rPr lang="en-US" sz="1600" b="0" dirty="0">
                <a:solidFill>
                  <a:schemeClr val="bg1">
                    <a:lumMod val="65000"/>
                  </a:schemeClr>
                </a:solidFill>
              </a:rPr>
              <a:t>Efficient Operation for Multi-AP Coordination (Sungjin Park) [1 SP]</a:t>
            </a:r>
          </a:p>
          <a:p>
            <a:pPr fontAlgn="b">
              <a:buFont typeface="Arial" panose="020B0604020202020204" pitchFamily="34" charset="0"/>
              <a:buChar char="•"/>
            </a:pPr>
            <a:r>
              <a:rPr lang="en-US" sz="1600" b="0" u="sng" dirty="0">
                <a:solidFill>
                  <a:schemeClr val="bg1">
                    <a:lumMod val="65000"/>
                  </a:schemeClr>
                </a:solidFill>
                <a:hlinkClick r:id="rId6">
                  <a:extLst>
                    <a:ext uri="{A12FA001-AC4F-418D-AE19-62706E023703}">
                      <ahyp:hlinkClr xmlns:ahyp="http://schemas.microsoft.com/office/drawing/2018/hyperlinkcolor" val="tx"/>
                    </a:ext>
                  </a:extLst>
                </a:hlinkClick>
              </a:rPr>
              <a:t>1535r3</a:t>
            </a:r>
            <a:r>
              <a:rPr lang="en-US" sz="1600" b="0" u="sng" dirty="0">
                <a:solidFill>
                  <a:schemeClr val="bg1">
                    <a:lumMod val="65000"/>
                  </a:schemeClr>
                </a:solidFill>
              </a:rPr>
              <a:t>-</a:t>
            </a:r>
            <a:r>
              <a:rPr lang="en-US" sz="1600" b="0" dirty="0">
                <a:solidFill>
                  <a:schemeClr val="bg1">
                    <a:lumMod val="65000"/>
                  </a:schemeClr>
                </a:solidFill>
              </a:rPr>
              <a:t>Sounding for AP Collaboration (Junghoon Suh) [1 SP]</a:t>
            </a:r>
          </a:p>
          <a:p>
            <a:pPr fontAlgn="b">
              <a:buFont typeface="Arial" panose="020B0604020202020204" pitchFamily="34" charset="0"/>
              <a:buChar char="•"/>
            </a:pPr>
            <a:r>
              <a:rPr lang="en-US" sz="1600" b="0" u="sng" dirty="0">
                <a:solidFill>
                  <a:schemeClr val="bg1">
                    <a:lumMod val="65000"/>
                  </a:schemeClr>
                </a:solidFill>
                <a:hlinkClick r:id="rId7">
                  <a:extLst>
                    <a:ext uri="{A12FA001-AC4F-418D-AE19-62706E023703}">
                      <ahyp:hlinkClr xmlns:ahyp="http://schemas.microsoft.com/office/drawing/2018/hyperlinkcolor" val="tx"/>
                    </a:ext>
                  </a:extLst>
                </a:hlinkClick>
              </a:rPr>
              <a:t>1582r1</a:t>
            </a:r>
            <a:r>
              <a:rPr lang="en-US" sz="1600" b="0" u="sng" dirty="0">
                <a:solidFill>
                  <a:schemeClr val="bg1">
                    <a:lumMod val="65000"/>
                  </a:schemeClr>
                </a:solidFill>
              </a:rPr>
              <a:t>-</a:t>
            </a:r>
            <a:r>
              <a:rPr lang="en-US" sz="1600" b="0" dirty="0">
                <a:solidFill>
                  <a:schemeClr val="bg1">
                    <a:lumMod val="65000"/>
                  </a:schemeClr>
                </a:solidFill>
              </a:rPr>
              <a:t>Coordinated AP Time and Frequency Sharing in a Transmit Opportunity in 11be (Lochan Verma) [6 SPs]</a:t>
            </a:r>
          </a:p>
          <a:p>
            <a:pPr fontAlgn="b">
              <a:buFont typeface="Arial" panose="020B0604020202020204" pitchFamily="34" charset="0"/>
              <a:buChar char="•"/>
            </a:pPr>
            <a:r>
              <a:rPr lang="en-US" sz="1600" b="0" u="sng" dirty="0">
                <a:solidFill>
                  <a:schemeClr val="bg1">
                    <a:lumMod val="65000"/>
                  </a:schemeClr>
                </a:solidFill>
                <a:hlinkClick r:id="rId8">
                  <a:extLst>
                    <a:ext uri="{A12FA001-AC4F-418D-AE19-62706E023703}">
                      <ahyp:hlinkClr xmlns:ahyp="http://schemas.microsoft.com/office/drawing/2018/hyperlinkcolor" val="tx"/>
                    </a:ext>
                  </a:extLst>
                </a:hlinkClick>
              </a:rPr>
              <a:t>1788r0</a:t>
            </a:r>
            <a:r>
              <a:rPr lang="en-US" sz="1600" b="0" u="sng" dirty="0">
                <a:solidFill>
                  <a:schemeClr val="bg1">
                    <a:lumMod val="65000"/>
                  </a:schemeClr>
                </a:solidFill>
              </a:rPr>
              <a:t>-</a:t>
            </a:r>
            <a:r>
              <a:rPr lang="en-US" sz="1600" b="0" dirty="0">
                <a:solidFill>
                  <a:schemeClr val="bg1">
                    <a:lumMod val="65000"/>
                  </a:schemeClr>
                </a:solidFill>
              </a:rPr>
              <a:t>Coordinated OFDMA Operation (Yongho Seok) [2 SPs]</a:t>
            </a:r>
          </a:p>
          <a:p>
            <a:pPr fontAlgn="b">
              <a:buFont typeface="Arial" panose="020B0604020202020204" pitchFamily="34" charset="0"/>
              <a:buChar char="•"/>
            </a:pPr>
            <a:r>
              <a:rPr lang="en-US" sz="1600" b="0" u="sng" dirty="0">
                <a:solidFill>
                  <a:schemeClr val="bg1">
                    <a:lumMod val="65000"/>
                  </a:schemeClr>
                </a:solidFill>
                <a:hlinkClick r:id="rId9">
                  <a:extLst>
                    <a:ext uri="{A12FA001-AC4F-418D-AE19-62706E023703}">
                      <ahyp:hlinkClr xmlns:ahyp="http://schemas.microsoft.com/office/drawing/2018/hyperlinkcolor" val="tx"/>
                    </a:ext>
                  </a:extLst>
                </a:hlinkClick>
              </a:rPr>
              <a:t>1895r1</a:t>
            </a:r>
            <a:r>
              <a:rPr lang="en-US" sz="1600" b="0" u="sng" dirty="0">
                <a:solidFill>
                  <a:schemeClr val="bg1">
                    <a:lumMod val="65000"/>
                  </a:schemeClr>
                </a:solidFill>
              </a:rPr>
              <a:t>-</a:t>
            </a:r>
            <a:r>
              <a:rPr lang="en-US" sz="1600" b="0" dirty="0">
                <a:solidFill>
                  <a:schemeClr val="bg1">
                    <a:lumMod val="65000"/>
                  </a:schemeClr>
                </a:solidFill>
              </a:rPr>
              <a:t>Setup for Multi-AP coordination (Sungjin Park) [2 SPs]</a:t>
            </a:r>
            <a:endParaRPr lang="en-US" sz="2000" b="0" dirty="0">
              <a:solidFill>
                <a:schemeClr val="bg1">
                  <a:lumMod val="65000"/>
                </a:schemeClr>
              </a:solidFill>
            </a:endParaRPr>
          </a:p>
          <a:p>
            <a:pPr marL="0" indent="0" fontAlgn="b"/>
            <a:endParaRPr lang="en-US" sz="16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A7674FB-2303-43A9-9D9F-A55015B53E40}"/>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5232702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Monday PM2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C9EE52E2-3C54-4024-A41E-740C945FEED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2367867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B93F42B0-28AC-4062-B06B-6469AC485A6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603720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1BE3B7A3-063B-4E50-B8F4-1CE99951270C}"/>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5998097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37</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1373020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fontAlgn="b">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1143r3</a:t>
            </a:r>
            <a:r>
              <a:rPr lang="en-US" sz="1800" b="0" u="sng" dirty="0">
                <a:solidFill>
                  <a:srgbClr val="00B050"/>
                </a:solidFill>
              </a:rPr>
              <a:t>-</a:t>
            </a:r>
            <a:r>
              <a:rPr lang="en-US" sz="1800" b="0" dirty="0">
                <a:solidFill>
                  <a:srgbClr val="00B050"/>
                </a:solidFill>
              </a:rPr>
              <a:t>Efficient Operation for Multi-AP Coordination (Sungjin Park) [1 SPs]</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1535r3</a:t>
            </a:r>
            <a:r>
              <a:rPr lang="en-US" sz="1800" b="0" u="sng" dirty="0">
                <a:solidFill>
                  <a:srgbClr val="00B050"/>
                </a:solidFill>
              </a:rPr>
              <a:t>-</a:t>
            </a:r>
            <a:r>
              <a:rPr lang="en-US" sz="1800" b="0" dirty="0">
                <a:solidFill>
                  <a:srgbClr val="00B050"/>
                </a:solidFill>
              </a:rPr>
              <a:t>Sounding for AP Collaboration (Junghoon Suh) [1 SPs]</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1582r</a:t>
            </a:r>
            <a:r>
              <a:rPr lang="en-US" sz="1800" b="0" u="sng" dirty="0">
                <a:solidFill>
                  <a:srgbClr val="00B050"/>
                </a:solidFill>
              </a:rPr>
              <a:t>2-</a:t>
            </a:r>
            <a:r>
              <a:rPr lang="en-US" sz="1800" b="0" dirty="0">
                <a:solidFill>
                  <a:srgbClr val="00B050"/>
                </a:solidFill>
              </a:rPr>
              <a:t>Coordinated AP Time and Frequency Sharing in a Transmit Opportunity in 11be (Lochan Verma) [6 SPs]</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1788r0</a:t>
            </a:r>
            <a:r>
              <a:rPr lang="en-US" sz="1800" b="0" u="sng" dirty="0">
                <a:solidFill>
                  <a:srgbClr val="00B050"/>
                </a:solidFill>
              </a:rPr>
              <a:t>-</a:t>
            </a:r>
            <a:r>
              <a:rPr lang="en-US" sz="1800" b="0" dirty="0">
                <a:solidFill>
                  <a:srgbClr val="00B050"/>
                </a:solidFill>
              </a:rPr>
              <a:t>Coordinated OFDMA Operation (Yongho Seok) [2 SPs]</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1895r1</a:t>
            </a:r>
            <a:r>
              <a:rPr lang="en-US" sz="1800" b="0" u="sng" dirty="0">
                <a:solidFill>
                  <a:srgbClr val="00B050"/>
                </a:solidFill>
              </a:rPr>
              <a:t>-</a:t>
            </a:r>
            <a:r>
              <a:rPr lang="en-US" sz="1800" b="0" dirty="0">
                <a:solidFill>
                  <a:srgbClr val="00B050"/>
                </a:solidFill>
              </a:rPr>
              <a:t>Setup for Multi-AP coordination (Sungjin Park) [2 SPs]</a:t>
            </a:r>
          </a:p>
          <a:p>
            <a:pPr fontAlgn="b">
              <a:buFont typeface="Arial" panose="020B0604020202020204" pitchFamily="34" charset="0"/>
              <a:buChar char="•"/>
            </a:pPr>
            <a:r>
              <a:rPr lang="en-US" sz="1800" b="0" u="sng" dirty="0">
                <a:solidFill>
                  <a:srgbClr val="00B050"/>
                </a:solidFill>
                <a:hlinkClick r:id="rId7">
                  <a:extLst>
                    <a:ext uri="{A12FA001-AC4F-418D-AE19-62706E023703}">
                      <ahyp:hlinkClr xmlns:ahyp="http://schemas.microsoft.com/office/drawing/2018/hyperlinkcolor" val="tx"/>
                    </a:ext>
                  </a:extLst>
                </a:hlinkClick>
              </a:rPr>
              <a:t>1779r5</a:t>
            </a:r>
            <a:r>
              <a:rPr lang="en-US" sz="1800" b="0" u="sng" dirty="0">
                <a:solidFill>
                  <a:srgbClr val="00B050"/>
                </a:solidFill>
              </a:rPr>
              <a:t>-</a:t>
            </a:r>
            <a:r>
              <a:rPr lang="en-US" sz="1800" b="0" dirty="0">
                <a:solidFill>
                  <a:srgbClr val="00B050"/>
                </a:solidFill>
              </a:rPr>
              <a:t>Downlink SR parameter framework with coordinated beamforming/null steering (David Lopez-Perez) [25 mins]</a:t>
            </a:r>
          </a:p>
          <a:p>
            <a:pPr fontAlgn="b">
              <a:buFont typeface="Arial" panose="020B0604020202020204" pitchFamily="34" charset="0"/>
              <a:buChar char="•"/>
            </a:pPr>
            <a:r>
              <a:rPr lang="en-US" sz="1800" b="0" u="sng" dirty="0">
                <a:hlinkClick r:id="rId8"/>
              </a:rPr>
              <a:t>1903r0</a:t>
            </a:r>
            <a:r>
              <a:rPr lang="en-US" sz="1800" b="0" u="sng" dirty="0"/>
              <a:t>-</a:t>
            </a:r>
            <a:r>
              <a:rPr lang="en-US" sz="1800" b="0" dirty="0"/>
              <a:t>Uplink Coordinated Multi-AP (Roya Doostnejad)</a:t>
            </a:r>
          </a:p>
          <a:p>
            <a:pPr fontAlgn="b">
              <a:buFont typeface="Arial" panose="020B0604020202020204" pitchFamily="34" charset="0"/>
              <a:buChar char="•"/>
            </a:pPr>
            <a:r>
              <a:rPr lang="en-US" sz="1800" b="0" u="sng" dirty="0">
                <a:hlinkClick r:id="rId9"/>
              </a:rPr>
              <a:t>1919r0</a:t>
            </a:r>
            <a:r>
              <a:rPr lang="en-US" sz="1800" b="0" u="sng" dirty="0"/>
              <a:t>-</a:t>
            </a:r>
            <a:r>
              <a:rPr lang="en-US" sz="1800" b="0" dirty="0"/>
              <a:t>Coordinated OFDMA Liwen Chu)</a:t>
            </a:r>
          </a:p>
          <a:p>
            <a:pPr fontAlgn="b">
              <a:buFont typeface="Arial" panose="020B0604020202020204" pitchFamily="34" charset="0"/>
              <a:buChar char="•"/>
            </a:pPr>
            <a:r>
              <a:rPr lang="en-US" sz="1800" b="0" u="sng" dirty="0">
                <a:hlinkClick r:id="rId10"/>
              </a:rPr>
              <a:t>1931r0</a:t>
            </a:r>
            <a:r>
              <a:rPr lang="en-US" sz="1800" b="0" u="sng" dirty="0"/>
              <a:t>-</a:t>
            </a:r>
            <a:r>
              <a:rPr lang="en-US" sz="1800" b="0" dirty="0"/>
              <a:t>Multi-AP group formation follow-up (Cheng Chen)</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5235248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792746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9729627-ADAE-4024-BD86-16598384D9A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fontAlgn="b">
              <a:buFont typeface="Arial" panose="020B0604020202020204" pitchFamily="34" charset="0"/>
              <a:buChar char="•"/>
            </a:pPr>
            <a:r>
              <a:rPr lang="en-US" sz="1800" b="0" u="sng" dirty="0">
                <a:hlinkClick r:id="rId2"/>
              </a:rPr>
              <a:t>1858r0</a:t>
            </a:r>
            <a:r>
              <a:rPr lang="en-US" sz="1800" b="0" u="sng" dirty="0"/>
              <a:t>-</a:t>
            </a:r>
            <a:r>
              <a:rPr lang="en-US" sz="1800" b="0" dirty="0"/>
              <a:t>HARQ System Level Simulation Results (Sebastian Max)</a:t>
            </a:r>
          </a:p>
          <a:p>
            <a:pPr fontAlgn="b">
              <a:buFont typeface="Arial" panose="020B0604020202020204" pitchFamily="34" charset="0"/>
              <a:buChar char="•"/>
            </a:pPr>
            <a:r>
              <a:rPr lang="en-US" sz="1800" b="0" u="sng" dirty="0">
                <a:hlinkClick r:id="rId3"/>
              </a:rPr>
              <a:t>1903r0</a:t>
            </a:r>
            <a:r>
              <a:rPr lang="en-US" sz="1800" b="0" u="sng" dirty="0"/>
              <a:t>-</a:t>
            </a:r>
            <a:r>
              <a:rPr lang="en-US" sz="1800" b="0" dirty="0"/>
              <a:t>Uplink Coordinated Multi-AP (Roya Doostnejad)</a:t>
            </a:r>
          </a:p>
          <a:p>
            <a:pPr fontAlgn="b">
              <a:buFont typeface="Arial" panose="020B0604020202020204" pitchFamily="34" charset="0"/>
              <a:buChar char="•"/>
            </a:pPr>
            <a:r>
              <a:rPr lang="en-US" sz="1800" b="0" u="sng" dirty="0">
                <a:hlinkClick r:id="rId4"/>
              </a:rPr>
              <a:t>1919r0</a:t>
            </a:r>
            <a:r>
              <a:rPr lang="en-US" sz="1800" b="0" u="sng" dirty="0"/>
              <a:t>-</a:t>
            </a:r>
            <a:r>
              <a:rPr lang="en-US" sz="1800" b="0" dirty="0"/>
              <a:t>Coordinated OFDMA (Liwen Chu)</a:t>
            </a:r>
          </a:p>
          <a:p>
            <a:pPr fontAlgn="b">
              <a:buFont typeface="Arial" panose="020B0604020202020204" pitchFamily="34" charset="0"/>
              <a:buChar char="•"/>
            </a:pPr>
            <a:r>
              <a:rPr lang="en-US" sz="1800" b="0" u="sng" dirty="0">
                <a:hlinkClick r:id="rId5"/>
              </a:rPr>
              <a:t>1931r0</a:t>
            </a:r>
            <a:r>
              <a:rPr lang="en-US" sz="1800" b="0" u="sng" dirty="0"/>
              <a:t>-</a:t>
            </a:r>
            <a:r>
              <a:rPr lang="en-US" sz="1800" b="0" dirty="0"/>
              <a:t>Multi-AP group formation follow-up (Cheng Chen)</a:t>
            </a:r>
          </a:p>
          <a:p>
            <a:pPr fontAlgn="b">
              <a:buFont typeface="Arial" panose="020B0604020202020204" pitchFamily="34" charset="0"/>
              <a:buChar char="•"/>
            </a:pPr>
            <a:r>
              <a:rPr lang="en-US" sz="1800" b="0" u="sng" dirty="0">
                <a:hlinkClick r:id="rId6"/>
              </a:rPr>
              <a:t>1961r1</a:t>
            </a:r>
            <a:r>
              <a:rPr lang="en-US" sz="1800" b="0" u="sng" dirty="0"/>
              <a:t>-</a:t>
            </a:r>
            <a:r>
              <a:rPr lang="en-US" sz="1800" b="0" dirty="0"/>
              <a:t>Multi-ap-group-establishment (Bo Sun)</a:t>
            </a:r>
          </a:p>
          <a:p>
            <a:pPr fontAlgn="b">
              <a:buFont typeface="Arial" panose="020B0604020202020204" pitchFamily="34" charset="0"/>
              <a:buChar char="•"/>
            </a:pPr>
            <a:r>
              <a:rPr lang="en-US" sz="1800" b="0" u="sng" dirty="0">
                <a:hlinkClick r:id="rId7"/>
              </a:rPr>
              <a:t>1972r1</a:t>
            </a:r>
            <a:r>
              <a:rPr lang="en-US" sz="1800" b="0" u="sng" dirty="0"/>
              <a:t>-</a:t>
            </a:r>
            <a:r>
              <a:rPr lang="en-US" sz="1800" b="0" dirty="0"/>
              <a:t>Operation of virtual BSS Arch. for Multi-AP Coord. (</a:t>
            </a:r>
            <a:r>
              <a:rPr lang="en-US" sz="1800" b="0" dirty="0" err="1"/>
              <a:t>Guogang</a:t>
            </a:r>
            <a:r>
              <a:rPr lang="en-US" sz="1800" b="0" dirty="0"/>
              <a:t> Huang)</a:t>
            </a:r>
          </a:p>
          <a:p>
            <a:pPr fontAlgn="b">
              <a:buFont typeface="Arial" panose="020B0604020202020204" pitchFamily="34" charset="0"/>
              <a:buChar char="•"/>
            </a:pPr>
            <a:r>
              <a:rPr lang="en-US" sz="1800" b="0" dirty="0">
                <a:hlinkClick r:id="rId8"/>
              </a:rPr>
              <a:t>1979r0</a:t>
            </a:r>
            <a:r>
              <a:rPr lang="en-US" sz="1800" b="0" dirty="0"/>
              <a:t>-UL Coord. 4 Throughput Improvement and </a:t>
            </a:r>
            <a:r>
              <a:rPr lang="en-US" sz="1800" b="0" dirty="0" err="1"/>
              <a:t>Interf</a:t>
            </a:r>
            <a:r>
              <a:rPr lang="en-US" sz="1800" b="0" dirty="0"/>
              <a:t>. Reduction (Genady Tsodik)</a:t>
            </a:r>
          </a:p>
          <a:p>
            <a:pPr>
              <a:buFont typeface="Arial" panose="020B0604020202020204" pitchFamily="34" charset="0"/>
              <a:buChar char="•"/>
            </a:pPr>
            <a:endParaRPr lang="en-US" sz="1800" dirty="0">
              <a:solidFill>
                <a:srgbClr val="FF0000"/>
              </a:solidFill>
            </a:endParaRP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964916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PM1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2D1129BB-0EFF-4C80-93FE-8A2A4E73D55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0324957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874792A0-F9D2-4B0D-88B5-A2A3EC1F33B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8353386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AA004373-4E02-46C5-BD49-CB933CAE415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7652473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EVE</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77010FFB-0411-43D5-B836-55C8C23D020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6245763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7C5093AF-FA65-4D7C-8998-1A41D958AC7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3877077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04FCC880-CB2F-48D9-9C08-D8F4253A7D2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5964914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Wednesday AM1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47</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AF797441-ADB6-44C6-A68C-F4BE0175F3E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717615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7E341AE-B937-405C-977B-22CD2D3223D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3241961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60CC32AD-CF93-4EA1-9061-89F45454D5DC}"/>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35812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Wednesday PM2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50</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2BBED712-6C19-4306-BC63-D85408A2758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583181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FA93446A-311C-47A0-852E-816BDC15815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9505044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EC56AF23-9948-4B33-8E5D-C0A66FF5D6E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10451576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Thursday AM1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53</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D0AEF751-DBB6-4EBD-AE82-04D73BE9D2A9}"/>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2977849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C9AA536-4FA5-4D6F-8DDD-CE89980D70C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29175732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AB6E03E-F463-4042-A07E-D1313437B780}"/>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8731522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18079063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AB990D79-45EB-430D-9522-CE6B8127821F}"/>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50863059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50</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t>
            </a:r>
          </a:p>
          <a:p>
            <a:endParaRPr lang="en-US" sz="2000" dirty="0"/>
          </a:p>
          <a:p>
            <a:endParaRPr lang="en-US" sz="2000" dirty="0"/>
          </a:p>
          <a:p>
            <a:endParaRPr lang="en-US" sz="2000" dirty="0"/>
          </a:p>
          <a:p>
            <a:endParaRPr lang="en-US" sz="2000" dirty="0"/>
          </a:p>
          <a:p>
            <a:r>
              <a:rPr lang="en-US" sz="2000" dirty="0"/>
              <a:t>Move: 							Second: </a:t>
            </a:r>
          </a:p>
          <a:p>
            <a:r>
              <a:rPr lang="en-US" sz="2000" dirty="0"/>
              <a:t>Discussion: </a:t>
            </a:r>
          </a:p>
          <a:p>
            <a:r>
              <a:rPr lang="en-US" sz="2000" dirty="0"/>
              <a:t>Result:</a:t>
            </a:r>
          </a:p>
          <a:p>
            <a:endParaRPr lang="en-US" sz="2000" dirty="0"/>
          </a:p>
          <a:p>
            <a:r>
              <a:rPr lang="en-US" sz="1400" dirty="0"/>
              <a:t>---------------------------------------------------------------------------------------------------------------------------------</a:t>
            </a:r>
          </a:p>
          <a:p>
            <a:r>
              <a:rPr lang="en-US" sz="1400" dirty="0"/>
              <a:t>Ref:</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715A91DB-CE13-4A7F-BEE1-7F6622366EA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183385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March 2020</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60</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C6CFB0D1-E5CB-4198-997E-CAB120860E8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C34E9D3-823A-4483-91D2-BFB5B46CE5C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99416518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ECDB27-196E-49F3-A384-D31F0CC8079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1731349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28A91C0F-0183-443C-9425-6A8B5A9AB2E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March 2020</a:t>
            </a:r>
          </a:p>
        </p:txBody>
      </p:sp>
      <p:sp>
        <p:nvSpPr>
          <p:cNvPr id="11" name="Content Placeholder 10">
            <a:extLst>
              <a:ext uri="{FF2B5EF4-FFF2-40B4-BE49-F238E27FC236}">
                <a16:creationId xmlns:a16="http://schemas.microsoft.com/office/drawing/2014/main" id="{DA9AE685-BCBC-476B-8927-C85BF6E53BC3}"/>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DB3B5CE-141C-4015-BE92-DAE65B4F7BE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EA6F4D5-4F2F-4F6C-83C4-852B9C4736DF}"/>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11" name="Date Placeholder 3">
            <a:extLst>
              <a:ext uri="{FF2B5EF4-FFF2-40B4-BE49-F238E27FC236}">
                <a16:creationId xmlns:a16="http://schemas.microsoft.com/office/drawing/2014/main" id="{C5786EA5-5B96-4060-851B-D86FF61D8096}"/>
              </a:ext>
            </a:extLst>
          </p:cNvPr>
          <p:cNvSpPr txBox="1">
            <a:spLocks/>
          </p:cNvSpPr>
          <p:nvPr/>
        </p:nvSpPr>
        <p:spPr>
          <a:xfrm>
            <a:off x="6096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spTree>
    <p:extLst>
      <p:ext uri="{BB962C8B-B14F-4D97-AF65-F5344CB8AC3E}">
        <p14:creationId xmlns:p14="http://schemas.microsoft.com/office/powerpoint/2010/main" val="355838027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46752</TotalTime>
  <Words>4866</Words>
  <Application>Microsoft Office PowerPoint</Application>
  <PresentationFormat>On-screen Show (4:3)</PresentationFormat>
  <Paragraphs>1637</Paragraphs>
  <Slides>67</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67</vt:i4>
      </vt:variant>
    </vt:vector>
  </HeadingPairs>
  <TitlesOfParts>
    <vt:vector size="74" baseType="lpstr">
      <vt:lpstr>Arial</vt:lpstr>
      <vt:lpstr>Arial Black</vt:lpstr>
      <vt:lpstr>Calibri</vt:lpstr>
      <vt:lpstr>Monotype Sorts</vt:lpstr>
      <vt:lpstr>Times New Roman</vt:lpstr>
      <vt:lpstr>Office Theme</vt:lpstr>
      <vt:lpstr>Document</vt:lpstr>
      <vt:lpstr>TGbe January 2020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Agenda (cont.)</vt:lpstr>
      <vt:lpstr>TGbe Schedule</vt:lpstr>
      <vt:lpstr>Straw Polls Submission’s List-1</vt:lpstr>
      <vt:lpstr>Straw Polls Submission’s List-2</vt:lpstr>
      <vt:lpstr>Straw Polls Submission’s List-3</vt:lpstr>
      <vt:lpstr>Back-Logged Submission’s List-1</vt:lpstr>
      <vt:lpstr>Back-Logged Submission’s List-2</vt:lpstr>
      <vt:lpstr>Back-Logged Submission’s List-3</vt:lpstr>
      <vt:lpstr>Submission’s List-1</vt:lpstr>
      <vt:lpstr>Submission’s List-2</vt:lpstr>
      <vt:lpstr>Submission’s List-3</vt:lpstr>
      <vt:lpstr>Submission’s List-4</vt:lpstr>
      <vt:lpstr>Submission’s List-5</vt:lpstr>
      <vt:lpstr>Submission’s List-6</vt:lpstr>
      <vt:lpstr> Meeting Rooms/Order of Topics</vt:lpstr>
      <vt:lpstr>Agenda for Monday PM1</vt:lpstr>
      <vt:lpstr>Summary from November 2019 meeting</vt:lpstr>
      <vt:lpstr>Summary from Conf Calls</vt:lpstr>
      <vt:lpstr>Approve TG Minutes</vt:lpstr>
      <vt:lpstr>Submissions</vt:lpstr>
      <vt:lpstr>Agenda for Monday PM2</vt:lpstr>
      <vt:lpstr>PHY Ad-Hoc Session-Report</vt:lpstr>
      <vt:lpstr>MAC Ad-Hoc Session-Report</vt:lpstr>
      <vt:lpstr>Agenda for Tuesday AM1</vt:lpstr>
      <vt:lpstr>Submissions</vt:lpstr>
      <vt:lpstr>Agenda for Tuesday AM2</vt:lpstr>
      <vt:lpstr>Submissions</vt:lpstr>
      <vt:lpstr>Agenda for Tuesday PM1</vt:lpstr>
      <vt:lpstr>PHY Ad-Hoc Session-Report</vt:lpstr>
      <vt:lpstr>MAC Ad-Hoc Session-Report</vt:lpstr>
      <vt:lpstr>Agenda for Tuesday EVE</vt:lpstr>
      <vt:lpstr>PHY Ad-Hoc Session-Report</vt:lpstr>
      <vt:lpstr>MAC Ad-Hoc Session-Report</vt:lpstr>
      <vt:lpstr>Agenda for Wednesday AM1</vt:lpstr>
      <vt:lpstr>PHY Ad-Hoc Session-Report</vt:lpstr>
      <vt:lpstr>MAC Ad-Hoc Session-Report</vt:lpstr>
      <vt:lpstr>Agenda for Wednesday PM2</vt:lpstr>
      <vt:lpstr>PHY Ad-Hoc Session-Report</vt:lpstr>
      <vt:lpstr>MAC Ad-Hoc Session-Report</vt:lpstr>
      <vt:lpstr>Agenda for Thursday AM1</vt:lpstr>
      <vt:lpstr>PHY Ad-Hoc Session-Report</vt:lpstr>
      <vt:lpstr>MAC Ad-Hoc Session-Report</vt:lpstr>
      <vt:lpstr>Agenda for Thursday PM1</vt:lpstr>
      <vt:lpstr>Submissions</vt:lpstr>
      <vt:lpstr>Motions</vt:lpstr>
      <vt:lpstr>Motion 50</vt:lpstr>
      <vt:lpstr>Agenda for Thursday PM2</vt:lpstr>
      <vt:lpstr>Submissions</vt:lpstr>
      <vt:lpstr>Motions</vt:lpstr>
      <vt:lpstr>Teleconference Plan</vt:lpstr>
      <vt:lpstr>Goals for March 2020</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1166</cp:revision>
  <cp:lastPrinted>1601-01-01T00:00:00Z</cp:lastPrinted>
  <dcterms:created xsi:type="dcterms:W3CDTF">2017-01-26T15:28:16Z</dcterms:created>
  <dcterms:modified xsi:type="dcterms:W3CDTF">2020-01-14T18:13:13Z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