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386" r:id="rId51"/>
    <p:sldId id="387" r:id="rId52"/>
    <p:sldId id="388" r:id="rId53"/>
    <p:sldId id="389" r:id="rId54"/>
    <p:sldId id="390" r:id="rId55"/>
    <p:sldId id="391" r:id="rId56"/>
    <p:sldId id="330" r:id="rId57"/>
    <p:sldId id="369" r:id="rId58"/>
    <p:sldId id="392" r:id="rId59"/>
    <p:sldId id="371" r:id="rId60"/>
    <p:sldId id="297" r:id="rId61"/>
    <p:sldId id="370" r:id="rId62"/>
    <p:sldId id="393" r:id="rId63"/>
    <p:sldId id="286" r:id="rId64"/>
    <p:sldId id="305" r:id="rId65"/>
    <p:sldId id="298" r:id="rId66"/>
    <p:sldId id="32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9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4240453353"/>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effectLst/>
                          <a:hlinkClick r:id="rId2"/>
                        </a:rPr>
                        <a:t>1143r3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Efficient Operation for Multi-AP Coordination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effectLst/>
                          <a:hlinkClick r:id="rId3"/>
                        </a:rPr>
                        <a:t>1535r3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Sounding for AP Collaboration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Junghoon Suh</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MAP-Sounding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563C1"/>
                          </a:solidFill>
                          <a:effectLst/>
                          <a:latin typeface="+mn-lt"/>
                          <a:hlinkClick r:id="rId4"/>
                        </a:rPr>
                        <a:t>1582r</a:t>
                      </a:r>
                      <a:r>
                        <a:rPr lang="en-US" sz="1200" b="0" i="0" u="sng" strike="noStrike" dirty="0">
                          <a:solidFill>
                            <a:srgbClr val="0563C1"/>
                          </a:solidFill>
                          <a:effectLst/>
                          <a:latin typeface="+mn-lt"/>
                        </a:rPr>
                        <a:t>1</a:t>
                      </a:r>
                    </a:p>
                  </a:txBody>
                  <a:tcPr marL="6676" marR="6676" marT="6676" marB="0" anchor="b"/>
                </a:tc>
                <a:tc>
                  <a:txBody>
                    <a:bodyPr/>
                    <a:lstStyle/>
                    <a:p>
                      <a:pPr algn="l"/>
                      <a:r>
                        <a:rPr lang="en-US" sz="1200" b="0" dirty="0">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0000"/>
                          </a:solidFill>
                          <a:effectLst/>
                          <a:latin typeface="+mn-lt"/>
                        </a:rPr>
                        <a:t>Lochan Verma</a:t>
                      </a:r>
                    </a:p>
                  </a:txBody>
                  <a:tcPr marL="6676" marR="6676" marT="6676" marB="0" anchor="b"/>
                </a:tc>
                <a:tc>
                  <a:txBody>
                    <a:bodyPr/>
                    <a:lstStyle/>
                    <a:p>
                      <a:pPr algn="ctr" fontAlgn="b"/>
                      <a:r>
                        <a:rPr lang="en-US" sz="1200" u="none" strike="noStrike" dirty="0">
                          <a:effectLst/>
                        </a:rPr>
                        <a:t>Pending (6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MAP-OF(T)DMA</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effectLst/>
                          <a:hlinkClick r:id="rId5"/>
                        </a:rPr>
                        <a:t>1788r0</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Coordinated OFDMA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effectLst/>
                          <a:hlinkClick r:id="rId6"/>
                        </a:rPr>
                        <a:t>1895r1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Setup for Multi-AP coordination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Sungjin Park </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7"/>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8"/>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9"/>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10"/>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1"/>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2"/>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3"/>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4"/>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038271474"/>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10"/>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11"/>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2"/>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3"/>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4"/>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5"/>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1898505390"/>
              </p:ext>
            </p:extLst>
          </p:nvPr>
        </p:nvGraphicFramePr>
        <p:xfrm>
          <a:off x="457200" y="1602216"/>
          <a:ext cx="8085138"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effectLst/>
                          <a:hlinkClick r:id="rId2"/>
                        </a:rPr>
                        <a:t>1779r5</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Downlink SR parameter framework with coordinated </a:t>
                      </a:r>
                    </a:p>
                    <a:p>
                      <a:pPr algn="l" fontAlgn="b"/>
                      <a:r>
                        <a:rPr lang="en-US" sz="1200" u="none" strike="noStrike" dirty="0">
                          <a:effectLst/>
                        </a:rPr>
                        <a:t>beamforming/null steering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David Lopez-Perez</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MAP-SR</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Guogang</a:t>
                      </a:r>
                      <a:r>
                        <a:rPr lang="en-US" sz="1200" u="none" strike="noStrike" dirty="0">
                          <a:effectLst/>
                        </a:rPr>
                        <a:t> Huang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Genady Tsodik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effectLst/>
                          <a:hlinkClick r:id="rId4"/>
                        </a:rPr>
                        <a:t>1921r0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 steps for using a 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1656715701"/>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0563C1"/>
                          </a:solidFill>
                          <a:effectLst/>
                          <a:latin typeface="+mn-lt"/>
                          <a:hlinkClick r:id="rId2"/>
                        </a:rPr>
                        <a:t>19/1262r6</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000000"/>
                          </a:solidFill>
                          <a:effectLst/>
                          <a:latin typeface="+mn-lt"/>
                        </a:rPr>
                        <a:t>Edward Au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563C1"/>
                          </a:solidFill>
                          <a:effectLst/>
                          <a:latin typeface="+mn-lt"/>
                          <a:hlinkClick r:id="rId5"/>
                        </a:rPr>
                        <a:t>19/2153r0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0000"/>
                          </a:solidFill>
                          <a:effectLst/>
                          <a:latin typeface="+mn-lt"/>
                        </a:rPr>
                        <a:t>Laurent Cariou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10"/>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921597278"/>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20/0115r1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Multi-Link Feature Candidates For R1</a:t>
                      </a:r>
                    </a:p>
                  </a:txBody>
                  <a:tcPr marL="9525" marR="9525" marT="9525" marB="0" anchor="b"/>
                </a:tc>
                <a:tc>
                  <a:txBody>
                    <a:bodyPr/>
                    <a:lstStyle/>
                    <a:p>
                      <a:pPr algn="l" fontAlgn="b"/>
                      <a:r>
                        <a:rPr lang="en-US" sz="1200" b="0" i="0" u="none" strike="noStrike" dirty="0">
                          <a:solidFill>
                            <a:srgbClr val="00B050"/>
                          </a:solidFill>
                          <a:effectLst/>
                          <a:latin typeface="+mn-lt"/>
                        </a:rPr>
                        <a:t>Huizhao Wang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150144463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52212630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0000"/>
                          </a:solidFill>
                          <a:effectLst/>
                          <a:latin typeface="+mn-lt"/>
                          <a:hlinkClick r:id="rId3"/>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0000"/>
                          </a:solidFill>
                          <a:effectLst/>
                          <a:latin typeface="+mn-lt"/>
                        </a:rPr>
                        <a:t>Ron Porat</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5"/>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8"/>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9"/>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10"/>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2"/>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hlinkClick r:id="rId2"/>
              </a:rPr>
              <a:t>1143r3</a:t>
            </a:r>
            <a:r>
              <a:rPr lang="en-US" sz="1800" b="0" u="sng" dirty="0"/>
              <a:t>-</a:t>
            </a:r>
            <a:r>
              <a:rPr lang="en-US" sz="1800" b="0" dirty="0"/>
              <a:t>Efficient Operation for Multi-AP Coordination (Sungjin Park) [1 SPs]</a:t>
            </a:r>
          </a:p>
          <a:p>
            <a:pPr fontAlgn="b">
              <a:buFont typeface="Arial" panose="020B0604020202020204" pitchFamily="34" charset="0"/>
              <a:buChar char="•"/>
            </a:pPr>
            <a:r>
              <a:rPr lang="en-US" sz="1800" b="0" u="sng" dirty="0">
                <a:hlinkClick r:id="rId3"/>
              </a:rPr>
              <a:t>1535r3</a:t>
            </a:r>
            <a:r>
              <a:rPr lang="en-US" sz="1800" b="0" u="sng" dirty="0"/>
              <a:t>-</a:t>
            </a:r>
            <a:r>
              <a:rPr lang="en-US" sz="1800" b="0" dirty="0"/>
              <a:t>Sounding for AP Collaboration (Junghoon Suh) [1 SPs]</a:t>
            </a:r>
          </a:p>
          <a:p>
            <a:pPr fontAlgn="b">
              <a:buFont typeface="Arial" panose="020B0604020202020204" pitchFamily="34" charset="0"/>
              <a:buChar char="•"/>
            </a:pPr>
            <a:r>
              <a:rPr lang="en-US" sz="1800" b="0" u="sng" dirty="0">
                <a:hlinkClick r:id="rId4"/>
              </a:rPr>
              <a:t>1582r</a:t>
            </a:r>
            <a:r>
              <a:rPr lang="en-US" sz="1800" b="0" u="sng" dirty="0"/>
              <a:t>1-</a:t>
            </a:r>
            <a:r>
              <a:rPr lang="en-US" sz="1800" b="0" dirty="0"/>
              <a:t>Coordinated AP Time and Frequency Sharing in a Transmit Opportunity in 11be (Lochan Verma) [6 SPs]</a:t>
            </a:r>
          </a:p>
          <a:p>
            <a:pPr fontAlgn="b">
              <a:buFont typeface="Arial" panose="020B0604020202020204" pitchFamily="34" charset="0"/>
              <a:buChar char="•"/>
            </a:pPr>
            <a:r>
              <a:rPr lang="en-US" sz="1800" b="0" u="sng" dirty="0">
                <a:hlinkClick r:id="rId5"/>
              </a:rPr>
              <a:t>1788r0</a:t>
            </a:r>
            <a:r>
              <a:rPr lang="en-US" sz="1800" b="0" u="sng" dirty="0"/>
              <a:t>-</a:t>
            </a:r>
            <a:r>
              <a:rPr lang="en-US" sz="1800" b="0" dirty="0"/>
              <a:t>Coordinated OFDMA Operation (Yongho Seok) [2 SPs]</a:t>
            </a:r>
          </a:p>
          <a:p>
            <a:pPr fontAlgn="b">
              <a:buFont typeface="Arial" panose="020B0604020202020204" pitchFamily="34" charset="0"/>
              <a:buChar char="•"/>
            </a:pPr>
            <a:r>
              <a:rPr lang="en-US" sz="1800" b="0" u="sng" dirty="0">
                <a:hlinkClick r:id="rId6"/>
              </a:rPr>
              <a:t>1895r1</a:t>
            </a:r>
            <a:r>
              <a:rPr lang="en-US" sz="1800" b="0" u="sng" dirty="0"/>
              <a:t>-</a:t>
            </a:r>
            <a:r>
              <a:rPr lang="en-US" sz="1800" b="0" dirty="0"/>
              <a:t>Setup for Multi-AP coordination (Sungjin Park) [2 SPs]</a:t>
            </a:r>
          </a:p>
          <a:p>
            <a:pPr fontAlgn="b">
              <a:buFont typeface="Arial" panose="020B0604020202020204" pitchFamily="34" charset="0"/>
              <a:buChar char="•"/>
            </a:pPr>
            <a:r>
              <a:rPr lang="en-US" sz="1800" b="0" u="sng" dirty="0">
                <a:hlinkClick r:id="rId7"/>
              </a:rPr>
              <a:t>1779r5</a:t>
            </a:r>
            <a:r>
              <a:rPr lang="en-US" sz="1800" b="0" u="sng" dirty="0"/>
              <a:t>-</a:t>
            </a:r>
            <a:r>
              <a:rPr lang="en-US" sz="1800" b="0" dirty="0"/>
              <a:t>Downlink SR parameter framework with coordinated </a:t>
            </a:r>
          </a:p>
          <a:p>
            <a:pPr fontAlgn="b">
              <a:buFont typeface="Arial" panose="020B0604020202020204" pitchFamily="34" charset="0"/>
              <a:buChar char="•"/>
            </a:pPr>
            <a:r>
              <a:rPr lang="en-US" sz="1800" b="0" dirty="0"/>
              <a:t>beamforming/null steering (David Lopez-Perez)</a:t>
            </a:r>
          </a:p>
          <a:p>
            <a:pPr fontAlgn="b">
              <a:buFont typeface="Arial" panose="020B0604020202020204" pitchFamily="34" charset="0"/>
              <a:buChar char="•"/>
            </a:pPr>
            <a:r>
              <a:rPr lang="en-US" sz="1800" b="0" u="sng" dirty="0">
                <a:hlinkClick r:id="rId8"/>
              </a:rPr>
              <a:t>1903r0</a:t>
            </a:r>
            <a:r>
              <a:rPr lang="en-US" sz="1800" b="0" u="sng" dirty="0"/>
              <a:t>-</a:t>
            </a:r>
            <a:r>
              <a:rPr lang="en-US" sz="1800" b="0" dirty="0"/>
              <a:t>Uplink Coordinated Multi-AP (Roya Doostnejad)</a:t>
            </a:r>
          </a:p>
          <a:p>
            <a:pPr fontAlgn="b">
              <a:buFont typeface="Arial" panose="020B0604020202020204" pitchFamily="34" charset="0"/>
              <a:buChar char="•"/>
            </a:pPr>
            <a:r>
              <a:rPr lang="en-US" sz="1800" b="0" u="sng" dirty="0">
                <a:hlinkClick r:id="rId9"/>
              </a:rPr>
              <a:t>1919r0</a:t>
            </a:r>
            <a:r>
              <a:rPr lang="en-US" sz="1800" b="0" u="sng" dirty="0"/>
              <a:t>-</a:t>
            </a:r>
            <a:r>
              <a:rPr lang="en-US" sz="1800" b="0" dirty="0"/>
              <a:t>Coordinated OFDMA Liwen Chu)</a:t>
            </a:r>
          </a:p>
          <a:p>
            <a:pPr fontAlgn="b">
              <a:buFont typeface="Arial" panose="020B0604020202020204" pitchFamily="34" charset="0"/>
              <a:buChar char="•"/>
            </a:pPr>
            <a:r>
              <a:rPr lang="en-US" sz="1800" b="0" u="sng" dirty="0">
                <a:hlinkClick r:id="rId10"/>
              </a:rPr>
              <a:t>1931r0</a:t>
            </a:r>
            <a:r>
              <a:rPr lang="en-US" sz="1800" b="0" u="sng" dirty="0"/>
              <a:t>-</a:t>
            </a:r>
            <a:r>
              <a:rPr lang="en-US" sz="1800" b="0" dirty="0"/>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46600</TotalTime>
  <Words>4804</Words>
  <Application>Microsoft Office PowerPoint</Application>
  <PresentationFormat>On-screen Show (4:3)</PresentationFormat>
  <Paragraphs>1632</Paragraphs>
  <Slides>67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1152</cp:revision>
  <cp:lastPrinted>1601-01-01T00:00:00Z</cp:lastPrinted>
  <dcterms:created xsi:type="dcterms:W3CDTF">2017-01-26T15:28:16Z</dcterms:created>
  <dcterms:modified xsi:type="dcterms:W3CDTF">2020-01-14T15:39:44Z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