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386" r:id="rId51"/>
    <p:sldId id="387" r:id="rId52"/>
    <p:sldId id="388" r:id="rId53"/>
    <p:sldId id="389" r:id="rId54"/>
    <p:sldId id="390" r:id="rId55"/>
    <p:sldId id="391" r:id="rId56"/>
    <p:sldId id="330" r:id="rId57"/>
    <p:sldId id="369" r:id="rId58"/>
    <p:sldId id="392" r:id="rId59"/>
    <p:sldId id="371" r:id="rId60"/>
    <p:sldId id="297" r:id="rId61"/>
    <p:sldId id="370" r:id="rId62"/>
    <p:sldId id="393" r:id="rId63"/>
    <p:sldId id="286" r:id="rId64"/>
    <p:sldId id="305" r:id="rId65"/>
    <p:sldId id="298" r:id="rId66"/>
    <p:sldId id="32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779-05-00be-downlink-spatial-reuse-parameter-framework-with-coordinated-beamforming-null-steering-for-802-11be.pptx" TargetMode="External"/><Relationship Id="rId2" Type="http://schemas.openxmlformats.org/officeDocument/2006/relationships/hyperlink" Target="https://mentor.ieee.org/802.11/dcn/19/11-19-1143-03-00be-efficient-operation-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95-01-00be-setup-for-multi-ap-coordination.pptx" TargetMode="External"/><Relationship Id="rId5" Type="http://schemas.openxmlformats.org/officeDocument/2006/relationships/hyperlink" Target="https://mentor.ieee.org/802.11/dcn/19/11-19-1788-00-00be-coordinated-ofdma-operation.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919-00-00be-coordinated-ofdma.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94"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rgbClr val="FF0000"/>
              </a:solidFill>
            </a:endParaRPr>
          </a:p>
          <a:p>
            <a:pPr>
              <a:lnSpc>
                <a:spcPct val="80000"/>
              </a:lnSpc>
              <a:buFont typeface="Arial" panose="020B0604020202020204" pitchFamily="34" charset="0"/>
              <a:buChar char="•"/>
            </a:pPr>
            <a:r>
              <a:rPr lang="en-US" altLang="en-US" sz="1400" dirty="0">
                <a:solidFill>
                  <a:srgbClr val="FF0000"/>
                </a:solidFill>
              </a:rPr>
              <a:t> </a:t>
            </a: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t>
            </a:r>
            <a:r>
              <a:rPr lang="en-US" altLang="en-US" sz="1200" dirty="0">
                <a:solidFill>
                  <a:schemeClr val="tx1"/>
                </a:solidFill>
              </a:rPr>
              <a:t>a</a:t>
            </a:r>
            <a:r>
              <a:rPr lang="en-US" altLang="en-US" sz="1400" dirty="0">
                <a:solidFill>
                  <a:schemeClr val="tx1"/>
                </a:solidFill>
              </a:rPr>
              <a:t>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83329890"/>
              </p:ext>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endParaRPr lang="en-US" sz="1800" b="1" dirty="0">
                        <a:solidFill>
                          <a:srgbClr val="FF0000"/>
                        </a:solidFill>
                      </a:endParaRP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4240453353"/>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effectLst/>
                          <a:hlinkClick r:id="rId2"/>
                        </a:rPr>
                        <a:t>1143r3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Efficient Operation for Multi-AP Coordination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Sungjin Park </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effectLst/>
                          <a:hlinkClick r:id="rId3"/>
                        </a:rPr>
                        <a:t>1535r3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Sounding for AP Collaboration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Junghoon Suh</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MAP-Sounding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563C1"/>
                          </a:solidFill>
                          <a:effectLst/>
                          <a:latin typeface="+mn-lt"/>
                          <a:hlinkClick r:id="rId4"/>
                        </a:rPr>
                        <a:t>1582r</a:t>
                      </a:r>
                      <a:r>
                        <a:rPr lang="en-US" sz="1200" b="0" i="0" u="sng" strike="noStrike" dirty="0">
                          <a:solidFill>
                            <a:srgbClr val="0563C1"/>
                          </a:solidFill>
                          <a:effectLst/>
                          <a:latin typeface="+mn-lt"/>
                        </a:rPr>
                        <a:t>1</a:t>
                      </a:r>
                    </a:p>
                  </a:txBody>
                  <a:tcPr marL="6676" marR="6676" marT="6676" marB="0" anchor="b"/>
                </a:tc>
                <a:tc>
                  <a:txBody>
                    <a:bodyPr/>
                    <a:lstStyle/>
                    <a:p>
                      <a:pPr algn="l"/>
                      <a:r>
                        <a:rPr lang="en-US" sz="1200" b="0" dirty="0">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0000"/>
                          </a:solidFill>
                          <a:effectLst/>
                          <a:latin typeface="+mn-lt"/>
                        </a:rPr>
                        <a:t>Lochan Verma</a:t>
                      </a:r>
                    </a:p>
                  </a:txBody>
                  <a:tcPr marL="6676" marR="6676" marT="6676" marB="0" anchor="b"/>
                </a:tc>
                <a:tc>
                  <a:txBody>
                    <a:bodyPr/>
                    <a:lstStyle/>
                    <a:p>
                      <a:pPr algn="ctr" fontAlgn="b"/>
                      <a:r>
                        <a:rPr lang="en-US" sz="1200" u="none" strike="noStrike" dirty="0">
                          <a:effectLst/>
                        </a:rPr>
                        <a:t>Pending (6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MAP-OF(T)DMA</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effectLst/>
                          <a:hlinkClick r:id="rId5"/>
                        </a:rPr>
                        <a:t>1788r0</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Coordinated OFDMA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effectLst/>
                          <a:hlinkClick r:id="rId6"/>
                        </a:rPr>
                        <a:t>1895r1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Setup for Multi-AP coordination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Sungjin Park </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MAP-Operation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effectLst/>
                          <a:hlinkClick r:id="rId7"/>
                        </a:rPr>
                        <a:t> 1116r5</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multi-band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effectLst/>
                          <a:hlinkClick r:id="rId8"/>
                        </a:rPr>
                        <a:t>1358r1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effectLst/>
                          <a:hlinkClick r:id="rId9"/>
                        </a:rPr>
                        <a:t>1510r3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EHT Power saving considering multi-link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effectLst/>
                          <a:hlinkClick r:id="rId10"/>
                        </a:rPr>
                        <a:t>1526r1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effectLst/>
                          <a:hlinkClick r:id="rId11"/>
                        </a:rPr>
                        <a:t>1528r2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 Link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effectLst/>
                          <a:hlinkClick r:id="rId12"/>
                        </a:rPr>
                        <a:t>1536r2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Power Consideration for Multi-link Transmissions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Rojan Chitrakar</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effectLst/>
                          <a:hlinkClick r:id="rId13"/>
                        </a:rPr>
                        <a:t>1542r1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broadcast addressed frame reception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14"/>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 save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Minyoung Park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effectLst/>
                          <a:hlinkClick r:id="rId15"/>
                        </a:rPr>
                        <a:t>1548r1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effectLst/>
                          <a:hlinkClick r:id="rId16"/>
                        </a:rPr>
                        <a:t>1549r1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038271474"/>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effectLst/>
                          <a:hlinkClick r:id="rId2"/>
                        </a:rPr>
                        <a:t>1591r3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Jason Y. Guo</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563C1"/>
                          </a:solidFill>
                          <a:effectLst/>
                          <a:latin typeface="Calibri" panose="020F0502020204030204" pitchFamily="34" charset="0"/>
                          <a:hlinkClick r:id="rId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effectLst/>
                          <a:hlinkClick r:id="rId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security consideration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setup follow up</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effectLst/>
                          <a:hlinkClick r:id="rId10"/>
                        </a:rPr>
                        <a:t>1868r2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Signaling support for multi-RU assignment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Lei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effectLst/>
                          <a:hlinkClick r:id="rId11"/>
                        </a:rPr>
                        <a:t>1869r0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Preamble Puncturing and RU Aggregation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Bin Tian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linkClick r:id="rId12"/>
                        </a:rPr>
                        <a:t>1877r0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16 Spatial Stream Support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Wook Bong Lee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linkClick r:id="rId13"/>
                        </a:rPr>
                        <a:t>1890r0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Phase Rotation Follow-up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Eunsung Park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(5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L-Preamble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effectLst/>
                          <a:hlinkClick r:id="rId14"/>
                        </a:rPr>
                        <a:t>1907r1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Multiple RU Combinations for EHT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Jianhan Liu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(7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effectLst/>
                          <a:hlinkClick r:id="rId15"/>
                        </a:rPr>
                        <a:t>1908r0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 RU support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Ron Porat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(4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linkClick r:id="rId16"/>
                        </a:rPr>
                        <a:t>1914r2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discussion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Ross Jian Yu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242233770"/>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effectLst/>
                          <a:hlinkClick r:id="rId2"/>
                        </a:rPr>
                        <a:t>1980r1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EHT P matrices Discussion</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effectLst/>
                          <a:hlinkClick r:id="rId3"/>
                        </a:rPr>
                        <a:t>1981r1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Phase Rotations Design for EHT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L-Preamble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1898505390"/>
              </p:ext>
            </p:extLst>
          </p:nvPr>
        </p:nvGraphicFramePr>
        <p:xfrm>
          <a:off x="457200" y="1602216"/>
          <a:ext cx="8085138"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effectLst/>
                          <a:hlinkClick r:id="rId2"/>
                        </a:rPr>
                        <a:t>1779r5</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Downlink SR parameter framework with coordinated </a:t>
                      </a:r>
                    </a:p>
                    <a:p>
                      <a:pPr algn="l" fontAlgn="b"/>
                      <a:r>
                        <a:rPr lang="en-US" sz="1200" u="none" strike="noStrike" dirty="0">
                          <a:effectLst/>
                        </a:rPr>
                        <a:t>beamforming/null steering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David Lopez-Perez</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MAP-SR</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effectLst/>
                          <a:hlinkClick r:id="rId3"/>
                        </a:rPr>
                        <a:t>1858r0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HARQ System Level Simulation Results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Sebastian Max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HARQ-General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effectLst/>
                          <a:hlinkClick r:id="rId4"/>
                        </a:rPr>
                        <a:t>1903r0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Uplink Coordinated Multi-AP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Roya Doostnejad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effectLst/>
                          <a:hlinkClick r:id="rId5"/>
                        </a:rPr>
                        <a:t>1919r0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Coordinated OFDMA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effectLst/>
                          <a:hlinkClick r:id="rId6"/>
                        </a:rPr>
                        <a:t>1931r0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 group formation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effectLst/>
                          <a:hlinkClick r:id="rId7"/>
                        </a:rPr>
                        <a:t>1961r1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Multi-ap-group-establishment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Bo Sun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effectLst/>
                          <a:hlinkClick r:id="rId8"/>
                        </a:rPr>
                        <a:t>1972r1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Operation of virtual BSS Arch. for Multi-AP Coord.</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Guogang</a:t>
                      </a:r>
                      <a:r>
                        <a:rPr lang="en-US" sz="1200" u="none" strike="noStrike" dirty="0">
                          <a:effectLst/>
                        </a:rPr>
                        <a:t> Huang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effectLst/>
                          <a:hlinkClick r:id="rId9"/>
                        </a:rPr>
                        <a:t>1979r0</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UL Coord. 4 Throughput Improvement and </a:t>
                      </a:r>
                      <a:r>
                        <a:rPr lang="en-US" sz="1200" u="none" strike="noStrike" dirty="0" err="1">
                          <a:effectLst/>
                        </a:rPr>
                        <a:t>Interf</a:t>
                      </a:r>
                      <a:r>
                        <a:rPr lang="en-US" sz="1200" u="none" strike="noStrike" dirty="0">
                          <a:effectLst/>
                        </a:rPr>
                        <a:t>. Reduction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Genady Tsodik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14"/>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15"/>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044912800"/>
              </p:ext>
            </p:extLst>
          </p:nvPr>
        </p:nvGraphicFramePr>
        <p:xfrm>
          <a:off x="387351" y="1725724"/>
          <a:ext cx="829944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effectLst/>
                          <a:hlinkClick r:id="rId4"/>
                        </a:rPr>
                        <a:t>1921r0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 steps for using a 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10"/>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11"/>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Akira Kishida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13"/>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1040675572"/>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effectLst/>
                          <a:hlinkClick r:id="rId4"/>
                        </a:rPr>
                        <a:t>1910r1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 matrices to support more than 8 TX chains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Miguel López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effectLst/>
                          <a:hlinkClick r:id="rId5"/>
                        </a:rPr>
                        <a:t>1925r0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Consideration of EHT-LTF</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Jinmin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EHT Preamble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1656715701"/>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0563C1"/>
                          </a:solidFill>
                          <a:effectLst/>
                          <a:latin typeface="+mn-lt"/>
                          <a:hlinkClick r:id="rId2"/>
                        </a:rPr>
                        <a:t>19/1262r6</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000000"/>
                          </a:solidFill>
                          <a:effectLst/>
                          <a:latin typeface="+mn-lt"/>
                        </a:rPr>
                        <a:t>Edward Au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563C1"/>
                          </a:solidFill>
                          <a:effectLst/>
                          <a:latin typeface="+mn-lt"/>
                          <a:hlinkClick r:id="rId5"/>
                        </a:rPr>
                        <a:t>19/2153r0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0000"/>
                          </a:solidFill>
                          <a:effectLst/>
                          <a:latin typeface="+mn-lt"/>
                        </a:rPr>
                        <a:t>Laurent Cariou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563C1"/>
                          </a:solidFill>
                          <a:effectLst/>
                          <a:latin typeface="+mn-lt"/>
                          <a:hlinkClick r:id="rId6"/>
                        </a:rPr>
                        <a:t>20/0011r0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0000"/>
                          </a:solidFill>
                          <a:effectLst/>
                          <a:latin typeface="+mn-lt"/>
                        </a:rPr>
                        <a:t>Sungjin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a:solidFill>
                            <a:srgbClr val="000000"/>
                          </a:solidFill>
                          <a:effectLst/>
                          <a:latin typeface="+mn-lt"/>
                        </a:rPr>
                        <a:t>Yoshihisa Kondo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563C1"/>
                          </a:solidFill>
                          <a:effectLst/>
                          <a:latin typeface="+mn-lt"/>
                          <a:hlinkClick r:id="rId10"/>
                        </a:rPr>
                        <a:t>20/0056r0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Preparations for coordinated OFDMA</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a:solidFill>
                            <a:srgbClr val="000000"/>
                          </a:solidFill>
                          <a:effectLst/>
                          <a:latin typeface="+mn-lt"/>
                        </a:rPr>
                        <a:t>Chenhe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921597278"/>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20/0115r1</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Multi-Link Feature Candidates For R1</a:t>
                      </a:r>
                    </a:p>
                  </a:txBody>
                  <a:tcPr marL="9525" marR="9525" marT="9525" marB="0" anchor="b"/>
                </a:tc>
                <a:tc>
                  <a:txBody>
                    <a:bodyPr/>
                    <a:lstStyle/>
                    <a:p>
                      <a:pPr algn="l" fontAlgn="b"/>
                      <a:r>
                        <a:rPr lang="en-US" sz="1200" b="0" i="0" u="none" strike="noStrike" dirty="0">
                          <a:solidFill>
                            <a:srgbClr val="00B050"/>
                          </a:solidFill>
                          <a:effectLst/>
                          <a:latin typeface="+mn-lt"/>
                        </a:rPr>
                        <a:t>Huizhao Wang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1501444637"/>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563C1"/>
                          </a:solidFill>
                          <a:effectLst/>
                          <a:latin typeface="+mn-lt"/>
                          <a:hlinkClick r:id="rId3"/>
                        </a:rPr>
                        <a:t>19/2161r1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latin typeface="+mn-lt"/>
                          <a:hlinkClick r:id="rId5"/>
                        </a:rPr>
                        <a:t>20/0020r0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563C1"/>
                          </a:solidFill>
                          <a:effectLst/>
                          <a:latin typeface="+mn-lt"/>
                          <a:hlinkClick r:id="rId8"/>
                        </a:rPr>
                        <a:t>20/0029r0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522126302"/>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0000"/>
                          </a:solidFill>
                          <a:effectLst/>
                          <a:latin typeface="+mn-lt"/>
                          <a:hlinkClick r:id="rId3"/>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0000"/>
                          </a:solidFill>
                          <a:effectLst/>
                          <a:latin typeface="+mn-lt"/>
                        </a:rPr>
                        <a:t>Ron Porat</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5"/>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8"/>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9"/>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10"/>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2"/>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hlinkClick r:id="rId2"/>
              </a:rPr>
              <a:t>1143r3</a:t>
            </a:r>
            <a:r>
              <a:rPr lang="en-US" sz="1800" b="0" u="sng" dirty="0"/>
              <a:t>-</a:t>
            </a:r>
            <a:r>
              <a:rPr lang="en-US" sz="1800" b="0" dirty="0"/>
              <a:t>Efficient Operation for Multi-AP Coordination (Sungjin Park) [1 SPs]</a:t>
            </a:r>
          </a:p>
          <a:p>
            <a:pPr fontAlgn="b">
              <a:buFont typeface="Arial" panose="020B0604020202020204" pitchFamily="34" charset="0"/>
              <a:buChar char="•"/>
            </a:pPr>
            <a:r>
              <a:rPr lang="en-US" sz="1800" b="0" u="sng" dirty="0">
                <a:hlinkClick r:id="rId3"/>
              </a:rPr>
              <a:t>1535r3</a:t>
            </a:r>
            <a:r>
              <a:rPr lang="en-US" sz="1800" b="0" u="sng" dirty="0"/>
              <a:t>-</a:t>
            </a:r>
            <a:r>
              <a:rPr lang="en-US" sz="1800" b="0" dirty="0"/>
              <a:t>Sounding for AP Collaboration (Junghoon Suh) [1 SPs]</a:t>
            </a:r>
          </a:p>
          <a:p>
            <a:pPr fontAlgn="b">
              <a:buFont typeface="Arial" panose="020B0604020202020204" pitchFamily="34" charset="0"/>
              <a:buChar char="•"/>
            </a:pPr>
            <a:r>
              <a:rPr lang="en-US" sz="1800" b="0" u="sng" dirty="0">
                <a:hlinkClick r:id="rId4"/>
              </a:rPr>
              <a:t>1582r</a:t>
            </a:r>
            <a:r>
              <a:rPr lang="en-US" sz="1800" b="0" u="sng" dirty="0"/>
              <a:t>1-</a:t>
            </a:r>
            <a:r>
              <a:rPr lang="en-US" sz="1800" b="0" dirty="0"/>
              <a:t>Coordinated AP Time and Frequency Sharing in a Transmit Opportunity in 11be (Lochan Verma) [6 SPs]</a:t>
            </a:r>
          </a:p>
          <a:p>
            <a:pPr fontAlgn="b">
              <a:buFont typeface="Arial" panose="020B0604020202020204" pitchFamily="34" charset="0"/>
              <a:buChar char="•"/>
            </a:pPr>
            <a:r>
              <a:rPr lang="en-US" sz="1800" b="0" u="sng" dirty="0">
                <a:hlinkClick r:id="rId5"/>
              </a:rPr>
              <a:t>1788r0</a:t>
            </a:r>
            <a:r>
              <a:rPr lang="en-US" sz="1800" b="0" u="sng" dirty="0"/>
              <a:t>-</a:t>
            </a:r>
            <a:r>
              <a:rPr lang="en-US" sz="1800" b="0" dirty="0"/>
              <a:t>Coordinated OFDMA Operation (Yongho Seok) [2 SPs]</a:t>
            </a:r>
          </a:p>
          <a:p>
            <a:pPr fontAlgn="b">
              <a:buFont typeface="Arial" panose="020B0604020202020204" pitchFamily="34" charset="0"/>
              <a:buChar char="•"/>
            </a:pPr>
            <a:r>
              <a:rPr lang="en-US" sz="1800" b="0" u="sng" dirty="0">
                <a:hlinkClick r:id="rId6"/>
              </a:rPr>
              <a:t>1895r1</a:t>
            </a:r>
            <a:r>
              <a:rPr lang="en-US" sz="1800" b="0" u="sng" dirty="0"/>
              <a:t>-</a:t>
            </a:r>
            <a:r>
              <a:rPr lang="en-US" sz="1800" b="0" dirty="0"/>
              <a:t>Setup for Multi-AP coordination (Sungjin Park) [2 SPs]</a:t>
            </a:r>
          </a:p>
          <a:p>
            <a:pPr fontAlgn="b">
              <a:buFont typeface="Arial" panose="020B0604020202020204" pitchFamily="34" charset="0"/>
              <a:buChar char="•"/>
            </a:pPr>
            <a:r>
              <a:rPr lang="en-US" sz="1800" b="0" u="sng" dirty="0">
                <a:hlinkClick r:id="rId7"/>
              </a:rPr>
              <a:t>1779r5</a:t>
            </a:r>
            <a:r>
              <a:rPr lang="en-US" sz="1800" b="0" u="sng" dirty="0"/>
              <a:t>-</a:t>
            </a:r>
            <a:r>
              <a:rPr lang="en-US" sz="1800" b="0" dirty="0"/>
              <a:t>Downlink SR parameter framework with coordinated </a:t>
            </a:r>
          </a:p>
          <a:p>
            <a:pPr fontAlgn="b">
              <a:buFont typeface="Arial" panose="020B0604020202020204" pitchFamily="34" charset="0"/>
              <a:buChar char="•"/>
            </a:pPr>
            <a:r>
              <a:rPr lang="en-US" sz="1800" b="0" dirty="0"/>
              <a:t>beamforming/null steering (David Lopez-Perez)</a:t>
            </a:r>
          </a:p>
          <a:p>
            <a:pPr fontAlgn="b">
              <a:buFont typeface="Arial" panose="020B0604020202020204" pitchFamily="34" charset="0"/>
              <a:buChar char="•"/>
            </a:pPr>
            <a:r>
              <a:rPr lang="en-US" sz="1800" b="0" u="sng" dirty="0">
                <a:hlinkClick r:id="rId8"/>
              </a:rPr>
              <a:t>1903r0</a:t>
            </a:r>
            <a:r>
              <a:rPr lang="en-US" sz="1800" b="0" u="sng" dirty="0"/>
              <a:t>-</a:t>
            </a:r>
            <a:r>
              <a:rPr lang="en-US" sz="1800" b="0" dirty="0"/>
              <a:t>Uplink Coordinated Multi-AP (Roya Doostnejad)</a:t>
            </a:r>
          </a:p>
          <a:p>
            <a:pPr fontAlgn="b">
              <a:buFont typeface="Arial" panose="020B0604020202020204" pitchFamily="34" charset="0"/>
              <a:buChar char="•"/>
            </a:pPr>
            <a:r>
              <a:rPr lang="en-US" sz="1800" b="0" u="sng" dirty="0">
                <a:hlinkClick r:id="rId9"/>
              </a:rPr>
              <a:t>1919r0</a:t>
            </a:r>
            <a:r>
              <a:rPr lang="en-US" sz="1800" b="0" u="sng" dirty="0"/>
              <a:t>-</a:t>
            </a:r>
            <a:r>
              <a:rPr lang="en-US" sz="1800" b="0" dirty="0"/>
              <a:t>Coordinated OFDMA Liwen Chu)</a:t>
            </a:r>
          </a:p>
          <a:p>
            <a:pPr fontAlgn="b">
              <a:buFont typeface="Arial" panose="020B0604020202020204" pitchFamily="34" charset="0"/>
              <a:buChar char="•"/>
            </a:pPr>
            <a:r>
              <a:rPr lang="en-US" sz="1800" b="0" u="sng" dirty="0">
                <a:hlinkClick r:id="rId10"/>
              </a:rPr>
              <a:t>1931r0</a:t>
            </a:r>
            <a:r>
              <a:rPr lang="en-US" sz="1800" b="0" u="sng" dirty="0"/>
              <a:t>-</a:t>
            </a:r>
            <a:r>
              <a:rPr lang="en-US" sz="1800" b="0" dirty="0"/>
              <a:t>Multi-AP group formation follow-up (Cheng Chen)</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B990D79-45EB-430D-9522-CE6B8127821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086305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50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15A91DB-CE13-4A7F-BEE1-7F6622366EA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8338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46600</TotalTime>
  <Words>4804</Words>
  <Application>Microsoft Office PowerPoint</Application>
  <PresentationFormat>On-screen Show (4:3)</PresentationFormat>
  <Paragraphs>1632</Paragraphs>
  <Slides>67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4" baseType="lpstr">
      <vt:lpstr>Arial</vt:lpstr>
      <vt:lpstr>Arial Black</vt:lpstr>
      <vt:lpstr>Calibri</vt:lpstr>
      <vt:lpstr>Monotype Sorts</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Motion 50</vt:lpstr>
      <vt:lpstr>Agenda for Thursday PM2</vt:lpstr>
      <vt:lpstr>Submissions</vt:lpstr>
      <vt:lpstr>Motions</vt:lpstr>
      <vt:lpstr>Teleconference Plan</vt:lpstr>
      <vt:lpstr>Goals for March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1152</cp:revision>
  <cp:lastPrinted>1601-01-01T00:00:00Z</cp:lastPrinted>
  <dcterms:created xsi:type="dcterms:W3CDTF">2017-01-26T15:28:16Z</dcterms:created>
  <dcterms:modified xsi:type="dcterms:W3CDTF">2020-01-14T15:39:44Z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