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266" r:id="rId8"/>
    <p:sldId id="368" r:id="rId9"/>
    <p:sldId id="268" r:id="rId10"/>
    <p:sldId id="280" r:id="rId11"/>
    <p:sldId id="355" r:id="rId12"/>
    <p:sldId id="270" r:id="rId13"/>
    <p:sldId id="334" r:id="rId14"/>
    <p:sldId id="360" r:id="rId15"/>
    <p:sldId id="366" r:id="rId16"/>
    <p:sldId id="367" r:id="rId17"/>
    <p:sldId id="321" r:id="rId18"/>
    <p:sldId id="274" r:id="rId19"/>
    <p:sldId id="324" r:id="rId20"/>
    <p:sldId id="365" r:id="rId21"/>
    <p:sldId id="361" r:id="rId22"/>
    <p:sldId id="362" r:id="rId23"/>
    <p:sldId id="363" r:id="rId24"/>
    <p:sldId id="3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9" autoAdjust="0"/>
    <p:restoredTop sz="94660"/>
  </p:normalViewPr>
  <p:slideViewPr>
    <p:cSldViewPr>
      <p:cViewPr varScale="1">
        <p:scale>
          <a:sx n="77" d="100"/>
          <a:sy n="77" d="100"/>
        </p:scale>
        <p:origin x="300"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tandards.ieee.org/news/2019/5g-indoor-hotspot-and-dense-urban-deployment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20-0008-00-AANI-itu-imt-2020-status-of-proposa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843-00-AANI-initial-technical-draft-report-on-interworking-between-3gpp-5g-network-and-wlan.docx" TargetMode="External"/><Relationship Id="rId4" Type="http://schemas.openxmlformats.org/officeDocument/2006/relationships/hyperlink" Target="https://mentor.ieee.org/802.11/dcn/19/11-19-2046-00-AANI-the-initial-technical-draft-report-on-interworking-between-3gpp-5g-network-network.ppt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20/11-20-0013-00-AANI-draft-technical-report-on-interworking-between-3gpp-5g-network-wlan.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9/11-19-1300-01-AANI-draft-ls-to-3gpp-wlan-integration-r17.docx"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7" Type="http://schemas.openxmlformats.org/officeDocument/2006/relationships/hyperlink" Target="https://mentor.ieee.org/802.11/dcn/19/11-19-1215-00-AANI-3gpp-wlan-integration-in-5g-system-rel-17.ppt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13" Type="http://schemas.openxmlformats.org/officeDocument/2006/relationships/hyperlink" Target="https://mentor.ieee.org/802.11/dcn/19/11-19-1522-01-AANI-simulation-evaluation-of-802-11ax-for-imt-2020-embb-dense-urban-scenario.pptx"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12" Type="http://schemas.openxmlformats.org/officeDocument/2006/relationships/hyperlink" Target="https://mentor.ieee.org/802.11/dcn/19/11-19-1284-00-AANI-summary-of-802-11ax-self-evaluation-for-imt-2020-embb-indoor-hotspot-and-dense-urban-test-environment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11" Type="http://schemas.openxmlformats.org/officeDocument/2006/relationships/hyperlink" Target="https://mentor.ieee.org/802.11/dcn/19/11-19-1283-00-AANI-802-11ax-for-imt-2020-embb-dense-urban-test-environment.pptx" TargetMode="External"/><Relationship Id="rId5" Type="http://schemas.openxmlformats.org/officeDocument/2006/relationships/hyperlink" Target="https://mentor.ieee.org/802.11/dcn/18/11-18-1240-04-AANI-802-11ax-for-imt-2020-embb-indoor-hotspot.pptx" TargetMode="External"/><Relationship Id="rId10" Type="http://schemas.openxmlformats.org/officeDocument/2006/relationships/hyperlink" Target="https://mentor.ieee.org/802.11/dcn/19/11-19-0871-00-AANI-802-11ax-for-imt-2020-embb-dense-urban.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 Id="rId9" Type="http://schemas.openxmlformats.org/officeDocument/2006/relationships/hyperlink" Target="https://mentor.ieee.org/802.11/dcn/19/11-19-0888-00-AANI-discussion-on-imt-2020-mmtc-and-urllc-requirements.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2097-02-AANI-aani-november-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84768" y="1524000"/>
            <a:ext cx="10849982" cy="2209800"/>
          </a:xfrm>
        </p:spPr>
        <p:txBody>
          <a:bodyPr/>
          <a:lstStyle/>
          <a:p>
            <a:pPr>
              <a:buFont typeface="Arial" panose="020B0604020202020204" pitchFamily="34" charset="0"/>
              <a:buChar char="•"/>
            </a:pPr>
            <a:r>
              <a:rPr lang="en-US" b="0" dirty="0"/>
              <a:t>Nendica will be meeting at this meeting</a:t>
            </a:r>
          </a:p>
          <a:p>
            <a:pPr lvl="1">
              <a:buFont typeface="Arial" panose="020B0604020202020204" pitchFamily="34" charset="0"/>
              <a:buChar char="•"/>
            </a:pPr>
            <a:r>
              <a:rPr lang="en-US" b="0" dirty="0"/>
              <a:t>Wednesday PM1 13:30-15:30 PST</a:t>
            </a:r>
          </a:p>
          <a:p>
            <a:pPr lvl="1">
              <a:buFont typeface="Arial" panose="020B0604020202020204" pitchFamily="34" charset="0"/>
              <a:buChar char="•"/>
            </a:pPr>
            <a:r>
              <a:rPr lang="en-US" dirty="0"/>
              <a:t>And during the 802.1 meetings next week</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 </a:t>
            </a:r>
            <a:r>
              <a:rPr lang="en-US" dirty="0"/>
              <a:t>https://mentor.ieee.org/802.1/dcn/20/1-20-0003.pdf </a:t>
            </a: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533399"/>
          </a:xfrm>
        </p:spPr>
        <p:txBody>
          <a:bodyPr/>
          <a:lstStyle/>
          <a:p>
            <a:r>
              <a:rPr lang="en-US" dirty="0"/>
              <a:t>Update on “Press Release”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219200"/>
            <a:ext cx="11049000" cy="5256214"/>
          </a:xfrm>
        </p:spPr>
        <p:txBody>
          <a:bodyPr/>
          <a:lstStyle/>
          <a:p>
            <a:pPr>
              <a:buFont typeface="Arial" panose="020B0604020202020204" pitchFamily="34" charset="0"/>
              <a:buChar char="•"/>
            </a:pPr>
            <a:r>
              <a:rPr lang="en-US" dirty="0"/>
              <a:t>At the July 802.11 meeting the WG agreed to a “press release” on “</a:t>
            </a:r>
            <a:r>
              <a:rPr lang="en-GB" dirty="0"/>
              <a:t>IEEE P802.11ax meets the salient requirements of IMT-2020 Indoor Hotspot and Dense Urban environments”</a:t>
            </a:r>
          </a:p>
          <a:p>
            <a:pPr>
              <a:buFont typeface="Arial" panose="020B0604020202020204" pitchFamily="34" charset="0"/>
              <a:buChar char="•"/>
            </a:pPr>
            <a:r>
              <a:rPr lang="en-GB" dirty="0"/>
              <a:t>The 802.11 WG Chair designated the following SMEs to work with IEEE staff to generate the “Press Release”:</a:t>
            </a:r>
          </a:p>
          <a:p>
            <a:pPr lvl="1">
              <a:buFont typeface="Arial" panose="020B0604020202020204" pitchFamily="34" charset="0"/>
              <a:buChar char="•"/>
            </a:pPr>
            <a:r>
              <a:rPr lang="en-GB" dirty="0"/>
              <a:t>Sindhu Verma (Broadcom)</a:t>
            </a:r>
          </a:p>
          <a:p>
            <a:pPr lvl="1">
              <a:buFont typeface="Arial" panose="020B0604020202020204" pitchFamily="34" charset="0"/>
              <a:buChar char="•"/>
            </a:pPr>
            <a:r>
              <a:rPr lang="en-GB" dirty="0"/>
              <a:t>Shudhodeep Adhikari (Broadcom)</a:t>
            </a:r>
          </a:p>
          <a:p>
            <a:pPr lvl="1">
              <a:buFont typeface="Arial" panose="020B0604020202020204" pitchFamily="34" charset="0"/>
              <a:buChar char="•"/>
            </a:pPr>
            <a:r>
              <a:rPr lang="en-GB" dirty="0"/>
              <a:t>Joseph Levy (InterDigital)</a:t>
            </a:r>
          </a:p>
          <a:p>
            <a:pPr marL="457200" indent="-457200">
              <a:buFont typeface="Arial" panose="020B0604020202020204" pitchFamily="34" charset="0"/>
              <a:buChar char="•"/>
            </a:pPr>
            <a:r>
              <a:rPr lang="en-GB" dirty="0"/>
              <a:t>The “Press Release” has been reviewed and approved by the SMEs, the 802.11 Chair, the 802 EC, and IEEE Corporate.</a:t>
            </a:r>
          </a:p>
          <a:p>
            <a:pPr marL="457200" indent="-457200">
              <a:buFont typeface="Arial" panose="020B0604020202020204" pitchFamily="34" charset="0"/>
              <a:buChar char="•"/>
            </a:pPr>
            <a:r>
              <a:rPr lang="en-GB" dirty="0"/>
              <a:t>The “Press Release” was released 17 Dec 2019: </a:t>
            </a:r>
            <a:r>
              <a:rPr lang="en-GB" sz="2000" dirty="0">
                <a:hlinkClick r:id="rId2"/>
              </a:rPr>
              <a:t>https://standards.ieee.org/news/2019/5g-indoor-hotspot-and-dense-urban-deployments.html</a:t>
            </a:r>
            <a:endParaRPr lang="en-GB" sz="2000" dirty="0">
              <a:highlight>
                <a:srgbClr val="FFFF00"/>
              </a:highlight>
            </a:endParaRPr>
          </a:p>
          <a:p>
            <a:endParaRPr lang="en-US" b="0" i="1"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685799"/>
          </a:xfrm>
        </p:spPr>
        <p:txBody>
          <a:bodyPr/>
          <a:lstStyle/>
          <a:p>
            <a:r>
              <a:rPr lang="en-US" dirty="0"/>
              <a:t>Update on ITU IMT-2020 Status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pPr>
              <a:buFont typeface="Arial" panose="020B0604020202020204" pitchFamily="34" charset="0"/>
              <a:buChar char="•"/>
            </a:pPr>
            <a:r>
              <a:rPr lang="en-US" sz="2800" b="0" dirty="0"/>
              <a:t>The status of the IMT-2020 is summarized in: </a:t>
            </a:r>
            <a:r>
              <a:rPr lang="en-US" sz="2800" b="0" dirty="0">
                <a:hlinkClick r:id="rId2"/>
              </a:rPr>
              <a:t>11-20/0008r0</a:t>
            </a:r>
            <a:r>
              <a:rPr lang="en-US" sz="2800" b="0" dirty="0"/>
              <a:t>  </a:t>
            </a:r>
            <a:r>
              <a:rPr lang="en-US" sz="2800" b="0" dirty="0">
                <a:solidFill>
                  <a:schemeClr val="tx1"/>
                </a:solidFill>
              </a:rPr>
              <a:t>“</a:t>
            </a:r>
            <a:r>
              <a:rPr lang="en-US" sz="2800" b="0" dirty="0"/>
              <a:t>ITU IMT-2020 Status of Proposals”, Joseph Levy (InterDigital)</a:t>
            </a:r>
            <a:endParaRPr lang="en-US" sz="2800" b="0" dirty="0">
              <a:solidFill>
                <a:schemeClr val="tx1"/>
              </a:solidFill>
            </a:endParaRPr>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74557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Status on the Proposal on Interworking</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b="0" dirty="0">
                <a:solidFill>
                  <a:schemeClr val="tx1"/>
                </a:solidFill>
              </a:rPr>
              <a:t>At the July meeting a proposal was made: </a:t>
            </a:r>
            <a:r>
              <a:rPr lang="en-US" altLang="en-US" b="0" dirty="0">
                <a:solidFill>
                  <a:schemeClr val="tx1"/>
                </a:solidFill>
                <a:hlinkClick r:id="rId2"/>
              </a:rPr>
              <a:t>11-19/1160r1</a:t>
            </a:r>
            <a:r>
              <a:rPr lang="en-US" altLang="en-US"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b="0" dirty="0">
                <a:solidFill>
                  <a:schemeClr val="tx1"/>
                </a:solidFill>
              </a:rPr>
              <a:t>At the September meeting more details were provided: </a:t>
            </a:r>
            <a:r>
              <a:rPr lang="en-US" altLang="en-US" b="0" dirty="0">
                <a:solidFill>
                  <a:schemeClr val="tx1"/>
                </a:solidFill>
                <a:hlinkClick r:id="rId3"/>
              </a:rPr>
              <a:t>11-19/1529r1</a:t>
            </a:r>
            <a:r>
              <a:rPr lang="en-US" altLang="en-US" b="0" dirty="0">
                <a:solidFill>
                  <a:schemeClr val="tx1"/>
                </a:solidFill>
              </a:rPr>
              <a:t>, “</a:t>
            </a:r>
            <a:r>
              <a:rPr lang="en-US" b="0" dirty="0"/>
              <a:t>Objective and scope of technical report on interworking between 5G core network and WLAN”, Hyun Seo Oh (ETRI)</a:t>
            </a:r>
          </a:p>
          <a:p>
            <a:pPr marL="571500" indent="-457200">
              <a:buFont typeface="Arial" panose="020B0604020202020204" pitchFamily="34" charset="0"/>
              <a:buChar char="•"/>
            </a:pPr>
            <a:r>
              <a:rPr lang="en-US" altLang="en-US" b="0" dirty="0">
                <a:solidFill>
                  <a:schemeClr val="tx1"/>
                </a:solidFill>
              </a:rPr>
              <a:t>At the November meeting two contributions were discussed:</a:t>
            </a:r>
          </a:p>
          <a:p>
            <a:pPr marL="857250" lvl="1" indent="-457200">
              <a:spcBef>
                <a:spcPts val="200"/>
              </a:spcBef>
              <a:buFont typeface="Arial" panose="020B0604020202020204" pitchFamily="34" charset="0"/>
              <a:buChar char="•"/>
              <a:defRPr/>
            </a:pPr>
            <a:r>
              <a:rPr lang="en-US" dirty="0">
                <a:hlinkClick r:id="rId4"/>
              </a:rPr>
              <a:t>11-19/2046r0</a:t>
            </a:r>
            <a:r>
              <a:rPr lang="en-US" dirty="0"/>
              <a:t> The Initial Technical Draft Report on Interworking between 3GPP 5G Network &amp; WLAN - </a:t>
            </a:r>
            <a:r>
              <a:rPr lang="en-GB" dirty="0"/>
              <a:t>Hyun Seo OH (ETRI)</a:t>
            </a:r>
          </a:p>
          <a:p>
            <a:pPr marL="857250" lvl="1" indent="-457200">
              <a:spcBef>
                <a:spcPts val="200"/>
              </a:spcBef>
              <a:buFont typeface="Arial" panose="020B0604020202020204" pitchFamily="34" charset="0"/>
              <a:buChar char="•"/>
              <a:defRPr/>
            </a:pPr>
            <a:r>
              <a:rPr lang="en-GB" dirty="0">
                <a:hlinkClick r:id="rId5"/>
              </a:rPr>
              <a:t>11-19/1843</a:t>
            </a:r>
            <a:r>
              <a:rPr lang="en-GB" dirty="0"/>
              <a:t> - 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GB" dirty="0"/>
              <a:t>There was an objection to continuing this work, expressed by an 802.11 voting member.  To which the Chair replied that the work of the AANI SC is contribution driven. </a:t>
            </a: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857250" lvl="1" indent="-457200">
              <a:spcBef>
                <a:spcPts val="200"/>
              </a:spcBef>
              <a:buFont typeface="Arial" panose="020B0604020202020204" pitchFamily="34" charset="0"/>
              <a:buChar char="•"/>
              <a:defRPr/>
            </a:pPr>
            <a:r>
              <a:rPr lang="en-US" sz="3200" dirty="0">
                <a:hlinkClick r:id="rId2"/>
              </a:rPr>
              <a:t>11-20/0013r0</a:t>
            </a:r>
            <a:r>
              <a:rPr lang="en-US" sz="3200" dirty="0"/>
              <a:t> “Draft technical report on interworking between 3GPP 5G network &amp; WLAN” - Hyun Seo OH(ETRI)</a:t>
            </a:r>
            <a:endParaRPr lang="en-US" altLang="en-US" sz="3200"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15-20 March 2020 </a:t>
            </a:r>
            <a:r>
              <a:rPr lang="en-GB" dirty="0"/>
              <a:t>Hilton Atlanta, Atlanta Georgia, USA:</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1 sessions – Tuesday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219200"/>
            <a:ext cx="11125199" cy="5256214"/>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Contributions to the report on </a:t>
            </a:r>
            <a:r>
              <a:rPr lang="en-US" altLang="en-US" sz="1800" dirty="0">
                <a:solidFill>
                  <a:schemeClr val="tx1"/>
                </a:solidFill>
              </a:rPr>
              <a:t>Interworking between IEEE 802.11 WLAN and 3GPP 5G Core Network</a:t>
            </a:r>
            <a:endParaRPr lang="en-US" sz="1800"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a:t>AANI – Background Material</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5756706"/>
          </a:xfrm>
        </p:spPr>
        <p:txBody>
          <a:bodyPr/>
          <a:lstStyle/>
          <a:p>
            <a:r>
              <a:rPr lang="en-US" altLang="en-US" sz="1800" dirty="0"/>
              <a:t>At the July 802 Plenary 802.11 passed a motion forming the AANI SC [</a:t>
            </a:r>
            <a:r>
              <a:rPr lang="en-US" sz="1800" dirty="0">
                <a:hlinkClick r:id="rId2"/>
              </a:rPr>
              <a:t>11-16/1057r1</a:t>
            </a:r>
            <a:r>
              <a:rPr lang="en-US" altLang="en-US" sz="1800" dirty="0"/>
              <a:t>]</a:t>
            </a:r>
          </a:p>
          <a:p>
            <a:r>
              <a:rPr lang="en-US" altLang="en-US" sz="1800" dirty="0"/>
              <a:t>Liaison Statements Sent:</a:t>
            </a:r>
          </a:p>
          <a:p>
            <a:pPr>
              <a:buFont typeface="Arial" panose="020B0604020202020204" pitchFamily="34" charset="0"/>
              <a:buChar char="•"/>
            </a:pPr>
            <a:r>
              <a:rPr lang="en-US" altLang="en-US" sz="1800" dirty="0"/>
              <a:t>802.11 sent an LS (</a:t>
            </a:r>
            <a:r>
              <a:rPr lang="en-US" altLang="en-US" sz="1800" dirty="0">
                <a:hlinkClick r:id="rId3"/>
              </a:rPr>
              <a:t>11-16/1101r10</a:t>
            </a:r>
            <a:r>
              <a:rPr lang="en-US" altLang="en-US" sz="1800" dirty="0"/>
              <a:t>) to 3GPP RAN and SA (9/16)</a:t>
            </a:r>
          </a:p>
          <a:p>
            <a:pPr>
              <a:buFont typeface="Arial" panose="020B0604020202020204" pitchFamily="34" charset="0"/>
              <a:buChar char="•"/>
            </a:pPr>
            <a:r>
              <a:rPr lang="en-US" altLang="en-US" sz="1800" dirty="0"/>
              <a:t>802.11 sent an LS (</a:t>
            </a:r>
            <a:r>
              <a:rPr lang="en-US" altLang="en-US" sz="1800" dirty="0">
                <a:hlinkClick r:id="rId4"/>
              </a:rPr>
              <a:t>11-16-/510r2</a:t>
            </a:r>
            <a:r>
              <a:rPr lang="en-US" altLang="en-US" sz="1800" dirty="0"/>
              <a:t>) to 3GPP RAN2 (1/17)</a:t>
            </a:r>
          </a:p>
          <a:p>
            <a:pPr>
              <a:buFont typeface="Arial" panose="020B0604020202020204" pitchFamily="34" charset="0"/>
              <a:buChar char="•"/>
            </a:pPr>
            <a:r>
              <a:rPr lang="en-US" altLang="en-US" sz="1800" dirty="0"/>
              <a:t>802.11 sent an LS (</a:t>
            </a:r>
            <a:r>
              <a:rPr lang="en-US" altLang="en-US" sz="1800" dirty="0">
                <a:hlinkClick r:id="rId5"/>
              </a:rPr>
              <a:t>11-16/1573r3</a:t>
            </a:r>
            <a:r>
              <a:rPr lang="en-US" altLang="en-US" sz="1800" dirty="0"/>
              <a:t>) to 3GPP RAN (1/17)</a:t>
            </a:r>
          </a:p>
          <a:p>
            <a:pPr>
              <a:buFont typeface="Arial" panose="020B0604020202020204" pitchFamily="34" charset="0"/>
              <a:buChar char="•"/>
            </a:pPr>
            <a:r>
              <a:rPr lang="en-US" altLang="en-US" sz="1800" dirty="0"/>
              <a:t>802.11 sent an LS (</a:t>
            </a:r>
            <a:r>
              <a:rPr lang="en-US" altLang="en-US" sz="1800" dirty="0">
                <a:hlinkClick r:id="rId6"/>
              </a:rPr>
              <a:t>11-17-0378r2</a:t>
            </a:r>
            <a:r>
              <a:rPr lang="en-US" altLang="en-US" sz="1800" dirty="0"/>
              <a:t>) to 3GPP RAN2 (5/17)</a:t>
            </a:r>
          </a:p>
          <a:p>
            <a:pPr>
              <a:buFont typeface="Arial" panose="020B0604020202020204" pitchFamily="34" charset="0"/>
              <a:buChar char="•"/>
            </a:pPr>
            <a:r>
              <a:rPr lang="en-US" altLang="en-US" sz="1800" dirty="0"/>
              <a:t>802.11 sent an LS (</a:t>
            </a:r>
            <a:r>
              <a:rPr lang="en-US" altLang="en-US" sz="1800" dirty="0">
                <a:hlinkClick r:id="rId7"/>
              </a:rPr>
              <a:t>11-16/1574r3</a:t>
            </a:r>
            <a:r>
              <a:rPr lang="en-US" altLang="en-US" sz="1800" dirty="0"/>
              <a:t>) to 3GPP SA (5/17)</a:t>
            </a:r>
          </a:p>
          <a:p>
            <a:pPr>
              <a:buFont typeface="Arial" panose="020B0604020202020204" pitchFamily="34" charset="0"/>
              <a:buChar char="•"/>
            </a:pPr>
            <a:r>
              <a:rPr lang="en-US" altLang="en-US" sz="1800" dirty="0"/>
              <a:t>802.11 sent an LS (</a:t>
            </a:r>
            <a:r>
              <a:rPr lang="en-US" altLang="en-US" sz="1800" dirty="0">
                <a:hlinkClick r:id="rId8"/>
              </a:rPr>
              <a:t>11-17/1744r3</a:t>
            </a:r>
            <a:r>
              <a:rPr lang="en-US" altLang="en-US" sz="1800" dirty="0"/>
              <a:t>) to NGMN (11/17)</a:t>
            </a:r>
          </a:p>
          <a:p>
            <a:pPr>
              <a:buFont typeface="Arial" panose="020B0604020202020204" pitchFamily="34" charset="0"/>
              <a:buChar char="•"/>
            </a:pPr>
            <a:r>
              <a:rPr lang="en-US" altLang="en-US" sz="1800" dirty="0"/>
              <a:t>802.11 sent an LS (</a:t>
            </a:r>
            <a:r>
              <a:rPr lang="en-US" altLang="en-US" sz="1800" dirty="0">
                <a:hlinkClick r:id="rId9"/>
              </a:rPr>
              <a:t>11-17/1750r3</a:t>
            </a:r>
            <a:r>
              <a:rPr lang="en-US" altLang="en-US" sz="1800" dirty="0"/>
              <a:t>) to IEEE 5G (11/17)</a:t>
            </a:r>
          </a:p>
          <a:p>
            <a:pPr>
              <a:buFont typeface="Arial" panose="020B0604020202020204" pitchFamily="34" charset="0"/>
              <a:buChar char="•"/>
            </a:pPr>
            <a:r>
              <a:rPr lang="en-US" altLang="en-US" sz="1800" dirty="0"/>
              <a:t>802.11 sent an LS (</a:t>
            </a:r>
            <a:r>
              <a:rPr lang="en-US" altLang="en-US" sz="1800" dirty="0">
                <a:hlinkClick r:id="rId10"/>
              </a:rPr>
              <a:t>11-18/1340r9</a:t>
            </a:r>
            <a:r>
              <a:rPr lang="en-US" altLang="en-US" sz="1800" dirty="0"/>
              <a:t>) to 3GPP SA (11/18)</a:t>
            </a:r>
          </a:p>
          <a:p>
            <a:pPr>
              <a:buFont typeface="Arial" panose="020B0604020202020204" pitchFamily="34" charset="0"/>
              <a:buChar char="•"/>
            </a:pPr>
            <a:r>
              <a:rPr lang="en-US" altLang="en-US" sz="1800" dirty="0"/>
              <a:t>802.11 sent an LS (</a:t>
            </a:r>
            <a:r>
              <a:rPr lang="en-US" sz="1800" dirty="0">
                <a:hlinkClick r:id="rId11"/>
              </a:rPr>
              <a:t>11-19/1300r1</a:t>
            </a:r>
            <a:r>
              <a:rPr lang="en-US" sz="1800" dirty="0"/>
              <a:t>) to 3GPP SA (7/19)</a:t>
            </a:r>
            <a:endParaRPr lang="en-US" altLang="en-US" sz="1800" dirty="0"/>
          </a:p>
          <a:p>
            <a:pPr marL="0" indent="0"/>
            <a:r>
              <a:rPr lang="en-US" altLang="en-US" sz="1800" dirty="0"/>
              <a:t>Liaison Statements Received:</a:t>
            </a:r>
          </a:p>
          <a:p>
            <a:pPr>
              <a:buFont typeface="Arial" panose="020B0604020202020204" pitchFamily="34" charset="0"/>
              <a:buChar char="•"/>
            </a:pPr>
            <a:r>
              <a:rPr lang="en-US" altLang="en-US" sz="1800" dirty="0"/>
              <a:t>3GPP RAN2 WG sent an LS (</a:t>
            </a:r>
            <a:r>
              <a:rPr lang="en-US" altLang="en-US" sz="1800" dirty="0">
                <a:hlinkClick r:id="rId12"/>
              </a:rPr>
              <a:t>11-17/0315r0</a:t>
            </a:r>
            <a:r>
              <a:rPr lang="en-US" altLang="en-US" sz="1800" dirty="0"/>
              <a:t>) (3/17)</a:t>
            </a:r>
          </a:p>
          <a:p>
            <a:pPr>
              <a:buFont typeface="Arial" panose="020B0604020202020204" pitchFamily="34" charset="0"/>
              <a:buChar char="•"/>
            </a:pPr>
            <a:r>
              <a:rPr lang="en-US" altLang="en-US" sz="1800" dirty="0"/>
              <a:t>3GPP RAN TSG sent an LS (</a:t>
            </a:r>
            <a:r>
              <a:rPr lang="en-US" altLang="en-US" sz="1800" dirty="0">
                <a:hlinkClick r:id="rId13"/>
              </a:rPr>
              <a:t>11-17/0444r0</a:t>
            </a:r>
            <a:r>
              <a:rPr lang="en-US" altLang="en-US" sz="1800" dirty="0"/>
              <a:t>) (3/17)</a:t>
            </a:r>
          </a:p>
          <a:p>
            <a:pPr>
              <a:buFont typeface="Arial" panose="020B0604020202020204" pitchFamily="34" charset="0"/>
              <a:buChar char="•"/>
            </a:pPr>
            <a:r>
              <a:rPr lang="en-US" altLang="en-US" sz="1800" dirty="0"/>
              <a:t>3GPP SA TSG sent an LS (</a:t>
            </a:r>
            <a:r>
              <a:rPr lang="en-US" altLang="en-US" sz="1800" dirty="0">
                <a:hlinkClick r:id="rId14"/>
              </a:rPr>
              <a:t>11-17/0903r0</a:t>
            </a:r>
            <a:r>
              <a:rPr lang="en-US" altLang="en-US" sz="1800" dirty="0"/>
              <a:t>) (6/17)</a:t>
            </a:r>
          </a:p>
          <a:p>
            <a:pPr>
              <a:buFont typeface="Arial" panose="020B0604020202020204" pitchFamily="34" charset="0"/>
              <a:buChar char="•"/>
            </a:pPr>
            <a:r>
              <a:rPr lang="en-US" altLang="en-US" sz="1800" dirty="0"/>
              <a:t>NGMN sent an LS (</a:t>
            </a:r>
            <a:r>
              <a:rPr lang="en-US" altLang="en-US" sz="1800" dirty="0">
                <a:hlinkClick r:id="rId15"/>
              </a:rPr>
              <a:t>11-17/1569r0</a:t>
            </a:r>
            <a:r>
              <a:rPr lang="en-US" altLang="en-US" sz="1800" dirty="0"/>
              <a:t>) (10/17)</a:t>
            </a:r>
            <a:endParaRPr lang="en-US" sz="18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68006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r>
              <a:rPr lang="en-US" dirty="0"/>
              <a:t>”</a:t>
            </a:r>
          </a:p>
          <a:p>
            <a:pPr>
              <a:buFont typeface="Arial" panose="020B0604020202020204" pitchFamily="34" charset="0"/>
              <a:buChar char="•"/>
            </a:pPr>
            <a:r>
              <a:rPr lang="en-US" dirty="0">
                <a:hlinkClick r:id="rId7"/>
              </a:rPr>
              <a:t>11-19/1215r0</a:t>
            </a:r>
            <a:r>
              <a:rPr lang="en-US" dirty="0"/>
              <a:t> - “3GPP WLAN intergration in 5G System Rel 17</a:t>
            </a:r>
            <a:r>
              <a:rPr lang="en-GB" dirty="0"/>
              <a:t>”</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99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January 2020</a:t>
            </a:r>
          </a:p>
          <a:p>
            <a:pPr algn="ctr"/>
            <a:r>
              <a:rPr lang="en-GB" dirty="0"/>
              <a:t> Hotel Irvine, Irvine, California, USA </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62122"/>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323305" y="1047923"/>
            <a:ext cx="11069107" cy="5408614"/>
          </a:xfrm>
        </p:spPr>
        <p:txBody>
          <a:bodyPr/>
          <a:lstStyle/>
          <a:p>
            <a:r>
              <a:rPr lang="en-US" dirty="0"/>
              <a:t>Contributions on 802.11ax performance relative to IMT-2020 EMBB requirements:</a:t>
            </a:r>
          </a:p>
          <a:p>
            <a:pPr>
              <a:buFont typeface="Arial" panose="020B0604020202020204" pitchFamily="34" charset="0"/>
              <a:buChar char="•"/>
            </a:pPr>
            <a:r>
              <a:rPr lang="en-US" sz="1800" b="0" dirty="0">
                <a:hlinkClick r:id="rId2"/>
              </a:rPr>
              <a:t>11-18/0256r0</a:t>
            </a:r>
            <a:r>
              <a:rPr lang="en-US" sz="1800" b="0" dirty="0"/>
              <a:t> “802.11ax for IMT-2020” </a:t>
            </a:r>
          </a:p>
          <a:p>
            <a:pPr>
              <a:buFont typeface="Arial" panose="020B0604020202020204" pitchFamily="34" charset="0"/>
              <a:buChar char="•"/>
            </a:pPr>
            <a:r>
              <a:rPr lang="en-US" sz="1800" b="0" dirty="0">
                <a:hlinkClick r:id="rId3"/>
              </a:rPr>
              <a:t>11-18/0517r2</a:t>
            </a:r>
            <a:r>
              <a:rPr lang="en-US" sz="1800" b="0" dirty="0"/>
              <a:t> “802.11ax for IMT-2020 eMBB Indoor Hotspot and Dense Urban”</a:t>
            </a:r>
          </a:p>
          <a:p>
            <a:pPr>
              <a:buFont typeface="Arial" panose="020B0604020202020204" pitchFamily="34" charset="0"/>
              <a:buChar char="•"/>
            </a:pPr>
            <a:r>
              <a:rPr lang="en-US" sz="1800" b="0" u="sng" dirty="0">
                <a:hlinkClick r:id="rId4"/>
              </a:rPr>
              <a:t>11-18/0915r3</a:t>
            </a:r>
            <a:r>
              <a:rPr lang="en-US" sz="1800" b="0" dirty="0"/>
              <a:t> “Benchmarking of 802.11ax against eMBB Indoor Hotspot requirements using IMT-2020 simulation methodology”</a:t>
            </a:r>
          </a:p>
          <a:p>
            <a:pPr>
              <a:buFont typeface="Arial" panose="020B0604020202020204" pitchFamily="34" charset="0"/>
              <a:buChar char="•"/>
            </a:pPr>
            <a:r>
              <a:rPr lang="en-US" sz="1800" b="0" dirty="0">
                <a:hlinkClick r:id="rId5"/>
              </a:rPr>
              <a:t>11-18/1240r4</a:t>
            </a:r>
            <a:r>
              <a:rPr lang="en-US" sz="1800" b="0" dirty="0"/>
              <a:t> “802.11ax for IMT-2020 eMBB Indoor Hotspot”</a:t>
            </a:r>
          </a:p>
          <a:p>
            <a:pPr>
              <a:buFont typeface="Arial" panose="020B0604020202020204" pitchFamily="34" charset="0"/>
              <a:buChar char="•"/>
            </a:pPr>
            <a:r>
              <a:rPr lang="en-US" sz="1800" b="0" dirty="0">
                <a:hlinkClick r:id="rId6"/>
              </a:rPr>
              <a:t>11-18/1573r7</a:t>
            </a:r>
            <a:r>
              <a:rPr lang="en-US" sz="1800" b="0" dirty="0"/>
              <a:t> “Summary of 802.11ax Self Evaluation for IMT-2020 EMBB Indoor Hotspot and Dense Urban Test Environments”</a:t>
            </a:r>
          </a:p>
          <a:p>
            <a:pPr>
              <a:buFont typeface="Arial" panose="020B0604020202020204" pitchFamily="34" charset="0"/>
              <a:buChar char="•"/>
            </a:pPr>
            <a:r>
              <a:rPr lang="en-US" sz="1800" b="0" dirty="0">
                <a:hlinkClick r:id="rId7"/>
              </a:rPr>
              <a:t>11-18/1340r9</a:t>
            </a:r>
            <a:r>
              <a:rPr lang="en-US" sz="1800" b="0" dirty="0"/>
              <a:t> “Proposed LS to 3GPP/WFA/WBA/WifiForward on the studies done regarding benchmarking of 802.11ax capabilities”</a:t>
            </a:r>
          </a:p>
          <a:p>
            <a:pPr>
              <a:buFont typeface="Arial" panose="020B0604020202020204" pitchFamily="34" charset="0"/>
              <a:buChar char="•"/>
            </a:pPr>
            <a:r>
              <a:rPr lang="en-US" sz="1800" b="0" dirty="0">
                <a:hlinkClick r:id="rId8"/>
              </a:rPr>
              <a:t>LS sent by the 802.11 WG Chair</a:t>
            </a:r>
            <a:r>
              <a:rPr lang="en-US" sz="1800" b="0" dirty="0"/>
              <a:t>, based on: </a:t>
            </a:r>
            <a:r>
              <a:rPr lang="en-US" altLang="en-US" sz="1800" b="0" dirty="0">
                <a:hlinkClick r:id="rId7"/>
              </a:rPr>
              <a:t>11-18/1340r9</a:t>
            </a:r>
            <a:r>
              <a:rPr lang="en-US" sz="1800" b="0" dirty="0"/>
              <a:t> </a:t>
            </a:r>
          </a:p>
          <a:p>
            <a:pPr>
              <a:buFont typeface="Arial" panose="020B0604020202020204" pitchFamily="34" charset="0"/>
              <a:buChar char="•"/>
            </a:pPr>
            <a:r>
              <a:rPr lang="en-US" altLang="en-US" sz="1800" b="0" dirty="0">
                <a:solidFill>
                  <a:schemeClr val="tx1"/>
                </a:solidFill>
                <a:hlinkClick r:id="rId9"/>
              </a:rPr>
              <a:t>11-19/0888r0</a:t>
            </a:r>
            <a:r>
              <a:rPr lang="en-US" altLang="en-US" sz="1800" b="0" dirty="0">
                <a:solidFill>
                  <a:schemeClr val="tx1"/>
                </a:solidFill>
              </a:rPr>
              <a:t> “Discussion on IMT-2020 mMTC and URLLC requirements” </a:t>
            </a:r>
          </a:p>
          <a:p>
            <a:pPr>
              <a:buFont typeface="Arial" panose="020B0604020202020204" pitchFamily="34" charset="0"/>
              <a:buChar char="•"/>
            </a:pPr>
            <a:r>
              <a:rPr lang="en-US" altLang="en-US" sz="1800" b="0" dirty="0">
                <a:solidFill>
                  <a:schemeClr val="tx1"/>
                </a:solidFill>
                <a:hlinkClick r:id="rId10"/>
              </a:rPr>
              <a:t>11-19/0871r0</a:t>
            </a:r>
            <a:r>
              <a:rPr lang="en-US" altLang="en-US" sz="1800" b="0" dirty="0">
                <a:solidFill>
                  <a:schemeClr val="tx1"/>
                </a:solidFill>
              </a:rPr>
              <a:t> “802.11ax for IMT-2020 eMBB Dense Urban” </a:t>
            </a:r>
            <a:endParaRPr lang="en-US" altLang="en-US" sz="2000" b="0" dirty="0">
              <a:solidFill>
                <a:schemeClr val="tx1"/>
              </a:solidFill>
            </a:endParaRPr>
          </a:p>
          <a:p>
            <a:pPr>
              <a:buFont typeface="Arial" panose="020B0604020202020204" pitchFamily="34" charset="0"/>
              <a:buChar char="•"/>
            </a:pPr>
            <a:r>
              <a:rPr lang="en-US" sz="1800" b="0" dirty="0">
                <a:hlinkClick r:id="rId11"/>
              </a:rPr>
              <a:t>11-19/1283r0</a:t>
            </a:r>
            <a:r>
              <a:rPr lang="en-US" sz="1800" dirty="0"/>
              <a:t> “</a:t>
            </a:r>
            <a:r>
              <a:rPr lang="en-US" sz="1800" b="0" dirty="0"/>
              <a:t>Updated 11ax evaluation for IMT-2020 Dense Urban, adding mobility”</a:t>
            </a:r>
          </a:p>
          <a:p>
            <a:pPr>
              <a:buFont typeface="Arial" panose="020B0604020202020204" pitchFamily="34" charset="0"/>
              <a:buChar char="•"/>
            </a:pPr>
            <a:r>
              <a:rPr lang="en-US" sz="1800" b="0" dirty="0">
                <a:hlinkClick r:id="rId12"/>
              </a:rPr>
              <a:t>11-19/1284r0</a:t>
            </a:r>
            <a:r>
              <a:rPr lang="en-US" sz="1800" b="0" dirty="0"/>
              <a:t> “Summary of 802.11ax performance self evaluation IMT-2020 Indoor Hotspot and Dense Urban”</a:t>
            </a:r>
          </a:p>
          <a:p>
            <a:pPr>
              <a:buFont typeface="Arial" panose="020B0604020202020204" pitchFamily="34" charset="0"/>
              <a:buChar char="•"/>
            </a:pPr>
            <a:r>
              <a:rPr lang="en-US" sz="1800" b="0" dirty="0">
                <a:hlinkClick r:id="rId13"/>
              </a:rPr>
              <a:t>11-19/1522r1</a:t>
            </a:r>
            <a:r>
              <a:rPr lang="en-US" sz="1800" b="0" dirty="0"/>
              <a:t> “Simulation Evaluation of 802.11ax for IMT-2020 eMBB Dense Urban Scenario”</a:t>
            </a:r>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24362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3809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0" indent="0">
              <a:spcBef>
                <a:spcPts val="200"/>
              </a:spcBef>
              <a:defRPr/>
            </a:pPr>
            <a:r>
              <a:rPr lang="en-US" altLang="en-US" sz="2800" dirty="0"/>
              <a:t>Tuesday – AM2</a:t>
            </a:r>
          </a:p>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GB" dirty="0"/>
              <a:t>On interworking between 3GPP 5G network &amp; WLAN </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Tuesday AM2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January 2020</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November </a:t>
            </a:r>
            <a:r>
              <a:rPr lang="en-US" dirty="0"/>
              <a:t>2019 Meeting in </a:t>
            </a:r>
            <a:r>
              <a:rPr lang="en-GB" dirty="0"/>
              <a:t>Waikoloa</a:t>
            </a:r>
            <a:r>
              <a:rPr lang="en-US" dirty="0"/>
              <a:t>, Hawaii, USA</a:t>
            </a:r>
            <a:r>
              <a:rPr lang="en-US" altLang="en-US" dirty="0"/>
              <a:t>:</a:t>
            </a:r>
            <a:br>
              <a:rPr lang="en-US" altLang="en-US" dirty="0"/>
            </a:br>
            <a:r>
              <a:rPr lang="en-US" altLang="en-US" dirty="0">
                <a:hlinkClick r:id="rId2"/>
              </a:rPr>
              <a:t>11-19/2097r2</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4e36d776-f4f9-4739-bb28-fcc060563e14"/>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dcmitype/"/>
    <ds:schemaRef ds:uri="60873816-0101-4504-946e-6fdefec58fb5"/>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35386</TotalTime>
  <Words>2107</Words>
  <Application>Microsoft Office PowerPoint</Application>
  <PresentationFormat>Widescreen</PresentationFormat>
  <Paragraphs>274</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Tuesday AM2</vt:lpstr>
      <vt:lpstr>Approval of Minutes</vt:lpstr>
      <vt:lpstr>Nendica Reminder</vt:lpstr>
      <vt:lpstr>Update on “Press Release” </vt:lpstr>
      <vt:lpstr>Update on ITU IMT-2020 Status </vt:lpstr>
      <vt:lpstr>Status on the Proposal on Interworking</vt:lpstr>
      <vt:lpstr>Discussion / Contributions</vt:lpstr>
      <vt:lpstr>Future Sessions Planning</vt:lpstr>
      <vt:lpstr>Topics for Contribution</vt:lpstr>
      <vt:lpstr>Appendix</vt:lpstr>
      <vt:lpstr>AANI SC Background 1/4</vt:lpstr>
      <vt:lpstr>AANI SC Background 2/4</vt:lpstr>
      <vt:lpstr>AANI SC Background 3/4</vt:lpstr>
      <vt:lpstr>AANI SC Background 4/4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lastModifiedBy>Joseph Levy</cp:lastModifiedBy>
  <cp:revision>403</cp:revision>
  <cp:lastPrinted>1601-01-01T00:00:00Z</cp:lastPrinted>
  <dcterms:created xsi:type="dcterms:W3CDTF">2017-06-02T20:57:23Z</dcterms:created>
  <dcterms:modified xsi:type="dcterms:W3CDTF">2020-01-14T19:46:35Z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