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65" r:id="rId7"/>
    <p:sldId id="266" r:id="rId8"/>
    <p:sldId id="368" r:id="rId9"/>
    <p:sldId id="268" r:id="rId10"/>
    <p:sldId id="280" r:id="rId11"/>
    <p:sldId id="355" r:id="rId12"/>
    <p:sldId id="270" r:id="rId13"/>
    <p:sldId id="334" r:id="rId14"/>
    <p:sldId id="360" r:id="rId15"/>
    <p:sldId id="366" r:id="rId16"/>
    <p:sldId id="367" r:id="rId17"/>
    <p:sldId id="321" r:id="rId18"/>
    <p:sldId id="274" r:id="rId19"/>
    <p:sldId id="324" r:id="rId20"/>
    <p:sldId id="365" r:id="rId21"/>
    <p:sldId id="361" r:id="rId22"/>
    <p:sldId id="362" r:id="rId23"/>
    <p:sldId id="363" r:id="rId24"/>
    <p:sldId id="36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73" d="100"/>
          <a:sy n="73" d="100"/>
        </p:scale>
        <p:origin x="72" y="16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12/9/2019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1.ieee802.org/802-nendica/"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29-01-AANI-objective-and-scope-of-technical-report-on-interworking-between-5g-core-network-and-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843-00-AANI-initial-technical-draft-report-on-interworking-between-3gpp-5g-network-and-wlan.docx" TargetMode="External"/><Relationship Id="rId4" Type="http://schemas.openxmlformats.org/officeDocument/2006/relationships/hyperlink" Target="https://mentor.ieee.org/802.11/dcn/19/11-19-2046-00-AANI-the-initial-technical-draft-report-on-interworking-between-3gpp-5g-network-network.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7/11-17-1744-03-AANI-draft-reply-ls-from-802-11-to-ngmn-ls-on-e2e-architectural-framework.docx" TargetMode="External"/><Relationship Id="rId13"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101-10-0000-draft-ls-from-802-11-to-3gpp-ran-and-sa-on-imt-2020.docx" TargetMode="External"/><Relationship Id="rId7" Type="http://schemas.openxmlformats.org/officeDocument/2006/relationships/hyperlink" Target="https://mentor.ieee.org/802.11/dcn/16/11-16-1574-03-AANI-draft-ls-from-802-11-to-3gpp-sa-requesting-status-and-information-on-wlan-integration-in-3gpp-nextgen-system.docx" TargetMode="External"/><Relationship Id="rId12"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hyperlink" Target="https://mentor.ieee.org/802.11/dcn/16/11-16-1057-01-0000-802-11-imt-2020-5g-sc-proposal.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378-02-AANI-reply-ls-to-reply-ls-from-3gpp-ran2-on-estimated-throughput-11-17-315r0.docx" TargetMode="External"/><Relationship Id="rId11" Type="http://schemas.openxmlformats.org/officeDocument/2006/relationships/hyperlink" Target="https://mentor.ieee.org/802.11/dcn/19/11-19-1300-01-AANI-draft-ls-to-3gpp-wlan-integration-r17.docx" TargetMode="External"/><Relationship Id="rId5" Type="http://schemas.openxmlformats.org/officeDocument/2006/relationships/hyperlink" Target="https://mentor.ieee.org/802.11/dcn/16/11-16-1573-03-AANI-draft-ls-from-802-11-to-3gpp-ran-requesting-status-and-information-on-radio-level-integration.docx" TargetMode="External"/><Relationship Id="rId15" Type="http://schemas.openxmlformats.org/officeDocument/2006/relationships/hyperlink" Target="https://mentor.ieee.org/802.11/dcn/17/11-17-1569-00-0000-liaison-statement-from-ngmn-on-e2e-architecture.doc" TargetMode="External"/><Relationship Id="rId10" Type="http://schemas.openxmlformats.org/officeDocument/2006/relationships/hyperlink" Target="https://mentor.ieee.org/802.11/dcn/18/11-18-1340-09-AANI-proposed-ls-to-3gpp-wfa-wba-wififorward-on-the-studies-done-regarding-benchmarking-of-802-11ax-capabilities.docx" TargetMode="External"/><Relationship Id="rId4" Type="http://schemas.openxmlformats.org/officeDocument/2006/relationships/hyperlink" Target="https://mentor.ieee.org/802.11/dcn/16/11-16-1510-02-AANI-reply-to-liaison-from-3gpp-ran2-on-estimated-throughput-11-16-1384.docx" TargetMode="External"/><Relationship Id="rId9" Type="http://schemas.openxmlformats.org/officeDocument/2006/relationships/hyperlink" Target="https://mentor.ieee.org/802.11/dcn/17/11-17-1750-03-AANI-draft-ls-from-802-11-to-ieee-ieee-5g-on-the-ieee-5g-roadmap-wp.docx" TargetMode="External"/><Relationship Id="rId14" Type="http://schemas.openxmlformats.org/officeDocument/2006/relationships/hyperlink" Target="https://mentor.ieee.org/802.11/dcn/17/11-17-0903-00-0000-liaison-statement-from-3gpp-tsg-sa-on-wlan-integration.doc"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7" Type="http://schemas.openxmlformats.org/officeDocument/2006/relationships/hyperlink" Target="https://mentor.ieee.org/802.11/dcn/19/11-19-1215-00-AANI-3gpp-wlan-integration-in-5g-system-rel-17.ppt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13" Type="http://schemas.openxmlformats.org/officeDocument/2006/relationships/hyperlink" Target="https://mentor.ieee.org/802.11/dcn/19/11-19-1522-01-AANI-simulation-evaluation-of-802-11ax-for-imt-2020-embb-dense-urban-scenario.pptx"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12" Type="http://schemas.openxmlformats.org/officeDocument/2006/relationships/hyperlink" Target="https://mentor.ieee.org/802.11/dcn/19/11-19-1284-00-AANI-summary-of-802-11ax-self-evaluation-for-imt-2020-embb-indoor-hotspot-and-dense-urban-test-environment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11" Type="http://schemas.openxmlformats.org/officeDocument/2006/relationships/hyperlink" Target="https://mentor.ieee.org/802.11/dcn/19/11-19-1283-00-AANI-802-11ax-for-imt-2020-embb-dense-urban-test-environment.pptx" TargetMode="External"/><Relationship Id="rId5" Type="http://schemas.openxmlformats.org/officeDocument/2006/relationships/hyperlink" Target="https://mentor.ieee.org/802.11/dcn/18/11-18-1240-04-AANI-802-11ax-for-imt-2020-embb-indoor-hotspot.pptx" TargetMode="External"/><Relationship Id="rId10" Type="http://schemas.openxmlformats.org/officeDocument/2006/relationships/hyperlink" Target="https://mentor.ieee.org/802.11/dcn/19/11-19-0871-00-AANI-802-11ax-for-imt-2020-embb-dense-urban.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 Id="rId9" Type="http://schemas.openxmlformats.org/officeDocument/2006/relationships/hyperlink" Target="https://mentor.ieee.org/802.11/dcn/19/11-19-0888-00-AANI-discussion-on-imt-2020-mmtc-and-urllc-requirements.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0728-00-AANI-euht-evaluation-mobility.pptx" TargetMode="External"/><Relationship Id="rId13" Type="http://schemas.openxmlformats.org/officeDocument/2006/relationships/hyperlink" Target="https://mentor.ieee.org/802.11/dcn/19/11-19-0901-01-AANI-paths-to-5g.pptx" TargetMode="External"/><Relationship Id="rId3" Type="http://schemas.openxmlformats.org/officeDocument/2006/relationships/hyperlink" Target="https://mentor.ieee.org/802.11/dcn/19/11-19-0625-00-AANI-proposal-from-nufront-20190407.pptx" TargetMode="External"/><Relationship Id="rId7" Type="http://schemas.openxmlformats.org/officeDocument/2006/relationships/hyperlink" Target="https://mentor.ieee.org/802.11/dcn/19/11-19-0694-00-AANI-preliminary-results-of-euht-evaluation-on-urban-macro-urllc-and-mmtc.pptx" TargetMode="External"/><Relationship Id="rId12" Type="http://schemas.openxmlformats.org/officeDocument/2006/relationships/hyperlink" Target="https://mentor.ieee.org/802.11/dcn/19/11-19-0870-01-AANI-submission-documents-of-euht.docx" TargetMode="External"/><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672-00-AANI-euht-standard-intro-0422.pptx%20EUHT%20standard%20intro_0422" TargetMode="External"/><Relationship Id="rId11" Type="http://schemas.openxmlformats.org/officeDocument/2006/relationships/hyperlink" Target="https://mentor.ieee.org/802.11/dcn/19/11-19-0869-00-AANI-current-status-of-submission-about-euht.pptx" TargetMode="External"/><Relationship Id="rId5" Type="http://schemas.openxmlformats.org/officeDocument/2006/relationships/hyperlink" Target="https://mentor.ieee.org/802.11/dcn/19/11-19-0671-00-AANI-preliminary-results-of-euht-evaluation-on-urban-macro-urllc.pptx" TargetMode="External"/><Relationship Id="rId10" Type="http://schemas.openxmlformats.org/officeDocument/2006/relationships/hyperlink" Target="https://mentor.ieee.org/802.11/dcn/19/11-19-0889-02-AANI-response-to-the-comments-on-proposal-to-submit-ieee-802-11ax-and-euht-to-itu-for-imt-2020.pptx" TargetMode="External"/><Relationship Id="rId4" Type="http://schemas.openxmlformats.org/officeDocument/2006/relationships/hyperlink" Target="https://mentor.ieee.org/802.11/dcn/19/11-19-0626-00-AANI-euht-tech-brief-en-forieee-20190407.pptx" TargetMode="External"/><Relationship Id="rId9" Type="http://schemas.openxmlformats.org/officeDocument/2006/relationships/hyperlink" Target="https://mentor.ieee.org/802.11/dcn/19/11-19-0855-02-AANI-comments-on-proposal-to-submit-ieee-802-11ax-and-euht-to-itu-for-imt-2020.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2097-00-AANI-aani-november-2019-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2019-01-13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January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1815459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6"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684768" y="1524000"/>
            <a:ext cx="10849982" cy="2209800"/>
          </a:xfrm>
        </p:spPr>
        <p:txBody>
          <a:bodyPr/>
          <a:lstStyle/>
          <a:p>
            <a:pPr>
              <a:buFont typeface="Arial" panose="020B0604020202020204" pitchFamily="34" charset="0"/>
              <a:buChar char="•"/>
            </a:pPr>
            <a:r>
              <a:rPr lang="en-US" b="0" dirty="0"/>
              <a:t>Nendica will be meeting at this meeting</a:t>
            </a:r>
          </a:p>
          <a:p>
            <a:pPr lvl="1">
              <a:buFont typeface="Arial" panose="020B0604020202020204" pitchFamily="34" charset="0"/>
              <a:buChar char="•"/>
            </a:pPr>
            <a:r>
              <a:rPr lang="en-US" dirty="0">
                <a:highlight>
                  <a:srgbClr val="FFFF00"/>
                </a:highlight>
              </a:rPr>
              <a:t>TBS</a:t>
            </a:r>
            <a:endParaRPr lang="en-US" b="0" dirty="0">
              <a:highlight>
                <a:srgbClr val="FFFF00"/>
              </a:highlight>
            </a:endParaRPr>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a:p>
            <a:pPr>
              <a:buFont typeface="Arial" panose="020B0604020202020204" pitchFamily="34" charset="0"/>
              <a:buChar char="•"/>
            </a:pPr>
            <a:r>
              <a:rPr lang="en-US" b="0" dirty="0"/>
              <a:t>Nendica meeting information available at:  </a:t>
            </a:r>
            <a:r>
              <a:rPr lang="en-US" b="0" dirty="0">
                <a:hlinkClick r:id="rId3"/>
              </a:rPr>
              <a:t>https://1.ieee802.org/802-nendica/</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a:t>Nendica Update: </a:t>
            </a:r>
            <a:r>
              <a:rPr lang="en-US" b="0" dirty="0">
                <a:highlight>
                  <a:srgbClr val="FFFF00"/>
                </a:highlight>
              </a:rPr>
              <a:t>TBS</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533399"/>
          </a:xfrm>
        </p:spPr>
        <p:txBody>
          <a:bodyPr/>
          <a:lstStyle/>
          <a:p>
            <a:r>
              <a:rPr lang="en-US" dirty="0"/>
              <a:t>Update on “Press Release” </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219200"/>
            <a:ext cx="11049000" cy="5256214"/>
          </a:xfrm>
        </p:spPr>
        <p:txBody>
          <a:bodyPr/>
          <a:lstStyle/>
          <a:p>
            <a:pPr>
              <a:buFont typeface="Arial" panose="020B0604020202020204" pitchFamily="34" charset="0"/>
              <a:buChar char="•"/>
            </a:pPr>
            <a:r>
              <a:rPr lang="en-US" dirty="0"/>
              <a:t>At the July 802.11 meeting the WG agreed to a “press release” on “</a:t>
            </a:r>
            <a:r>
              <a:rPr lang="en-GB" dirty="0"/>
              <a:t>IEEE P802.11ax meets the salient requirements of IMT-2020 Indoor Hotspot and Dense Urban environments”</a:t>
            </a:r>
          </a:p>
          <a:p>
            <a:pPr>
              <a:buFont typeface="Arial" panose="020B0604020202020204" pitchFamily="34" charset="0"/>
              <a:buChar char="•"/>
            </a:pPr>
            <a:r>
              <a:rPr lang="en-GB" dirty="0"/>
              <a:t>The 802.11 WG Chair designated the following SMEs to work with IEEE staff to generate the “Press Release”:</a:t>
            </a:r>
          </a:p>
          <a:p>
            <a:pPr lvl="1">
              <a:buFont typeface="Arial" panose="020B0604020202020204" pitchFamily="34" charset="0"/>
              <a:buChar char="•"/>
            </a:pPr>
            <a:r>
              <a:rPr lang="en-GB" dirty="0"/>
              <a:t>Sindhu Verma (Broadcom)</a:t>
            </a:r>
          </a:p>
          <a:p>
            <a:pPr lvl="1">
              <a:buFont typeface="Arial" panose="020B0604020202020204" pitchFamily="34" charset="0"/>
              <a:buChar char="•"/>
            </a:pPr>
            <a:r>
              <a:rPr lang="en-GB" dirty="0"/>
              <a:t>Shudhodeep Adhikari (Broadcom)</a:t>
            </a:r>
          </a:p>
          <a:p>
            <a:pPr lvl="1">
              <a:buFont typeface="Arial" panose="020B0604020202020204" pitchFamily="34" charset="0"/>
              <a:buChar char="•"/>
            </a:pPr>
            <a:r>
              <a:rPr lang="en-GB" dirty="0"/>
              <a:t>Joseph Levy (InterDigital)</a:t>
            </a:r>
          </a:p>
          <a:p>
            <a:pPr marL="457200" indent="-457200">
              <a:buFont typeface="Arial" panose="020B0604020202020204" pitchFamily="34" charset="0"/>
              <a:buChar char="•"/>
            </a:pPr>
            <a:r>
              <a:rPr lang="en-GB" dirty="0"/>
              <a:t>The “Press Release” has been reviewed and approved by the SMEs, the 802.11 Chair, the 802 EC, and IEEE Corporate.</a:t>
            </a:r>
          </a:p>
          <a:p>
            <a:pPr marL="457200" indent="-457200">
              <a:buFont typeface="Arial" panose="020B0604020202020204" pitchFamily="34" charset="0"/>
              <a:buChar char="•"/>
            </a:pPr>
            <a:r>
              <a:rPr lang="en-GB" dirty="0"/>
              <a:t>The “Press Release” is available: </a:t>
            </a:r>
            <a:r>
              <a:rPr lang="en-GB" dirty="0">
                <a:highlight>
                  <a:srgbClr val="FFFF00"/>
                </a:highlight>
              </a:rPr>
              <a:t>TBS</a:t>
            </a:r>
          </a:p>
          <a:p>
            <a:endParaRPr lang="en-US" b="0" i="1" dirty="0"/>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172074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685799"/>
          </a:xfrm>
        </p:spPr>
        <p:txBody>
          <a:bodyPr/>
          <a:lstStyle/>
          <a:p>
            <a:r>
              <a:rPr lang="en-US" dirty="0"/>
              <a:t>Update on ITU IMT-2020 Status </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676400"/>
            <a:ext cx="11049000" cy="4494214"/>
          </a:xfrm>
        </p:spPr>
        <p:txBody>
          <a:bodyPr/>
          <a:lstStyle/>
          <a:p>
            <a:pPr>
              <a:buFont typeface="Arial" panose="020B0604020202020204" pitchFamily="34" charset="0"/>
              <a:buChar char="•"/>
            </a:pPr>
            <a:r>
              <a:rPr lang="en-US" sz="2800" b="0" dirty="0"/>
              <a:t>The status of the IMT-2020 is summarized in: </a:t>
            </a:r>
            <a:r>
              <a:rPr lang="en-US" sz="2800" b="0" dirty="0">
                <a:highlight>
                  <a:srgbClr val="FFFF00"/>
                </a:highlight>
              </a:rPr>
              <a:t>TBS</a:t>
            </a:r>
            <a:r>
              <a:rPr lang="en-US" sz="2800" b="0" dirty="0"/>
              <a:t>  </a:t>
            </a:r>
            <a:r>
              <a:rPr lang="en-US" sz="2800" b="0" dirty="0">
                <a:solidFill>
                  <a:schemeClr val="tx1"/>
                </a:solidFill>
              </a:rPr>
              <a:t>“</a:t>
            </a:r>
            <a:r>
              <a:rPr lang="en-US" sz="2800" b="0" dirty="0"/>
              <a:t>ITU IMT-2020 Status of Proposals”, Joseph Levy (InterDigital)</a:t>
            </a:r>
            <a:endParaRPr lang="en-US" sz="2800" b="0" dirty="0">
              <a:solidFill>
                <a:schemeClr val="tx1"/>
              </a:solidFill>
            </a:endParaRPr>
          </a:p>
          <a:p>
            <a:pPr>
              <a:buFont typeface="Arial" panose="020B0604020202020204" pitchFamily="34" charset="0"/>
              <a:buChar char="•"/>
            </a:pPr>
            <a:r>
              <a:rPr lang="en-US" sz="2800" b="0" dirty="0"/>
              <a:t>The ITU-R final Decision at meeting #33 December 2019: </a:t>
            </a:r>
          </a:p>
          <a:p>
            <a:pPr lvl="1">
              <a:buFont typeface="Arial" panose="020B0604020202020204" pitchFamily="34" charset="0"/>
              <a:buChar char="•"/>
            </a:pPr>
            <a:r>
              <a:rPr lang="en-US" sz="2400" dirty="0">
                <a:highlight>
                  <a:srgbClr val="FFFF00"/>
                </a:highlight>
              </a:rPr>
              <a:t>TBS</a:t>
            </a:r>
            <a:endParaRPr lang="en-US" sz="2400" b="0" dirty="0">
              <a:highlight>
                <a:srgbClr val="FFFF00"/>
              </a:highlight>
            </a:endParaRPr>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745572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Status on the Proposal on Interworking</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altLang="en-US" b="0" dirty="0">
                <a:solidFill>
                  <a:schemeClr val="tx1"/>
                </a:solidFill>
              </a:rPr>
              <a:t>At the July meeting a proposal was made: </a:t>
            </a:r>
            <a:r>
              <a:rPr lang="en-US" altLang="en-US" b="0" dirty="0">
                <a:solidFill>
                  <a:schemeClr val="tx1"/>
                </a:solidFill>
                <a:hlinkClick r:id="rId2"/>
              </a:rPr>
              <a:t>11-19/1160r1</a:t>
            </a:r>
            <a:r>
              <a:rPr lang="en-US" altLang="en-US" b="0" dirty="0">
                <a:solidFill>
                  <a:schemeClr val="tx1"/>
                </a:solidFill>
              </a:rPr>
              <a:t> Proposal on Interworking between IEEE 802.11 WLAN and 3GPP 5G Core Network– Hyun Seo Oh (ETRI)</a:t>
            </a:r>
          </a:p>
          <a:p>
            <a:pPr marL="571500" indent="-457200">
              <a:buFont typeface="Arial" panose="020B0604020202020204" pitchFamily="34" charset="0"/>
              <a:buChar char="•"/>
            </a:pPr>
            <a:r>
              <a:rPr lang="en-US" altLang="en-US" b="0" dirty="0">
                <a:solidFill>
                  <a:schemeClr val="tx1"/>
                </a:solidFill>
              </a:rPr>
              <a:t>At the September meeting more details were provided: </a:t>
            </a:r>
            <a:r>
              <a:rPr lang="en-US" altLang="en-US" sz="2400" b="0" dirty="0">
                <a:solidFill>
                  <a:schemeClr val="tx1"/>
                </a:solidFill>
                <a:hlinkClick r:id="rId3"/>
              </a:rPr>
              <a:t>11-19/1529r1</a:t>
            </a:r>
            <a:r>
              <a:rPr lang="en-US" altLang="en-US" sz="2400" b="0" dirty="0">
                <a:solidFill>
                  <a:schemeClr val="tx1"/>
                </a:solidFill>
              </a:rPr>
              <a:t>, “</a:t>
            </a:r>
            <a:r>
              <a:rPr lang="en-US" sz="2400" b="0" dirty="0"/>
              <a:t>Objective and scope of technical report on interworking between 5G core network and WLAN”, Hyun Seo Oh (ETRI)</a:t>
            </a:r>
          </a:p>
          <a:p>
            <a:pPr marL="571500" indent="-457200">
              <a:buFont typeface="Arial" panose="020B0604020202020204" pitchFamily="34" charset="0"/>
              <a:buChar char="•"/>
            </a:pPr>
            <a:r>
              <a:rPr lang="en-US" altLang="en-US" b="0" dirty="0">
                <a:solidFill>
                  <a:schemeClr val="tx1"/>
                </a:solidFill>
              </a:rPr>
              <a:t>At the November meeting two contributions were discussed:</a:t>
            </a:r>
          </a:p>
          <a:p>
            <a:pPr marL="857250" lvl="1" indent="-457200">
              <a:spcBef>
                <a:spcPts val="200"/>
              </a:spcBef>
              <a:buFont typeface="Arial" panose="020B0604020202020204" pitchFamily="34" charset="0"/>
              <a:buChar char="•"/>
              <a:defRPr/>
            </a:pPr>
            <a:r>
              <a:rPr lang="en-US" dirty="0">
                <a:hlinkClick r:id="rId4"/>
              </a:rPr>
              <a:t>11-19/2046r0</a:t>
            </a:r>
            <a:r>
              <a:rPr lang="en-US" dirty="0"/>
              <a:t> The Initial Technical Draft Report on Interworking between 3GPP 5G Network &amp; WLAN - </a:t>
            </a:r>
            <a:r>
              <a:rPr lang="en-GB" dirty="0"/>
              <a:t>Hyun Seo OH (ETRI)</a:t>
            </a:r>
          </a:p>
          <a:p>
            <a:pPr marL="857250" lvl="1" indent="-457200">
              <a:spcBef>
                <a:spcPts val="200"/>
              </a:spcBef>
              <a:buFont typeface="Arial" panose="020B0604020202020204" pitchFamily="34" charset="0"/>
              <a:buChar char="•"/>
              <a:defRPr/>
            </a:pPr>
            <a:r>
              <a:rPr lang="en-GB" dirty="0">
                <a:hlinkClick r:id="rId5"/>
              </a:rPr>
              <a:t>11-19/1843</a:t>
            </a:r>
            <a:r>
              <a:rPr lang="en-GB" dirty="0"/>
              <a:t> - Initial technical draft report on interworking between 3GPP 5G network &amp; WLAN  - Hyun Seo OH (ETRI)</a:t>
            </a:r>
          </a:p>
          <a:p>
            <a:pPr marL="857250" lvl="1" indent="-457200">
              <a:spcBef>
                <a:spcPts val="200"/>
              </a:spcBef>
              <a:buFont typeface="Arial" panose="020B0604020202020204" pitchFamily="34" charset="0"/>
              <a:buChar char="•"/>
              <a:defRPr/>
            </a:pPr>
            <a:r>
              <a:rPr lang="en-GB" dirty="0"/>
              <a:t>There was an objection to continuing this work, expressed by an 802.11 voting member.  To which the Chair replied that the work of the AANI SC is contribution driven. </a:t>
            </a: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857250" lvl="1" indent="-457200">
              <a:spcBef>
                <a:spcPts val="200"/>
              </a:spcBef>
              <a:buFont typeface="Arial" panose="020B0604020202020204" pitchFamily="34" charset="0"/>
              <a:buChar char="•"/>
              <a:defRPr/>
            </a:pPr>
            <a:r>
              <a:rPr lang="en-US" dirty="0">
                <a:highlight>
                  <a:srgbClr val="FFFF00"/>
                </a:highlight>
              </a:rPr>
              <a:t>TBS</a:t>
            </a:r>
            <a:endParaRPr lang="en-US" altLang="en-US" dirty="0">
              <a:solidFill>
                <a:schemeClr val="tx1"/>
              </a:solidFill>
              <a:highlight>
                <a:srgbClr val="FFFF00"/>
              </a:highlight>
            </a:endParaRP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 - </a:t>
            </a:r>
            <a:r>
              <a:rPr lang="en-US" altLang="en-US" sz="2000" b="0" dirty="0"/>
              <a:t>As required with 10 days’ notification</a:t>
            </a:r>
          </a:p>
          <a:p>
            <a:endParaRPr lang="en-US" altLang="en-US" sz="700" b="0" dirty="0"/>
          </a:p>
          <a:p>
            <a:r>
              <a:rPr lang="it-IT" altLang="en-US" dirty="0"/>
              <a:t>15-20 March 2020 </a:t>
            </a:r>
            <a:r>
              <a:rPr lang="en-GB" dirty="0"/>
              <a:t>Hilton Atlanta, Atlanta Georgia, USA:</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endParaRPr lang="en-US" i="1" dirty="0">
              <a:highlight>
                <a:srgbClr val="FFFF00"/>
              </a:highlight>
            </a:endParaRPr>
          </a:p>
          <a:p>
            <a:pPr marL="400050" lvl="1" indent="0"/>
            <a:endParaRPr lang="en-US" altLang="en-US" sz="700" i="1" dirty="0"/>
          </a:p>
          <a:p>
            <a:pPr marL="400050" lvl="1" indent="0"/>
            <a:r>
              <a:rPr lang="en-US" altLang="en-US" dirty="0"/>
              <a:t>Meeting time requested: 1 sessions – Tuesday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2343" y="1219200"/>
            <a:ext cx="11125199" cy="5256214"/>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Contributions to the report on </a:t>
            </a:r>
            <a:r>
              <a:rPr lang="en-US" altLang="en-US" sz="1800" dirty="0">
                <a:solidFill>
                  <a:schemeClr val="tx1"/>
                </a:solidFill>
              </a:rPr>
              <a:t>Interworking between IEEE 802.11 WLAN and 3GPP 5G Core Network</a:t>
            </a:r>
            <a:endParaRPr lang="en-US" sz="1800"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a:t>AANI – Background Material</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2020</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566"/>
            <a:ext cx="10361084" cy="638079"/>
          </a:xfrm>
        </p:spPr>
        <p:txBody>
          <a:bodyPr/>
          <a:lstStyle/>
          <a:p>
            <a:r>
              <a:rPr lang="en-US" altLang="en-US" dirty="0"/>
              <a:t>AANI SC Background 1/4</a:t>
            </a:r>
            <a:endParaRPr lang="en-US" dirty="0"/>
          </a:p>
        </p:txBody>
      </p:sp>
      <p:sp>
        <p:nvSpPr>
          <p:cNvPr id="3" name="Content Placeholder 2"/>
          <p:cNvSpPr>
            <a:spLocks noGrp="1"/>
          </p:cNvSpPr>
          <p:nvPr>
            <p:ph idx="1"/>
          </p:nvPr>
        </p:nvSpPr>
        <p:spPr>
          <a:xfrm>
            <a:off x="647699" y="718708"/>
            <a:ext cx="10742085" cy="5756706"/>
          </a:xfrm>
        </p:spPr>
        <p:txBody>
          <a:bodyPr/>
          <a:lstStyle/>
          <a:p>
            <a:r>
              <a:rPr lang="en-US" altLang="en-US" sz="1800" dirty="0"/>
              <a:t>At the July 802 Plenary 802.11 passed a motion forming the AANI SC [</a:t>
            </a:r>
            <a:r>
              <a:rPr lang="en-US" sz="1800" dirty="0">
                <a:hlinkClick r:id="rId2"/>
              </a:rPr>
              <a:t>11-16/1057r1</a:t>
            </a:r>
            <a:r>
              <a:rPr lang="en-US" altLang="en-US" sz="1800" dirty="0"/>
              <a:t>]</a:t>
            </a:r>
          </a:p>
          <a:p>
            <a:r>
              <a:rPr lang="en-US" altLang="en-US" sz="1800" dirty="0"/>
              <a:t>Liaison Statements Sent:</a:t>
            </a:r>
          </a:p>
          <a:p>
            <a:pPr>
              <a:buFont typeface="Arial" panose="020B0604020202020204" pitchFamily="34" charset="0"/>
              <a:buChar char="•"/>
            </a:pPr>
            <a:r>
              <a:rPr lang="en-US" altLang="en-US" sz="1800" dirty="0"/>
              <a:t>802.11 sent an LS (</a:t>
            </a:r>
            <a:r>
              <a:rPr lang="en-US" altLang="en-US" sz="1800" dirty="0">
                <a:hlinkClick r:id="rId3"/>
              </a:rPr>
              <a:t>11-16/1101r10</a:t>
            </a:r>
            <a:r>
              <a:rPr lang="en-US" altLang="en-US" sz="1800" dirty="0"/>
              <a:t>) to 3GPP RAN and SA (9/16)</a:t>
            </a:r>
          </a:p>
          <a:p>
            <a:pPr>
              <a:buFont typeface="Arial" panose="020B0604020202020204" pitchFamily="34" charset="0"/>
              <a:buChar char="•"/>
            </a:pPr>
            <a:r>
              <a:rPr lang="en-US" altLang="en-US" sz="1800" dirty="0"/>
              <a:t>802.11 sent an LS (</a:t>
            </a:r>
            <a:r>
              <a:rPr lang="en-US" altLang="en-US" sz="1800" dirty="0">
                <a:hlinkClick r:id="rId4"/>
              </a:rPr>
              <a:t>11-16-/510r2</a:t>
            </a:r>
            <a:r>
              <a:rPr lang="en-US" altLang="en-US" sz="1800" dirty="0"/>
              <a:t>) to 3GPP RAN2 (1/17)</a:t>
            </a:r>
          </a:p>
          <a:p>
            <a:pPr>
              <a:buFont typeface="Arial" panose="020B0604020202020204" pitchFamily="34" charset="0"/>
              <a:buChar char="•"/>
            </a:pPr>
            <a:r>
              <a:rPr lang="en-US" altLang="en-US" sz="1800" dirty="0"/>
              <a:t>802.11 sent an LS (</a:t>
            </a:r>
            <a:r>
              <a:rPr lang="en-US" altLang="en-US" sz="1800" dirty="0">
                <a:hlinkClick r:id="rId5"/>
              </a:rPr>
              <a:t>11-16/1573r3</a:t>
            </a:r>
            <a:r>
              <a:rPr lang="en-US" altLang="en-US" sz="1800" dirty="0"/>
              <a:t>) to 3GPP RAN (1/17)</a:t>
            </a:r>
          </a:p>
          <a:p>
            <a:pPr>
              <a:buFont typeface="Arial" panose="020B0604020202020204" pitchFamily="34" charset="0"/>
              <a:buChar char="•"/>
            </a:pPr>
            <a:r>
              <a:rPr lang="en-US" altLang="en-US" sz="1800" dirty="0"/>
              <a:t>802.11 sent an LS (</a:t>
            </a:r>
            <a:r>
              <a:rPr lang="en-US" altLang="en-US" sz="1800" dirty="0">
                <a:hlinkClick r:id="rId6"/>
              </a:rPr>
              <a:t>11-17-0378r2</a:t>
            </a:r>
            <a:r>
              <a:rPr lang="en-US" altLang="en-US" sz="1800" dirty="0"/>
              <a:t>) to 3GPP RAN2 (5/17)</a:t>
            </a:r>
          </a:p>
          <a:p>
            <a:pPr>
              <a:buFont typeface="Arial" panose="020B0604020202020204" pitchFamily="34" charset="0"/>
              <a:buChar char="•"/>
            </a:pPr>
            <a:r>
              <a:rPr lang="en-US" altLang="en-US" sz="1800" dirty="0"/>
              <a:t>802.11 sent an LS (</a:t>
            </a:r>
            <a:r>
              <a:rPr lang="en-US" altLang="en-US" sz="1800" dirty="0">
                <a:hlinkClick r:id="rId7"/>
              </a:rPr>
              <a:t>11-16/1574r3</a:t>
            </a:r>
            <a:r>
              <a:rPr lang="en-US" altLang="en-US" sz="1800" dirty="0"/>
              <a:t>) to 3GPP SA (5/17)</a:t>
            </a:r>
          </a:p>
          <a:p>
            <a:pPr>
              <a:buFont typeface="Arial" panose="020B0604020202020204" pitchFamily="34" charset="0"/>
              <a:buChar char="•"/>
            </a:pPr>
            <a:r>
              <a:rPr lang="en-US" altLang="en-US" sz="1800" dirty="0"/>
              <a:t>802.11 sent an LS (</a:t>
            </a:r>
            <a:r>
              <a:rPr lang="en-US" altLang="en-US" sz="1800" dirty="0">
                <a:hlinkClick r:id="rId8"/>
              </a:rPr>
              <a:t>11-17/1744r3</a:t>
            </a:r>
            <a:r>
              <a:rPr lang="en-US" altLang="en-US" sz="1800" dirty="0"/>
              <a:t>) to NGMN (11/17)</a:t>
            </a:r>
          </a:p>
          <a:p>
            <a:pPr>
              <a:buFont typeface="Arial" panose="020B0604020202020204" pitchFamily="34" charset="0"/>
              <a:buChar char="•"/>
            </a:pPr>
            <a:r>
              <a:rPr lang="en-US" altLang="en-US" sz="1800" dirty="0"/>
              <a:t>802.11 sent an LS (</a:t>
            </a:r>
            <a:r>
              <a:rPr lang="en-US" altLang="en-US" sz="1800" dirty="0">
                <a:hlinkClick r:id="rId9"/>
              </a:rPr>
              <a:t>11-17/1750r3</a:t>
            </a:r>
            <a:r>
              <a:rPr lang="en-US" altLang="en-US" sz="1800" dirty="0"/>
              <a:t>) to IEEE 5G (11/17)</a:t>
            </a:r>
          </a:p>
          <a:p>
            <a:pPr>
              <a:buFont typeface="Arial" panose="020B0604020202020204" pitchFamily="34" charset="0"/>
              <a:buChar char="•"/>
            </a:pPr>
            <a:r>
              <a:rPr lang="en-US" altLang="en-US" sz="1800" dirty="0"/>
              <a:t>802.11 sent an LS (</a:t>
            </a:r>
            <a:r>
              <a:rPr lang="en-US" altLang="en-US" sz="1800" dirty="0">
                <a:hlinkClick r:id="rId10"/>
              </a:rPr>
              <a:t>11-18/1340r9</a:t>
            </a:r>
            <a:r>
              <a:rPr lang="en-US" altLang="en-US" sz="1800" dirty="0"/>
              <a:t>) to 3GPP SA (11/18)</a:t>
            </a:r>
          </a:p>
          <a:p>
            <a:pPr>
              <a:buFont typeface="Arial" panose="020B0604020202020204" pitchFamily="34" charset="0"/>
              <a:buChar char="•"/>
            </a:pPr>
            <a:r>
              <a:rPr lang="en-US" altLang="en-US" sz="1800" dirty="0"/>
              <a:t>802.11 sent an LS (</a:t>
            </a:r>
            <a:r>
              <a:rPr lang="en-US" sz="1800" dirty="0">
                <a:hlinkClick r:id="rId11"/>
              </a:rPr>
              <a:t>11-19/1300r1</a:t>
            </a:r>
            <a:r>
              <a:rPr lang="en-US" sz="1800" dirty="0"/>
              <a:t>) to 3GPP SA (7/19)</a:t>
            </a:r>
            <a:endParaRPr lang="en-US" altLang="en-US" sz="1800" dirty="0"/>
          </a:p>
          <a:p>
            <a:pPr marL="0" indent="0"/>
            <a:r>
              <a:rPr lang="en-US" altLang="en-US" sz="1800" dirty="0"/>
              <a:t>Liaison Statements Received:</a:t>
            </a:r>
          </a:p>
          <a:p>
            <a:pPr>
              <a:buFont typeface="Arial" panose="020B0604020202020204" pitchFamily="34" charset="0"/>
              <a:buChar char="•"/>
            </a:pPr>
            <a:r>
              <a:rPr lang="en-US" altLang="en-US" sz="1800" dirty="0"/>
              <a:t>3GPP RAN2 WG sent an LS (</a:t>
            </a:r>
            <a:r>
              <a:rPr lang="en-US" altLang="en-US" sz="1800" dirty="0">
                <a:hlinkClick r:id="rId12"/>
              </a:rPr>
              <a:t>11-17/0315r0</a:t>
            </a:r>
            <a:r>
              <a:rPr lang="en-US" altLang="en-US" sz="1800" dirty="0"/>
              <a:t>) (3/17)</a:t>
            </a:r>
          </a:p>
          <a:p>
            <a:pPr>
              <a:buFont typeface="Arial" panose="020B0604020202020204" pitchFamily="34" charset="0"/>
              <a:buChar char="•"/>
            </a:pPr>
            <a:r>
              <a:rPr lang="en-US" altLang="en-US" sz="1800" dirty="0"/>
              <a:t>3GPP RAN TSG sent an LS (</a:t>
            </a:r>
            <a:r>
              <a:rPr lang="en-US" altLang="en-US" sz="1800" dirty="0">
                <a:hlinkClick r:id="rId13"/>
              </a:rPr>
              <a:t>11-17/0444r0</a:t>
            </a:r>
            <a:r>
              <a:rPr lang="en-US" altLang="en-US" sz="1800" dirty="0"/>
              <a:t>) (3/17)</a:t>
            </a:r>
          </a:p>
          <a:p>
            <a:pPr>
              <a:buFont typeface="Arial" panose="020B0604020202020204" pitchFamily="34" charset="0"/>
              <a:buChar char="•"/>
            </a:pPr>
            <a:r>
              <a:rPr lang="en-US" altLang="en-US" sz="1800" dirty="0"/>
              <a:t>3GPP SA TSG sent an LS (</a:t>
            </a:r>
            <a:r>
              <a:rPr lang="en-US" altLang="en-US" sz="1800" dirty="0">
                <a:hlinkClick r:id="rId14"/>
              </a:rPr>
              <a:t>11-17/0903r0</a:t>
            </a:r>
            <a:r>
              <a:rPr lang="en-US" altLang="en-US" sz="1800" dirty="0"/>
              <a:t>) (6/17)</a:t>
            </a:r>
          </a:p>
          <a:p>
            <a:pPr>
              <a:buFont typeface="Arial" panose="020B0604020202020204" pitchFamily="34" charset="0"/>
              <a:buChar char="•"/>
            </a:pPr>
            <a:r>
              <a:rPr lang="en-US" altLang="en-US" sz="1800" dirty="0"/>
              <a:t>NGMN sent an LS (</a:t>
            </a:r>
            <a:r>
              <a:rPr lang="en-US" altLang="en-US" sz="1800" dirty="0">
                <a:hlinkClick r:id="rId15"/>
              </a:rPr>
              <a:t>11-17/1569r0</a:t>
            </a:r>
            <a:r>
              <a:rPr lang="en-US" altLang="en-US" sz="1800" dirty="0"/>
              <a:t>) (10/17)</a:t>
            </a:r>
            <a:endParaRPr lang="en-US" sz="18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68006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r>
              <a:rPr lang="en-US" dirty="0"/>
              <a:t>”</a:t>
            </a:r>
          </a:p>
          <a:p>
            <a:pPr>
              <a:buFont typeface="Arial" panose="020B0604020202020204" pitchFamily="34" charset="0"/>
              <a:buChar char="•"/>
            </a:pPr>
            <a:r>
              <a:rPr lang="en-US" dirty="0">
                <a:hlinkClick r:id="rId7"/>
              </a:rPr>
              <a:t>11-19/1215r0</a:t>
            </a:r>
            <a:r>
              <a:rPr lang="en-US" dirty="0"/>
              <a:t> - “3GPP WLAN intergration in 5G System Rel 17</a:t>
            </a:r>
            <a:r>
              <a:rPr lang="en-GB" dirty="0"/>
              <a:t>”</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84994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January 2020</a:t>
            </a:r>
          </a:p>
          <a:p>
            <a:pPr algn="ctr"/>
            <a:r>
              <a:rPr lang="en-GB" dirty="0"/>
              <a:t> Hotel Irvine, Irvine, California, USA </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62122"/>
          </a:xfrm>
        </p:spPr>
        <p:txBody>
          <a:bodyPr/>
          <a:lstStyle/>
          <a:p>
            <a:r>
              <a:rPr lang="en-US" altLang="en-US" dirty="0"/>
              <a:t>AANI SC Background 3/4</a:t>
            </a:r>
            <a:endParaRPr lang="en-US" dirty="0"/>
          </a:p>
        </p:txBody>
      </p:sp>
      <p:sp>
        <p:nvSpPr>
          <p:cNvPr id="3" name="Content Placeholder 2"/>
          <p:cNvSpPr>
            <a:spLocks noGrp="1"/>
          </p:cNvSpPr>
          <p:nvPr>
            <p:ph idx="1"/>
          </p:nvPr>
        </p:nvSpPr>
        <p:spPr>
          <a:xfrm>
            <a:off x="323305" y="1047923"/>
            <a:ext cx="11069107" cy="5408614"/>
          </a:xfrm>
        </p:spPr>
        <p:txBody>
          <a:bodyPr/>
          <a:lstStyle/>
          <a:p>
            <a:r>
              <a:rPr lang="en-US" dirty="0"/>
              <a:t>Contributions on 802.11ax performance relative to IMT-2020 EMBB requirements:</a:t>
            </a:r>
          </a:p>
          <a:p>
            <a:pPr>
              <a:buFont typeface="Arial" panose="020B0604020202020204" pitchFamily="34" charset="0"/>
              <a:buChar char="•"/>
            </a:pPr>
            <a:r>
              <a:rPr lang="en-US" sz="1800" b="0" dirty="0">
                <a:hlinkClick r:id="rId2"/>
              </a:rPr>
              <a:t>11-18/0256r0</a:t>
            </a:r>
            <a:r>
              <a:rPr lang="en-US" sz="1800" b="0" dirty="0"/>
              <a:t> “802.11ax for IMT-2020” </a:t>
            </a:r>
          </a:p>
          <a:p>
            <a:pPr>
              <a:buFont typeface="Arial" panose="020B0604020202020204" pitchFamily="34" charset="0"/>
              <a:buChar char="•"/>
            </a:pPr>
            <a:r>
              <a:rPr lang="en-US" sz="1800" b="0" dirty="0">
                <a:hlinkClick r:id="rId3"/>
              </a:rPr>
              <a:t>11-18/0517r2</a:t>
            </a:r>
            <a:r>
              <a:rPr lang="en-US" sz="1800" b="0" dirty="0"/>
              <a:t> “802.11ax for IMT-2020 eMBB Indoor Hotspot and Dense Urban”</a:t>
            </a:r>
          </a:p>
          <a:p>
            <a:pPr>
              <a:buFont typeface="Arial" panose="020B0604020202020204" pitchFamily="34" charset="0"/>
              <a:buChar char="•"/>
            </a:pPr>
            <a:r>
              <a:rPr lang="en-US" sz="1800" b="0" u="sng" dirty="0">
                <a:hlinkClick r:id="rId4"/>
              </a:rPr>
              <a:t>11-18/0915r3</a:t>
            </a:r>
            <a:r>
              <a:rPr lang="en-US" sz="1800" b="0" dirty="0"/>
              <a:t> “Benchmarking of 802.11ax against eMBB Indoor Hotspot requirements using IMT-2020 simulation methodology”</a:t>
            </a:r>
          </a:p>
          <a:p>
            <a:pPr>
              <a:buFont typeface="Arial" panose="020B0604020202020204" pitchFamily="34" charset="0"/>
              <a:buChar char="•"/>
            </a:pPr>
            <a:r>
              <a:rPr lang="en-US" sz="1800" b="0" dirty="0">
                <a:hlinkClick r:id="rId5"/>
              </a:rPr>
              <a:t>11-18/1240r4</a:t>
            </a:r>
            <a:r>
              <a:rPr lang="en-US" sz="1800" b="0" dirty="0"/>
              <a:t> “802.11ax for IMT-2020 eMBB Indoor Hotspot”</a:t>
            </a:r>
          </a:p>
          <a:p>
            <a:pPr>
              <a:buFont typeface="Arial" panose="020B0604020202020204" pitchFamily="34" charset="0"/>
              <a:buChar char="•"/>
            </a:pPr>
            <a:r>
              <a:rPr lang="en-US" sz="1800" b="0" dirty="0">
                <a:hlinkClick r:id="rId6"/>
              </a:rPr>
              <a:t>11-18/1573r7</a:t>
            </a:r>
            <a:r>
              <a:rPr lang="en-US" sz="1800" b="0" dirty="0"/>
              <a:t> “Summary of 802.11ax Self Evaluation for IMT-2020 EMBB Indoor Hotspot and Dense Urban Test Environments”</a:t>
            </a:r>
          </a:p>
          <a:p>
            <a:pPr>
              <a:buFont typeface="Arial" panose="020B0604020202020204" pitchFamily="34" charset="0"/>
              <a:buChar char="•"/>
            </a:pPr>
            <a:r>
              <a:rPr lang="en-US" sz="1800" b="0" dirty="0">
                <a:hlinkClick r:id="rId7"/>
              </a:rPr>
              <a:t>11-18/1340r9</a:t>
            </a:r>
            <a:r>
              <a:rPr lang="en-US" sz="1800" b="0" dirty="0"/>
              <a:t> “Proposed LS to 3GPP/WFA/WBA/WifiForward on the studies done regarding benchmarking of 802.11ax capabilities”</a:t>
            </a:r>
          </a:p>
          <a:p>
            <a:pPr>
              <a:buFont typeface="Arial" panose="020B0604020202020204" pitchFamily="34" charset="0"/>
              <a:buChar char="•"/>
            </a:pPr>
            <a:r>
              <a:rPr lang="en-US" sz="1800" b="0" dirty="0">
                <a:hlinkClick r:id="rId8"/>
              </a:rPr>
              <a:t>LS sent by the 802.11 WG Chair</a:t>
            </a:r>
            <a:r>
              <a:rPr lang="en-US" sz="1800" b="0" dirty="0"/>
              <a:t>, based on: </a:t>
            </a:r>
            <a:r>
              <a:rPr lang="en-US" altLang="en-US" sz="1800" b="0" dirty="0">
                <a:hlinkClick r:id="rId7"/>
              </a:rPr>
              <a:t>11-18/1340r9</a:t>
            </a:r>
            <a:r>
              <a:rPr lang="en-US" sz="1800" b="0" dirty="0"/>
              <a:t> </a:t>
            </a:r>
          </a:p>
          <a:p>
            <a:pPr>
              <a:buFont typeface="Arial" panose="020B0604020202020204" pitchFamily="34" charset="0"/>
              <a:buChar char="•"/>
            </a:pPr>
            <a:r>
              <a:rPr lang="en-US" altLang="en-US" sz="1800" b="0" dirty="0">
                <a:solidFill>
                  <a:schemeClr val="tx1"/>
                </a:solidFill>
                <a:hlinkClick r:id="rId9"/>
              </a:rPr>
              <a:t>11-19/0888r0</a:t>
            </a:r>
            <a:r>
              <a:rPr lang="en-US" altLang="en-US" sz="1800" b="0" dirty="0">
                <a:solidFill>
                  <a:schemeClr val="tx1"/>
                </a:solidFill>
              </a:rPr>
              <a:t> “Discussion on IMT-2020 mMTC and URLLC requirements” </a:t>
            </a:r>
          </a:p>
          <a:p>
            <a:pPr>
              <a:buFont typeface="Arial" panose="020B0604020202020204" pitchFamily="34" charset="0"/>
              <a:buChar char="•"/>
            </a:pPr>
            <a:r>
              <a:rPr lang="en-US" altLang="en-US" sz="1800" b="0" dirty="0">
                <a:solidFill>
                  <a:schemeClr val="tx1"/>
                </a:solidFill>
                <a:hlinkClick r:id="rId10"/>
              </a:rPr>
              <a:t>11-19/0871r0</a:t>
            </a:r>
            <a:r>
              <a:rPr lang="en-US" altLang="en-US" sz="1800" b="0" dirty="0">
                <a:solidFill>
                  <a:schemeClr val="tx1"/>
                </a:solidFill>
              </a:rPr>
              <a:t> “802.11ax for IMT-2020 eMBB Dense Urban” </a:t>
            </a:r>
            <a:endParaRPr lang="en-US" altLang="en-US" sz="2000" b="0" dirty="0">
              <a:solidFill>
                <a:schemeClr val="tx1"/>
              </a:solidFill>
            </a:endParaRPr>
          </a:p>
          <a:p>
            <a:pPr>
              <a:buFont typeface="Arial" panose="020B0604020202020204" pitchFamily="34" charset="0"/>
              <a:buChar char="•"/>
            </a:pPr>
            <a:r>
              <a:rPr lang="en-US" sz="1800" b="0" dirty="0">
                <a:hlinkClick r:id="rId11"/>
              </a:rPr>
              <a:t>11-19/1283r0</a:t>
            </a:r>
            <a:r>
              <a:rPr lang="en-US" sz="1800" dirty="0"/>
              <a:t> “</a:t>
            </a:r>
            <a:r>
              <a:rPr lang="en-US" sz="1800" b="0" dirty="0"/>
              <a:t>Updated 11ax evaluation for IMT-2020 Dense Urban, adding mobility”</a:t>
            </a:r>
          </a:p>
          <a:p>
            <a:pPr>
              <a:buFont typeface="Arial" panose="020B0604020202020204" pitchFamily="34" charset="0"/>
              <a:buChar char="•"/>
            </a:pPr>
            <a:r>
              <a:rPr lang="en-US" sz="1800" b="0" dirty="0">
                <a:hlinkClick r:id="rId12"/>
              </a:rPr>
              <a:t>11-19/1284r0</a:t>
            </a:r>
            <a:r>
              <a:rPr lang="en-US" sz="1800" b="0" dirty="0"/>
              <a:t> “Summary of 802.11ax performance self evaluation IMT-2020 Indoor Hotspot and Dense Urban”</a:t>
            </a:r>
          </a:p>
          <a:p>
            <a:pPr>
              <a:buFont typeface="Arial" panose="020B0604020202020204" pitchFamily="34" charset="0"/>
              <a:buChar char="•"/>
            </a:pPr>
            <a:r>
              <a:rPr lang="en-US" sz="1800" b="0" dirty="0">
                <a:hlinkClick r:id="rId13"/>
              </a:rPr>
              <a:t>11-19/1522r1</a:t>
            </a:r>
            <a:r>
              <a:rPr lang="en-US" sz="1800" b="0" dirty="0"/>
              <a:t> “Simulation Evaluation of 802.11ax for IMT-2020 eMBB Dense Urban Scenario”</a:t>
            </a:r>
          </a:p>
          <a:p>
            <a:pPr marL="0" indent="0"/>
            <a:endParaRPr lang="en-US" i="1" dirty="0"/>
          </a:p>
          <a:p>
            <a:pPr marL="0" indent="0" algn="ct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24362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1654"/>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49742" y="685800"/>
            <a:ext cx="12192000" cy="5789614"/>
          </a:xfrm>
        </p:spPr>
        <p:txBody>
          <a:bodyPr/>
          <a:lstStyle/>
          <a:p>
            <a:r>
              <a:rPr lang="en-US" dirty="0"/>
              <a:t>Contributions related the proposed “Nufront/802.11” IMT-2020 proposal:</a:t>
            </a:r>
          </a:p>
          <a:p>
            <a:pPr lvl="1">
              <a:buFont typeface="Arial" panose="020B0604020202020204" pitchFamily="34" charset="0"/>
              <a:buChar char="•"/>
            </a:pPr>
            <a:r>
              <a:rPr lang="en-US" sz="1400" b="0" dirty="0"/>
              <a:t>A communication from Jun LEI (Nufront) was received by the 802.11 WG Chair (</a:t>
            </a:r>
            <a:r>
              <a:rPr lang="en-US" sz="1400" b="0" u="sng" dirty="0">
                <a:hlinkClick r:id="rId2"/>
              </a:rPr>
              <a:t>11-19/0550r0</a:t>
            </a:r>
            <a:r>
              <a:rPr lang="en-US" sz="1400" b="0" dirty="0"/>
              <a:t>)</a:t>
            </a:r>
          </a:p>
          <a:p>
            <a:pPr lvl="1">
              <a:buFont typeface="Arial" panose="020B0604020202020204" pitchFamily="34" charset="0"/>
              <a:buChar char="•"/>
            </a:pPr>
            <a:r>
              <a:rPr lang="en-US" altLang="en-US" sz="1400" b="0" dirty="0">
                <a:hlinkClick r:id="rId3"/>
              </a:rPr>
              <a:t>11-19/0625r0</a:t>
            </a:r>
            <a:r>
              <a:rPr lang="en-US" altLang="en-US" sz="1400" b="0" dirty="0"/>
              <a:t> – “proposal from Nufront_20190407”</a:t>
            </a:r>
          </a:p>
          <a:p>
            <a:pPr lvl="1">
              <a:buFont typeface="Arial" panose="020B0604020202020204" pitchFamily="34" charset="0"/>
              <a:buChar char="•"/>
            </a:pPr>
            <a:r>
              <a:rPr lang="en-US" altLang="en-US" sz="1400" b="0" dirty="0">
                <a:hlinkClick r:id="rId4"/>
              </a:rPr>
              <a:t>11-19/0626r0</a:t>
            </a:r>
            <a:r>
              <a:rPr lang="en-US" altLang="en-US" sz="1400" b="0" dirty="0"/>
              <a:t> – “</a:t>
            </a:r>
            <a:r>
              <a:rPr lang="nl-NL" sz="1400" b="0" dirty="0"/>
              <a:t>EUHT Tech Brief En for IEEE 20190407</a:t>
            </a:r>
            <a:r>
              <a:rPr lang="en-US" altLang="en-US" sz="1400" b="0" dirty="0"/>
              <a:t>”</a:t>
            </a:r>
          </a:p>
          <a:p>
            <a:pPr lvl="1">
              <a:buFont typeface="Arial" panose="020B0604020202020204" pitchFamily="34" charset="0"/>
              <a:buChar char="•"/>
            </a:pPr>
            <a:r>
              <a:rPr lang="en-US" altLang="en-US" sz="1400" b="0" dirty="0">
                <a:hlinkClick r:id="rId5"/>
              </a:rPr>
              <a:t>11-19/0671r0</a:t>
            </a:r>
            <a:r>
              <a:rPr lang="en-US" altLang="en-US" sz="1400" b="0" dirty="0"/>
              <a:t>  “The preliminary evaluation results of EUHT on Urban Macro URLLC”</a:t>
            </a:r>
          </a:p>
          <a:p>
            <a:pPr lvl="1">
              <a:buFont typeface="Arial" panose="020B0604020202020204" pitchFamily="34" charset="0"/>
              <a:buChar char="•"/>
            </a:pPr>
            <a:r>
              <a:rPr lang="nl-NL" altLang="en-US" sz="1400" b="0" dirty="0">
                <a:hlinkClick r:id="rId6"/>
              </a:rPr>
              <a:t>11-19/0672r0</a:t>
            </a:r>
            <a:r>
              <a:rPr lang="en-US" sz="1400" b="0" dirty="0"/>
              <a:t> - EUHT standard intro_0422</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8"/>
              </a:rPr>
              <a:t>11-19/0728r0</a:t>
            </a:r>
            <a:r>
              <a:rPr lang="en-US" altLang="en-US" sz="1400" b="0" dirty="0"/>
              <a:t> “</a:t>
            </a:r>
            <a:r>
              <a:rPr lang="en-US" sz="1400" b="0" dirty="0"/>
              <a:t>EUHT Evaluation Mobility”</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9"/>
              </a:rPr>
              <a:t>11-19/0855r2</a:t>
            </a:r>
            <a:r>
              <a:rPr lang="en-US" altLang="en-US" sz="1400" b="0" dirty="0"/>
              <a:t> “ANI SC Comments on Proposal to Submit IEEE 802.11ax and EUHT to ITU for IMT-2020”</a:t>
            </a:r>
          </a:p>
          <a:p>
            <a:pPr lvl="1">
              <a:buFont typeface="Arial" panose="020B0604020202020204" pitchFamily="34" charset="0"/>
              <a:buChar char="•"/>
            </a:pPr>
            <a:r>
              <a:rPr lang="en-US" altLang="en-US" sz="1400" b="0" dirty="0">
                <a:hlinkClick r:id="rId10"/>
              </a:rPr>
              <a:t>11-19/0889r2</a:t>
            </a:r>
            <a:r>
              <a:rPr lang="en-US" altLang="en-US" sz="1400" b="0" dirty="0"/>
              <a:t> “AANI SC Response to the comments on Proposal to Submit IEEE 802.11ax and EUHT to ITU for IMT-2020”</a:t>
            </a:r>
          </a:p>
          <a:p>
            <a:pPr lvl="1">
              <a:buFont typeface="Arial" panose="020B0604020202020204" pitchFamily="34" charset="0"/>
              <a:buChar char="•"/>
            </a:pPr>
            <a:r>
              <a:rPr lang="en-US" altLang="en-US" sz="1400" b="0" dirty="0">
                <a:hlinkClick r:id="rId11"/>
              </a:rPr>
              <a:t>11-19/0869r0</a:t>
            </a:r>
            <a:r>
              <a:rPr lang="en-US" altLang="en-US" sz="1400" b="0" dirty="0"/>
              <a:t> “AANI SC Current Status of submission about EUHT”</a:t>
            </a:r>
          </a:p>
          <a:p>
            <a:pPr lvl="1">
              <a:buFont typeface="Arial" panose="020B0604020202020204" pitchFamily="34" charset="0"/>
              <a:buChar char="•"/>
            </a:pPr>
            <a:r>
              <a:rPr lang="en-US" altLang="en-US" sz="1400" b="0" dirty="0">
                <a:hlinkClick r:id="rId12"/>
              </a:rPr>
              <a:t>11-19/0870r1</a:t>
            </a:r>
            <a:r>
              <a:rPr lang="en-US" altLang="en-US" sz="1400" b="0" dirty="0"/>
              <a:t> “AANI SC Submission documents of EUHT”</a:t>
            </a:r>
          </a:p>
          <a:p>
            <a:pPr lvl="1">
              <a:buFont typeface="Arial" panose="020B0604020202020204" pitchFamily="34" charset="0"/>
              <a:buChar char="•"/>
            </a:pPr>
            <a:r>
              <a:rPr lang="en-US" sz="1400" b="0" dirty="0">
                <a:hlinkClick r:id="rId13"/>
              </a:rPr>
              <a:t>11-19-0901r1</a:t>
            </a:r>
            <a:r>
              <a:rPr lang="en-US" sz="1400" b="0" dirty="0"/>
              <a:t> “Paths to 5G”</a:t>
            </a:r>
          </a:p>
          <a:p>
            <a:pPr marL="0" indent="0"/>
            <a:r>
              <a:rPr lang="en-US" dirty="0"/>
              <a:t>Conclusion at May 802.11 meeting: 802.11 does not support submitting such a proposal</a:t>
            </a:r>
          </a:p>
          <a:p>
            <a:pPr marL="0" indent="0"/>
            <a:r>
              <a:rPr lang="en-US" dirty="0"/>
              <a:t>Activity since May 802.11 meeting:</a:t>
            </a:r>
          </a:p>
          <a:p>
            <a:pPr lvl="1">
              <a:buFont typeface="Arial" panose="020B0604020202020204" pitchFamily="34" charset="0"/>
              <a:buChar char="•"/>
            </a:pPr>
            <a:r>
              <a:rPr lang="en-US" dirty="0"/>
              <a:t>Nufront has submitted a RIT proposal for IMT-2020 based on EUHT (see </a:t>
            </a:r>
            <a:r>
              <a:rPr lang="en-US" altLang="en-US" dirty="0">
                <a:solidFill>
                  <a:schemeClr val="tx1"/>
                </a:solidFill>
              </a:rPr>
              <a:t>11-19/1024r0)</a:t>
            </a:r>
            <a:endParaRPr lang="en-US" dirty="0"/>
          </a:p>
          <a:p>
            <a:pPr lvl="1">
              <a:buFont typeface="Arial" panose="020B0604020202020204" pitchFamily="34" charset="0"/>
              <a:buChar char="•"/>
            </a:pPr>
            <a:r>
              <a:rPr lang="en-US" dirty="0"/>
              <a:t>Nufront drafted, submitted, and withdrew an SRIT proposal based on 802.11ax and EUHT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038098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0" indent="0">
              <a:spcBef>
                <a:spcPts val="200"/>
              </a:spcBef>
              <a:defRPr/>
            </a:pPr>
            <a:r>
              <a:rPr lang="en-US" altLang="en-US" sz="2800" dirty="0"/>
              <a:t>Tuesday – AM2</a:t>
            </a:r>
          </a:p>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dirty="0"/>
              <a:t>Background/Status</a:t>
            </a:r>
          </a:p>
          <a:p>
            <a:pPr marL="457200" indent="-457200">
              <a:spcBef>
                <a:spcPts val="200"/>
              </a:spcBef>
              <a:buFont typeface="Times New Roman" panose="02020603050405020304" pitchFamily="18" charset="0"/>
              <a:buAutoNum type="arabicPeriod"/>
              <a:defRPr/>
            </a:pPr>
            <a:r>
              <a:rPr lang="en-US" dirty="0"/>
              <a:t>Technical Discussion / Contributions</a:t>
            </a:r>
          </a:p>
          <a:p>
            <a:pPr marL="857250" lvl="1" indent="-457200">
              <a:spcBef>
                <a:spcPts val="200"/>
              </a:spcBef>
              <a:buFont typeface="Arial" panose="020B0604020202020204" pitchFamily="34" charset="0"/>
              <a:buChar char="•"/>
              <a:defRPr/>
            </a:pPr>
            <a:r>
              <a:rPr lang="en-GB" dirty="0"/>
              <a:t>On interworking between 3GPP 5G network &amp; WLAN </a:t>
            </a:r>
          </a:p>
          <a:p>
            <a:pPr marL="457200" indent="-457200">
              <a:spcBef>
                <a:spcPts val="200"/>
              </a:spcBef>
              <a:buFont typeface="+mj-lt"/>
              <a:buAutoNum type="arabicPeriod"/>
              <a:defRPr/>
            </a:pPr>
            <a:r>
              <a:rPr lang="en-US" altLang="en-US"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a:t>Joseph Levy (InterDigital)</a:t>
            </a:r>
            <a:endParaRPr lang="en-GB" dirty="0"/>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January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Tuesday AM2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January 2020</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Tree>
    <p:extLst>
      <p:ext uri="{BB962C8B-B14F-4D97-AF65-F5344CB8AC3E}">
        <p14:creationId xmlns:p14="http://schemas.microsoft.com/office/powerpoint/2010/main" val="43114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September </a:t>
            </a:r>
            <a:r>
              <a:rPr lang="en-US" dirty="0"/>
              <a:t>2019 Meeting in Hanoi, Vietnam</a:t>
            </a:r>
            <a:r>
              <a:rPr lang="en-US" altLang="en-US" dirty="0"/>
              <a:t>:</a:t>
            </a:r>
            <a:br>
              <a:rPr lang="en-US" altLang="en-US" dirty="0"/>
            </a:br>
            <a:r>
              <a:rPr lang="en-US" altLang="en-US" dirty="0">
                <a:hlinkClick r:id="rId2"/>
              </a:rPr>
              <a:t>11-19/2097r0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none</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60873816-0101-4504-946e-6fdefec58fb5"/>
    <ds:schemaRef ds:uri="4e36d776-f4f9-4739-bb28-fcc060563e14"/>
    <ds:schemaRef ds:uri="http://www.w3.org/XML/1998/namespace"/>
    <ds:schemaRef ds:uri="http://purl.org/dc/dcmitype/"/>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35207</TotalTime>
  <Words>2058</Words>
  <Application>Microsoft Office PowerPoint</Application>
  <PresentationFormat>Widescreen</PresentationFormat>
  <Paragraphs>275</Paragraphs>
  <Slides>21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 Unicode MS</vt:lpstr>
      <vt:lpstr>MS Gothic</vt:lpstr>
      <vt:lpstr>Arial</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Tuesday AM2</vt:lpstr>
      <vt:lpstr>Approval of Minutes</vt:lpstr>
      <vt:lpstr>Nendica Reminder</vt:lpstr>
      <vt:lpstr>Update on “Press Release” </vt:lpstr>
      <vt:lpstr>Update on ITU IMT-2020 Status </vt:lpstr>
      <vt:lpstr>Status on the Proposal on Interworking</vt:lpstr>
      <vt:lpstr>Discussion / Contributions</vt:lpstr>
      <vt:lpstr>Future Sessions Planning</vt:lpstr>
      <vt:lpstr>Topics for Contribution</vt:lpstr>
      <vt:lpstr>Appendix</vt:lpstr>
      <vt:lpstr>AANI SC Background 1/4</vt:lpstr>
      <vt:lpstr>AANI SC Background 2/4</vt:lpstr>
      <vt:lpstr>AANI SC Background 3/4</vt:lpstr>
      <vt:lpstr>AANI SC Background 4/4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lastModifiedBy>Joseph Levy</cp:lastModifiedBy>
  <cp:revision>398</cp:revision>
  <cp:lastPrinted>1601-01-01T00:00:00Z</cp:lastPrinted>
  <dcterms:created xsi:type="dcterms:W3CDTF">2017-06-02T20:57:23Z</dcterms:created>
  <dcterms:modified xsi:type="dcterms:W3CDTF">2019-12-09T16:30:07Z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