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handoutMasterIdLst>
    <p:handoutMasterId r:id="rId37"/>
  </p:handoutMasterIdLst>
  <p:sldIdLst>
    <p:sldId id="269" r:id="rId2"/>
    <p:sldId id="272" r:id="rId3"/>
    <p:sldId id="315" r:id="rId4"/>
    <p:sldId id="338" r:id="rId5"/>
    <p:sldId id="328" r:id="rId6"/>
    <p:sldId id="339" r:id="rId7"/>
    <p:sldId id="340" r:id="rId8"/>
    <p:sldId id="341" r:id="rId9"/>
    <p:sldId id="358" r:id="rId10"/>
    <p:sldId id="342" r:id="rId11"/>
    <p:sldId id="334" r:id="rId12"/>
    <p:sldId id="389" r:id="rId13"/>
    <p:sldId id="407" r:id="rId14"/>
    <p:sldId id="380" r:id="rId15"/>
    <p:sldId id="403" r:id="rId16"/>
    <p:sldId id="406" r:id="rId17"/>
    <p:sldId id="405" r:id="rId18"/>
    <p:sldId id="351" r:id="rId19"/>
    <p:sldId id="394" r:id="rId20"/>
    <p:sldId id="400" r:id="rId21"/>
    <p:sldId id="404" r:id="rId22"/>
    <p:sldId id="401" r:id="rId23"/>
    <p:sldId id="402" r:id="rId24"/>
    <p:sldId id="359" r:id="rId25"/>
    <p:sldId id="396" r:id="rId26"/>
    <p:sldId id="397" r:id="rId27"/>
    <p:sldId id="311" r:id="rId28"/>
    <p:sldId id="371" r:id="rId29"/>
    <p:sldId id="398" r:id="rId30"/>
    <p:sldId id="399" r:id="rId31"/>
    <p:sldId id="366" r:id="rId32"/>
    <p:sldId id="379" r:id="rId33"/>
    <p:sldId id="360" r:id="rId34"/>
    <p:sldId id="395" r:id="rId3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73" autoAdjust="0"/>
    <p:restoredTop sz="98505" autoAdjust="0"/>
  </p:normalViewPr>
  <p:slideViewPr>
    <p:cSldViewPr>
      <p:cViewPr varScale="1">
        <p:scale>
          <a:sx n="120" d="100"/>
          <a:sy n="120" d="100"/>
        </p:scale>
        <p:origin x="120" y="462"/>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11</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12</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1935312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13</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3092552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9760E7A-8042-4119-997C-56EF09532CA8}" type="slidenum">
              <a:rPr lang="en-US" altLang="en-US" smtClean="0"/>
              <a:pPr>
                <a:spcBef>
                  <a:spcPct val="0"/>
                </a:spcBef>
              </a:pPr>
              <a:t>14</a:t>
            </a:fld>
            <a:endParaRPr lang="en-US" altLang="en-US" dirty="0"/>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5897420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16</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4159244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17</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6823673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20</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5726670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21</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9971927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22</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5536793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23</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53920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5</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54113" y="701675"/>
            <a:ext cx="4625975" cy="3468688"/>
          </a:xfrm>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66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66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66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663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425952D-3313-4D6B-988F-2E1D42A1B010}" type="slidenum">
              <a:rPr lang="en-US" altLang="en-US" smtClean="0"/>
              <a:pPr>
                <a:spcBef>
                  <a:spcPct val="0"/>
                </a:spcBef>
              </a:pPr>
              <a:t>6</a:t>
            </a:fld>
            <a:endParaRPr lang="en-US"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86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86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C2F262B5-A474-4257-8912-A981E300E78D}" type="slidenum">
              <a:rPr lang="en-US" altLang="en-US" smtClean="0"/>
              <a:pPr>
                <a:spcBef>
                  <a:spcPct val="0"/>
                </a:spcBef>
              </a:pPr>
              <a:t>7</a:t>
            </a:fld>
            <a:endParaRPr lang="en-US"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507379C0-164C-466E-BFF3-B0900B917175}" type="slidenum">
              <a:rPr lang="en-US" altLang="en-US" smtClean="0"/>
              <a:pPr>
                <a:spcBef>
                  <a:spcPct val="0"/>
                </a:spcBef>
              </a:pPr>
              <a:t>8</a:t>
            </a:fld>
            <a:endParaRPr lang="en-US"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ec-16-0149-00-00EC</a:t>
            </a:r>
          </a:p>
        </p:txBody>
      </p:sp>
      <p:sp>
        <p:nvSpPr>
          <p:cNvPr id="5" name="Rectangle 3"/>
          <p:cNvSpPr>
            <a:spLocks noGrp="1" noChangeArrowheads="1"/>
          </p:cNvSpPr>
          <p:nvPr>
            <p:ph type="dt"/>
          </p:nvPr>
        </p:nvSpPr>
        <p:spPr>
          <a:ln/>
        </p:spPr>
        <p:txBody>
          <a:bodyPr/>
          <a:lstStyle/>
          <a:p>
            <a:r>
              <a:rPr lang="en-US" dirty="0"/>
              <a:t>November 2016</a:t>
            </a:r>
          </a:p>
        </p:txBody>
      </p:sp>
      <p:sp>
        <p:nvSpPr>
          <p:cNvPr id="6" name="Rectangle 6"/>
          <p:cNvSpPr>
            <a:spLocks noGrp="1" noChangeArrowheads="1"/>
          </p:cNvSpPr>
          <p:nvPr>
            <p:ph type="ftr"/>
          </p:nvPr>
        </p:nvSpPr>
        <p:spPr>
          <a:ln/>
        </p:spPr>
        <p:txBody>
          <a:bodyPr/>
          <a:lstStyle/>
          <a:p>
            <a:r>
              <a:rPr lang="en-US" dirty="0"/>
              <a:t>Dorothy Stanley, HP Enterprise</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9</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557681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Times New Roman" panose="02020603050405020304" pitchFamily="18" charset="0"/>
              </a:defRPr>
            </a:lvl1pPr>
            <a:lvl2pPr marL="742950" indent="-285750" defTabSz="966788">
              <a:spcBef>
                <a:spcPct val="30000"/>
              </a:spcBef>
              <a:defRPr sz="1200">
                <a:solidFill>
                  <a:schemeClr val="tx1"/>
                </a:solidFill>
                <a:latin typeface="Times New Roman" panose="02020603050405020304" pitchFamily="18" charset="0"/>
              </a:defRPr>
            </a:lvl2pPr>
            <a:lvl3pPr marL="1143000" indent="-228600" defTabSz="966788">
              <a:spcBef>
                <a:spcPct val="30000"/>
              </a:spcBef>
              <a:defRPr sz="1200">
                <a:solidFill>
                  <a:schemeClr val="tx1"/>
                </a:solidFill>
                <a:latin typeface="Times New Roman" panose="02020603050405020304" pitchFamily="18" charset="0"/>
              </a:defRPr>
            </a:lvl3pPr>
            <a:lvl4pPr marL="1600200" indent="-228600" defTabSz="966788">
              <a:spcBef>
                <a:spcPct val="30000"/>
              </a:spcBef>
              <a:defRPr sz="1200">
                <a:solidFill>
                  <a:schemeClr val="tx1"/>
                </a:solidFill>
                <a:latin typeface="Times New Roman" panose="02020603050405020304" pitchFamily="18" charset="0"/>
              </a:defRPr>
            </a:lvl4pPr>
            <a:lvl5pPr marL="2057400" indent="-228600" defTabSz="966788">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9CFB5B0-7B73-4C46-97A2-84C170C624A7}" type="slidenum">
              <a:rPr lang="en-US" altLang="en-US" sz="1300" smtClean="0"/>
              <a:pPr>
                <a:spcBef>
                  <a:spcPct val="0"/>
                </a:spcBef>
              </a:pPr>
              <a:t>10</a:t>
            </a:fld>
            <a:endParaRPr lang="en-US" altLang="en-US" sz="1300" dirty="0"/>
          </a:p>
        </p:txBody>
      </p:sp>
      <p:sp>
        <p:nvSpPr>
          <p:cNvPr id="32771" name="Rectangle 2"/>
          <p:cNvSpPr>
            <a:spLocks noGrp="1" noRot="1" noChangeAspect="1" noChangeArrowheads="1" noTextEdit="1"/>
          </p:cNvSpPr>
          <p:nvPr>
            <p:ph type="sldImg"/>
          </p:nvPr>
        </p:nvSpPr>
        <p:spPr>
          <a:xfrm>
            <a:off x="1154113" y="701675"/>
            <a:ext cx="4625975" cy="3468688"/>
          </a:xfrm>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January 2020</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802.11-19/2123r4</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datatracker.ietf.org/doc/draft-ietf-6lo-ap-nd/"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s://mentor.ieee.org/802.11/dcn/19/11-19-0106-00-000m-sta-and-ap.docx" TargetMode="External"/><Relationship Id="rId4" Type="http://schemas.openxmlformats.org/officeDocument/2006/relationships/hyperlink" Target="https://mentor.ieee.org/802.11/dcn/18/11-18-1051-09-0arc-what-is-an-ess.ppt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14/11-14-1213-01-0arc-ap-arch-concepts-and-distribution-system-access.pptx" TargetMode="External"/><Relationship Id="rId3" Type="http://schemas.openxmlformats.org/officeDocument/2006/relationships/hyperlink" Target="https://mentor.ieee.org/802.11/dcn/18/11-18-1051-10-0arc-what-is-an-ess.pptx" TargetMode="External"/><Relationship Id="rId7" Type="http://schemas.openxmlformats.org/officeDocument/2006/relationships/hyperlink" Target="https://mentor.ieee.org/802.11/dcn/15/11-15-0454-00-0arc-some-more-ds-architecture-concepts.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16/11-16-0720-00-0arc-stacked-architecture-discussion.pptx" TargetMode="External"/><Relationship Id="rId5" Type="http://schemas.openxmlformats.org/officeDocument/2006/relationships/hyperlink" Target="https://mentor.ieee.org/802.11/dcn/16/11-16-1512-00-0arc-glk-802-1q-bridge.pptx" TargetMode="External"/><Relationship Id="rId4" Type="http://schemas.openxmlformats.org/officeDocument/2006/relationships/hyperlink" Target="https://mentor.ieee.org/802.11/dcn/17/11-17-0136-02-0arc-bridging-architecture-considerations.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8/11-18-1051-12-0arc-what-is-an-ess.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11/dcn/20/11-20-0177-00-0arc-liaison-to-revmd-on-ess.doc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9/11-19-2062-00-0arc-arc-sc-meeting-minutes-november-2019.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dcn/19/1-19-0079-00-ICne-deterministic-wlan-a-problem-of-scheduling-and-identifiers.pdf"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ieee802.org/1/files/public/docs2019/maint-Marks-Finn-epd-lpd-1119-copyright.pdf"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www.ieee802.org/1/files/public/docs2019/maint-Marks-epd-lpd-0719-v02.pdf"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18/11-18-1051-10-0arc-what-is-an-ess.ppt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19/11-19-0106-00-000m-sta-and-ap.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08/11-08-0949-04-0arc-mac-component-breakdown-wip.ppt"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hyperlink" Target="https://mentor.ieee.org/802.11/dcn/16/11-16-0720-00-0arc-stacked-architecture-discussion.pptx" TargetMode="External"/><Relationship Id="rId3" Type="http://schemas.openxmlformats.org/officeDocument/2006/relationships/hyperlink" Target="https://mentor.ieee.org/802.11/dcn/16/11-16-1512-00-0arc-glk-802-1q-bridge.pptx" TargetMode="External"/><Relationship Id="rId7" Type="http://schemas.openxmlformats.org/officeDocument/2006/relationships/hyperlink" Target="https://mentor.ieee.org/802.11/dcn/15/11-15-0454-00-0arc-some-more-ds-architecture-concepts.pptx" TargetMode="External"/><Relationship Id="rId2" Type="http://schemas.openxmlformats.org/officeDocument/2006/relationships/hyperlink" Target="https://mentor.ieee.org/802.11/dcn/17/11-17-0136-02-0arc-bridging-architecture-considera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14/11-14-0562-05-00ak-802-11ak-and-802-1ac-convergence-function.pptx" TargetMode="External"/><Relationship Id="rId5" Type="http://schemas.openxmlformats.org/officeDocument/2006/relationships/hyperlink" Target="https://mentor.ieee.org/802.11/dcn/14/11-14-0497-03-0arc-802-11-portal-and-802-1ac-convergence-function.pptx" TargetMode="External"/><Relationship Id="rId4" Type="http://schemas.openxmlformats.org/officeDocument/2006/relationships/hyperlink" Target="https://mentor.ieee.org/802.11/dcn/13/11-13-0115-15-0arc-considerations-on-ap-architectural-models.doc"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ARC-SC-agenda-Jan-2020</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2020-01-16</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spid="_x0000_s15749" name="Document" r:id="rId4" imgW="8619847" imgH="3137708" progId="Word.Document.8">
                  <p:embed/>
                </p:oleObj>
              </mc:Choice>
              <mc:Fallback>
                <p:oleObj name="Document" r:id="rId4" imgW="8619847" imgH="3137708" progId="Word.Document.8">
                  <p:embed/>
                  <p:pic>
                    <p:nvPicPr>
                      <p:cNvPr id="0" name="Object 11"/>
                      <p:cNvPicPr>
                        <a:picLocks noChangeAspect="1" noChangeArrowheads="1"/>
                      </p:cNvPicPr>
                      <p:nvPr/>
                    </p:nvPicPr>
                    <p:blipFill>
                      <a:blip r:embed="rId5"/>
                      <a:srcRect/>
                      <a:stretch>
                        <a:fillRect/>
                      </a:stretch>
                    </p:blipFill>
                    <p:spPr bwMode="auto">
                      <a:xfrm>
                        <a:off x="525463" y="2305050"/>
                        <a:ext cx="7899400" cy="2879725"/>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838200"/>
            <a:ext cx="8458200" cy="609600"/>
          </a:xfrm>
        </p:spPr>
        <p:txBody>
          <a:bodyPr/>
          <a:lstStyle/>
          <a:p>
            <a:r>
              <a:rPr lang="en-US" altLang="en-US" u="sng" dirty="0"/>
              <a:t>Other Guidelines for IEEE WG Meetings</a:t>
            </a:r>
          </a:p>
        </p:txBody>
      </p:sp>
      <p:sp>
        <p:nvSpPr>
          <p:cNvPr id="3174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GB" altLang="en-US" u="sng" dirty="0">
              <a:solidFill>
                <a:srgbClr val="000099"/>
              </a:solidFill>
              <a:latin typeface="Helvetica" panose="020B0604020202020204" pitchFamily="34" charset="0"/>
            </a:endParaRPr>
          </a:p>
        </p:txBody>
      </p:sp>
      <p:sp>
        <p:nvSpPr>
          <p:cNvPr id="31748" name="Rectangle 4"/>
          <p:cNvSpPr>
            <a:spLocks noChangeArrowheads="1"/>
          </p:cNvSpPr>
          <p:nvPr/>
        </p:nvSpPr>
        <p:spPr bwMode="auto">
          <a:xfrm>
            <a:off x="533400" y="16764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charset="2"/>
              <a:buChar char="l"/>
            </a:pPr>
            <a:endParaRPr lang="en-US" altLang="en-US" sz="700" b="0" u="sng" dirty="0">
              <a:solidFill>
                <a:srgbClr val="FF0000"/>
              </a:solidFill>
              <a:latin typeface="Arial" panose="020B0604020202020204" pitchFamily="34" charset="0"/>
            </a:endParaRPr>
          </a:p>
          <a:p>
            <a:pPr>
              <a:lnSpc>
                <a:spcPct val="80000"/>
              </a:lnSpc>
              <a:spcAft>
                <a:spcPct val="40000"/>
              </a:spcAft>
              <a:buClr>
                <a:srgbClr val="CC3300"/>
              </a:buClr>
              <a:buSzPct val="50000"/>
            </a:pPr>
            <a:r>
              <a:rPr lang="en-US" altLang="en-US" sz="1800" dirty="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dirty="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dirty="0">
                <a:solidFill>
                  <a:srgbClr val="000099"/>
                </a:solidFill>
                <a:latin typeface="Arial" panose="020B0604020202020204" pitchFamily="34" charset="0"/>
              </a:rPr>
              <a:t>Technical considerations remain primary focus</a:t>
            </a:r>
            <a:endParaRPr lang="en-US" altLang="en-US" sz="1400" dirty="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dirty="0">
                <a:solidFill>
                  <a:srgbClr val="000099"/>
                </a:solidFill>
                <a:latin typeface="Arial" panose="020B0604020202020204" pitchFamily="34" charset="0"/>
              </a:rPr>
              <a:t>---------------------------------------------------------------   </a:t>
            </a: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dirty="0">
                <a:solidFill>
                  <a:srgbClr val="000099"/>
                </a:solidFill>
                <a:latin typeface="Arial" panose="020B0604020202020204" pitchFamily="34" charset="0"/>
              </a:rPr>
              <a:t>See </a:t>
            </a:r>
            <a:r>
              <a:rPr lang="en-US" altLang="en-US" sz="1200" i="1" dirty="0">
                <a:solidFill>
                  <a:srgbClr val="000099"/>
                </a:solidFill>
                <a:latin typeface="Arial" panose="020B0604020202020204" pitchFamily="34" charset="0"/>
              </a:rPr>
              <a:t>IEEE-SA Standards Board Operations Manual</a:t>
            </a:r>
            <a:r>
              <a:rPr lang="en-US" altLang="en-US" sz="1200" dirty="0">
                <a:solidFill>
                  <a:srgbClr val="000099"/>
                </a:solidFill>
                <a:latin typeface="Arial" panose="020B0604020202020204" pitchFamily="34" charset="0"/>
              </a:rPr>
              <a:t>, clause 5.3.10 and </a:t>
            </a:r>
            <a:r>
              <a:rPr lang="en-GB" altLang="en-US" sz="12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dirty="0">
                <a:solidFill>
                  <a:srgbClr val="000099"/>
                </a:solidFill>
                <a:latin typeface="Arial" panose="020B0604020202020204" pitchFamily="34" charset="0"/>
              </a:rPr>
              <a:t> for more details.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January 2020 (1 of 3)</a:t>
            </a:r>
          </a:p>
        </p:txBody>
      </p:sp>
      <p:sp>
        <p:nvSpPr>
          <p:cNvPr id="11267" name="Rectangle 3"/>
          <p:cNvSpPr>
            <a:spLocks noGrp="1" noChangeArrowheads="1"/>
          </p:cNvSpPr>
          <p:nvPr>
            <p:ph idx="1"/>
          </p:nvPr>
        </p:nvSpPr>
        <p:spPr>
          <a:xfrm>
            <a:off x="342900" y="15240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Monday, January 13, PM2</a:t>
            </a:r>
            <a:endParaRPr lang="en-US" sz="2800" dirty="0"/>
          </a:p>
          <a:p>
            <a:pPr eaLnBrk="1" hangingPunct="1">
              <a:lnSpc>
                <a:spcPct val="90000"/>
              </a:lnSpc>
              <a:spcBef>
                <a:spcPts val="300"/>
              </a:spcBef>
              <a:defRPr/>
            </a:pPr>
            <a:r>
              <a:rPr lang="en-US" sz="2000" dirty="0"/>
              <a:t>Administrative: Minutes</a:t>
            </a:r>
          </a:p>
          <a:p>
            <a:pPr marL="342900" lvl="1" indent="-342900" eaLnBrk="1" hangingPunct="1">
              <a:lnSpc>
                <a:spcPct val="90000"/>
              </a:lnSpc>
              <a:spcBef>
                <a:spcPts val="300"/>
              </a:spcBef>
              <a:buFont typeface="Arial" pitchFamily="34" charset="0"/>
              <a:buChar char="•"/>
              <a:defRPr/>
            </a:pPr>
            <a:r>
              <a:rPr lang="en-US" b="1" dirty="0"/>
              <a:t>IETF/802 coordination</a:t>
            </a:r>
          </a:p>
          <a:p>
            <a:pPr marL="685800" lvl="2" indent="-342900" eaLnBrk="1" hangingPunct="1">
              <a:lnSpc>
                <a:spcPct val="90000"/>
              </a:lnSpc>
              <a:spcBef>
                <a:spcPts val="300"/>
              </a:spcBef>
              <a:buFont typeface="Arial" pitchFamily="34" charset="0"/>
              <a:buChar char="•"/>
              <a:defRPr/>
            </a:pPr>
            <a:r>
              <a:rPr lang="en-US" u="sng" dirty="0">
                <a:hlinkClick r:id="rId3"/>
              </a:rPr>
              <a:t>https://datatracker.ietf.org/doc/draft-ietf-6lo-ap-nd/</a:t>
            </a:r>
            <a:endParaRPr lang="en-US" b="1" dirty="0"/>
          </a:p>
          <a:p>
            <a:pPr marL="342900" lvl="1" indent="-342900" eaLnBrk="1" hangingPunct="1">
              <a:lnSpc>
                <a:spcPct val="90000"/>
              </a:lnSpc>
              <a:spcBef>
                <a:spcPts val="300"/>
              </a:spcBef>
              <a:buFont typeface="Arial" pitchFamily="34" charset="0"/>
              <a:buChar char="•"/>
              <a:defRPr/>
            </a:pPr>
            <a:r>
              <a:rPr lang="en-US" b="1" dirty="0"/>
              <a:t>Monitor/update </a:t>
            </a:r>
            <a:r>
              <a:rPr lang="en-US" b="1" dirty="0" err="1"/>
              <a:t>TGbd’s</a:t>
            </a:r>
            <a:r>
              <a:rPr lang="en-US" b="1" dirty="0"/>
              <a:t> activities in support of IEEE 1609</a:t>
            </a:r>
          </a:p>
          <a:p>
            <a:pPr marL="342900" lvl="1" indent="-342900" eaLnBrk="1" hangingPunct="1">
              <a:lnSpc>
                <a:spcPct val="90000"/>
              </a:lnSpc>
              <a:spcBef>
                <a:spcPts val="300"/>
              </a:spcBef>
              <a:buFont typeface="Arial" pitchFamily="34" charset="0"/>
              <a:buChar char="•"/>
              <a:defRPr/>
            </a:pPr>
            <a:r>
              <a:rPr lang="en-US" b="1" dirty="0"/>
              <a:t>Update on </a:t>
            </a:r>
            <a:r>
              <a:rPr lang="en-US" b="1" dirty="0" err="1"/>
              <a:t>Nendica’s</a:t>
            </a:r>
            <a:r>
              <a:rPr lang="en-US" b="1" dirty="0"/>
              <a:t>/</a:t>
            </a:r>
            <a:r>
              <a:rPr lang="en-US" b="1" dirty="0" err="1"/>
              <a:t>TGbe’s</a:t>
            </a:r>
            <a:r>
              <a:rPr lang="en-US" b="1" dirty="0"/>
              <a:t> discussion on 802.11 in a Deterministic Network/Time-Sensitive Networking </a:t>
            </a:r>
            <a:r>
              <a:rPr lang="en-US" dirty="0"/>
              <a:t>(Roger Marks)</a:t>
            </a:r>
          </a:p>
          <a:p>
            <a:pPr marL="342900" lvl="1" indent="-342900" eaLnBrk="1" hangingPunct="1">
              <a:lnSpc>
                <a:spcPct val="90000"/>
              </a:lnSpc>
              <a:spcBef>
                <a:spcPts val="300"/>
              </a:spcBef>
              <a:buFont typeface="Arial" pitchFamily="34" charset="0"/>
              <a:buChar char="•"/>
              <a:defRPr/>
            </a:pPr>
            <a:r>
              <a:rPr lang="en-US" b="1" dirty="0"/>
              <a:t>Clarifying EPD/LPD</a:t>
            </a:r>
            <a:endParaRPr lang="en-US" dirty="0"/>
          </a:p>
          <a:p>
            <a:pPr marL="685800" lvl="2" indent="-342900" eaLnBrk="1" hangingPunct="1">
              <a:lnSpc>
                <a:spcPct val="90000"/>
              </a:lnSpc>
              <a:spcBef>
                <a:spcPts val="300"/>
              </a:spcBef>
              <a:buFont typeface="Arial" pitchFamily="34" charset="0"/>
              <a:buChar char="•"/>
              <a:defRPr/>
            </a:pPr>
            <a:r>
              <a:rPr lang="en-US" dirty="0"/>
              <a:t>Monitor/update on 802.1 discussions (Roger Marks)</a:t>
            </a:r>
          </a:p>
          <a:p>
            <a:pPr marL="342900" lvl="1" indent="-342900" eaLnBrk="1" hangingPunct="1">
              <a:lnSpc>
                <a:spcPct val="90000"/>
              </a:lnSpc>
              <a:spcBef>
                <a:spcPts val="300"/>
              </a:spcBef>
              <a:buFont typeface="Arial" pitchFamily="34" charset="0"/>
              <a:buChar char="•"/>
              <a:defRPr/>
            </a:pPr>
            <a:r>
              <a:rPr lang="en-US" b="1" dirty="0"/>
              <a:t>“What is an ESS?”: </a:t>
            </a:r>
            <a:r>
              <a:rPr lang="en-US" dirty="0">
                <a:hlinkClick r:id="rId4"/>
              </a:rPr>
              <a:t>11-18/1051r9</a:t>
            </a:r>
            <a:r>
              <a:rPr lang="en-US" dirty="0"/>
              <a:t> </a:t>
            </a:r>
          </a:p>
          <a:p>
            <a:pPr marL="685800" lvl="2" indent="-342900" eaLnBrk="1" hangingPunct="1">
              <a:lnSpc>
                <a:spcPct val="90000"/>
              </a:lnSpc>
              <a:spcBef>
                <a:spcPts val="300"/>
              </a:spcBef>
              <a:buFont typeface="Arial" pitchFamily="34" charset="0"/>
              <a:buChar char="•"/>
              <a:defRPr/>
            </a:pPr>
            <a:r>
              <a:rPr lang="en-US" dirty="0"/>
              <a:t>Change 802.11 to use 802.1Q and 802.1AC terms (not 802.2/LLC)? </a:t>
            </a:r>
          </a:p>
          <a:p>
            <a:pPr marL="342900" lvl="1" indent="-342900" eaLnBrk="1" hangingPunct="1">
              <a:lnSpc>
                <a:spcPct val="90000"/>
              </a:lnSpc>
              <a:spcBef>
                <a:spcPts val="300"/>
              </a:spcBef>
              <a:buFont typeface="Arial" pitchFamily="34" charset="0"/>
              <a:buChar char="•"/>
              <a:defRPr/>
            </a:pPr>
            <a:r>
              <a:rPr lang="en-US" b="1" dirty="0"/>
              <a:t>“What is a STA?”  (See</a:t>
            </a:r>
            <a:r>
              <a:rPr lang="en-US" dirty="0"/>
              <a:t>: </a:t>
            </a:r>
            <a:r>
              <a:rPr lang="en-US" dirty="0">
                <a:hlinkClick r:id="rId5"/>
              </a:rPr>
              <a:t>11-19/0106r0</a:t>
            </a:r>
            <a:r>
              <a:rPr lang="en-US" dirty="0"/>
              <a:t>)</a:t>
            </a:r>
          </a:p>
          <a:p>
            <a:pPr marL="685800" lvl="2" indent="-342900" eaLnBrk="1" hangingPunct="1">
              <a:lnSpc>
                <a:spcPct val="90000"/>
              </a:lnSpc>
              <a:spcBef>
                <a:spcPts val="300"/>
              </a:spcBef>
              <a:buFont typeface="Arial" pitchFamily="34" charset="0"/>
              <a:buChar char="•"/>
              <a:defRPr/>
            </a:pPr>
            <a:r>
              <a:rPr lang="en-US" dirty="0"/>
              <a:t>Also, off-channel TDLS architecture</a:t>
            </a:r>
          </a:p>
          <a:p>
            <a:pPr marL="342900" lvl="1" indent="-342900" eaLnBrk="1" hangingPunct="1">
              <a:lnSpc>
                <a:spcPct val="90000"/>
              </a:lnSpc>
              <a:spcBef>
                <a:spcPts val="300"/>
              </a:spcBef>
              <a:buFont typeface="Arial" pitchFamily="34" charset="0"/>
              <a:buChar char="•"/>
              <a:defRPr/>
            </a:pPr>
            <a:r>
              <a:rPr lang="en-US" b="1" dirty="0"/>
              <a:t>Annex G</a:t>
            </a:r>
            <a:r>
              <a:rPr lang="en-US" dirty="0"/>
              <a:t> (purpose and value?, work to update or work to deprecate?)</a:t>
            </a:r>
          </a:p>
          <a:p>
            <a:pPr marL="685800" lvl="2" indent="-342900" eaLnBrk="1" hangingPunct="1">
              <a:lnSpc>
                <a:spcPct val="90000"/>
              </a:lnSpc>
              <a:spcBef>
                <a:spcPts val="300"/>
              </a:spcBef>
              <a:buFont typeface="Arial" pitchFamily="34" charset="0"/>
              <a:buChar char="•"/>
              <a:defRPr/>
            </a:pPr>
            <a:r>
              <a:rPr lang="en-US" dirty="0"/>
              <a:t>See slides 17-20 of this deck</a:t>
            </a:r>
          </a:p>
          <a:p>
            <a:pPr marL="342900" lvl="1" indent="-342900" eaLnBrk="1" hangingPunct="1">
              <a:lnSpc>
                <a:spcPct val="90000"/>
              </a:lnSpc>
              <a:spcBef>
                <a:spcPts val="300"/>
              </a:spcBef>
              <a:buFont typeface="Arial" pitchFamily="34" charset="0"/>
              <a:buChar char="•"/>
              <a:defRPr/>
            </a:pPr>
            <a:endParaRPr 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January 2020 (2 of 3)</a:t>
            </a:r>
          </a:p>
        </p:txBody>
      </p:sp>
      <p:sp>
        <p:nvSpPr>
          <p:cNvPr id="11267" name="Rectangle 3"/>
          <p:cNvSpPr>
            <a:spLocks noGrp="1" noChangeArrowheads="1"/>
          </p:cNvSpPr>
          <p:nvPr>
            <p:ph idx="1"/>
          </p:nvPr>
        </p:nvSpPr>
        <p:spPr>
          <a:xfrm>
            <a:off x="266700" y="1232452"/>
            <a:ext cx="8610600" cy="5029200"/>
          </a:xfrm>
        </p:spPr>
        <p:txBody>
          <a:bodyPr/>
          <a:lstStyle/>
          <a:p>
            <a:pPr marL="0" lvl="0" indent="0" eaLnBrk="1" hangingPunct="1">
              <a:lnSpc>
                <a:spcPct val="90000"/>
              </a:lnSpc>
              <a:spcBef>
                <a:spcPts val="300"/>
              </a:spcBef>
              <a:buNone/>
              <a:defRPr/>
            </a:pPr>
            <a:r>
              <a:rPr lang="en-US" sz="2800" dirty="0">
                <a:solidFill>
                  <a:srgbClr val="000000"/>
                </a:solidFill>
              </a:rPr>
              <a:t>Tuesday, January 14, PM1</a:t>
            </a:r>
          </a:p>
          <a:p>
            <a:pPr marL="342900" lvl="1" indent="-342900" eaLnBrk="1" hangingPunct="1">
              <a:lnSpc>
                <a:spcPct val="90000"/>
              </a:lnSpc>
              <a:spcBef>
                <a:spcPts val="300"/>
              </a:spcBef>
              <a:buFontTx/>
              <a:buChar char="•"/>
              <a:defRPr/>
            </a:pPr>
            <a:r>
              <a:rPr lang="en-US" b="1" dirty="0">
                <a:solidFill>
                  <a:srgbClr val="000000"/>
                </a:solidFill>
              </a:rPr>
              <a:t>Monitor/discuss architecture concepts in </a:t>
            </a:r>
            <a:r>
              <a:rPr lang="en-US" b="1" dirty="0" err="1">
                <a:solidFill>
                  <a:srgbClr val="000000"/>
                </a:solidFill>
              </a:rPr>
              <a:t>TGbc</a:t>
            </a:r>
            <a:r>
              <a:rPr lang="en-US" b="1" dirty="0">
                <a:solidFill>
                  <a:srgbClr val="000000"/>
                </a:solidFill>
              </a:rPr>
              <a:t> and </a:t>
            </a:r>
            <a:r>
              <a:rPr lang="en-US" b="1" dirty="0" err="1">
                <a:solidFill>
                  <a:srgbClr val="000000"/>
                </a:solidFill>
              </a:rPr>
              <a:t>TGbe</a:t>
            </a:r>
            <a:endParaRPr lang="en-US" b="1" dirty="0">
              <a:solidFill>
                <a:srgbClr val="000000"/>
              </a:solidFill>
            </a:endParaRPr>
          </a:p>
          <a:p>
            <a:pPr marL="342900" lvl="1" indent="-342900" eaLnBrk="1" hangingPunct="1">
              <a:lnSpc>
                <a:spcPct val="90000"/>
              </a:lnSpc>
              <a:spcBef>
                <a:spcPts val="300"/>
              </a:spcBef>
              <a:buFontTx/>
              <a:buChar char="•"/>
              <a:defRPr/>
            </a:pPr>
            <a:r>
              <a:rPr lang="en-US" b="1" dirty="0"/>
              <a:t>IEEE 1588 mapping to IEEE 802.11/802.1ASrev and use of 802.11’s FTM</a:t>
            </a:r>
          </a:p>
          <a:p>
            <a:pPr eaLnBrk="1" hangingPunct="1">
              <a:lnSpc>
                <a:spcPct val="90000"/>
              </a:lnSpc>
              <a:defRPr/>
            </a:pPr>
            <a:r>
              <a:rPr lang="en-US" sz="2000" dirty="0">
                <a:solidFill>
                  <a:srgbClr val="000000"/>
                </a:solidFill>
              </a:rPr>
              <a:t>MLME-RESET, versus MLME-JOIN and MLME-START (and MLME-SCAN and MLME-STOP)</a:t>
            </a:r>
          </a:p>
          <a:p>
            <a:pPr marL="342900" lvl="1" indent="-342900" eaLnBrk="1" hangingPunct="1">
              <a:lnSpc>
                <a:spcPct val="90000"/>
              </a:lnSpc>
              <a:spcBef>
                <a:spcPts val="300"/>
              </a:spcBef>
              <a:buFont typeface="Arial" pitchFamily="34" charset="0"/>
              <a:buChar char="•"/>
              <a:defRPr/>
            </a:pPr>
            <a:r>
              <a:rPr lang="en-US" b="1" dirty="0"/>
              <a:t>“What is an ESS?”: </a:t>
            </a:r>
            <a:r>
              <a:rPr lang="en-US" dirty="0">
                <a:hlinkClick r:id="rId3"/>
              </a:rPr>
              <a:t>11-18/1051r10</a:t>
            </a:r>
            <a:r>
              <a:rPr lang="en-US" dirty="0"/>
              <a:t> </a:t>
            </a:r>
          </a:p>
          <a:p>
            <a:pPr marL="685800" lvl="2" indent="-342900" eaLnBrk="1" hangingPunct="1">
              <a:lnSpc>
                <a:spcPct val="90000"/>
              </a:lnSpc>
              <a:spcBef>
                <a:spcPts val="300"/>
              </a:spcBef>
              <a:buFont typeface="Arial" pitchFamily="34" charset="0"/>
              <a:buChar char="•"/>
              <a:defRPr/>
            </a:pPr>
            <a:r>
              <a:rPr lang="en-US" dirty="0"/>
              <a:t>Change 802.11 to use 802.1Q and 802.1AC terms (not 802.2/LLC)? </a:t>
            </a:r>
          </a:p>
          <a:p>
            <a:pPr marL="0" indent="0" eaLnBrk="1" hangingPunct="1">
              <a:lnSpc>
                <a:spcPct val="90000"/>
              </a:lnSpc>
              <a:buNone/>
              <a:defRPr/>
            </a:pPr>
            <a:r>
              <a:rPr lang="en-US" sz="2800" dirty="0">
                <a:solidFill>
                  <a:srgbClr val="000000"/>
                </a:solidFill>
              </a:rPr>
              <a:t>Wednesday, January 15, AM1</a:t>
            </a:r>
          </a:p>
          <a:p>
            <a:pPr marL="342900" lvl="1" indent="-342900" eaLnBrk="1" hangingPunct="1">
              <a:lnSpc>
                <a:spcPct val="90000"/>
              </a:lnSpc>
              <a:spcBef>
                <a:spcPts val="432"/>
              </a:spcBef>
              <a:buFont typeface="Arial" pitchFamily="34" charset="0"/>
              <a:buChar char="•"/>
              <a:defRPr/>
            </a:pPr>
            <a:r>
              <a:rPr lang="en-US" b="1" dirty="0"/>
              <a:t>Future sessions / SC activities</a:t>
            </a:r>
          </a:p>
          <a:p>
            <a:pPr marL="342900" lvl="1" indent="-342900" eaLnBrk="1" hangingPunct="1">
              <a:lnSpc>
                <a:spcPct val="90000"/>
              </a:lnSpc>
              <a:spcBef>
                <a:spcPts val="432"/>
              </a:spcBef>
              <a:buFont typeface="Arial" pitchFamily="34" charset="0"/>
              <a:buChar char="•"/>
              <a:defRPr/>
            </a:pPr>
            <a:r>
              <a:rPr lang="en-US" b="1" dirty="0"/>
              <a:t>Clarifying EPD/LPD</a:t>
            </a:r>
          </a:p>
          <a:p>
            <a:pPr marL="342900" lvl="1" indent="-342900" eaLnBrk="1" hangingPunct="1">
              <a:lnSpc>
                <a:spcPct val="90000"/>
              </a:lnSpc>
              <a:spcBef>
                <a:spcPts val="300"/>
              </a:spcBef>
              <a:buFont typeface="Arial" pitchFamily="34" charset="0"/>
              <a:buChar char="•"/>
              <a:defRPr/>
            </a:pPr>
            <a:r>
              <a:rPr lang="en-US" b="1" dirty="0"/>
              <a:t>“What is an ESS?”: </a:t>
            </a:r>
            <a:r>
              <a:rPr lang="en-US" dirty="0">
                <a:hlinkClick r:id="rId3"/>
              </a:rPr>
              <a:t>11-18/1051r10</a:t>
            </a:r>
            <a:r>
              <a:rPr lang="en-US" dirty="0"/>
              <a:t> </a:t>
            </a:r>
          </a:p>
          <a:p>
            <a:pPr marL="342900" lvl="1" indent="-342900" eaLnBrk="1" hangingPunct="1">
              <a:lnSpc>
                <a:spcPct val="90000"/>
              </a:lnSpc>
              <a:buFont typeface="Arial" pitchFamily="34" charset="0"/>
              <a:buChar char="•"/>
              <a:defRPr/>
            </a:pPr>
            <a:r>
              <a:rPr lang="en-US" b="1" dirty="0"/>
              <a:t>AP/DS/Portal architecture and 802 and GLK concepts - </a:t>
            </a:r>
            <a:r>
              <a:rPr lang="en-US" altLang="en-US" dirty="0">
                <a:hlinkClick r:id="rId4"/>
              </a:rPr>
              <a:t>11-17/0136r2</a:t>
            </a:r>
            <a:r>
              <a:rPr lang="en-US" dirty="0"/>
              <a:t>, </a:t>
            </a:r>
            <a:r>
              <a:rPr lang="en-US" dirty="0">
                <a:hlinkClick r:id="rId5"/>
              </a:rPr>
              <a:t>11-16/1512r0</a:t>
            </a:r>
            <a:r>
              <a:rPr lang="en-US" dirty="0"/>
              <a:t>, </a:t>
            </a:r>
            <a:r>
              <a:rPr lang="en-US" dirty="0">
                <a:hlinkClick r:id="rId6"/>
              </a:rPr>
              <a:t>11-16/0720r0</a:t>
            </a:r>
            <a:r>
              <a:rPr lang="en-US" b="1" dirty="0"/>
              <a:t>, </a:t>
            </a:r>
            <a:r>
              <a:rPr lang="en-US" dirty="0">
                <a:hlinkClick r:id="rId7"/>
              </a:rPr>
              <a:t>11-15/0454r0</a:t>
            </a:r>
            <a:r>
              <a:rPr lang="en-US" b="1" dirty="0"/>
              <a:t>, </a:t>
            </a:r>
            <a:r>
              <a:rPr lang="en-US" dirty="0">
                <a:hlinkClick r:id="rId8"/>
              </a:rPr>
              <a:t>11-14/1213r1</a:t>
            </a:r>
            <a:r>
              <a:rPr lang="en-US" b="1" dirty="0"/>
              <a:t> (slides 9-11)</a:t>
            </a:r>
          </a:p>
          <a:p>
            <a:pPr marL="342900" lvl="1" indent="-342900" eaLnBrk="1" hangingPunct="1">
              <a:lnSpc>
                <a:spcPct val="90000"/>
              </a:lnSpc>
              <a:buFontTx/>
              <a:buChar char="•"/>
              <a:defRPr/>
            </a:pPr>
            <a:endParaRPr lang="en-US" dirty="0"/>
          </a:p>
          <a:p>
            <a:pPr marL="0" lvl="1" indent="0" eaLnBrk="1" hangingPunct="1">
              <a:lnSpc>
                <a:spcPct val="90000"/>
              </a:lnSpc>
              <a:spcBef>
                <a:spcPts val="432"/>
              </a:spcBef>
              <a:buNone/>
              <a:defRPr/>
            </a:pPr>
            <a:endParaRPr lang="en-US" sz="1600" b="1" dirty="0"/>
          </a:p>
        </p:txBody>
      </p:sp>
    </p:spTree>
    <p:extLst>
      <p:ext uri="{BB962C8B-B14F-4D97-AF65-F5344CB8AC3E}">
        <p14:creationId xmlns:p14="http://schemas.microsoft.com/office/powerpoint/2010/main" val="15543239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January 2020 (3 of 3)</a:t>
            </a:r>
          </a:p>
        </p:txBody>
      </p:sp>
      <p:sp>
        <p:nvSpPr>
          <p:cNvPr id="11267" name="Rectangle 3"/>
          <p:cNvSpPr>
            <a:spLocks noGrp="1" noChangeArrowheads="1"/>
          </p:cNvSpPr>
          <p:nvPr>
            <p:ph idx="1"/>
          </p:nvPr>
        </p:nvSpPr>
        <p:spPr>
          <a:xfrm>
            <a:off x="266700" y="1232452"/>
            <a:ext cx="8610600" cy="5029200"/>
          </a:xfrm>
        </p:spPr>
        <p:txBody>
          <a:bodyPr/>
          <a:lstStyle/>
          <a:p>
            <a:pPr marL="0" lvl="0" indent="0" eaLnBrk="1" hangingPunct="1">
              <a:lnSpc>
                <a:spcPct val="90000"/>
              </a:lnSpc>
              <a:spcBef>
                <a:spcPts val="300"/>
              </a:spcBef>
              <a:buNone/>
              <a:defRPr/>
            </a:pPr>
            <a:r>
              <a:rPr lang="en-US" sz="2800" dirty="0">
                <a:solidFill>
                  <a:srgbClr val="000000"/>
                </a:solidFill>
              </a:rPr>
              <a:t>Thursday, January 16, PM2</a:t>
            </a:r>
          </a:p>
          <a:p>
            <a:pPr marL="342900" lvl="1" indent="-342900" eaLnBrk="1" hangingPunct="1">
              <a:lnSpc>
                <a:spcPct val="90000"/>
              </a:lnSpc>
              <a:spcBef>
                <a:spcPts val="300"/>
              </a:spcBef>
              <a:buFont typeface="Arial" pitchFamily="34" charset="0"/>
              <a:buChar char="•"/>
              <a:defRPr/>
            </a:pPr>
            <a:r>
              <a:rPr lang="en-US" b="1" dirty="0"/>
              <a:t>“What is an ESS</a:t>
            </a:r>
            <a:r>
              <a:rPr lang="en-US" b="1"/>
              <a:t>?”: </a:t>
            </a:r>
            <a:r>
              <a:rPr lang="en-US">
                <a:hlinkClick r:id="rId3"/>
              </a:rPr>
              <a:t>11-18/1051r12</a:t>
            </a:r>
            <a:r>
              <a:rPr lang="en-US"/>
              <a:t> </a:t>
            </a:r>
            <a:endParaRPr lang="en-US" dirty="0"/>
          </a:p>
          <a:p>
            <a:pPr marL="685800" lvl="2" indent="-342900" eaLnBrk="1" hangingPunct="1">
              <a:lnSpc>
                <a:spcPct val="90000"/>
              </a:lnSpc>
              <a:spcBef>
                <a:spcPts val="300"/>
              </a:spcBef>
              <a:buFont typeface="Arial" pitchFamily="34" charset="0"/>
              <a:buChar char="•"/>
              <a:defRPr/>
            </a:pPr>
            <a:r>
              <a:rPr lang="en-US" dirty="0"/>
              <a:t>Liaison to </a:t>
            </a:r>
            <a:r>
              <a:rPr lang="en-US" dirty="0" err="1"/>
              <a:t>REVmd</a:t>
            </a:r>
            <a:r>
              <a:rPr lang="en-US" dirty="0"/>
              <a:t>: </a:t>
            </a:r>
            <a:r>
              <a:rPr lang="en-US" dirty="0">
                <a:hlinkClick r:id="rId4"/>
              </a:rPr>
              <a:t>11-20/0177r0</a:t>
            </a:r>
            <a:r>
              <a:rPr lang="en-US" dirty="0"/>
              <a:t>  </a:t>
            </a:r>
          </a:p>
          <a:p>
            <a:pPr marL="342900" lvl="1" indent="-342900" eaLnBrk="1" hangingPunct="1">
              <a:lnSpc>
                <a:spcPct val="90000"/>
              </a:lnSpc>
              <a:spcBef>
                <a:spcPts val="300"/>
              </a:spcBef>
              <a:buFont typeface="Arial" pitchFamily="34" charset="0"/>
              <a:buChar char="•"/>
              <a:defRPr/>
            </a:pPr>
            <a:r>
              <a:rPr lang="en-US" b="1" dirty="0"/>
              <a:t>Future sessions / SC activities</a:t>
            </a:r>
          </a:p>
          <a:p>
            <a:pPr marL="342900" lvl="1" indent="-342900" eaLnBrk="1" hangingPunct="1">
              <a:lnSpc>
                <a:spcPct val="90000"/>
              </a:lnSpc>
              <a:spcBef>
                <a:spcPts val="300"/>
              </a:spcBef>
              <a:buFont typeface="Arial" pitchFamily="34" charset="0"/>
              <a:buChar char="•"/>
              <a:defRPr/>
            </a:pPr>
            <a:endParaRPr lang="en-US" dirty="0"/>
          </a:p>
          <a:p>
            <a:pPr marL="0" lvl="1" indent="0" eaLnBrk="1" hangingPunct="1">
              <a:lnSpc>
                <a:spcPct val="90000"/>
              </a:lnSpc>
              <a:spcBef>
                <a:spcPts val="432"/>
              </a:spcBef>
              <a:buNone/>
              <a:defRPr/>
            </a:pPr>
            <a:endParaRPr lang="en-US" sz="1600" b="1" dirty="0"/>
          </a:p>
        </p:txBody>
      </p:sp>
    </p:spTree>
    <p:extLst>
      <p:ext uri="{BB962C8B-B14F-4D97-AF65-F5344CB8AC3E}">
        <p14:creationId xmlns:p14="http://schemas.microsoft.com/office/powerpoint/2010/main" val="11352662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dirty="0"/>
              <a:t>Prior ARC Minutes</a:t>
            </a:r>
          </a:p>
        </p:txBody>
      </p:sp>
      <p:sp>
        <p:nvSpPr>
          <p:cNvPr id="35843" name="Rectangle 3"/>
          <p:cNvSpPr>
            <a:spLocks noGrp="1" noChangeArrowheads="1"/>
          </p:cNvSpPr>
          <p:nvPr>
            <p:ph idx="1"/>
          </p:nvPr>
        </p:nvSpPr>
        <p:spPr>
          <a:xfrm>
            <a:off x="685800" y="1524000"/>
            <a:ext cx="7772400" cy="4572000"/>
          </a:xfrm>
        </p:spPr>
        <p:txBody>
          <a:bodyPr/>
          <a:lstStyle/>
          <a:p>
            <a:pPr eaLnBrk="1" hangingPunct="1"/>
            <a:r>
              <a:rPr lang="en-US" altLang="en-US" dirty="0"/>
              <a:t>November face-to-face minutes:</a:t>
            </a:r>
          </a:p>
          <a:p>
            <a:pPr lvl="1" eaLnBrk="1" hangingPunct="1"/>
            <a:r>
              <a:rPr lang="en-US" altLang="en-US" dirty="0">
                <a:hlinkClick r:id="rId3"/>
              </a:rPr>
              <a:t>https://mentor.ieee.org/802.11/dcn/19/11-19-2062-00-0arc-arc-sc-meeting-minutes-november-2019.docx</a:t>
            </a:r>
            <a:r>
              <a:rPr lang="en-US" altLang="en-US" dirty="0"/>
              <a:t> </a:t>
            </a:r>
          </a:p>
          <a:p>
            <a:pPr lvl="1" eaLnBrk="1" hangingPunct="1"/>
            <a:r>
              <a:rPr lang="en-US" altLang="en-US" dirty="0"/>
              <a:t>Comments?</a:t>
            </a:r>
          </a:p>
          <a:p>
            <a:pPr lvl="1" eaLnBrk="1" hangingPunct="1"/>
            <a:r>
              <a:rPr lang="en-US" altLang="en-US" dirty="0"/>
              <a:t>Any objections to approving these minutes by mutual consent?</a:t>
            </a:r>
          </a:p>
          <a:p>
            <a:pPr lvl="1" eaLnBrk="1" hangingPunct="1"/>
            <a:endParaRPr lang="en-US" altLang="en-US" dirty="0"/>
          </a:p>
        </p:txBody>
      </p:sp>
    </p:spTree>
    <p:extLst>
      <p:ext uri="{BB962C8B-B14F-4D97-AF65-F5344CB8AC3E}">
        <p14:creationId xmlns:p14="http://schemas.microsoft.com/office/powerpoint/2010/main" val="17449107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609600"/>
          </a:xfrm>
        </p:spPr>
        <p:txBody>
          <a:bodyPr/>
          <a:lstStyle/>
          <a:p>
            <a:pPr eaLnBrk="1" hangingPunct="1"/>
            <a:r>
              <a:rPr lang="en-US" altLang="en-US" dirty="0">
                <a:ea typeface="MS PGothic" panose="020B0600070205080204" pitchFamily="34" charset="-128"/>
              </a:rPr>
              <a:t>IETF/802 coordination </a:t>
            </a:r>
          </a:p>
        </p:txBody>
      </p:sp>
      <p:sp>
        <p:nvSpPr>
          <p:cNvPr id="39939" name="Rectangle 3"/>
          <p:cNvSpPr>
            <a:spLocks noGrp="1" noChangeArrowheads="1"/>
          </p:cNvSpPr>
          <p:nvPr>
            <p:ph idx="1"/>
          </p:nvPr>
        </p:nvSpPr>
        <p:spPr>
          <a:xfrm>
            <a:off x="685800" y="1524000"/>
            <a:ext cx="7772400" cy="4724400"/>
          </a:xfrm>
        </p:spPr>
        <p:txBody>
          <a:bodyPr/>
          <a:lstStyle/>
          <a:p>
            <a:r>
              <a:rPr lang="en-US" altLang="en-US" dirty="0"/>
              <a:t>Topics of interest? (Peter Yee)</a:t>
            </a:r>
          </a:p>
          <a:p>
            <a:pPr lvl="1"/>
            <a:r>
              <a:rPr lang="en-US" dirty="0"/>
              <a:t>Schedule for later in the week, as appropriate</a:t>
            </a:r>
          </a:p>
          <a:p>
            <a:endParaRPr lang="en-US" altLang="en-US" dirty="0"/>
          </a:p>
          <a:p>
            <a:pPr lvl="1"/>
            <a:endParaRPr lang="en-US" dirty="0"/>
          </a:p>
          <a:p>
            <a:pPr lvl="1"/>
            <a:endParaRPr lang="en-US" altLang="en-US" dirty="0"/>
          </a:p>
          <a:p>
            <a:pPr lvl="1"/>
            <a:endParaRPr lang="en-US" altLang="en-US" sz="1600" dirty="0"/>
          </a:p>
        </p:txBody>
      </p:sp>
    </p:spTree>
    <p:extLst>
      <p:ext uri="{BB962C8B-B14F-4D97-AF65-F5344CB8AC3E}">
        <p14:creationId xmlns:p14="http://schemas.microsoft.com/office/powerpoint/2010/main" val="39159119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990600"/>
          </a:xfrm>
        </p:spPr>
        <p:txBody>
          <a:bodyPr/>
          <a:lstStyle/>
          <a:p>
            <a:pPr eaLnBrk="1" hangingPunct="1"/>
            <a:r>
              <a:rPr lang="en-US" dirty="0"/>
              <a:t>802.11 in a Deterministic Network/Time-Sensitive Networking</a:t>
            </a:r>
            <a:endParaRPr lang="en-US" altLang="en-US" dirty="0"/>
          </a:p>
        </p:txBody>
      </p:sp>
      <p:sp>
        <p:nvSpPr>
          <p:cNvPr id="11267" name="Rectangle 3"/>
          <p:cNvSpPr>
            <a:spLocks noGrp="1" noChangeArrowheads="1"/>
          </p:cNvSpPr>
          <p:nvPr>
            <p:ph idx="1"/>
          </p:nvPr>
        </p:nvSpPr>
        <p:spPr>
          <a:xfrm>
            <a:off x="342900" y="2057400"/>
            <a:ext cx="8458200" cy="3962400"/>
          </a:xfrm>
        </p:spPr>
        <p:txBody>
          <a:bodyPr/>
          <a:lstStyle/>
          <a:p>
            <a:pPr marL="342900" lvl="1" indent="-342900" eaLnBrk="1" hangingPunct="1">
              <a:lnSpc>
                <a:spcPct val="90000"/>
              </a:lnSpc>
              <a:spcBef>
                <a:spcPts val="300"/>
              </a:spcBef>
              <a:buFont typeface="Arial" pitchFamily="34" charset="0"/>
              <a:buChar char="•"/>
              <a:defRPr/>
            </a:pPr>
            <a:r>
              <a:rPr lang="en-US" b="1" dirty="0"/>
              <a:t>On 802.1 Mentor site:</a:t>
            </a:r>
          </a:p>
          <a:p>
            <a:pPr marL="685800" lvl="2" indent="-342900" eaLnBrk="1" hangingPunct="1">
              <a:lnSpc>
                <a:spcPct val="90000"/>
              </a:lnSpc>
              <a:spcBef>
                <a:spcPts val="300"/>
              </a:spcBef>
              <a:buFont typeface="Arial" pitchFamily="34" charset="0"/>
              <a:buChar char="•"/>
              <a:defRPr/>
            </a:pPr>
            <a:r>
              <a:rPr lang="en-US" dirty="0">
                <a:hlinkClick r:id="rId3"/>
              </a:rPr>
              <a:t>https://mentor.ieee.org/802.1/dcn/19/1-19-0079-00-ICne-deterministic-wlan-a-problem-of-scheduling-and-identifiers.pdf</a:t>
            </a:r>
            <a:endParaRPr lang="en-US"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r>
              <a:rPr lang="en-US" b="1" dirty="0"/>
              <a:t>Monitor/update </a:t>
            </a:r>
            <a:r>
              <a:rPr lang="en-US" b="1" dirty="0" err="1"/>
              <a:t>Nendica’s</a:t>
            </a:r>
            <a:r>
              <a:rPr lang="en-US" b="1" dirty="0"/>
              <a:t> and/or </a:t>
            </a:r>
            <a:r>
              <a:rPr lang="en-US" b="1" dirty="0" err="1"/>
              <a:t>TGbe’s</a:t>
            </a:r>
            <a:r>
              <a:rPr lang="en-US" b="1" dirty="0"/>
              <a:t> discussion on 802.11 in a Deterministic Network/Time-Sensitive Networking</a:t>
            </a:r>
          </a:p>
          <a:p>
            <a:pPr marL="685800" lvl="2" indent="-342900" eaLnBrk="1" hangingPunct="1">
              <a:lnSpc>
                <a:spcPct val="90000"/>
              </a:lnSpc>
              <a:spcBef>
                <a:spcPts val="300"/>
              </a:spcBef>
              <a:buFont typeface="Arial" pitchFamily="34" charset="0"/>
              <a:buChar char="•"/>
              <a:defRPr/>
            </a:pPr>
            <a:endParaRPr lang="en-US" sz="1600" dirty="0"/>
          </a:p>
        </p:txBody>
      </p:sp>
    </p:spTree>
    <p:extLst>
      <p:ext uri="{BB962C8B-B14F-4D97-AF65-F5344CB8AC3E}">
        <p14:creationId xmlns:p14="http://schemas.microsoft.com/office/powerpoint/2010/main" val="5002872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t>Clarifying EPD/LPD</a:t>
            </a:r>
            <a:endParaRPr lang="en-US" altLang="en-US" dirty="0"/>
          </a:p>
        </p:txBody>
      </p:sp>
      <p:sp>
        <p:nvSpPr>
          <p:cNvPr id="11267" name="Rectangle 3"/>
          <p:cNvSpPr>
            <a:spLocks noGrp="1" noChangeArrowheads="1"/>
          </p:cNvSpPr>
          <p:nvPr>
            <p:ph idx="1"/>
          </p:nvPr>
        </p:nvSpPr>
        <p:spPr>
          <a:xfrm>
            <a:off x="342900" y="1524000"/>
            <a:ext cx="8458200" cy="4495800"/>
          </a:xfrm>
        </p:spPr>
        <p:txBody>
          <a:bodyPr/>
          <a:lstStyle/>
          <a:p>
            <a:pPr marL="342900" lvl="1" indent="-342900" eaLnBrk="1" hangingPunct="1">
              <a:lnSpc>
                <a:spcPct val="90000"/>
              </a:lnSpc>
              <a:spcBef>
                <a:spcPts val="300"/>
              </a:spcBef>
              <a:buFont typeface="Arial" pitchFamily="34" charset="0"/>
              <a:buChar char="•"/>
              <a:defRPr/>
            </a:pPr>
            <a:r>
              <a:rPr lang="en-US" b="1" dirty="0"/>
              <a:t>On 802.1 server:</a:t>
            </a:r>
          </a:p>
          <a:p>
            <a:pPr marL="685800" lvl="2" indent="-342900" eaLnBrk="1" hangingPunct="1">
              <a:lnSpc>
                <a:spcPct val="90000"/>
              </a:lnSpc>
              <a:spcBef>
                <a:spcPts val="300"/>
              </a:spcBef>
              <a:buFont typeface="Arial" pitchFamily="34" charset="0"/>
              <a:buChar char="•"/>
              <a:defRPr/>
            </a:pPr>
            <a:r>
              <a:rPr lang="en-US" dirty="0"/>
              <a:t>maint-Marks-Finn-epd-lpd-1119-copyright (</a:t>
            </a:r>
            <a:r>
              <a:rPr lang="en-US" u="sng" dirty="0">
                <a:hlinkClick r:id="rId3"/>
              </a:rPr>
              <a:t>http://www.ieee802.org/1/files/public/docs2019/maint-Marks-Finn-epd-lpd-1119-copyright.pdf</a:t>
            </a:r>
            <a:r>
              <a:rPr lang="en-US" dirty="0"/>
              <a:t>)</a:t>
            </a:r>
          </a:p>
          <a:p>
            <a:pPr marL="685800" lvl="2" indent="-342900" eaLnBrk="1" hangingPunct="1">
              <a:lnSpc>
                <a:spcPct val="90000"/>
              </a:lnSpc>
              <a:spcBef>
                <a:spcPts val="300"/>
              </a:spcBef>
              <a:buFont typeface="Arial" pitchFamily="34" charset="0"/>
              <a:buChar char="•"/>
              <a:defRPr/>
            </a:pPr>
            <a:r>
              <a:rPr lang="en-US" dirty="0"/>
              <a:t>maint-Marks-epd-lpd-0719-v02 (</a:t>
            </a:r>
            <a:r>
              <a:rPr lang="en-US" u="sng" dirty="0">
                <a:hlinkClick r:id="rId4"/>
              </a:rPr>
              <a:t>http://www.ieee802.org/1/files/public/docs2019/maint-Marks-epd-lpd-0719-v02.pdf</a:t>
            </a:r>
            <a:r>
              <a:rPr lang="en-US" dirty="0"/>
              <a:t>)</a:t>
            </a:r>
          </a:p>
          <a:p>
            <a:pPr marL="342900" lvl="1" indent="-342900" eaLnBrk="1" hangingPunct="1">
              <a:lnSpc>
                <a:spcPct val="90000"/>
              </a:lnSpc>
              <a:spcBef>
                <a:spcPts val="300"/>
              </a:spcBef>
              <a:buFont typeface="Arial" pitchFamily="34" charset="0"/>
              <a:buChar char="•"/>
              <a:defRPr/>
            </a:pPr>
            <a:endParaRPr lang="en-US" sz="1800" dirty="0"/>
          </a:p>
          <a:p>
            <a:pPr marL="342900" lvl="1" indent="-342900" eaLnBrk="1" hangingPunct="1">
              <a:lnSpc>
                <a:spcPct val="90000"/>
              </a:lnSpc>
              <a:spcBef>
                <a:spcPts val="300"/>
              </a:spcBef>
              <a:buFont typeface="Arial" pitchFamily="34" charset="0"/>
              <a:buChar char="•"/>
              <a:defRPr/>
            </a:pPr>
            <a:r>
              <a:rPr lang="en-US" sz="1800" b="1" dirty="0"/>
              <a:t>Work progressing?/update on 802.1 activities (802f?) – anything needed from 802.11 (yet)?</a:t>
            </a:r>
          </a:p>
        </p:txBody>
      </p:sp>
    </p:spTree>
    <p:extLst>
      <p:ext uri="{BB962C8B-B14F-4D97-AF65-F5344CB8AC3E}">
        <p14:creationId xmlns:p14="http://schemas.microsoft.com/office/powerpoint/2010/main" val="17084890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dirty="0"/>
              <a:t>See</a:t>
            </a:r>
            <a:r>
              <a:rPr lang="en-US" dirty="0"/>
              <a:t> </a:t>
            </a:r>
            <a:r>
              <a:rPr lang="en-US" dirty="0">
                <a:hlinkClick r:id="rId2"/>
              </a:rPr>
              <a:t>11-18/1051r10</a:t>
            </a:r>
            <a:r>
              <a:rPr lang="en-US" dirty="0"/>
              <a:t> </a:t>
            </a:r>
          </a:p>
          <a:p>
            <a:pPr marL="0" indent="0">
              <a:buNone/>
            </a:pPr>
            <a:endParaRPr lang="en-US" b="1" dirty="0"/>
          </a:p>
          <a:p>
            <a:r>
              <a:rPr lang="en-US" dirty="0"/>
              <a:t>Related, but separate: </a:t>
            </a:r>
            <a:r>
              <a:rPr lang="en-US" b="1" dirty="0"/>
              <a:t>Consider changing language to use 802.1 terms (in 802.1Q and 802.1AC), and cleanup/remove the mapping language for 802.2/LLC</a:t>
            </a:r>
          </a:p>
          <a:p>
            <a:endParaRPr lang="en-US" b="0" dirty="0"/>
          </a:p>
          <a:p>
            <a:pPr lvl="1"/>
            <a:endParaRPr lang="en-US" dirty="0"/>
          </a:p>
          <a:p>
            <a:pPr lvl="1"/>
            <a:endParaRPr lang="en-US" b="0" dirty="0"/>
          </a:p>
          <a:p>
            <a:endParaRPr lang="en-US" altLang="en-US" b="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838200"/>
          </a:xfrm>
        </p:spPr>
        <p:txBody>
          <a:bodyPr/>
          <a:lstStyle/>
          <a:p>
            <a:pPr eaLnBrk="1" hangingPunct="1"/>
            <a:r>
              <a:rPr lang="en-US" altLang="en-US" dirty="0">
                <a:ea typeface="MS PGothic" panose="020B0600070205080204" pitchFamily="34" charset="-128"/>
              </a:rPr>
              <a:t>What is a STA?</a:t>
            </a:r>
          </a:p>
        </p:txBody>
      </p:sp>
      <p:sp>
        <p:nvSpPr>
          <p:cNvPr id="39939" name="Rectangle 3"/>
          <p:cNvSpPr>
            <a:spLocks noGrp="1" noChangeArrowheads="1"/>
          </p:cNvSpPr>
          <p:nvPr>
            <p:ph idx="1"/>
          </p:nvPr>
        </p:nvSpPr>
        <p:spPr>
          <a:xfrm>
            <a:off x="685800" y="1752600"/>
            <a:ext cx="7772400" cy="4495800"/>
          </a:xfrm>
        </p:spPr>
        <p:txBody>
          <a:bodyPr/>
          <a:lstStyle/>
          <a:p>
            <a:r>
              <a:rPr lang="en-US" dirty="0"/>
              <a:t>See: </a:t>
            </a:r>
            <a:r>
              <a:rPr lang="en-US" dirty="0">
                <a:hlinkClick r:id="rId2"/>
              </a:rPr>
              <a:t>11-19/0106r0</a:t>
            </a:r>
            <a:r>
              <a:rPr lang="en-US" dirty="0"/>
              <a:t> (1/19)</a:t>
            </a:r>
            <a:endParaRPr lang="en-US" sz="2400" b="1" dirty="0">
              <a:ea typeface="+mn-ea"/>
              <a:cs typeface="+mn-cs"/>
            </a:endParaRPr>
          </a:p>
          <a:p>
            <a:pPr lvl="1"/>
            <a:r>
              <a:rPr lang="en-US" b="1" dirty="0"/>
              <a:t>Consider an “explanation” of the terms instead, perhaps in clause 4</a:t>
            </a:r>
          </a:p>
          <a:p>
            <a:endParaRPr lang="en-US" altLang="en-US" dirty="0"/>
          </a:p>
          <a:p>
            <a:endParaRPr lang="en-US" dirty="0"/>
          </a:p>
          <a:p>
            <a:r>
              <a:rPr lang="en-US" dirty="0"/>
              <a:t>Related: What is the (“STA(s)”) architecture of off-channel TDLS?</a:t>
            </a:r>
            <a:endParaRPr lang="en-US" altLang="en-US" dirty="0"/>
          </a:p>
          <a:p>
            <a:pPr lvl="1"/>
            <a:endParaRPr lang="en-US" altLang="en-US" sz="1600" dirty="0"/>
          </a:p>
        </p:txBody>
      </p:sp>
    </p:spTree>
    <p:extLst>
      <p:ext uri="{BB962C8B-B14F-4D97-AF65-F5344CB8AC3E}">
        <p14:creationId xmlns:p14="http://schemas.microsoft.com/office/powerpoint/2010/main" val="65180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January 2020, Irvine, California, USA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609600"/>
            <a:ext cx="8153400" cy="533400"/>
          </a:xfrm>
        </p:spPr>
        <p:txBody>
          <a:bodyPr/>
          <a:lstStyle/>
          <a:p>
            <a:pPr eaLnBrk="1" hangingPunct="1"/>
            <a:r>
              <a:rPr lang="en-US" altLang="en-US" dirty="0"/>
              <a:t>Annex G </a:t>
            </a:r>
            <a:r>
              <a:rPr lang="en-US" altLang="en-US" sz="2800" dirty="0"/>
              <a:t>(</a:t>
            </a:r>
            <a:r>
              <a:rPr lang="en-US" sz="2800" dirty="0"/>
              <a:t>EBNF for “Frame exchange sequences”)</a:t>
            </a:r>
            <a:endParaRPr lang="en-US" altLang="en-US" dirty="0"/>
          </a:p>
        </p:txBody>
      </p:sp>
      <p:sp>
        <p:nvSpPr>
          <p:cNvPr id="11267" name="Rectangle 3"/>
          <p:cNvSpPr>
            <a:spLocks noGrp="1" noChangeArrowheads="1"/>
          </p:cNvSpPr>
          <p:nvPr>
            <p:ph idx="1"/>
          </p:nvPr>
        </p:nvSpPr>
        <p:spPr>
          <a:xfrm>
            <a:off x="342900" y="1524000"/>
            <a:ext cx="8458200" cy="4495800"/>
          </a:xfrm>
        </p:spPr>
        <p:txBody>
          <a:bodyPr/>
          <a:lstStyle/>
          <a:p>
            <a:pPr>
              <a:spcBef>
                <a:spcPts val="0"/>
              </a:spcBef>
            </a:pPr>
            <a:r>
              <a:rPr lang="en-US" sz="2200" dirty="0"/>
              <a:t>Annex G is normative.  There are ~ 21 direct references to “Annex G” in the body of the Standard, and a few hundred references to “Frame exchange sequence”</a:t>
            </a:r>
          </a:p>
          <a:p>
            <a:pPr>
              <a:spcBef>
                <a:spcPts val="0"/>
              </a:spcBef>
            </a:pPr>
            <a:r>
              <a:rPr lang="en-US" sz="2200" dirty="0"/>
              <a:t>Amendments in progress</a:t>
            </a:r>
            <a:r>
              <a:rPr lang="en-GB" sz="2200" dirty="0"/>
              <a:t> report that they want to not update Annex G.</a:t>
            </a:r>
          </a:p>
          <a:p>
            <a:pPr>
              <a:spcBef>
                <a:spcPts val="0"/>
              </a:spcBef>
            </a:pPr>
            <a:r>
              <a:rPr lang="en-US" sz="2200" dirty="0"/>
              <a:t>Does the annex have purpose and value?</a:t>
            </a:r>
          </a:p>
          <a:p>
            <a:pPr>
              <a:spcBef>
                <a:spcPts val="0"/>
              </a:spcBef>
            </a:pPr>
            <a:r>
              <a:rPr lang="en-US" sz="2200" dirty="0"/>
              <a:t>Should we work to maintain it, or work to deprecate it?</a:t>
            </a:r>
          </a:p>
          <a:p>
            <a:pPr>
              <a:spcBef>
                <a:spcPts val="0"/>
              </a:spcBef>
            </a:pPr>
            <a:endParaRPr lang="en-US" sz="2200" dirty="0"/>
          </a:p>
          <a:p>
            <a:pPr>
              <a:spcBef>
                <a:spcPts val="0"/>
              </a:spcBef>
            </a:pPr>
            <a:r>
              <a:rPr lang="en-US" sz="2000" dirty="0"/>
              <a:t>Reminder: Straw polls on following slides</a:t>
            </a:r>
          </a:p>
        </p:txBody>
      </p:sp>
    </p:spTree>
    <p:extLst>
      <p:ext uri="{BB962C8B-B14F-4D97-AF65-F5344CB8AC3E}">
        <p14:creationId xmlns:p14="http://schemas.microsoft.com/office/powerpoint/2010/main" val="10598441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Annex G straw poll - 1</a:t>
            </a:r>
          </a:p>
        </p:txBody>
      </p:sp>
      <p:sp>
        <p:nvSpPr>
          <p:cNvPr id="11267" name="Rectangle 3"/>
          <p:cNvSpPr>
            <a:spLocks noGrp="1" noChangeArrowheads="1"/>
          </p:cNvSpPr>
          <p:nvPr>
            <p:ph idx="1"/>
          </p:nvPr>
        </p:nvSpPr>
        <p:spPr>
          <a:xfrm>
            <a:off x="342900" y="15240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Do you support removing Annex G and dealing with the references (“see Annex G”) in the main body text, using Graham’s document (11-17/1261r2) as a starting point?  (One intention being that any current amendments do not need to update Annex G.)</a:t>
            </a:r>
          </a:p>
          <a:p>
            <a:pPr marL="0" indent="0" eaLnBrk="1" hangingPunct="1">
              <a:lnSpc>
                <a:spcPct val="90000"/>
              </a:lnSpc>
              <a:spcBef>
                <a:spcPts val="300"/>
              </a:spcBef>
              <a:buFontTx/>
              <a:buNone/>
              <a:defRPr/>
            </a:pPr>
            <a:endParaRPr lang="en-US" b="1" dirty="0"/>
          </a:p>
          <a:p>
            <a:pPr marL="342900" lvl="1" indent="-342900" eaLnBrk="1" hangingPunct="1">
              <a:lnSpc>
                <a:spcPct val="90000"/>
              </a:lnSpc>
              <a:spcBef>
                <a:spcPts val="300"/>
              </a:spcBef>
              <a:buFont typeface="Arial" pitchFamily="34" charset="0"/>
              <a:buChar char="•"/>
              <a:defRPr/>
            </a:pPr>
            <a:r>
              <a:rPr lang="en-US" sz="1800" dirty="0"/>
              <a:t>Yes: 7</a:t>
            </a:r>
          </a:p>
          <a:p>
            <a:pPr marL="342900" lvl="1" indent="-342900" eaLnBrk="1" hangingPunct="1">
              <a:lnSpc>
                <a:spcPct val="90000"/>
              </a:lnSpc>
              <a:spcBef>
                <a:spcPts val="300"/>
              </a:spcBef>
              <a:buFont typeface="Arial" pitchFamily="34" charset="0"/>
              <a:buChar char="•"/>
              <a:defRPr/>
            </a:pPr>
            <a:r>
              <a:rPr lang="en-US" sz="1800" dirty="0"/>
              <a:t>No: 6</a:t>
            </a:r>
          </a:p>
          <a:p>
            <a:pPr marL="342900" lvl="1" indent="-342900" eaLnBrk="1" hangingPunct="1">
              <a:lnSpc>
                <a:spcPct val="90000"/>
              </a:lnSpc>
              <a:spcBef>
                <a:spcPts val="300"/>
              </a:spcBef>
              <a:buFont typeface="Arial" pitchFamily="34" charset="0"/>
              <a:buChar char="•"/>
              <a:defRPr/>
            </a:pPr>
            <a:r>
              <a:rPr lang="en-US" sz="1800" dirty="0"/>
              <a:t>Abs: 5</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4532950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Annex G straw poll - 2</a:t>
            </a:r>
          </a:p>
        </p:txBody>
      </p:sp>
      <p:sp>
        <p:nvSpPr>
          <p:cNvPr id="11267" name="Rectangle 3"/>
          <p:cNvSpPr>
            <a:spLocks noGrp="1" noChangeArrowheads="1"/>
          </p:cNvSpPr>
          <p:nvPr>
            <p:ph idx="1"/>
          </p:nvPr>
        </p:nvSpPr>
        <p:spPr>
          <a:xfrm>
            <a:off x="342900" y="15240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Do you support removing Annex G in principle?</a:t>
            </a:r>
          </a:p>
          <a:p>
            <a:pPr marL="0" indent="0" eaLnBrk="1" hangingPunct="1">
              <a:lnSpc>
                <a:spcPct val="90000"/>
              </a:lnSpc>
              <a:spcBef>
                <a:spcPts val="300"/>
              </a:spcBef>
              <a:buFontTx/>
              <a:buNone/>
              <a:defRPr/>
            </a:pPr>
            <a:endParaRPr lang="en-US" b="1" dirty="0"/>
          </a:p>
          <a:p>
            <a:pPr marL="342900" lvl="1" indent="-342900" eaLnBrk="1" hangingPunct="1">
              <a:lnSpc>
                <a:spcPct val="90000"/>
              </a:lnSpc>
              <a:spcBef>
                <a:spcPts val="300"/>
              </a:spcBef>
              <a:buFont typeface="Arial" pitchFamily="34" charset="0"/>
              <a:buChar char="•"/>
              <a:defRPr/>
            </a:pPr>
            <a:r>
              <a:rPr lang="en-US" sz="1800" dirty="0"/>
              <a:t>Yes: 7</a:t>
            </a:r>
          </a:p>
          <a:p>
            <a:pPr marL="342900" lvl="1" indent="-342900" eaLnBrk="1" hangingPunct="1">
              <a:lnSpc>
                <a:spcPct val="90000"/>
              </a:lnSpc>
              <a:spcBef>
                <a:spcPts val="300"/>
              </a:spcBef>
              <a:buFont typeface="Arial" pitchFamily="34" charset="0"/>
              <a:buChar char="•"/>
              <a:defRPr/>
            </a:pPr>
            <a:r>
              <a:rPr lang="en-US" sz="1800" dirty="0"/>
              <a:t>No: 3</a:t>
            </a:r>
          </a:p>
          <a:p>
            <a:pPr marL="342900" lvl="1" indent="-342900" eaLnBrk="1" hangingPunct="1">
              <a:lnSpc>
                <a:spcPct val="90000"/>
              </a:lnSpc>
              <a:spcBef>
                <a:spcPts val="300"/>
              </a:spcBef>
              <a:buFont typeface="Arial" pitchFamily="34" charset="0"/>
              <a:buChar char="•"/>
              <a:defRPr/>
            </a:pPr>
            <a:r>
              <a:rPr lang="en-US" sz="1800" dirty="0"/>
              <a:t>Abs: 4</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40728552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Annex G straw poll - 3</a:t>
            </a:r>
          </a:p>
        </p:txBody>
      </p:sp>
      <p:sp>
        <p:nvSpPr>
          <p:cNvPr id="11267" name="Rectangle 3"/>
          <p:cNvSpPr>
            <a:spLocks noGrp="1" noChangeArrowheads="1"/>
          </p:cNvSpPr>
          <p:nvPr>
            <p:ph idx="1"/>
          </p:nvPr>
        </p:nvSpPr>
        <p:spPr>
          <a:xfrm>
            <a:off x="342900" y="15240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Do you support replacing Annex G, as it is, with some other representation, and continue to update it?</a:t>
            </a:r>
          </a:p>
          <a:p>
            <a:pPr marL="0" indent="0" eaLnBrk="1" hangingPunct="1">
              <a:lnSpc>
                <a:spcPct val="90000"/>
              </a:lnSpc>
              <a:spcBef>
                <a:spcPts val="300"/>
              </a:spcBef>
              <a:buFontTx/>
              <a:buNone/>
              <a:defRPr/>
            </a:pPr>
            <a:endParaRPr lang="en-US" b="1" dirty="0"/>
          </a:p>
          <a:p>
            <a:pPr marL="342900" lvl="1" indent="-342900" eaLnBrk="1" hangingPunct="1">
              <a:lnSpc>
                <a:spcPct val="90000"/>
              </a:lnSpc>
              <a:spcBef>
                <a:spcPts val="300"/>
              </a:spcBef>
              <a:buFont typeface="Arial" pitchFamily="34" charset="0"/>
              <a:buChar char="•"/>
              <a:defRPr/>
            </a:pPr>
            <a:r>
              <a:rPr lang="en-US" sz="1800" dirty="0"/>
              <a:t>Yes: 7</a:t>
            </a:r>
          </a:p>
          <a:p>
            <a:pPr marL="342900" lvl="1" indent="-342900" eaLnBrk="1" hangingPunct="1">
              <a:lnSpc>
                <a:spcPct val="90000"/>
              </a:lnSpc>
              <a:spcBef>
                <a:spcPts val="300"/>
              </a:spcBef>
              <a:buFont typeface="Arial" pitchFamily="34" charset="0"/>
              <a:buChar char="•"/>
              <a:defRPr/>
            </a:pPr>
            <a:r>
              <a:rPr lang="en-US" sz="1800" dirty="0"/>
              <a:t>No: 3</a:t>
            </a:r>
          </a:p>
          <a:p>
            <a:pPr marL="342900" lvl="1" indent="-342900" eaLnBrk="1" hangingPunct="1">
              <a:lnSpc>
                <a:spcPct val="90000"/>
              </a:lnSpc>
              <a:spcBef>
                <a:spcPts val="300"/>
              </a:spcBef>
              <a:buFont typeface="Arial" pitchFamily="34" charset="0"/>
              <a:buChar char="•"/>
              <a:defRPr/>
            </a:pPr>
            <a:r>
              <a:rPr lang="en-US" sz="1800" dirty="0"/>
              <a:t>Abs: 3</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13450536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January 14</a:t>
            </a:r>
            <a:r>
              <a:rPr lang="en-US" altLang="en-US" baseline="30000" dirty="0"/>
              <a:t>th</a:t>
            </a:r>
            <a:r>
              <a:rPr lang="en-US" altLang="en-US" dirty="0"/>
              <a:t>, PM1</a:t>
            </a:r>
          </a:p>
        </p:txBody>
      </p:sp>
    </p:spTree>
    <p:extLst>
      <p:ext uri="{BB962C8B-B14F-4D97-AF65-F5344CB8AC3E}">
        <p14:creationId xmlns:p14="http://schemas.microsoft.com/office/powerpoint/2010/main" val="4535197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19100" y="555171"/>
            <a:ext cx="8305800" cy="1066800"/>
          </a:xfrm>
        </p:spPr>
        <p:txBody>
          <a:bodyPr/>
          <a:lstStyle/>
          <a:p>
            <a:pPr eaLnBrk="1" hangingPunct="1"/>
            <a:r>
              <a:rPr lang="en-US" altLang="en-US" dirty="0"/>
              <a:t>TGbc potential ARC concepts</a:t>
            </a:r>
          </a:p>
        </p:txBody>
      </p:sp>
      <p:sp>
        <p:nvSpPr>
          <p:cNvPr id="45059" name="Rectangle 3"/>
          <p:cNvSpPr>
            <a:spLocks noGrp="1" noChangeArrowheads="1"/>
          </p:cNvSpPr>
          <p:nvPr>
            <p:ph idx="1"/>
          </p:nvPr>
        </p:nvSpPr>
        <p:spPr>
          <a:xfrm>
            <a:off x="517071" y="1621971"/>
            <a:ext cx="8229600" cy="3733800"/>
          </a:xfrm>
        </p:spPr>
        <p:txBody>
          <a:bodyPr/>
          <a:lstStyle/>
          <a:p>
            <a:pPr fontAlgn="t">
              <a:buFont typeface="Arial" panose="020B0604020202020204" pitchFamily="34" charset="0"/>
              <a:buChar char="•"/>
            </a:pPr>
            <a:r>
              <a:rPr lang="en-US" altLang="en-US" sz="2800" b="0" dirty="0">
                <a:solidFill>
                  <a:srgbClr val="FF0000"/>
                </a:solidFill>
              </a:rPr>
              <a:t>To be updated, after discussion with </a:t>
            </a:r>
            <a:r>
              <a:rPr lang="en-US" altLang="en-US" sz="2800" b="0" dirty="0" err="1">
                <a:solidFill>
                  <a:srgbClr val="FF0000"/>
                </a:solidFill>
              </a:rPr>
              <a:t>TGbc</a:t>
            </a:r>
            <a:r>
              <a:rPr lang="en-US" altLang="en-US" sz="2800" b="0" dirty="0">
                <a:solidFill>
                  <a:srgbClr val="FF0000"/>
                </a:solidFill>
              </a:rPr>
              <a:t> chair</a:t>
            </a:r>
          </a:p>
          <a:p>
            <a:pPr fontAlgn="t">
              <a:buFont typeface="Arial" panose="020B0604020202020204" pitchFamily="34" charset="0"/>
              <a:buChar char="•"/>
            </a:pPr>
            <a:endParaRPr lang="en-US" sz="2800" dirty="0"/>
          </a:p>
          <a:p>
            <a:pPr fontAlgn="t">
              <a:buFont typeface="Arial" panose="020B0604020202020204" pitchFamily="34" charset="0"/>
              <a:buChar char="•"/>
            </a:pPr>
            <a:r>
              <a:rPr lang="en-US" sz="2800" dirty="0"/>
              <a:t>11-19/268 IEEE 802.11bc Use Case Document: </a:t>
            </a:r>
          </a:p>
          <a:p>
            <a:pPr lvl="1" fontAlgn="t">
              <a:buFont typeface="Arial" panose="020B0604020202020204" pitchFamily="34" charset="0"/>
              <a:buChar char="•"/>
            </a:pPr>
            <a:r>
              <a:rPr lang="en-US" sz="2200" dirty="0"/>
              <a:t>Transmit from AP to multiple receive only STAs </a:t>
            </a:r>
            <a:br>
              <a:rPr lang="en-US" sz="2200" dirty="0"/>
            </a:br>
            <a:r>
              <a:rPr lang="en-US" sz="2200" dirty="0"/>
              <a:t>(Multi-Lingual/ Emergency Broadcast/Broadcast Services)</a:t>
            </a:r>
          </a:p>
          <a:p>
            <a:pPr lvl="1" fontAlgn="t">
              <a:buFont typeface="Arial" panose="020B0604020202020204" pitchFamily="34" charset="0"/>
              <a:buChar char="•"/>
            </a:pPr>
            <a:r>
              <a:rPr lang="en-US" sz="2200" dirty="0"/>
              <a:t>Sensor STA transmits to any/multiple APs (no association)</a:t>
            </a:r>
          </a:p>
          <a:p>
            <a:pPr lvl="1" fontAlgn="t">
              <a:buFont typeface="Arial" panose="020B0604020202020204" pitchFamily="34" charset="0"/>
              <a:buChar char="•"/>
            </a:pPr>
            <a:r>
              <a:rPr lang="en-US" sz="2200" dirty="0"/>
              <a:t>ITC all devices transmit / all devices receive (no associations)</a:t>
            </a:r>
          </a:p>
          <a:p>
            <a:pPr fontAlgn="t">
              <a:buFont typeface="Arial" panose="020B0604020202020204" pitchFamily="34" charset="0"/>
              <a:buChar char="•"/>
            </a:pPr>
            <a:r>
              <a:rPr lang="en-US" sz="2600" dirty="0"/>
              <a:t>11-19/151</a:t>
            </a:r>
          </a:p>
          <a:p>
            <a:pPr fontAlgn="t">
              <a:buFont typeface="Arial" panose="020B0604020202020204" pitchFamily="34" charset="0"/>
              <a:buChar char="•"/>
            </a:pPr>
            <a:endParaRPr lang="en-US" sz="3200" dirty="0"/>
          </a:p>
        </p:txBody>
      </p:sp>
    </p:spTree>
    <p:extLst>
      <p:ext uri="{BB962C8B-B14F-4D97-AF65-F5344CB8AC3E}">
        <p14:creationId xmlns:p14="http://schemas.microsoft.com/office/powerpoint/2010/main" val="30719036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19100" y="555171"/>
            <a:ext cx="8305800" cy="1066800"/>
          </a:xfrm>
        </p:spPr>
        <p:txBody>
          <a:bodyPr/>
          <a:lstStyle/>
          <a:p>
            <a:pPr eaLnBrk="1" hangingPunct="1"/>
            <a:r>
              <a:rPr lang="en-US" altLang="en-US" dirty="0"/>
              <a:t>TGbe potential multi-band/multi-AP concepts</a:t>
            </a:r>
          </a:p>
        </p:txBody>
      </p:sp>
      <p:sp>
        <p:nvSpPr>
          <p:cNvPr id="45059" name="Rectangle 3"/>
          <p:cNvSpPr>
            <a:spLocks noGrp="1" noChangeArrowheads="1"/>
          </p:cNvSpPr>
          <p:nvPr>
            <p:ph idx="1"/>
          </p:nvPr>
        </p:nvSpPr>
        <p:spPr>
          <a:xfrm>
            <a:off x="552450" y="1621971"/>
            <a:ext cx="8039100" cy="3733800"/>
          </a:xfrm>
        </p:spPr>
        <p:txBody>
          <a:bodyPr/>
          <a:lstStyle/>
          <a:p>
            <a:pPr>
              <a:spcBef>
                <a:spcPct val="0"/>
              </a:spcBef>
            </a:pPr>
            <a:r>
              <a:rPr lang="en-US" altLang="en-US" b="0" dirty="0">
                <a:solidFill>
                  <a:srgbClr val="FF0000"/>
                </a:solidFill>
              </a:rPr>
              <a:t>To be updated, after discussion with </a:t>
            </a:r>
            <a:r>
              <a:rPr lang="en-US" altLang="en-US" b="0" dirty="0" err="1">
                <a:solidFill>
                  <a:srgbClr val="FF0000"/>
                </a:solidFill>
              </a:rPr>
              <a:t>TGbe</a:t>
            </a:r>
            <a:r>
              <a:rPr lang="en-US" altLang="en-US" b="0" dirty="0">
                <a:solidFill>
                  <a:srgbClr val="FF0000"/>
                </a:solidFill>
              </a:rPr>
              <a:t> chair</a:t>
            </a:r>
          </a:p>
          <a:p>
            <a:pPr>
              <a:spcBef>
                <a:spcPct val="0"/>
              </a:spcBef>
            </a:pPr>
            <a:endParaRPr lang="en-US" altLang="en-US" b="0" dirty="0"/>
          </a:p>
          <a:p>
            <a:pPr>
              <a:spcBef>
                <a:spcPct val="0"/>
              </a:spcBef>
            </a:pPr>
            <a:r>
              <a:rPr lang="en-US" altLang="en-US" b="0" dirty="0"/>
              <a:t>“Lower MAC” discussions in ARC, back in 2008</a:t>
            </a:r>
          </a:p>
          <a:p>
            <a:pPr lvl="1"/>
            <a:r>
              <a:rPr lang="en-US" sz="1600" dirty="0">
                <a:hlinkClick r:id="rId2"/>
              </a:rPr>
              <a:t>11-08/0949r4 </a:t>
            </a:r>
            <a:endParaRPr lang="en-US" sz="1600" dirty="0"/>
          </a:p>
          <a:p>
            <a:pPr fontAlgn="t">
              <a:buFont typeface="Arial" panose="020B0604020202020204" pitchFamily="34" charset="0"/>
              <a:buChar char="•"/>
            </a:pPr>
            <a:r>
              <a:rPr lang="en-US" b="0" dirty="0" err="1"/>
              <a:t>TGbe</a:t>
            </a:r>
            <a:r>
              <a:rPr lang="en-US" b="0" dirty="0"/>
              <a:t> has some docs related to multi-link/band ARC concepts:</a:t>
            </a:r>
          </a:p>
          <a:p>
            <a:pPr lvl="1" fontAlgn="t">
              <a:buFont typeface="Arial" panose="020B0604020202020204" pitchFamily="34" charset="0"/>
              <a:buChar char="•"/>
            </a:pPr>
            <a:r>
              <a:rPr lang="en-US" sz="1800" b="0" dirty="0"/>
              <a:t>11-19/823 Multi-Link Aggregation (Abhishek Patil)</a:t>
            </a:r>
          </a:p>
          <a:p>
            <a:pPr lvl="1" fontAlgn="t">
              <a:buFont typeface="Arial" panose="020B0604020202020204" pitchFamily="34" charset="0"/>
              <a:buChar char="•"/>
            </a:pPr>
            <a:r>
              <a:rPr lang="en-US" sz="1800" b="0" dirty="0"/>
              <a:t>11-19/822 Extremely Efficient Multi-band Operation (Po-Kai Huang)</a:t>
            </a:r>
          </a:p>
          <a:p>
            <a:pPr lvl="1" fontAlgn="t">
              <a:buFont typeface="Arial" panose="020B0604020202020204" pitchFamily="34" charset="0"/>
              <a:buChar char="•"/>
            </a:pPr>
            <a:r>
              <a:rPr lang="it-IT" sz="1800" dirty="0"/>
              <a:t>11-19/760 </a:t>
            </a:r>
            <a:r>
              <a:rPr lang="en-US" sz="1800" dirty="0"/>
              <a:t>Multi-Band Opinion (Alan Jauh) </a:t>
            </a:r>
          </a:p>
          <a:p>
            <a:pPr fontAlgn="t">
              <a:buFont typeface="Arial" panose="020B0604020202020204" pitchFamily="34" charset="0"/>
              <a:buChar char="•"/>
            </a:pPr>
            <a:r>
              <a:rPr lang="en-US" b="0" dirty="0" err="1"/>
              <a:t>TGbe</a:t>
            </a:r>
            <a:r>
              <a:rPr lang="en-US" b="0" dirty="0"/>
              <a:t> has a doc related to multi-AP ACR concepts:</a:t>
            </a:r>
          </a:p>
          <a:p>
            <a:pPr lvl="1" fontAlgn="t">
              <a:buFont typeface="Arial" panose="020B0604020202020204" pitchFamily="34" charset="0"/>
              <a:buChar char="•"/>
            </a:pPr>
            <a:r>
              <a:rPr lang="en-US" sz="1800" dirty="0"/>
              <a:t>11-19/804 </a:t>
            </a:r>
            <a:r>
              <a:rPr lang="it-IT" sz="1800" dirty="0"/>
              <a:t>Multi-AP Transmission Procedure (Sungjin Park) </a:t>
            </a:r>
          </a:p>
          <a:p>
            <a:pPr marL="0" indent="0" fontAlgn="t">
              <a:buNone/>
            </a:pPr>
            <a:endParaRPr lang="en-US" sz="2200" dirty="0"/>
          </a:p>
        </p:txBody>
      </p:sp>
    </p:spTree>
    <p:extLst>
      <p:ext uri="{BB962C8B-B14F-4D97-AF65-F5344CB8AC3E}">
        <p14:creationId xmlns:p14="http://schemas.microsoft.com/office/powerpoint/2010/main" val="31343063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1588 and 802.1AS mapping to </a:t>
            </a:r>
            <a:br>
              <a:rPr lang="en-US" altLang="en-US" dirty="0"/>
            </a:br>
            <a:r>
              <a:rPr lang="en-US" altLang="en-US" dirty="0"/>
              <a:t>IEEE 802.11 </a:t>
            </a:r>
            <a:r>
              <a:rPr lang="en-US" dirty="0"/>
              <a:t>FTM</a:t>
            </a:r>
            <a:endParaRPr lang="en-US" altLang="en-US" dirty="0"/>
          </a:p>
        </p:txBody>
      </p:sp>
      <p:sp>
        <p:nvSpPr>
          <p:cNvPr id="38915" name="Rectangle 3"/>
          <p:cNvSpPr>
            <a:spLocks noGrp="1" noChangeArrowheads="1"/>
          </p:cNvSpPr>
          <p:nvPr>
            <p:ph idx="1"/>
          </p:nvPr>
        </p:nvSpPr>
        <p:spPr>
          <a:xfrm>
            <a:off x="685800" y="2057400"/>
            <a:ext cx="7772400" cy="4038600"/>
          </a:xfrm>
        </p:spPr>
        <p:txBody>
          <a:bodyPr/>
          <a:lstStyle/>
          <a:p>
            <a:pPr marL="342900" lvl="1" indent="-342900" eaLnBrk="1" hangingPunct="1">
              <a:lnSpc>
                <a:spcPct val="90000"/>
              </a:lnSpc>
              <a:spcBef>
                <a:spcPts val="300"/>
              </a:spcBef>
              <a:defRPr/>
            </a:pPr>
            <a:r>
              <a:rPr lang="en-US" sz="2400" b="1" dirty="0">
                <a:solidFill>
                  <a:srgbClr val="000000"/>
                </a:solidFill>
              </a:rPr>
              <a:t>Consider IEEE 1588/802.1AS use of 802.11 </a:t>
            </a:r>
            <a:r>
              <a:rPr lang="en-US" sz="2400" b="1" dirty="0" err="1">
                <a:solidFill>
                  <a:srgbClr val="000000"/>
                </a:solidFill>
              </a:rPr>
              <a:t>TGaz</a:t>
            </a:r>
            <a:endParaRPr lang="en-US" sz="2400" b="1" dirty="0">
              <a:solidFill>
                <a:srgbClr val="000000"/>
              </a:solidFill>
            </a:endParaRPr>
          </a:p>
          <a:p>
            <a:pPr marL="342900" lvl="1" indent="-342900" eaLnBrk="1" hangingPunct="1">
              <a:lnSpc>
                <a:spcPct val="90000"/>
              </a:lnSpc>
              <a:spcBef>
                <a:spcPts val="300"/>
              </a:spcBef>
              <a:defRPr/>
            </a:pPr>
            <a:endParaRPr lang="en-US" sz="2400" b="1" dirty="0">
              <a:solidFill>
                <a:srgbClr val="000000"/>
              </a:solidFill>
            </a:endParaRPr>
          </a:p>
          <a:p>
            <a:pPr marL="342900" lvl="1" indent="-342900" eaLnBrk="1" hangingPunct="1">
              <a:lnSpc>
                <a:spcPct val="90000"/>
              </a:lnSpc>
              <a:spcBef>
                <a:spcPts val="300"/>
              </a:spcBef>
              <a:defRPr/>
            </a:pPr>
            <a:r>
              <a:rPr lang="en-US" sz="2400" b="1" dirty="0">
                <a:solidFill>
                  <a:srgbClr val="000000"/>
                </a:solidFill>
              </a:rPr>
              <a:t>Consider a new layer above (in the SME?) or in (at the very top?) 802.11 to arbitrate the operation of multiple active sessions using FTM (for 802.1ASrev or non-802.1ASrev (location))  - Talk to </a:t>
            </a:r>
            <a:r>
              <a:rPr lang="en-US" sz="2400" b="1" dirty="0" err="1">
                <a:solidFill>
                  <a:srgbClr val="000000"/>
                </a:solidFill>
              </a:rPr>
              <a:t>TGaz</a:t>
            </a:r>
            <a:r>
              <a:rPr lang="en-US" sz="2400" b="1" dirty="0">
                <a:solidFill>
                  <a:srgbClr val="000000"/>
                </a:solidFill>
              </a:rPr>
              <a:t>, add to their scope (PAR?)?</a:t>
            </a:r>
          </a:p>
          <a:p>
            <a:pPr marL="342900" lvl="1" indent="-342900" eaLnBrk="1" hangingPunct="1">
              <a:lnSpc>
                <a:spcPct val="90000"/>
              </a:lnSpc>
              <a:spcBef>
                <a:spcPts val="300"/>
              </a:spcBef>
              <a:defRPr/>
            </a:pPr>
            <a:endParaRPr lang="en-US" sz="2400" b="1" dirty="0">
              <a:solidFill>
                <a:srgbClr val="000000"/>
              </a:solidFill>
            </a:endParaRPr>
          </a:p>
          <a:p>
            <a:pPr marL="342900" lvl="1" indent="-342900">
              <a:buChar char="•"/>
            </a:pPr>
            <a:endParaRPr lang="en-US" sz="2400" b="1" dirty="0">
              <a:ea typeface="+mn-ea"/>
              <a:cs typeface="+mn-cs"/>
            </a:endParaRPr>
          </a:p>
          <a:p>
            <a:pPr lvl="2"/>
            <a:endParaRPr lang="en-US" altLang="en-US" dirty="0"/>
          </a:p>
          <a:p>
            <a:endParaRPr lang="en-US" altLang="en-US" dirty="0"/>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92209" y="1066800"/>
            <a:ext cx="7772400" cy="381000"/>
          </a:xfrm>
        </p:spPr>
        <p:txBody>
          <a:bodyPr/>
          <a:lstStyle/>
          <a:p>
            <a:pPr eaLnBrk="1" hangingPunct="1"/>
            <a:r>
              <a:rPr lang="en-US" altLang="en-US" dirty="0">
                <a:ea typeface="MS PGothic" panose="020B0600070205080204" pitchFamily="34" charset="-128"/>
              </a:rPr>
              <a:t>MLME-RESET, versus MLME-JOIN and MLME-START</a:t>
            </a:r>
          </a:p>
        </p:txBody>
      </p:sp>
      <p:sp>
        <p:nvSpPr>
          <p:cNvPr id="39939" name="Rectangle 3"/>
          <p:cNvSpPr>
            <a:spLocks noGrp="1" noChangeArrowheads="1"/>
          </p:cNvSpPr>
          <p:nvPr>
            <p:ph idx="1"/>
          </p:nvPr>
        </p:nvSpPr>
        <p:spPr>
          <a:xfrm>
            <a:off x="539809" y="1905000"/>
            <a:ext cx="7924800" cy="4267200"/>
          </a:xfrm>
        </p:spPr>
        <p:txBody>
          <a:bodyPr/>
          <a:lstStyle/>
          <a:p>
            <a:pPr marL="0" indent="0">
              <a:buNone/>
            </a:pPr>
            <a:r>
              <a:rPr lang="en-US" altLang="en-US" sz="2000" dirty="0"/>
              <a:t>Topic out of REVmd:</a:t>
            </a:r>
          </a:p>
          <a:p>
            <a:r>
              <a:rPr lang="en-US" altLang="en-US" sz="2000" dirty="0"/>
              <a:t>No apparent requirement for an “initial” MLME-RESET, in 802.11.  So, what is/are the initial state(s)?</a:t>
            </a:r>
          </a:p>
          <a:p>
            <a:r>
              <a:rPr lang="en-US" altLang="en-US" sz="2000" dirty="0"/>
              <a:t>Many MIB attributes describe taking effect at next MLME-JOIN or MLME-START.</a:t>
            </a:r>
          </a:p>
          <a:p>
            <a:pPr lvl="1"/>
            <a:r>
              <a:rPr lang="en-US" altLang="en-US" sz="1600" dirty="0"/>
              <a:t>MLME-JOIN occurs at each BSS transition</a:t>
            </a:r>
          </a:p>
          <a:p>
            <a:pPr lvl="1"/>
            <a:r>
              <a:rPr lang="en-US" altLang="en-US" sz="1600" dirty="0"/>
              <a:t>MLME-START occurs at less well-defined points, seems to require an MLME-RESET first</a:t>
            </a:r>
          </a:p>
          <a:p>
            <a:pPr lvl="1"/>
            <a:r>
              <a:rPr lang="en-US" altLang="en-US" sz="1600" dirty="0"/>
              <a:t>Do these attributes really take effect at these points, or at the MLME-RESET?</a:t>
            </a:r>
          </a:p>
          <a:p>
            <a:r>
              <a:rPr lang="en-US" altLang="en-US" sz="2000" dirty="0"/>
              <a:t>How about other state information, such as security association, block ack agreements, etc., etc.?</a:t>
            </a:r>
          </a:p>
          <a:p>
            <a:r>
              <a:rPr lang="en-US" altLang="en-US" sz="2000" dirty="0"/>
              <a:t>Maybe need to consider MLME-SCAN, too?</a:t>
            </a:r>
          </a:p>
          <a:p>
            <a:r>
              <a:rPr lang="en-US" altLang="en-US" sz="2000" dirty="0"/>
              <a:t>Is correct information provided as parameters to these primitives (and not more than needed information, and to the right primitive)?</a:t>
            </a:r>
          </a:p>
        </p:txBody>
      </p:sp>
    </p:spTree>
    <p:extLst>
      <p:ext uri="{BB962C8B-B14F-4D97-AF65-F5344CB8AC3E}">
        <p14:creationId xmlns:p14="http://schemas.microsoft.com/office/powerpoint/2010/main" val="7031700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92209" y="1066800"/>
            <a:ext cx="7772400" cy="381000"/>
          </a:xfrm>
        </p:spPr>
        <p:txBody>
          <a:bodyPr/>
          <a:lstStyle/>
          <a:p>
            <a:pPr eaLnBrk="1" hangingPunct="1"/>
            <a:r>
              <a:rPr lang="en-US" altLang="en-US" dirty="0">
                <a:ea typeface="MS PGothic" panose="020B0600070205080204" pitchFamily="34" charset="-128"/>
              </a:rPr>
              <a:t>MLME-RESET, versus MLME-JOIN and MLME-START – Considerations (1)</a:t>
            </a:r>
          </a:p>
        </p:txBody>
      </p:sp>
      <p:sp>
        <p:nvSpPr>
          <p:cNvPr id="39939" name="Rectangle 3"/>
          <p:cNvSpPr>
            <a:spLocks noGrp="1" noChangeArrowheads="1"/>
          </p:cNvSpPr>
          <p:nvPr>
            <p:ph idx="1"/>
          </p:nvPr>
        </p:nvSpPr>
        <p:spPr>
          <a:xfrm>
            <a:off x="539809" y="1905000"/>
            <a:ext cx="7924800" cy="4267200"/>
          </a:xfrm>
        </p:spPr>
        <p:txBody>
          <a:bodyPr/>
          <a:lstStyle/>
          <a:p>
            <a:r>
              <a:rPr lang="en-US" altLang="en-US" sz="2000" dirty="0"/>
              <a:t>Need either MLME_RESET required, or something else about initial state</a:t>
            </a:r>
          </a:p>
          <a:p>
            <a:r>
              <a:rPr lang="en-US" altLang="en-US" sz="2000" dirty="0"/>
              <a:t>Recognize there is state in the SME (security association, for example) that is outside “the MAC/MLME”, not reset by MLME-RESET.  </a:t>
            </a:r>
          </a:p>
          <a:p>
            <a:r>
              <a:rPr lang="en-US" altLang="en-US" sz="2000" dirty="0"/>
              <a:t>Does MLME-RESET “cause” MLME-DEAUTHENTICATE/</a:t>
            </a:r>
            <a:r>
              <a:rPr lang="en-US" altLang="en-US" sz="2000" dirty="0" err="1"/>
              <a:t>DISASSOCIATE.indications</a:t>
            </a:r>
            <a:r>
              <a:rPr lang="en-US" altLang="en-US" sz="2000" dirty="0"/>
              <a:t>?</a:t>
            </a:r>
          </a:p>
          <a:p>
            <a:r>
              <a:rPr lang="en-US" altLang="en-US" sz="2000" dirty="0"/>
              <a:t>Are there some MIB attributes which, when changed, should trigger a “</a:t>
            </a:r>
            <a:r>
              <a:rPr lang="en-US" altLang="en-US" sz="2000" dirty="0" err="1"/>
              <a:t>RESET.indication</a:t>
            </a:r>
            <a:r>
              <a:rPr lang="en-US" altLang="en-US" sz="2000" dirty="0"/>
              <a:t>” to higher entities? (SNMP traps?)</a:t>
            </a:r>
          </a:p>
          <a:p>
            <a:pPr lvl="1"/>
            <a:r>
              <a:rPr lang="en-US" altLang="en-US" sz="1600" dirty="0"/>
              <a:t>Or other .indication  (MLME-</a:t>
            </a:r>
            <a:r>
              <a:rPr lang="en-US" altLang="en-US" sz="1600" dirty="0" err="1"/>
              <a:t>SET.indication</a:t>
            </a:r>
            <a:r>
              <a:rPr lang="en-US" altLang="en-US" sz="1600" dirty="0"/>
              <a:t>?) when some attributes are changed</a:t>
            </a:r>
          </a:p>
          <a:p>
            <a:r>
              <a:rPr lang="en-US" altLang="en-US" sz="2000" dirty="0"/>
              <a:t>Reassociation to same AP, (probably?) doesn’t do MLME-JOIN, does that break anything with “take affect at the next JOIN”?</a:t>
            </a:r>
          </a:p>
          <a:p>
            <a:r>
              <a:rPr lang="en-US" altLang="en-US" sz="2000" dirty="0"/>
              <a:t>MLME-START and MLME-JOIN should say the MLME shall actually do the attributes’ “taking effect” stuff</a:t>
            </a:r>
          </a:p>
        </p:txBody>
      </p:sp>
    </p:spTree>
    <p:extLst>
      <p:ext uri="{BB962C8B-B14F-4D97-AF65-F5344CB8AC3E}">
        <p14:creationId xmlns:p14="http://schemas.microsoft.com/office/powerpoint/2010/main" val="39604582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January 2020 session</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92209" y="1066800"/>
            <a:ext cx="7772400" cy="381000"/>
          </a:xfrm>
        </p:spPr>
        <p:txBody>
          <a:bodyPr/>
          <a:lstStyle/>
          <a:p>
            <a:pPr eaLnBrk="1" hangingPunct="1"/>
            <a:r>
              <a:rPr lang="en-US" altLang="en-US" dirty="0">
                <a:ea typeface="MS PGothic" panose="020B0600070205080204" pitchFamily="34" charset="-128"/>
              </a:rPr>
              <a:t>MLME-RESET, versus MLME-JOIN and MLME-START – Considerations (2)</a:t>
            </a:r>
          </a:p>
        </p:txBody>
      </p:sp>
      <p:sp>
        <p:nvSpPr>
          <p:cNvPr id="39939" name="Rectangle 3"/>
          <p:cNvSpPr>
            <a:spLocks noGrp="1" noChangeArrowheads="1"/>
          </p:cNvSpPr>
          <p:nvPr>
            <p:ph idx="1"/>
          </p:nvPr>
        </p:nvSpPr>
        <p:spPr>
          <a:xfrm>
            <a:off x="539809" y="1905000"/>
            <a:ext cx="7924800" cy="4267200"/>
          </a:xfrm>
        </p:spPr>
        <p:txBody>
          <a:bodyPr/>
          <a:lstStyle/>
          <a:p>
            <a:r>
              <a:rPr lang="en-US" altLang="en-US" sz="2000" dirty="0"/>
              <a:t>Add an MLME-DATA-</a:t>
            </a:r>
            <a:r>
              <a:rPr lang="en-US" altLang="en-US" sz="2000" dirty="0" err="1"/>
              <a:t>READY.indication</a:t>
            </a:r>
            <a:r>
              <a:rPr lang="en-US" altLang="en-US" sz="2000" dirty="0"/>
              <a:t>, when “everything is ready to go” (State 4, …)  (OCB, too)</a:t>
            </a:r>
          </a:p>
          <a:p>
            <a:pPr lvl="1"/>
            <a:r>
              <a:rPr lang="en-US" altLang="en-US" sz="1600" dirty="0"/>
              <a:t>Is there one of these on the AP side (for each associated STA)?  (Think so, yes)</a:t>
            </a:r>
          </a:p>
          <a:p>
            <a:pPr lvl="1"/>
            <a:r>
              <a:rPr lang="en-US" altLang="en-US" sz="1600" dirty="0"/>
              <a:t>Consider 11ak behavior/events, too?</a:t>
            </a:r>
          </a:p>
          <a:p>
            <a:endParaRPr lang="en-US" altLang="en-US" sz="2000" dirty="0"/>
          </a:p>
          <a:p>
            <a:r>
              <a:rPr lang="en-US" altLang="en-US" sz="2000" dirty="0"/>
              <a:t>From September:</a:t>
            </a:r>
          </a:p>
          <a:p>
            <a:pPr lvl="1">
              <a:spcBef>
                <a:spcPts val="0"/>
              </a:spcBef>
            </a:pPr>
            <a:r>
              <a:rPr lang="en-US" sz="1600" dirty="0"/>
              <a:t>Noted that MLME-RESET has been modified in 802.11-2016.  The effect is not clear (to those in the room)</a:t>
            </a:r>
          </a:p>
          <a:p>
            <a:pPr lvl="1">
              <a:spcBef>
                <a:spcPts val="0"/>
              </a:spcBef>
            </a:pPr>
            <a:r>
              <a:rPr lang="en-US" sz="1600" dirty="0"/>
              <a:t>MLME-RESET has a parameter, “</a:t>
            </a:r>
            <a:r>
              <a:rPr lang="en-US" sz="1600" dirty="0" err="1"/>
              <a:t>STAAddress</a:t>
            </a:r>
            <a:r>
              <a:rPr lang="en-US" sz="1600" dirty="0"/>
              <a:t>”, so it seems this may be somehow related to (or influence) the topic of Randomized/Changing MAC address.  Suggestion is to wait to see how that topic progresses, before trying to resolve this.</a:t>
            </a:r>
          </a:p>
          <a:p>
            <a:pPr lvl="1">
              <a:spcBef>
                <a:spcPts val="0"/>
              </a:spcBef>
            </a:pPr>
            <a:endParaRPr lang="en-US" sz="1600" dirty="0"/>
          </a:p>
          <a:p>
            <a:pPr lvl="1"/>
            <a:endParaRPr lang="en-US" altLang="en-US" sz="1600" dirty="0"/>
          </a:p>
          <a:p>
            <a:endParaRPr lang="en-US" altLang="en-US" sz="2000" dirty="0"/>
          </a:p>
        </p:txBody>
      </p:sp>
    </p:spTree>
    <p:extLst>
      <p:ext uri="{BB962C8B-B14F-4D97-AF65-F5344CB8AC3E}">
        <p14:creationId xmlns:p14="http://schemas.microsoft.com/office/powerpoint/2010/main" val="2856312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January 15</a:t>
            </a:r>
            <a:r>
              <a:rPr lang="en-US" altLang="en-US" baseline="30000" dirty="0"/>
              <a:t>th</a:t>
            </a:r>
            <a:r>
              <a:rPr lang="en-US" altLang="en-US" dirty="0"/>
              <a:t>, AM1</a:t>
            </a:r>
          </a:p>
        </p:txBody>
      </p:sp>
    </p:spTree>
    <p:extLst>
      <p:ext uri="{BB962C8B-B14F-4D97-AF65-F5344CB8AC3E}">
        <p14:creationId xmlns:p14="http://schemas.microsoft.com/office/powerpoint/2010/main" val="16748686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685800"/>
            <a:ext cx="7772400" cy="533400"/>
          </a:xfrm>
        </p:spPr>
        <p:txBody>
          <a:bodyPr/>
          <a:lstStyle/>
          <a:p>
            <a:r>
              <a:rPr lang="en-US" altLang="en-US" dirty="0"/>
              <a:t>ARC Future Activities &amp; sessions</a:t>
            </a:r>
          </a:p>
        </p:txBody>
      </p:sp>
      <p:sp>
        <p:nvSpPr>
          <p:cNvPr id="30723" name="Rectangle 3"/>
          <p:cNvSpPr>
            <a:spLocks noGrp="1" noChangeArrowheads="1"/>
          </p:cNvSpPr>
          <p:nvPr>
            <p:ph idx="1"/>
          </p:nvPr>
        </p:nvSpPr>
        <p:spPr>
          <a:xfrm>
            <a:off x="304800" y="1230086"/>
            <a:ext cx="8534400" cy="5029200"/>
          </a:xfrm>
        </p:spPr>
        <p:txBody>
          <a:bodyPr/>
          <a:lstStyle/>
          <a:p>
            <a:pPr>
              <a:spcBef>
                <a:spcPts val="0"/>
              </a:spcBef>
              <a:defRPr/>
            </a:pPr>
            <a:r>
              <a:rPr lang="en-US" sz="1800" dirty="0"/>
              <a:t>ARC SC meets when a specific focused task is requested of the SC for which the is sufficient volunteer interest.</a:t>
            </a:r>
          </a:p>
          <a:p>
            <a:pPr>
              <a:spcBef>
                <a:spcPts val="0"/>
              </a:spcBef>
              <a:defRPr/>
            </a:pPr>
            <a:r>
              <a:rPr lang="en-US" sz="1800" dirty="0"/>
              <a:t>Continue work on architectural models, and liaison with TGs in development of their architecture as appropriate (e.g. TGbc, </a:t>
            </a:r>
            <a:r>
              <a:rPr lang="en-US" sz="1800" dirty="0" err="1"/>
              <a:t>TGbe</a:t>
            </a:r>
            <a:r>
              <a:rPr lang="en-US" sz="1800" dirty="0"/>
              <a:t>) - Perhaps updates on “STA” definition to handle </a:t>
            </a:r>
            <a:r>
              <a:rPr lang="en-US" sz="1800" dirty="0" err="1"/>
              <a:t>TGbe</a:t>
            </a:r>
            <a:r>
              <a:rPr lang="en-US" sz="1800" dirty="0"/>
              <a:t> concepts? Might have multiple radio/MAC address implications, too?</a:t>
            </a:r>
          </a:p>
          <a:p>
            <a:pPr>
              <a:spcBef>
                <a:spcPts val="0"/>
              </a:spcBef>
              <a:defRPr/>
            </a:pPr>
            <a:r>
              <a:rPr lang="en-US" sz="1800" dirty="0"/>
              <a:t>Will also follow 802.1/802.11 activities on links, bridging, and MAC Service definition – “What is an ESS?”, for example</a:t>
            </a:r>
          </a:p>
          <a:p>
            <a:pPr>
              <a:spcBef>
                <a:spcPts val="0"/>
              </a:spcBef>
              <a:defRPr/>
            </a:pPr>
            <a:r>
              <a:rPr lang="en-US" sz="1800" dirty="0"/>
              <a:t>“What is a STA?” (11-19/0106)  Related: What is the (“STA(s)”) architecture of off-channel TDLS?  </a:t>
            </a:r>
          </a:p>
          <a:p>
            <a:pPr>
              <a:spcBef>
                <a:spcPts val="0"/>
              </a:spcBef>
              <a:defRPr/>
            </a:pPr>
            <a:r>
              <a:rPr lang="en-US" sz="1800" dirty="0"/>
              <a:t>Discuss direction for Annex G</a:t>
            </a:r>
          </a:p>
          <a:p>
            <a:pPr>
              <a:spcBef>
                <a:spcPts val="0"/>
              </a:spcBef>
              <a:defRPr/>
            </a:pPr>
            <a:r>
              <a:rPr lang="en-US" sz="1800" dirty="0"/>
              <a:t>MLME-RESET, versus MLME-JOIN and MLME-START (and MLME-SCAN and MLME-STOP)</a:t>
            </a:r>
          </a:p>
          <a:p>
            <a:pPr>
              <a:spcBef>
                <a:spcPts val="0"/>
              </a:spcBef>
              <a:defRPr/>
            </a:pPr>
            <a:r>
              <a:rPr lang="en-US" sz="1800" dirty="0"/>
              <a:t>Monitor/report on IETF/802 activities, as needed</a:t>
            </a:r>
          </a:p>
          <a:p>
            <a:pPr>
              <a:spcBef>
                <a:spcPts val="0"/>
              </a:spcBef>
              <a:defRPr/>
            </a:pPr>
            <a:r>
              <a:rPr lang="en-US" sz="1800" dirty="0"/>
              <a:t>Monitor/report on IEEE 1588 activities and 802.1ASrev use of FTM, as needed	</a:t>
            </a:r>
          </a:p>
          <a:p>
            <a:pPr marL="0" indent="0">
              <a:buFontTx/>
              <a:buNone/>
              <a:defRPr/>
            </a:pPr>
            <a:r>
              <a:rPr lang="en-US" sz="1800" dirty="0"/>
              <a:t>If you have ANY other topic that you would like ARC SC to consider, contact the SC chair.</a:t>
            </a:r>
            <a:endParaRPr lang="en-US" sz="2000" dirty="0"/>
          </a:p>
        </p:txBody>
      </p:sp>
    </p:spTree>
    <p:extLst>
      <p:ext uri="{BB962C8B-B14F-4D97-AF65-F5344CB8AC3E}">
        <p14:creationId xmlns:p14="http://schemas.microsoft.com/office/powerpoint/2010/main" val="32080656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Planning for March 2020</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Plan for three individual meeting slots</a:t>
            </a:r>
          </a:p>
          <a:p>
            <a:pPr lvl="1" eaLnBrk="1" hangingPunct="1"/>
            <a:r>
              <a:rPr lang="en-US" altLang="en-US" dirty="0"/>
              <a:t>Usual slot on Wed AM1 </a:t>
            </a:r>
          </a:p>
          <a:p>
            <a:pPr lvl="1" eaLnBrk="1" hangingPunct="1"/>
            <a:r>
              <a:rPr lang="en-US" altLang="en-US" dirty="0"/>
              <a:t>Another 2 slots for standalone ARC work </a:t>
            </a:r>
          </a:p>
          <a:p>
            <a:pPr eaLnBrk="1" hangingPunct="1"/>
            <a:r>
              <a:rPr lang="en-US" altLang="en-US" dirty="0"/>
              <a:t>Teleconferences:</a:t>
            </a:r>
          </a:p>
          <a:p>
            <a:pPr lvl="1" eaLnBrk="1" hangingPunct="1"/>
            <a:r>
              <a:rPr lang="en-US" altLang="en-US" dirty="0"/>
              <a:t>None planned.</a:t>
            </a:r>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85800" y="685800"/>
            <a:ext cx="7848600" cy="685800"/>
          </a:xfrm>
        </p:spPr>
        <p:txBody>
          <a:bodyPr/>
          <a:lstStyle/>
          <a:p>
            <a:pPr eaLnBrk="1" hangingPunct="1"/>
            <a:r>
              <a:rPr lang="en-US" altLang="en-US" dirty="0"/>
              <a:t>AP/DS/Portal architecture and 802 concepts</a:t>
            </a:r>
          </a:p>
        </p:txBody>
      </p:sp>
      <p:sp>
        <p:nvSpPr>
          <p:cNvPr id="45059" name="Rectangle 3"/>
          <p:cNvSpPr>
            <a:spLocks noGrp="1" noChangeArrowheads="1"/>
          </p:cNvSpPr>
          <p:nvPr>
            <p:ph idx="1"/>
          </p:nvPr>
        </p:nvSpPr>
        <p:spPr>
          <a:xfrm>
            <a:off x="685800" y="1447800"/>
            <a:ext cx="7772400" cy="4572000"/>
          </a:xfrm>
        </p:spPr>
        <p:txBody>
          <a:bodyPr/>
          <a:lstStyle/>
          <a:p>
            <a:pPr>
              <a:spcBef>
                <a:spcPct val="0"/>
              </a:spcBef>
            </a:pPr>
            <a:r>
              <a:rPr lang="en-US" altLang="en-US" dirty="0"/>
              <a:t>Presentations on architectural description(s)</a:t>
            </a:r>
          </a:p>
          <a:p>
            <a:pPr lvl="1"/>
            <a:r>
              <a:rPr lang="en-US" altLang="en-US" sz="1600" dirty="0">
                <a:hlinkClick r:id="rId2"/>
              </a:rPr>
              <a:t>11-17-0136-02-0arc-bridging-architecture-considerations.docx</a:t>
            </a:r>
            <a:r>
              <a:rPr lang="en-US" altLang="en-US" sz="1600" dirty="0"/>
              <a:t> </a:t>
            </a:r>
          </a:p>
          <a:p>
            <a:pPr lvl="1"/>
            <a:r>
              <a:rPr lang="en-US" altLang="en-US" sz="1600" dirty="0">
                <a:hlinkClick r:id="rId3"/>
              </a:rPr>
              <a:t>11-16-1512-00-0arc-glk-802-1q-bridge.pptx</a:t>
            </a:r>
            <a:r>
              <a:rPr lang="en-US" altLang="en-US" sz="1600" dirty="0"/>
              <a:t> </a:t>
            </a:r>
          </a:p>
          <a:p>
            <a:r>
              <a:rPr lang="en-US" altLang="en-US" dirty="0"/>
              <a:t>Reference presentations (previously reviewed, current status of thinking):</a:t>
            </a:r>
          </a:p>
          <a:p>
            <a:pPr lvl="1"/>
            <a:r>
              <a:rPr lang="en-US" altLang="en-US" sz="1600" dirty="0">
                <a:hlinkClick r:id="rId4"/>
              </a:rPr>
              <a:t>11-14-1213-01-0arc-ap-arch-concepts-and-distribution-system-access.pptx</a:t>
            </a:r>
          </a:p>
          <a:p>
            <a:pPr lvl="1"/>
            <a:r>
              <a:rPr lang="en-US" altLang="en-US" sz="1600" dirty="0">
                <a:hlinkClick r:id="rId4"/>
              </a:rPr>
              <a:t>11-13-0115-15-0arc-considerations-on-ap-architectural-models.doc</a:t>
            </a:r>
            <a:r>
              <a:rPr lang="en-US" altLang="en-US" sz="1600" dirty="0"/>
              <a:t> </a:t>
            </a:r>
          </a:p>
          <a:p>
            <a:pPr lvl="1"/>
            <a:r>
              <a:rPr lang="en-US" altLang="en-US" sz="1600" dirty="0">
                <a:hlinkClick r:id="rId5"/>
              </a:rPr>
              <a:t>11-14-0497-03-0arc-802-11-portal-and-802-1ac-convergence-function.pptx</a:t>
            </a:r>
            <a:r>
              <a:rPr lang="en-US" altLang="en-US" sz="1600" dirty="0"/>
              <a:t> </a:t>
            </a:r>
          </a:p>
          <a:p>
            <a:pPr lvl="1"/>
            <a:r>
              <a:rPr lang="en-US" altLang="en-US" sz="1600" dirty="0">
                <a:hlinkClick r:id="rId6"/>
              </a:rPr>
              <a:t>11-14-0562-05-00ak-802-11ak-and-802-1ac-convergence-function.pptx</a:t>
            </a:r>
            <a:r>
              <a:rPr lang="en-US" altLang="en-US" sz="1600" dirty="0"/>
              <a:t> </a:t>
            </a:r>
          </a:p>
          <a:p>
            <a:pPr lvl="1"/>
            <a:r>
              <a:rPr lang="en-US" altLang="en-US" sz="1600" dirty="0">
                <a:hlinkClick r:id="rId7"/>
              </a:rPr>
              <a:t>11-15-0454-00-0arc-some-more-ds-architecture-concepts.pptx</a:t>
            </a:r>
            <a:r>
              <a:rPr lang="en-US" altLang="en-US" sz="1600" dirty="0"/>
              <a:t> </a:t>
            </a:r>
          </a:p>
          <a:p>
            <a:pPr lvl="1"/>
            <a:r>
              <a:rPr lang="en-US" altLang="en-US" sz="1600" dirty="0">
                <a:hlinkClick r:id="rId8"/>
              </a:rPr>
              <a:t>11-16-0720-00-0arc-stacked-architecture-discussion.pptx</a:t>
            </a:r>
            <a:r>
              <a:rPr lang="en-US" altLang="en-US" sz="1600" dirty="0"/>
              <a:t> </a:t>
            </a:r>
          </a:p>
          <a:p>
            <a:pPr lvl="1"/>
            <a:endParaRPr lang="en-US" altLang="en-US" sz="1600" dirty="0"/>
          </a:p>
        </p:txBody>
      </p:sp>
    </p:spTree>
    <p:extLst>
      <p:ext uri="{BB962C8B-B14F-4D97-AF65-F5344CB8AC3E}">
        <p14:creationId xmlns:p14="http://schemas.microsoft.com/office/powerpoint/2010/main" val="1291503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Monday, January 13</a:t>
            </a:r>
            <a:r>
              <a:rPr lang="en-US" altLang="en-US" baseline="30000" dirty="0"/>
              <a:t>th</a:t>
            </a:r>
            <a:r>
              <a:rPr lang="en-US" altLang="en-US" dirty="0"/>
              <a:t>, PM2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a:t>
            </a:r>
          </a:p>
          <a:p>
            <a:pPr lvl="1" eaLnBrk="1" hangingPunct="1"/>
            <a:r>
              <a:rPr lang="en-US" altLang="en-US" sz="2400" dirty="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304800" y="609600"/>
            <a:ext cx="8839200" cy="838200"/>
          </a:xfrm>
        </p:spPr>
        <p:txBody>
          <a:bodyPr/>
          <a:lstStyle/>
          <a:p>
            <a:r>
              <a:rPr lang="en-US" altLang="en-US" u="sng" dirty="0"/>
              <a:t>Participants, Patents, and Duty to Inform</a:t>
            </a:r>
            <a:endParaRPr lang="en-US" altLang="en-US" dirty="0"/>
          </a:p>
        </p:txBody>
      </p:sp>
      <p:sp>
        <p:nvSpPr>
          <p:cNvPr id="25603" name="Rectangle 1027"/>
          <p:cNvSpPr>
            <a:spLocks noGrp="1" noChangeArrowheads="1"/>
          </p:cNvSpPr>
          <p:nvPr>
            <p:ph type="body" idx="1"/>
          </p:nvPr>
        </p:nvSpPr>
        <p:spPr>
          <a:xfrm>
            <a:off x="0" y="1524000"/>
            <a:ext cx="9144000" cy="4876800"/>
          </a:xfrm>
        </p:spPr>
        <p:txBody>
          <a:bodyPr/>
          <a:lstStyle/>
          <a:p>
            <a:pPr algn="ctr">
              <a:buFont typeface="Monotype Sorts" charset="2"/>
              <a:buNone/>
            </a:pPr>
            <a:r>
              <a:rPr lang="en-US" altLang="en-US" sz="1600" dirty="0"/>
              <a:t>All participants in this meeting have certain obligations under the IEEE-SA Patent Policy. </a:t>
            </a:r>
          </a:p>
          <a:p>
            <a:pPr lvl="1">
              <a:buFont typeface="Arial" panose="020B0604020202020204"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subclause 6.2</a:t>
            </a:r>
            <a:r>
              <a:rPr lang="en-US" altLang="en-US" sz="1600" b="1" dirty="0">
                <a:solidFill>
                  <a:srgbClr val="003399"/>
                </a:solidFill>
              </a:rPr>
              <a:t>]:</a:t>
            </a:r>
          </a:p>
          <a:p>
            <a:pPr lvl="2"/>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a:solidFill>
                  <a:srgbClr val="003399"/>
                </a:solidFill>
              </a:rPr>
              <a:t>No duty to perform a patent search</a:t>
            </a:r>
            <a:endParaRPr lang="en-US" altLang="en-US"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533400"/>
            <a:ext cx="7772400" cy="762000"/>
          </a:xfrm>
        </p:spPr>
        <p:txBody>
          <a:bodyPr/>
          <a:lstStyle/>
          <a:p>
            <a:r>
              <a:rPr lang="en-GB" altLang="en-US" u="sng" dirty="0"/>
              <a:t>Patent Related Links</a:t>
            </a:r>
            <a:endParaRPr lang="en-US" altLang="en-US" u="sng" dirty="0"/>
          </a:p>
        </p:txBody>
      </p:sp>
      <p:sp>
        <p:nvSpPr>
          <p:cNvPr id="27651" name="Rectangle 3"/>
          <p:cNvSpPr>
            <a:spLocks noGrp="1" noChangeArrowheads="1"/>
          </p:cNvSpPr>
          <p:nvPr>
            <p:ph type="body" idx="1"/>
          </p:nvPr>
        </p:nvSpPr>
        <p:spPr>
          <a:xfrm>
            <a:off x="0" y="1524000"/>
            <a:ext cx="8991600" cy="3581400"/>
          </a:xfrm>
        </p:spPr>
        <p:txBody>
          <a:bodyPr/>
          <a:lstStyle/>
          <a:p>
            <a:pPr lvl="1">
              <a:lnSpc>
                <a:spcPct val="90000"/>
              </a:lnSpc>
              <a:buFont typeface="Monotype Sorts" charset="2"/>
              <a:buNone/>
            </a:pPr>
            <a:r>
              <a:rPr lang="en-US" altLang="en-US" sz="2400" dirty="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400" dirty="0">
                <a:cs typeface="Times New Roman" panose="02020603050405020304" pitchFamily="18" charset="0"/>
              </a:rPr>
              <a:t>	Patent Policy is stated in these sources:</a:t>
            </a:r>
          </a:p>
          <a:p>
            <a:pPr lvl="1">
              <a:lnSpc>
                <a:spcPct val="90000"/>
              </a:lnSpc>
              <a:buFont typeface="Monotype Sorts" charset="2"/>
              <a:buNone/>
            </a:pPr>
            <a:r>
              <a:rPr lang="en-GB" altLang="en-US" sz="2400" dirty="0"/>
              <a:t>		IEEE-SA Standards Boards Bylaws</a:t>
            </a:r>
          </a:p>
          <a:p>
            <a:pPr lvl="1">
              <a:lnSpc>
                <a:spcPct val="90000"/>
              </a:lnSpc>
              <a:buFont typeface="Monotype Sorts" charset="2"/>
              <a:buNone/>
            </a:pPr>
            <a:r>
              <a:rPr lang="en-US" altLang="en-US" sz="2100" dirty="0"/>
              <a:t>		</a:t>
            </a:r>
            <a:r>
              <a:rPr lang="en-US" altLang="en-US" sz="2100" i="1" dirty="0"/>
              <a:t>http://standards.ieee.org/develop/policies/bylaws/sect6-7.html#6</a:t>
            </a:r>
          </a:p>
          <a:p>
            <a:pPr lvl="1">
              <a:lnSpc>
                <a:spcPct val="90000"/>
              </a:lnSpc>
              <a:buFont typeface="Monotype Sorts" charset="2"/>
              <a:buNone/>
            </a:pPr>
            <a:r>
              <a:rPr lang="en-GB" altLang="en-US" sz="2400" dirty="0"/>
              <a:t>		IEEE-SA Standards Board Operations Manual</a:t>
            </a:r>
          </a:p>
          <a:p>
            <a:pPr lvl="1">
              <a:lnSpc>
                <a:spcPct val="90000"/>
              </a:lnSpc>
              <a:buFont typeface="Monotype Sorts" charset="2"/>
              <a:buNone/>
            </a:pPr>
            <a:r>
              <a:rPr lang="en-US" altLang="en-US" sz="2400" dirty="0"/>
              <a:t>		</a:t>
            </a:r>
            <a:r>
              <a:rPr lang="en-US" altLang="en-US" sz="2100" i="1" dirty="0"/>
              <a:t>http://standards.ieee.org/develop/policies/opman/sect6.html#6.3</a:t>
            </a:r>
            <a:endParaRPr lang="en-US" altLang="en-US" sz="2400" dirty="0"/>
          </a:p>
          <a:p>
            <a:pPr lvl="1">
              <a:lnSpc>
                <a:spcPct val="90000"/>
              </a:lnSpc>
              <a:buFont typeface="Monotype Sorts" charset="2"/>
              <a:buNone/>
            </a:pPr>
            <a:r>
              <a:rPr lang="en-US" altLang="en-US" sz="2400" dirty="0">
                <a:cs typeface="Times New Roman" panose="02020603050405020304" pitchFamily="18" charset="0"/>
              </a:rPr>
              <a:t>	Material about the patent policy is available at</a:t>
            </a:r>
            <a:r>
              <a:rPr lang="en-US" altLang="en-US" sz="2400" dirty="0"/>
              <a:t> </a:t>
            </a:r>
          </a:p>
          <a:p>
            <a:pPr lvl="1">
              <a:lnSpc>
                <a:spcPct val="90000"/>
              </a:lnSpc>
              <a:buFont typeface="Monotype Sorts" charset="2"/>
              <a:buNone/>
            </a:pPr>
            <a:r>
              <a:rPr lang="en-US" altLang="en-US" sz="2400" dirty="0"/>
              <a:t>		</a:t>
            </a:r>
            <a:r>
              <a:rPr lang="en-US" altLang="en-US" sz="2100" i="1" dirty="0"/>
              <a:t>http://standards.ieee.org/about/sasb/patcom/materials.html</a:t>
            </a:r>
          </a:p>
        </p:txBody>
      </p:sp>
      <p:sp>
        <p:nvSpPr>
          <p:cNvPr id="27652"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 typeface="Monotype Sorts" charset="2"/>
              <a:buNone/>
            </a:pP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dirty="0">
                <a:solidFill>
                  <a:srgbClr val="000099"/>
                </a:solidFill>
                <a:latin typeface="Arial" panose="020B0604020202020204" pitchFamily="34" charset="0"/>
              </a:rPr>
              <a:t>This slide set is available at https://development.standards.ieee.org/myproject/Public/mytools/mob/slideset.ppt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304800" y="381000"/>
            <a:ext cx="8686800" cy="1143000"/>
          </a:xfrm>
        </p:spPr>
        <p:txBody>
          <a:bodyPr/>
          <a:lstStyle/>
          <a:p>
            <a:r>
              <a:rPr lang="en-US" altLang="en-US" dirty="0"/>
              <a:t>Call for Potentially Essential Patents</a:t>
            </a:r>
          </a:p>
        </p:txBody>
      </p:sp>
      <p:sp>
        <p:nvSpPr>
          <p:cNvPr id="29699" name="Rectangle 1027"/>
          <p:cNvSpPr>
            <a:spLocks noGrp="1" noChangeArrowheads="1"/>
          </p:cNvSpPr>
          <p:nvPr>
            <p:ph type="body" idx="1"/>
          </p:nvPr>
        </p:nvSpPr>
        <p:spPr/>
        <p:txBody>
          <a:bodyPr/>
          <a:lstStyle/>
          <a:p>
            <a:r>
              <a:rPr lang="en-US" altLang="en-US" sz="2800"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dirty="0"/>
              <a:t>Either speak up now or</a:t>
            </a:r>
          </a:p>
          <a:p>
            <a:pPr lvl="1">
              <a:buFont typeface="Arial" panose="020B0604020202020204" pitchFamily="34" charset="0"/>
              <a:buChar char="•"/>
            </a:pPr>
            <a:r>
              <a:rPr lang="en-US" altLang="en-US" dirty="0"/>
              <a:t>Provide the chair of this group with the identity of the holder(s) of any and all such claims as soon as possible or</a:t>
            </a:r>
          </a:p>
          <a:p>
            <a:pPr lvl="1">
              <a:buFont typeface="Arial" panose="020B0604020202020204" pitchFamily="34" charset="0"/>
              <a:buChar char="•"/>
            </a:pPr>
            <a:r>
              <a:rPr lang="en-US" altLang="en-US" dirty="0"/>
              <a:t>Cause an LOA to be submitted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a:t>Participation in IEEE 802 Meetings</a:t>
            </a:r>
          </a:p>
        </p:txBody>
      </p:sp>
      <p:sp>
        <p:nvSpPr>
          <p:cNvPr id="5" name="Text Box 5"/>
          <p:cNvSpPr txBox="1">
            <a:spLocks noGrp="1" noChangeArrowheads="1"/>
          </p:cNvSpPr>
          <p:nvPr>
            <p:ph idx="1"/>
          </p:nvPr>
        </p:nvSpPr>
        <p:spPr bwMode="auto">
          <a:xfrm>
            <a:off x="609600" y="1524000"/>
            <a:ext cx="7924800" cy="495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US" altLang="en-US" sz="1600" dirty="0">
                <a:ea typeface="MS Gothic" panose="020B0609070205080204" pitchFamily="49" charset="-128"/>
              </a:rPr>
              <a:t>Participation in any IEEE 802 meeting (Sponsor, Sponsor subgroup, Working Group, Working Group subgroup, etc.) </a:t>
            </a:r>
            <a:r>
              <a:rPr lang="en-GB" altLang="en-US" sz="1600" b="1" dirty="0">
                <a:ea typeface="MS Gothic" panose="020B0609070205080204" pitchFamily="49" charset="-128"/>
              </a:rPr>
              <a:t>is on an individual basis</a:t>
            </a:r>
          </a:p>
          <a:p>
            <a:pPr>
              <a:spcBef>
                <a:spcPts val="600"/>
              </a:spcBef>
              <a:buClrTx/>
              <a:buFontTx/>
              <a:buNone/>
            </a:pPr>
            <a:r>
              <a:rPr lang="en-GB" altLang="en-US" sz="1400" b="1" i="1" dirty="0">
                <a:ea typeface="MS Gothic" panose="020B0609070205080204" pitchFamily="49" charset="-128"/>
              </a:rPr>
              <a:t>•     </a:t>
            </a:r>
            <a:r>
              <a:rPr lang="en-GB" altLang="en-US" sz="1400" b="1" dirty="0">
                <a:ea typeface="MS Gothic" panose="020B0609070205080204" pitchFamily="49" charset="-128"/>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hlinkClick r:id="rId3"/>
              </a:rPr>
              <a:t>https://standards.ieee.org/develop/policies/bylaws/sb_bylaws.pdf</a:t>
            </a:r>
            <a:r>
              <a:rPr lang="en-GB" altLang="en-US" sz="1400" b="1" u="sng" dirty="0">
                <a:solidFill>
                  <a:srgbClr val="CCCCFF"/>
                </a:solidFill>
                <a:ea typeface="MS Gothic" panose="020B0609070205080204" pitchFamily="49" charset="-128"/>
              </a:rPr>
              <a:t> </a:t>
            </a:r>
            <a:r>
              <a:rPr lang="en-GB" altLang="en-US" sz="1400" b="1" dirty="0">
                <a:ea typeface="MS Gothic" panose="020B0609070205080204" pitchFamily="49" charset="-128"/>
              </a:rPr>
              <a:t>section 5.2.1)</a:t>
            </a:r>
          </a:p>
          <a:p>
            <a:pPr>
              <a:spcBef>
                <a:spcPts val="600"/>
              </a:spcBef>
              <a:buClrTx/>
              <a:buFontTx/>
              <a:buNone/>
            </a:pPr>
            <a:r>
              <a:rPr lang="en-GB" altLang="en-US" sz="1400" b="1"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a:spcBef>
                <a:spcPts val="600"/>
              </a:spcBef>
              <a:buNone/>
            </a:pPr>
            <a:r>
              <a:rPr lang="en-GB" altLang="en-US" sz="1400" dirty="0">
                <a:ea typeface="MS Gothic" panose="020B0609070205080204" pitchFamily="49" charset="-128"/>
              </a:rP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a:spcBef>
                <a:spcPts val="600"/>
              </a:spcBef>
              <a:buNone/>
            </a:pPr>
            <a:r>
              <a:rPr lang="en-GB" altLang="en-US" sz="1400" dirty="0">
                <a:ea typeface="MS Gothic" panose="020B0609070205080204" pitchFamily="49" charset="-128"/>
              </a:rPr>
              <a:t>•    Participants shall not direct the actions or votes of any other member of an IEEE 802 Working Group or retaliate against any other member for their actions or votes within IEEE 802 Working Group meetings, see </a:t>
            </a:r>
            <a:r>
              <a:rPr lang="en-GB" altLang="en-US" sz="1400" dirty="0">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section 5.2.1.3 and the IEEE 802 LMSC Working Group Policies and Procedures, subclause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spcBef>
                <a:spcPts val="600"/>
              </a:spcBef>
              <a:buClrTx/>
              <a:buFontTx/>
              <a:buNone/>
            </a:pPr>
            <a:endParaRPr lang="en-GB" altLang="en-US" sz="1600" b="1" dirty="0">
              <a:ea typeface="MS Gothic" panose="020B0609070205080204" pitchFamily="49" charset="-128"/>
            </a:endParaRPr>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80124</TotalTime>
  <Words>2496</Words>
  <Application>Microsoft Office PowerPoint</Application>
  <PresentationFormat>On-screen Show (4:3)</PresentationFormat>
  <Paragraphs>312</Paragraphs>
  <Slides>34</Slides>
  <Notes>19</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40" baseType="lpstr">
      <vt:lpstr>Arial</vt:lpstr>
      <vt:lpstr>Helvetica</vt:lpstr>
      <vt:lpstr>Monotype Sorts</vt:lpstr>
      <vt:lpstr>Times New Roman</vt:lpstr>
      <vt:lpstr>802-11-Submission</vt:lpstr>
      <vt:lpstr>Document</vt:lpstr>
      <vt:lpstr>ARC-SC-agenda-Jan-2020</vt:lpstr>
      <vt:lpstr>Abstract</vt:lpstr>
      <vt:lpstr>IEEE 802.11   Architecture Standing Committee</vt:lpstr>
      <vt:lpstr>Monday, January 13th, PM2</vt:lpstr>
      <vt:lpstr>Attendance, etc.</vt:lpstr>
      <vt:lpstr>Participants, Patents, and Duty to Inform</vt:lpstr>
      <vt:lpstr>Patent Related Links</vt:lpstr>
      <vt:lpstr>Call for Potentially Essential Patents</vt:lpstr>
      <vt:lpstr>Participation in IEEE 802 Meetings</vt:lpstr>
      <vt:lpstr>Other Guidelines for IEEE WG Meetings</vt:lpstr>
      <vt:lpstr>ARC Agenda – January 2020 (1 of 3)</vt:lpstr>
      <vt:lpstr>ARC Agenda – January 2020 (2 of 3)</vt:lpstr>
      <vt:lpstr>ARC Agenda – January 2020 (3 of 3)</vt:lpstr>
      <vt:lpstr>Prior ARC Minutes</vt:lpstr>
      <vt:lpstr>IETF/802 coordination </vt:lpstr>
      <vt:lpstr>802.11 in a Deterministic Network/Time-Sensitive Networking</vt:lpstr>
      <vt:lpstr>Clarifying EPD/LPD</vt:lpstr>
      <vt:lpstr>What is an ESS?</vt:lpstr>
      <vt:lpstr>What is a STA?</vt:lpstr>
      <vt:lpstr>Annex G (EBNF for “Frame exchange sequences”)</vt:lpstr>
      <vt:lpstr>Annex G straw poll - 1</vt:lpstr>
      <vt:lpstr>Annex G straw poll - 2</vt:lpstr>
      <vt:lpstr>Annex G straw poll - 3</vt:lpstr>
      <vt:lpstr>Tuesday, January 14th, PM1</vt:lpstr>
      <vt:lpstr>TGbc potential ARC concepts</vt:lpstr>
      <vt:lpstr>TGbe potential multi-band/multi-AP concepts</vt:lpstr>
      <vt:lpstr>IEEE 1588 and 802.1AS mapping to  IEEE 802.11 FTM</vt:lpstr>
      <vt:lpstr>MLME-RESET, versus MLME-JOIN and MLME-START</vt:lpstr>
      <vt:lpstr>MLME-RESET, versus MLME-JOIN and MLME-START – Considerations (1)</vt:lpstr>
      <vt:lpstr>MLME-RESET, versus MLME-JOIN and MLME-START – Considerations (2)</vt:lpstr>
      <vt:lpstr>Wednesday, January 15th, AM1</vt:lpstr>
      <vt:lpstr>ARC Future Activities &amp; sessions</vt:lpstr>
      <vt:lpstr>Planning for March 2020</vt:lpstr>
      <vt:lpstr>AP/DS/Portal architecture and 802 concepts</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Hamilton, Mark</cp:lastModifiedBy>
  <cp:revision>841</cp:revision>
  <cp:lastPrinted>1998-02-10T13:28:06Z</cp:lastPrinted>
  <dcterms:created xsi:type="dcterms:W3CDTF">2009-07-15T16:38:20Z</dcterms:created>
  <dcterms:modified xsi:type="dcterms:W3CDTF">2020-01-16T20:35:41Z</dcterms:modified>
</cp:coreProperties>
</file>