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403" r:id="rId15"/>
    <p:sldId id="406" r:id="rId16"/>
    <p:sldId id="405" r:id="rId17"/>
    <p:sldId id="351" r:id="rId18"/>
    <p:sldId id="394" r:id="rId19"/>
    <p:sldId id="400" r:id="rId20"/>
    <p:sldId id="404" r:id="rId21"/>
    <p:sldId id="401" r:id="rId22"/>
    <p:sldId id="402" r:id="rId23"/>
    <p:sldId id="359" r:id="rId24"/>
    <p:sldId id="396" r:id="rId25"/>
    <p:sldId id="397" r:id="rId26"/>
    <p:sldId id="311" r:id="rId27"/>
    <p:sldId id="371" r:id="rId28"/>
    <p:sldId id="398" r:id="rId29"/>
    <p:sldId id="399" r:id="rId30"/>
    <p:sldId id="366" r:id="rId31"/>
    <p:sldId id="379" r:id="rId32"/>
    <p:sldId id="360" r:id="rId33"/>
    <p:sldId id="395"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05" d="100"/>
          <a:sy n="105" d="100"/>
        </p:scale>
        <p:origin x="126" y="79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159244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823673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726670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9971927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5536793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5392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802.11-19/2123r3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atatracker.ietf.org/doc/draft-ietf-6lo-ap-nd/"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19/11-19-0106-00-000m-sta-and-ap.docx" TargetMode="External"/><Relationship Id="rId4" Type="http://schemas.openxmlformats.org/officeDocument/2006/relationships/hyperlink" Target="https://mentor.ieee.org/802.11/dcn/18/11-18-1051-09-0arc-what-is-an-ess.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18/11-18-1051-10-0arc-what-is-an-ess.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2062-00-0arc-arc-sc-meeting-minutes-november-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dcn/19/1-19-0079-00-ICne-deterministic-wlan-a-problem-of-scheduling-and-identifier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files/public/docs2019/maint-Marks-Finn-epd-lpd-1119-copyright.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files/public/docs2019/maint-Marks-epd-lpd-0719-v02.pdf"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8/11-18-1051-10-0arc-what-is-an-ess.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2020-01-14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46"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2020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Monday, January 13,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 typeface="Arial" pitchFamily="34" charset="0"/>
              <a:buChar char="•"/>
              <a:defRPr/>
            </a:pPr>
            <a:r>
              <a:rPr lang="en-US" b="1" dirty="0"/>
              <a:t>IETF/802 coordination</a:t>
            </a:r>
          </a:p>
          <a:p>
            <a:pPr marL="685800" lvl="2" indent="-342900" eaLnBrk="1" hangingPunct="1">
              <a:lnSpc>
                <a:spcPct val="90000"/>
              </a:lnSpc>
              <a:spcBef>
                <a:spcPts val="300"/>
              </a:spcBef>
              <a:buFont typeface="Arial" pitchFamily="34" charset="0"/>
              <a:buChar char="•"/>
              <a:defRPr/>
            </a:pPr>
            <a:r>
              <a:rPr lang="en-US" u="sng" dirty="0">
                <a:hlinkClick r:id="rId3"/>
              </a:rPr>
              <a:t>https://datatracker.ietf.org/doc/draft-ietf-6lo-ap-nd/</a:t>
            </a:r>
            <a:endParaRPr lang="en-US" b="1" dirty="0"/>
          </a:p>
          <a:p>
            <a:pPr marL="342900" lvl="1" indent="-342900" eaLnBrk="1" hangingPunct="1">
              <a:lnSpc>
                <a:spcPct val="90000"/>
              </a:lnSpc>
              <a:spcBef>
                <a:spcPts val="300"/>
              </a:spcBef>
              <a:buFont typeface="Arial" pitchFamily="34" charset="0"/>
              <a:buChar char="•"/>
              <a:defRPr/>
            </a:pPr>
            <a:r>
              <a:rPr lang="en-US" b="1" dirty="0"/>
              <a:t>Monitor/update </a:t>
            </a:r>
            <a:r>
              <a:rPr lang="en-US" b="1" dirty="0" err="1"/>
              <a:t>TGbd’s</a:t>
            </a:r>
            <a:r>
              <a:rPr lang="en-US" b="1" dirty="0"/>
              <a:t> activities in support of IEEE 1609</a:t>
            </a:r>
          </a:p>
          <a:p>
            <a:pPr marL="342900" lvl="1" indent="-342900" eaLnBrk="1" hangingPunct="1">
              <a:lnSpc>
                <a:spcPct val="90000"/>
              </a:lnSpc>
              <a:spcBef>
                <a:spcPts val="300"/>
              </a:spcBef>
              <a:buFont typeface="Arial" pitchFamily="34" charset="0"/>
              <a:buChar char="•"/>
              <a:defRPr/>
            </a:pPr>
            <a:r>
              <a:rPr lang="en-US" b="1" dirty="0"/>
              <a:t>Update on </a:t>
            </a:r>
            <a:r>
              <a:rPr lang="en-US" b="1" dirty="0" err="1"/>
              <a:t>Nendica’s</a:t>
            </a:r>
            <a:r>
              <a:rPr lang="en-US" b="1" dirty="0"/>
              <a:t>/</a:t>
            </a:r>
            <a:r>
              <a:rPr lang="en-US" b="1" dirty="0" err="1"/>
              <a:t>TGbe’s</a:t>
            </a:r>
            <a:r>
              <a:rPr lang="en-US" b="1" dirty="0"/>
              <a:t> discussion on 802.11 in a Deterministic Network/Time-Sensitive Networking </a:t>
            </a:r>
            <a:r>
              <a:rPr lang="en-US" dirty="0"/>
              <a:t>(Roger Marks)</a:t>
            </a:r>
          </a:p>
          <a:p>
            <a:pPr marL="342900" lvl="1" indent="-342900" eaLnBrk="1" hangingPunct="1">
              <a:lnSpc>
                <a:spcPct val="90000"/>
              </a:lnSpc>
              <a:spcBef>
                <a:spcPts val="300"/>
              </a:spcBef>
              <a:buFont typeface="Arial" pitchFamily="34" charset="0"/>
              <a:buChar char="•"/>
              <a:defRPr/>
            </a:pPr>
            <a:r>
              <a:rPr lang="en-US" b="1" dirty="0"/>
              <a:t>Clarifying EPD/LPD</a:t>
            </a:r>
            <a:endParaRPr lang="en-US" dirty="0"/>
          </a:p>
          <a:p>
            <a:pPr marL="685800" lvl="2" indent="-342900" eaLnBrk="1" hangingPunct="1">
              <a:lnSpc>
                <a:spcPct val="90000"/>
              </a:lnSpc>
              <a:spcBef>
                <a:spcPts val="300"/>
              </a:spcBef>
              <a:buFont typeface="Arial" pitchFamily="34" charset="0"/>
              <a:buChar char="•"/>
              <a:defRPr/>
            </a:pPr>
            <a:r>
              <a:rPr lang="en-US" dirty="0"/>
              <a:t>Monitor/update on 802.1 discussions (Roger Marks)</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4"/>
              </a:rPr>
              <a:t>11-18/1051r9</a:t>
            </a:r>
            <a:r>
              <a:rPr lang="en-US" dirty="0"/>
              <a:t> </a:t>
            </a:r>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342900" lvl="1" indent="-342900" eaLnBrk="1" hangingPunct="1">
              <a:lnSpc>
                <a:spcPct val="90000"/>
              </a:lnSpc>
              <a:spcBef>
                <a:spcPts val="300"/>
              </a:spcBef>
              <a:buFont typeface="Arial" pitchFamily="34" charset="0"/>
              <a:buChar char="•"/>
              <a:defRPr/>
            </a:pPr>
            <a:r>
              <a:rPr lang="en-US" b="1" dirty="0"/>
              <a:t>“What is a STA?”  (See</a:t>
            </a:r>
            <a:r>
              <a:rPr lang="en-US" dirty="0"/>
              <a:t>: </a:t>
            </a:r>
            <a:r>
              <a:rPr lang="en-US" dirty="0">
                <a:hlinkClick r:id="rId5"/>
              </a:rPr>
              <a:t>11-19/0106r0</a:t>
            </a:r>
            <a:r>
              <a:rPr lang="en-US" dirty="0"/>
              <a:t>)</a:t>
            </a:r>
          </a:p>
          <a:p>
            <a:pPr marL="685800" lvl="2" indent="-342900" eaLnBrk="1" hangingPunct="1">
              <a:lnSpc>
                <a:spcPct val="90000"/>
              </a:lnSpc>
              <a:spcBef>
                <a:spcPts val="300"/>
              </a:spcBef>
              <a:buFont typeface="Arial" pitchFamily="34" charset="0"/>
              <a:buChar char="•"/>
              <a:defRPr/>
            </a:pPr>
            <a:r>
              <a:rPr lang="en-US" dirty="0"/>
              <a:t>Also, off-channel TDLS architecture</a:t>
            </a:r>
          </a:p>
          <a:p>
            <a:pPr marL="342900" lvl="1" indent="-342900" eaLnBrk="1" hangingPunct="1">
              <a:lnSpc>
                <a:spcPct val="90000"/>
              </a:lnSpc>
              <a:spcBef>
                <a:spcPts val="300"/>
              </a:spcBef>
              <a:buFont typeface="Arial" pitchFamily="34" charset="0"/>
              <a:buChar char="•"/>
              <a:defRPr/>
            </a:pPr>
            <a:r>
              <a:rPr lang="en-US" b="1" dirty="0"/>
              <a:t>Annex G</a:t>
            </a:r>
            <a:r>
              <a:rPr lang="en-US" dirty="0"/>
              <a:t> (purpose and value?, work to update or work to deprecate?)</a:t>
            </a:r>
          </a:p>
          <a:p>
            <a:pPr marL="685800" lvl="2" indent="-342900" eaLnBrk="1" hangingPunct="1">
              <a:lnSpc>
                <a:spcPct val="90000"/>
              </a:lnSpc>
              <a:spcBef>
                <a:spcPts val="300"/>
              </a:spcBef>
              <a:buFont typeface="Arial" pitchFamily="34" charset="0"/>
              <a:buChar char="•"/>
              <a:defRPr/>
            </a:pPr>
            <a:r>
              <a:rPr lang="en-US" dirty="0"/>
              <a:t>See slides 17-20 of this deck</a:t>
            </a:r>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2020 (2 of 2)</a:t>
            </a:r>
          </a:p>
        </p:txBody>
      </p:sp>
      <p:sp>
        <p:nvSpPr>
          <p:cNvPr id="11267" name="Rectangle 3"/>
          <p:cNvSpPr>
            <a:spLocks noGrp="1" noChangeArrowheads="1"/>
          </p:cNvSpPr>
          <p:nvPr>
            <p:ph idx="1"/>
          </p:nvPr>
        </p:nvSpPr>
        <p:spPr>
          <a:xfrm>
            <a:off x="266700" y="1232452"/>
            <a:ext cx="8610600" cy="5029200"/>
          </a:xfrm>
        </p:spPr>
        <p:txBody>
          <a:bodyPr/>
          <a:lstStyle/>
          <a:p>
            <a:pPr marL="0" lvl="0" indent="0" eaLnBrk="1" hangingPunct="1">
              <a:lnSpc>
                <a:spcPct val="90000"/>
              </a:lnSpc>
              <a:spcBef>
                <a:spcPts val="300"/>
              </a:spcBef>
              <a:buNone/>
              <a:defRPr/>
            </a:pPr>
            <a:r>
              <a:rPr lang="en-US" sz="2800" dirty="0">
                <a:solidFill>
                  <a:srgbClr val="000000"/>
                </a:solidFill>
              </a:rPr>
              <a:t>Tuesday, January 14, PM1</a:t>
            </a:r>
          </a:p>
          <a:p>
            <a:pPr marL="342900" lvl="1" indent="-342900" eaLnBrk="1" hangingPunct="1">
              <a:lnSpc>
                <a:spcPct val="90000"/>
              </a:lnSpc>
              <a:spcBef>
                <a:spcPts val="300"/>
              </a:spcBef>
              <a:buFontTx/>
              <a:buChar char="•"/>
              <a:defRPr/>
            </a:pPr>
            <a:r>
              <a:rPr lang="en-US" b="1" dirty="0">
                <a:solidFill>
                  <a:srgbClr val="000000"/>
                </a:solidFill>
              </a:rPr>
              <a:t>Monitor/discuss architecture concepts in </a:t>
            </a:r>
            <a:r>
              <a:rPr lang="en-US" b="1" dirty="0" err="1">
                <a:solidFill>
                  <a:srgbClr val="000000"/>
                </a:solidFill>
              </a:rPr>
              <a:t>TGbc</a:t>
            </a:r>
            <a:r>
              <a:rPr lang="en-US" b="1" dirty="0">
                <a:solidFill>
                  <a:srgbClr val="000000"/>
                </a:solidFill>
              </a:rPr>
              <a:t> and </a:t>
            </a:r>
            <a:r>
              <a:rPr lang="en-US" b="1" dirty="0" err="1">
                <a:solidFill>
                  <a:srgbClr val="000000"/>
                </a:solidFill>
              </a:rPr>
              <a:t>TGbe</a:t>
            </a:r>
            <a:endParaRPr lang="en-US" b="1" dirty="0">
              <a:solidFill>
                <a:srgbClr val="000000"/>
              </a:solidFill>
            </a:endParaRPr>
          </a:p>
          <a:p>
            <a:pPr marL="342900" lvl="1" indent="-342900" eaLnBrk="1" hangingPunct="1">
              <a:lnSpc>
                <a:spcPct val="90000"/>
              </a:lnSpc>
              <a:spcBef>
                <a:spcPts val="300"/>
              </a:spcBef>
              <a:buFontTx/>
              <a:buChar char="•"/>
              <a:defRPr/>
            </a:pPr>
            <a:r>
              <a:rPr lang="en-US" b="1" dirty="0"/>
              <a:t>IEEE 1588 mapping to IEEE 802.11/802.1ASrev and use of 802.11’s FTM</a:t>
            </a:r>
          </a:p>
          <a:p>
            <a:pPr eaLnBrk="1" hangingPunct="1">
              <a:lnSpc>
                <a:spcPct val="90000"/>
              </a:lnSpc>
              <a:defRPr/>
            </a:pPr>
            <a:r>
              <a:rPr lang="en-US" sz="2000" dirty="0">
                <a:solidFill>
                  <a:srgbClr val="000000"/>
                </a:solidFill>
              </a:rPr>
              <a:t>MLME-RESET, versus MLME-JOIN and MLME-START (and MLME-SCAN and MLME-STOP)</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11-18/1051r10</a:t>
            </a:r>
            <a:r>
              <a:rPr lang="en-US" dirty="0"/>
              <a:t> </a:t>
            </a:r>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0" indent="0" eaLnBrk="1" hangingPunct="1">
              <a:lnSpc>
                <a:spcPct val="90000"/>
              </a:lnSpc>
              <a:buNone/>
              <a:defRPr/>
            </a:pPr>
            <a:r>
              <a:rPr lang="en-US" sz="2800" dirty="0">
                <a:solidFill>
                  <a:srgbClr val="000000"/>
                </a:solidFill>
              </a:rPr>
              <a:t>Wednesday, January 15, AM1</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Clarifying EPD/LPD</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11-18/1051r10</a:t>
            </a:r>
            <a:r>
              <a:rPr lang="en-US" dirty="0"/>
              <a:t> </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November face-to-face minutes:</a:t>
            </a:r>
          </a:p>
          <a:p>
            <a:pPr lvl="1" eaLnBrk="1" hangingPunct="1"/>
            <a:r>
              <a:rPr lang="en-US" altLang="en-US" dirty="0">
                <a:hlinkClick r:id="rId3"/>
              </a:rPr>
              <a:t>https://mentor.ieee.org/802.11/dcn/19/11-19-2062-00-0arc-arc-sc-meeting-minutes-november-2019.docx</a:t>
            </a:r>
            <a:r>
              <a:rPr lang="en-US" altLang="en-US" dirty="0"/>
              <a:t> </a:t>
            </a:r>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6096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Topics of interest? (Peter Yee)</a:t>
            </a:r>
          </a:p>
          <a:p>
            <a:pPr lvl="1"/>
            <a:r>
              <a:rPr lang="en-US" dirty="0"/>
              <a:t>Schedule for later in the week, as appropriate</a:t>
            </a:r>
          </a:p>
          <a:p>
            <a:endParaRPr lang="en-US" altLang="en-US"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3915911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990600"/>
          </a:xfrm>
        </p:spPr>
        <p:txBody>
          <a:bodyPr/>
          <a:lstStyle/>
          <a:p>
            <a:pPr eaLnBrk="1" hangingPunct="1"/>
            <a:r>
              <a:rPr lang="en-US" dirty="0"/>
              <a:t>802.11 in a Deterministic Network/Time-Sensitive Networking</a:t>
            </a:r>
            <a:endParaRPr lang="en-US" altLang="en-US" dirty="0"/>
          </a:p>
        </p:txBody>
      </p:sp>
      <p:sp>
        <p:nvSpPr>
          <p:cNvPr id="11267" name="Rectangle 3"/>
          <p:cNvSpPr>
            <a:spLocks noGrp="1" noChangeArrowheads="1"/>
          </p:cNvSpPr>
          <p:nvPr>
            <p:ph idx="1"/>
          </p:nvPr>
        </p:nvSpPr>
        <p:spPr>
          <a:xfrm>
            <a:off x="342900" y="2057400"/>
            <a:ext cx="8458200" cy="3962400"/>
          </a:xfrm>
        </p:spPr>
        <p:txBody>
          <a:bodyPr/>
          <a:lstStyle/>
          <a:p>
            <a:pPr marL="342900" lvl="1" indent="-342900" eaLnBrk="1" hangingPunct="1">
              <a:lnSpc>
                <a:spcPct val="90000"/>
              </a:lnSpc>
              <a:spcBef>
                <a:spcPts val="300"/>
              </a:spcBef>
              <a:buFont typeface="Arial" pitchFamily="34" charset="0"/>
              <a:buChar char="•"/>
              <a:defRPr/>
            </a:pPr>
            <a:r>
              <a:rPr lang="en-US" b="1" dirty="0"/>
              <a:t>On 802.1 Mentor site:</a:t>
            </a:r>
          </a:p>
          <a:p>
            <a:pPr marL="685800" lvl="2" indent="-342900" eaLnBrk="1" hangingPunct="1">
              <a:lnSpc>
                <a:spcPct val="90000"/>
              </a:lnSpc>
              <a:spcBef>
                <a:spcPts val="300"/>
              </a:spcBef>
              <a:buFont typeface="Arial" pitchFamily="34" charset="0"/>
              <a:buChar char="•"/>
              <a:defRPr/>
            </a:pPr>
            <a:r>
              <a:rPr lang="en-US" dirty="0">
                <a:hlinkClick r:id="rId3"/>
              </a:rPr>
              <a:t>https://mentor.ieee.org/802.1/dcn/19/1-19-0079-00-ICne-deterministic-wlan-a-problem-of-scheduling-and-identifiers.pdf</a:t>
            </a: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r>
              <a:rPr lang="en-US" b="1" dirty="0"/>
              <a:t>Monitor/update </a:t>
            </a:r>
            <a:r>
              <a:rPr lang="en-US" b="1" dirty="0" err="1"/>
              <a:t>Nendica’s</a:t>
            </a:r>
            <a:r>
              <a:rPr lang="en-US" b="1" dirty="0"/>
              <a:t> and/or </a:t>
            </a:r>
            <a:r>
              <a:rPr lang="en-US" b="1" dirty="0" err="1"/>
              <a:t>TGbe’s</a:t>
            </a:r>
            <a:r>
              <a:rPr lang="en-US" b="1" dirty="0"/>
              <a:t> discussion on 802.11 in a Deterministic Network/Time-Sensitive Networking</a:t>
            </a:r>
          </a:p>
          <a:p>
            <a:pPr marL="685800" lvl="2" indent="-342900" eaLnBrk="1" hangingPunct="1">
              <a:lnSpc>
                <a:spcPct val="90000"/>
              </a:lnSpc>
              <a:spcBef>
                <a:spcPts val="300"/>
              </a:spcBef>
              <a:buFont typeface="Arial" pitchFamily="34" charset="0"/>
              <a:buChar char="•"/>
              <a:defRPr/>
            </a:pPr>
            <a:endParaRPr lang="en-US" sz="1600" dirty="0"/>
          </a:p>
        </p:txBody>
      </p:sp>
    </p:spTree>
    <p:extLst>
      <p:ext uri="{BB962C8B-B14F-4D97-AF65-F5344CB8AC3E}">
        <p14:creationId xmlns:p14="http://schemas.microsoft.com/office/powerpoint/2010/main" val="500287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t>Clarifying EPD/LPD</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marL="342900" lvl="1" indent="-342900" eaLnBrk="1" hangingPunct="1">
              <a:lnSpc>
                <a:spcPct val="90000"/>
              </a:lnSpc>
              <a:spcBef>
                <a:spcPts val="300"/>
              </a:spcBef>
              <a:buFont typeface="Arial" pitchFamily="34" charset="0"/>
              <a:buChar char="•"/>
              <a:defRPr/>
            </a:pPr>
            <a:r>
              <a:rPr lang="en-US" b="1" dirty="0"/>
              <a:t>On 802.1 server:</a:t>
            </a:r>
          </a:p>
          <a:p>
            <a:pPr marL="685800" lvl="2" indent="-342900" eaLnBrk="1" hangingPunct="1">
              <a:lnSpc>
                <a:spcPct val="90000"/>
              </a:lnSpc>
              <a:spcBef>
                <a:spcPts val="300"/>
              </a:spcBef>
              <a:buFont typeface="Arial" pitchFamily="34" charset="0"/>
              <a:buChar char="•"/>
              <a:defRPr/>
            </a:pPr>
            <a:r>
              <a:rPr lang="en-US" dirty="0"/>
              <a:t>maint-Marks-Finn-epd-lpd-1119-copyright (</a:t>
            </a:r>
            <a:r>
              <a:rPr lang="en-US" u="sng" dirty="0">
                <a:hlinkClick r:id="rId3"/>
              </a:rPr>
              <a:t>http://www.ieee802.org/1/files/public/docs2019/maint-Marks-Finn-epd-lpd-1119-copyright.pdf</a:t>
            </a:r>
            <a:r>
              <a:rPr lang="en-US" dirty="0"/>
              <a:t>)</a:t>
            </a:r>
          </a:p>
          <a:p>
            <a:pPr marL="685800" lvl="2" indent="-342900" eaLnBrk="1" hangingPunct="1">
              <a:lnSpc>
                <a:spcPct val="90000"/>
              </a:lnSpc>
              <a:spcBef>
                <a:spcPts val="300"/>
              </a:spcBef>
              <a:buFont typeface="Arial" pitchFamily="34" charset="0"/>
              <a:buChar char="•"/>
              <a:defRPr/>
            </a:pPr>
            <a:r>
              <a:rPr lang="en-US" dirty="0"/>
              <a:t>maint-Marks-epd-lpd-0719-v02 (</a:t>
            </a:r>
            <a:r>
              <a:rPr lang="en-US" u="sng" dirty="0">
                <a:hlinkClick r:id="rId4"/>
              </a:rPr>
              <a:t>http://www.ieee802.org/1/files/public/docs2019/maint-Marks-epd-lpd-0719-v02.pdf</a:t>
            </a:r>
            <a:r>
              <a:rPr lang="en-US" dirty="0"/>
              <a:t>)</a:t>
            </a:r>
          </a:p>
          <a:p>
            <a:pPr marL="342900" lvl="1" indent="-342900" eaLnBrk="1" hangingPunct="1">
              <a:lnSpc>
                <a:spcPct val="90000"/>
              </a:lnSpc>
              <a:spcBef>
                <a:spcPts val="300"/>
              </a:spcBef>
              <a:buFont typeface="Arial" pitchFamily="34" charset="0"/>
              <a:buChar char="•"/>
              <a:defRPr/>
            </a:pPr>
            <a:endParaRPr lang="en-US" sz="1800" dirty="0"/>
          </a:p>
          <a:p>
            <a:pPr marL="342900" lvl="1" indent="-342900" eaLnBrk="1" hangingPunct="1">
              <a:lnSpc>
                <a:spcPct val="90000"/>
              </a:lnSpc>
              <a:spcBef>
                <a:spcPts val="300"/>
              </a:spcBef>
              <a:buFont typeface="Arial" pitchFamily="34" charset="0"/>
              <a:buChar char="•"/>
              <a:defRPr/>
            </a:pPr>
            <a:r>
              <a:rPr lang="en-US" sz="1800" b="1" dirty="0"/>
              <a:t>Work progressing?/update on 802.1 activities (802f?) – anything needed from 802.11 (yet)?</a:t>
            </a:r>
          </a:p>
        </p:txBody>
      </p:sp>
    </p:spTree>
    <p:extLst>
      <p:ext uri="{BB962C8B-B14F-4D97-AF65-F5344CB8AC3E}">
        <p14:creationId xmlns:p14="http://schemas.microsoft.com/office/powerpoint/2010/main" val="1708489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dirty="0"/>
              <a:t>See</a:t>
            </a:r>
            <a:r>
              <a:rPr lang="en-US" dirty="0"/>
              <a:t> </a:t>
            </a:r>
            <a:r>
              <a:rPr lang="en-US" dirty="0">
                <a:hlinkClick r:id="rId2"/>
              </a:rPr>
              <a:t>11-18/1051r10</a:t>
            </a:r>
            <a:r>
              <a:rPr lang="en-US" dirty="0"/>
              <a:t> </a:t>
            </a:r>
          </a:p>
          <a:p>
            <a:pPr marL="0" indent="0">
              <a:buNone/>
            </a:pPr>
            <a:endParaRPr lang="en-US" b="1" dirty="0"/>
          </a:p>
          <a:p>
            <a:r>
              <a:rPr lang="en-US" dirty="0"/>
              <a:t>Related, but separate: </a:t>
            </a:r>
            <a:r>
              <a:rPr lang="en-US" b="1" dirty="0"/>
              <a:t>Consider changing language to use 802.1 terms (in 802.1Q and 802.1AC), and cleanup/remove the mapping language for 802.2/LLC</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pPr lvl="1"/>
            <a:r>
              <a:rPr lang="en-US" b="1" dirty="0"/>
              <a:t>Consider an “explanation” of the terms instead, perhaps in clause 4</a:t>
            </a:r>
          </a:p>
          <a:p>
            <a:endParaRPr lang="en-US" altLang="en-US" dirty="0"/>
          </a:p>
          <a:p>
            <a:endParaRPr 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609600"/>
            <a:ext cx="8153400" cy="533400"/>
          </a:xfrm>
        </p:spPr>
        <p:txBody>
          <a:bodyPr/>
          <a:lstStyle/>
          <a:p>
            <a:pPr eaLnBrk="1" hangingPunct="1"/>
            <a:r>
              <a:rPr lang="en-US" altLang="en-US" dirty="0"/>
              <a:t>Annex G </a:t>
            </a:r>
            <a:r>
              <a:rPr lang="en-US" altLang="en-US" sz="2800" dirty="0"/>
              <a:t>(</a:t>
            </a:r>
            <a:r>
              <a:rPr lang="en-US" sz="2800" dirty="0"/>
              <a:t>EBNF for “Frame exchange sequences”)</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a:spcBef>
                <a:spcPts val="0"/>
              </a:spcBef>
            </a:pPr>
            <a:r>
              <a:rPr lang="en-US" sz="2200" dirty="0"/>
              <a:t>Annex G is normative.  There are ~ 21 direct references to “Annex G” in the body of the Standard, and a few hundred references to “Frame exchange sequence”</a:t>
            </a:r>
          </a:p>
          <a:p>
            <a:pPr>
              <a:spcBef>
                <a:spcPts val="0"/>
              </a:spcBef>
            </a:pPr>
            <a:r>
              <a:rPr lang="en-US" sz="2200" dirty="0"/>
              <a:t>Amendments in progress</a:t>
            </a:r>
            <a:r>
              <a:rPr lang="en-GB" sz="2200" dirty="0"/>
              <a:t> report that they want to not update Annex G.</a:t>
            </a:r>
          </a:p>
          <a:p>
            <a:pPr>
              <a:spcBef>
                <a:spcPts val="0"/>
              </a:spcBef>
            </a:pPr>
            <a:r>
              <a:rPr lang="en-US" sz="2200" dirty="0"/>
              <a:t>Does the annex have purpose and value?</a:t>
            </a:r>
          </a:p>
          <a:p>
            <a:pPr>
              <a:spcBef>
                <a:spcPts val="0"/>
              </a:spcBef>
            </a:pPr>
            <a:r>
              <a:rPr lang="en-US" sz="2200" dirty="0"/>
              <a:t>Should we work to maintain it, or work to deprecate it?</a:t>
            </a:r>
          </a:p>
          <a:p>
            <a:pPr>
              <a:spcBef>
                <a:spcPts val="0"/>
              </a:spcBef>
            </a:pPr>
            <a:endParaRPr lang="en-US" sz="2200" dirty="0"/>
          </a:p>
          <a:p>
            <a:pPr>
              <a:spcBef>
                <a:spcPts val="0"/>
              </a:spcBef>
            </a:pPr>
            <a:r>
              <a:rPr lang="en-US" sz="2000" dirty="0"/>
              <a:t>Reminder: Straw polls on following slides</a:t>
            </a:r>
          </a:p>
        </p:txBody>
      </p:sp>
    </p:spTree>
    <p:extLst>
      <p:ext uri="{BB962C8B-B14F-4D97-AF65-F5344CB8AC3E}">
        <p14:creationId xmlns:p14="http://schemas.microsoft.com/office/powerpoint/2010/main" val="1059844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2020, Irvine,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- 1</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and dealing with the references (“see Annex G”) in the main body text, using Graham’s document (11-17/1261r2) as a starting point?  (One intention being that any current amendments do not need to update Annex G.)</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6</a:t>
            </a:r>
          </a:p>
          <a:p>
            <a:pPr marL="342900" lvl="1" indent="-342900" eaLnBrk="1" hangingPunct="1">
              <a:lnSpc>
                <a:spcPct val="90000"/>
              </a:lnSpc>
              <a:spcBef>
                <a:spcPts val="300"/>
              </a:spcBef>
              <a:buFont typeface="Arial" pitchFamily="34" charset="0"/>
              <a:buChar char="•"/>
              <a:defRPr/>
            </a:pPr>
            <a:r>
              <a:rPr lang="en-US" sz="1800" dirty="0"/>
              <a:t>Abs: 5</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532950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in principle?</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4</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072855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- 3</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replacing Annex G, as it is, with some other representation, and continue to update it?</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3</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1345053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14</a:t>
            </a:r>
            <a:r>
              <a:rPr lang="en-US" altLang="en-US" baseline="30000" dirty="0"/>
              <a:t>th</a:t>
            </a:r>
            <a:r>
              <a:rPr lang="en-US" altLang="en-US" dirty="0"/>
              <a:t>, PM1</a:t>
            </a:r>
          </a:p>
        </p:txBody>
      </p:sp>
    </p:spTree>
    <p:extLst>
      <p:ext uri="{BB962C8B-B14F-4D97-AF65-F5344CB8AC3E}">
        <p14:creationId xmlns:p14="http://schemas.microsoft.com/office/powerpoint/2010/main" val="453519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altLang="en-US" sz="2800" b="0" dirty="0">
                <a:solidFill>
                  <a:srgbClr val="FF0000"/>
                </a:solidFill>
              </a:rPr>
              <a:t>To be updated, after discussion with </a:t>
            </a:r>
            <a:r>
              <a:rPr lang="en-US" altLang="en-US" sz="2800" b="0" dirty="0" err="1">
                <a:solidFill>
                  <a:srgbClr val="FF0000"/>
                </a:solidFill>
              </a:rPr>
              <a:t>TGbc</a:t>
            </a:r>
            <a:r>
              <a:rPr lang="en-US" altLang="en-US" sz="2800" b="0" dirty="0">
                <a:solidFill>
                  <a:srgbClr val="FF0000"/>
                </a:solidFill>
              </a:rPr>
              <a:t> chair</a:t>
            </a:r>
          </a:p>
          <a:p>
            <a:pPr fontAlgn="t">
              <a:buFont typeface="Arial" panose="020B0604020202020204" pitchFamily="34" charset="0"/>
              <a:buChar char="•"/>
            </a:pPr>
            <a:endParaRPr lang="en-US" sz="2800" dirty="0"/>
          </a:p>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3071903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solidFill>
                  <a:srgbClr val="FF0000"/>
                </a:solidFill>
              </a:rPr>
              <a:t>To be updated, after discussion with </a:t>
            </a:r>
            <a:r>
              <a:rPr lang="en-US" altLang="en-US" b="0" dirty="0" err="1">
                <a:solidFill>
                  <a:srgbClr val="FF0000"/>
                </a:solidFill>
              </a:rPr>
              <a:t>TGbe</a:t>
            </a:r>
            <a:r>
              <a:rPr lang="en-US" altLang="en-US" b="0" dirty="0">
                <a:solidFill>
                  <a:srgbClr val="FF0000"/>
                </a:solidFill>
              </a:rPr>
              <a:t> chair</a:t>
            </a:r>
          </a:p>
          <a:p>
            <a:pPr>
              <a:spcBef>
                <a:spcPct val="0"/>
              </a:spcBef>
            </a:pPr>
            <a:endParaRPr lang="en-US" altLang="en-US" b="0" dirty="0"/>
          </a:p>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err="1"/>
              <a:t>TGbe</a:t>
            </a:r>
            <a:r>
              <a:rPr lang="en-US" b="0" dirty="0"/>
              <a:t> has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err="1"/>
              <a:t>TGbe</a:t>
            </a:r>
            <a:r>
              <a:rPr lang="en-US" b="0" dirty="0"/>
              <a:t> has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3134306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and 802.1AS mapping to </a:t>
            </a:r>
            <a:br>
              <a:rPr lang="en-US" altLang="en-US" dirty="0"/>
            </a:br>
            <a:r>
              <a:rPr lang="en-US" altLang="en-US" dirty="0"/>
              <a:t>IEEE 802.11 </a:t>
            </a:r>
            <a:r>
              <a:rPr lang="en-US" dirty="0"/>
              <a:t>FTM</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pPr marL="342900" lvl="1" indent="-342900" eaLnBrk="1" hangingPunct="1">
              <a:lnSpc>
                <a:spcPct val="90000"/>
              </a:lnSpc>
              <a:spcBef>
                <a:spcPts val="300"/>
              </a:spcBef>
              <a:defRPr/>
            </a:pPr>
            <a:r>
              <a:rPr lang="en-US" sz="2400" b="1" dirty="0">
                <a:solidFill>
                  <a:srgbClr val="000000"/>
                </a:solidFill>
              </a:rPr>
              <a:t>Consider IEEE 1588/802.1AS use of 802.11 </a:t>
            </a:r>
            <a:r>
              <a:rPr lang="en-US" sz="2400" b="1" dirty="0" err="1">
                <a:solidFill>
                  <a:srgbClr val="000000"/>
                </a:solidFill>
              </a:rPr>
              <a:t>TGaz</a:t>
            </a:r>
            <a:endParaRPr lang="en-US" sz="2400" b="1" dirty="0">
              <a:solidFill>
                <a:srgbClr val="000000"/>
              </a:solidFill>
            </a:endParaRPr>
          </a:p>
          <a:p>
            <a:pPr marL="342900" lvl="1" indent="-342900" eaLnBrk="1" hangingPunct="1">
              <a:lnSpc>
                <a:spcPct val="90000"/>
              </a:lnSpc>
              <a:spcBef>
                <a:spcPts val="300"/>
              </a:spcBef>
              <a:defRPr/>
            </a:pPr>
            <a:endParaRPr lang="en-US" sz="2400" b="1" dirty="0">
              <a:solidFill>
                <a:srgbClr val="000000"/>
              </a:solidFill>
            </a:endParaRPr>
          </a:p>
          <a:p>
            <a:pPr marL="342900" lvl="1" indent="-342900" eaLnBrk="1" hangingPunct="1">
              <a:lnSpc>
                <a:spcPct val="90000"/>
              </a:lnSpc>
              <a:spcBef>
                <a:spcPts val="300"/>
              </a:spcBef>
              <a:defRPr/>
            </a:pPr>
            <a:r>
              <a:rPr lang="en-US" sz="2400" b="1" dirty="0">
                <a:solidFill>
                  <a:srgbClr val="000000"/>
                </a:solidFill>
              </a:rPr>
              <a:t>Consider a new layer above (in the SME?) or in (at the very top?) 802.11 to arbitrate the operation of multiple active sessions using FTM (for 802.1ASrev or non-802.1ASrev (location))  - Talk to </a:t>
            </a:r>
            <a:r>
              <a:rPr lang="en-US" sz="2400" b="1" dirty="0" err="1">
                <a:solidFill>
                  <a:srgbClr val="000000"/>
                </a:solidFill>
              </a:rPr>
              <a:t>TGaz</a:t>
            </a:r>
            <a:r>
              <a:rPr lang="en-US" sz="2400" b="1" dirty="0">
                <a:solidFill>
                  <a:srgbClr val="000000"/>
                </a:solidFill>
              </a:rPr>
              <a:t>, add to their scope (PAR?)?</a:t>
            </a:r>
          </a:p>
          <a:p>
            <a:pPr marL="342900" lvl="1" indent="-342900" eaLnBrk="1" hangingPunct="1">
              <a:lnSpc>
                <a:spcPct val="90000"/>
              </a:lnSpc>
              <a:spcBef>
                <a:spcPts val="300"/>
              </a:spcBef>
              <a:defRPr/>
            </a:pPr>
            <a:endParaRPr lang="en-US" sz="2400" b="1" dirty="0">
              <a:solidFill>
                <a:srgbClr val="000000"/>
              </a:solidFill>
            </a:endParaRPr>
          </a:p>
          <a:p>
            <a:pPr marL="342900" lvl="1" indent="-342900">
              <a:buChar char="•"/>
            </a:pPr>
            <a:endParaRPr lang="en-US" sz="2400" b="1" dirty="0">
              <a:ea typeface="+mn-ea"/>
              <a:cs typeface="+mn-cs"/>
            </a:endParaRPr>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is/are the initial state(s)?</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a:p>
            <a:r>
              <a:rPr lang="en-US" altLang="en-US" sz="2000" dirty="0"/>
              <a:t>From September:</a:t>
            </a:r>
          </a:p>
          <a:p>
            <a:pPr lvl="1">
              <a:spcBef>
                <a:spcPts val="0"/>
              </a:spcBef>
            </a:pPr>
            <a:r>
              <a:rPr lang="en-US" sz="1600" dirty="0"/>
              <a:t>Noted that MLME-RESET has been modified in 802.11-2016.  The effect is not clear (to those in the room)</a:t>
            </a:r>
          </a:p>
          <a:p>
            <a:pPr lvl="1">
              <a:spcBef>
                <a:spcPts val="0"/>
              </a:spcBef>
            </a:pPr>
            <a:r>
              <a:rPr lang="en-US" sz="1600" dirty="0"/>
              <a:t>MLME-RESET has a parameter, “</a:t>
            </a:r>
            <a:r>
              <a:rPr lang="en-US" sz="1600" dirty="0" err="1"/>
              <a:t>STAAddress</a:t>
            </a:r>
            <a:r>
              <a:rPr lang="en-US" sz="1600" dirty="0"/>
              <a:t>”, so it seems this may be somehow related to (or influence) the topic of Randomized/Changing MAC address.  Suggestion is to wait to see how that topic progresses, before trying to resolve this.</a:t>
            </a:r>
          </a:p>
          <a:p>
            <a:pPr lvl="1">
              <a:spcBef>
                <a:spcPts val="0"/>
              </a:spcBef>
            </a:pPr>
            <a:endParaRPr lang="en-US" sz="1600" dirty="0"/>
          </a:p>
          <a:p>
            <a:pPr lvl="1"/>
            <a:endParaRPr lang="en-US" altLang="en-US" sz="1600" dirty="0"/>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2020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15</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Discuss direction for Annex G</a:t>
            </a:r>
          </a:p>
          <a:p>
            <a:pPr>
              <a:spcBef>
                <a:spcPts val="0"/>
              </a:spcBef>
              <a:defRPr/>
            </a:pPr>
            <a:r>
              <a:rPr lang="en-US" sz="1800" dirty="0"/>
              <a:t>MLME-RESET, versus MLME-JOIN and MLME-START (and MLME-SCAN and MLME-STOP)</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March 2020</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Monday, January 13</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78411</TotalTime>
  <Words>2447</Words>
  <Application>Microsoft Office PowerPoint</Application>
  <PresentationFormat>On-screen Show (4:3)</PresentationFormat>
  <Paragraphs>303</Paragraphs>
  <Slides>33</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9" baseType="lpstr">
      <vt:lpstr>Arial</vt:lpstr>
      <vt:lpstr>Helvetica</vt:lpstr>
      <vt:lpstr>Monotype Sorts</vt:lpstr>
      <vt:lpstr>Times New Roman</vt:lpstr>
      <vt:lpstr>802-11-Submission</vt:lpstr>
      <vt:lpstr>Document</vt:lpstr>
      <vt:lpstr>ARC-SC-agenda-Jan-2020</vt:lpstr>
      <vt:lpstr>Abstract</vt:lpstr>
      <vt:lpstr>IEEE 802.11   Architecture Standing Committee</vt:lpstr>
      <vt:lpstr>Monday, January 13th,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2020 (1 of 2)</vt:lpstr>
      <vt:lpstr>ARC Agenda – January 2020 (2 of 2)</vt:lpstr>
      <vt:lpstr>Prior ARC Minutes</vt:lpstr>
      <vt:lpstr>IETF/802 coordination </vt:lpstr>
      <vt:lpstr>802.11 in a Deterministic Network/Time-Sensitive Networking</vt:lpstr>
      <vt:lpstr>Clarifying EPD/LPD</vt:lpstr>
      <vt:lpstr>What is an ESS?</vt:lpstr>
      <vt:lpstr>What is a STA?</vt:lpstr>
      <vt:lpstr>Annex G (EBNF for “Frame exchange sequences”)</vt:lpstr>
      <vt:lpstr>Annex G straw poll - 1</vt:lpstr>
      <vt:lpstr>Annex G straw poll - 2</vt:lpstr>
      <vt:lpstr>Annex G straw poll - 3</vt:lpstr>
      <vt:lpstr>Tuesday, January 14th, PM1</vt:lpstr>
      <vt:lpstr>TGbc potential ARC concepts</vt:lpstr>
      <vt:lpstr>TGbe potential multi-band/multi-AP concepts</vt:lpstr>
      <vt:lpstr>IEEE 1588 and 802.1AS mapping to  IEEE 802.11 FTM</vt:lpstr>
      <vt:lpstr>MLME-RESET, versus MLME-JOIN and MLME-START</vt:lpstr>
      <vt:lpstr>MLME-RESET, versus MLME-JOIN and MLME-START – Considerations (1)</vt:lpstr>
      <vt:lpstr>MLME-RESET, versus MLME-JOIN and MLME-START – Considerations (2)</vt:lpstr>
      <vt:lpstr>Wednesday, January 15th, AM1</vt:lpstr>
      <vt:lpstr>ARC Future Activities &amp; sessions</vt:lpstr>
      <vt:lpstr>Planning for March 2020</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839</cp:revision>
  <cp:lastPrinted>1998-02-10T13:28:06Z</cp:lastPrinted>
  <dcterms:created xsi:type="dcterms:W3CDTF">2009-07-15T16:38:20Z</dcterms:created>
  <dcterms:modified xsi:type="dcterms:W3CDTF">2020-01-15T00:11:59Z</dcterms:modified>
</cp:coreProperties>
</file>