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77" r:id="rId22"/>
    <p:sldId id="280" r:id="rId23"/>
    <p:sldId id="316" r:id="rId24"/>
    <p:sldId id="345" r:id="rId25"/>
    <p:sldId id="346" r:id="rId26"/>
    <p:sldId id="347" r:id="rId27"/>
    <p:sldId id="318" r:id="rId28"/>
    <p:sldId id="324" r:id="rId29"/>
    <p:sldId id="375" r:id="rId30"/>
    <p:sldId id="417" r:id="rId31"/>
    <p:sldId id="416" r:id="rId32"/>
    <p:sldId id="348" r:id="rId33"/>
    <p:sldId id="349" r:id="rId34"/>
    <p:sldId id="350" r:id="rId35"/>
    <p:sldId id="351" r:id="rId36"/>
    <p:sldId id="360" r:id="rId37"/>
    <p:sldId id="374" r:id="rId38"/>
    <p:sldId id="352" r:id="rId39"/>
    <p:sldId id="353" r:id="rId40"/>
    <p:sldId id="373" r:id="rId41"/>
    <p:sldId id="354" r:id="rId42"/>
    <p:sldId id="376" r:id="rId43"/>
    <p:sldId id="361" r:id="rId44"/>
    <p:sldId id="362" r:id="rId45"/>
    <p:sldId id="355" r:id="rId46"/>
    <p:sldId id="377" r:id="rId47"/>
    <p:sldId id="378" r:id="rId48"/>
    <p:sldId id="379" r:id="rId49"/>
    <p:sldId id="363" r:id="rId50"/>
    <p:sldId id="364" r:id="rId51"/>
    <p:sldId id="386" r:id="rId52"/>
    <p:sldId id="356" r:id="rId53"/>
    <p:sldId id="385" r:id="rId54"/>
    <p:sldId id="381" r:id="rId55"/>
    <p:sldId id="380" r:id="rId56"/>
    <p:sldId id="383" r:id="rId57"/>
    <p:sldId id="384" r:id="rId58"/>
    <p:sldId id="365" r:id="rId59"/>
    <p:sldId id="366" r:id="rId60"/>
    <p:sldId id="387" r:id="rId61"/>
    <p:sldId id="389" r:id="rId62"/>
    <p:sldId id="388" r:id="rId63"/>
    <p:sldId id="367" r:id="rId64"/>
    <p:sldId id="368" r:id="rId65"/>
    <p:sldId id="390" r:id="rId66"/>
    <p:sldId id="358" r:id="rId67"/>
    <p:sldId id="394" r:id="rId68"/>
    <p:sldId id="395" r:id="rId69"/>
    <p:sldId id="402" r:id="rId70"/>
    <p:sldId id="369" r:id="rId71"/>
    <p:sldId id="370" r:id="rId72"/>
    <p:sldId id="392" r:id="rId73"/>
    <p:sldId id="359" r:id="rId74"/>
    <p:sldId id="393" r:id="rId75"/>
    <p:sldId id="396" r:id="rId76"/>
    <p:sldId id="397" r:id="rId77"/>
    <p:sldId id="391" r:id="rId78"/>
    <p:sldId id="398" r:id="rId79"/>
    <p:sldId id="399" r:id="rId80"/>
    <p:sldId id="400" r:id="rId81"/>
    <p:sldId id="401" r:id="rId82"/>
    <p:sldId id="404" r:id="rId83"/>
    <p:sldId id="403" r:id="rId84"/>
    <p:sldId id="405" r:id="rId85"/>
    <p:sldId id="406" r:id="rId86"/>
    <p:sldId id="371" r:id="rId87"/>
    <p:sldId id="372" r:id="rId88"/>
    <p:sldId id="312" r:id="rId89"/>
    <p:sldId id="259" r:id="rId90"/>
    <p:sldId id="260" r:id="rId91"/>
    <p:sldId id="261" r:id="rId92"/>
    <p:sldId id="262" r:id="rId93"/>
    <p:sldId id="263" r:id="rId94"/>
    <p:sldId id="264" r:id="rId9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77"/>
            <p14:sldId id="280"/>
            <p14:sldId id="316"/>
            <p14:sldId id="345"/>
          </p14:sldIdLst>
        </p14:section>
        <p14:section name="Slot#1" id="{D034DA8E-AAAC-4FE4-96D8-FD4E97D1BB71}">
          <p14:sldIdLst>
            <p14:sldId id="346"/>
            <p14:sldId id="347"/>
            <p14:sldId id="318"/>
            <p14:sldId id="324"/>
            <p14:sldId id="375"/>
            <p14:sldId id="417"/>
            <p14:sldId id="416"/>
            <p14:sldId id="348"/>
            <p14:sldId id="349"/>
          </p14:sldIdLst>
        </p14:section>
        <p14:section name="Slot#2" id="{0E687B7E-720E-4035-8603-903AAF037B31}">
          <p14:sldIdLst>
            <p14:sldId id="350"/>
            <p14:sldId id="351"/>
            <p14:sldId id="360"/>
            <p14:sldId id="374"/>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4660"/>
  </p:normalViewPr>
  <p:slideViewPr>
    <p:cSldViewPr>
      <p:cViewPr varScale="1">
        <p:scale>
          <a:sx n="76" d="100"/>
          <a:sy n="76" d="100"/>
        </p:scale>
        <p:origin x="356"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66</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78</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07685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61"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Los Angeles, California</a:t>
            </a:r>
          </a:p>
          <a:p>
            <a:pPr algn="ctr">
              <a:lnSpc>
                <a:spcPct val="90000"/>
              </a:lnSpc>
              <a:buFontTx/>
              <a:buNone/>
            </a:pPr>
            <a:r>
              <a:rPr lang="en-US" altLang="en-US" sz="4400" dirty="0">
                <a:cs typeface="Times New Roman" panose="02020603050405020304" pitchFamily="18" charset="0"/>
              </a:rPr>
              <a:t>January 12</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17</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2020</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Table 8">
            <a:extLst>
              <a:ext uri="{FF2B5EF4-FFF2-40B4-BE49-F238E27FC236}">
                <a16:creationId xmlns:a16="http://schemas.microsoft.com/office/drawing/2014/main" id="{1DD343B7-6F56-462B-95CC-47CD4D34E789}"/>
              </a:ext>
            </a:extLst>
          </p:cNvPr>
          <p:cNvGraphicFramePr>
            <a:graphicFrameLocks noGrp="1"/>
          </p:cNvGraphicFramePr>
          <p:nvPr>
            <p:extLst>
              <p:ext uri="{D42A27DB-BD31-4B8C-83A1-F6EECF244321}">
                <p14:modId xmlns:p14="http://schemas.microsoft.com/office/powerpoint/2010/main" val="664267224"/>
              </p:ext>
            </p:extLst>
          </p:nvPr>
        </p:nvGraphicFramePr>
        <p:xfrm>
          <a:off x="3193414" y="2348880"/>
          <a:ext cx="5904655" cy="2808310"/>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2000" dirty="0"/>
                    </a:p>
                  </a:txBody>
                  <a:tcPr marT="45746" marB="45746" anchor="ctr"/>
                </a:tc>
                <a:tc>
                  <a:txBody>
                    <a:bodyPr/>
                    <a:lstStyle/>
                    <a:p>
                      <a:pPr algn="ctr"/>
                      <a:r>
                        <a:rPr lang="en-US" sz="2000" dirty="0"/>
                        <a:t>MON</a:t>
                      </a:r>
                    </a:p>
                  </a:txBody>
                  <a:tcPr marT="45746" marB="45746" anchor="ctr"/>
                </a:tc>
                <a:tc>
                  <a:txBody>
                    <a:bodyPr/>
                    <a:lstStyle/>
                    <a:p>
                      <a:pPr algn="ctr"/>
                      <a:r>
                        <a:rPr lang="en-US" sz="2000" dirty="0"/>
                        <a:t>TUE</a:t>
                      </a:r>
                    </a:p>
                  </a:txBody>
                  <a:tcPr marT="45746" marB="45746" anchor="ctr"/>
                </a:tc>
                <a:tc>
                  <a:txBody>
                    <a:bodyPr/>
                    <a:lstStyle/>
                    <a:p>
                      <a:pPr algn="ctr"/>
                      <a:r>
                        <a:rPr lang="en-US" sz="2000" dirty="0"/>
                        <a:t>WED</a:t>
                      </a:r>
                    </a:p>
                  </a:txBody>
                  <a:tcPr marT="45746" marB="45746" anchor="ctr"/>
                </a:tc>
                <a:tc>
                  <a:txBody>
                    <a:bodyPr/>
                    <a:lstStyle/>
                    <a:p>
                      <a:pPr algn="ctr"/>
                      <a:r>
                        <a:rPr lang="en-US" sz="2000" dirty="0"/>
                        <a:t>THU</a:t>
                      </a:r>
                    </a:p>
                  </a:txBody>
                  <a:tcPr marT="45746" marB="45746" anchor="ctr"/>
                </a:tc>
                <a:tc>
                  <a:txBody>
                    <a:bodyPr/>
                    <a:lstStyle/>
                    <a:p>
                      <a:pPr algn="ctr"/>
                      <a:r>
                        <a:rPr lang="en-US" sz="2000" dirty="0"/>
                        <a:t>FRI</a:t>
                      </a:r>
                    </a:p>
                  </a:txBody>
                  <a:tcPr marT="45746" marB="45746" anchor="ctr"/>
                </a:tc>
                <a:extLst>
                  <a:ext uri="{0D108BD9-81ED-4DB2-BD59-A6C34878D82A}">
                    <a16:rowId xmlns:a16="http://schemas.microsoft.com/office/drawing/2014/main" val="10000"/>
                  </a:ext>
                </a:extLst>
              </a:tr>
              <a:tr h="457823">
                <a:tc>
                  <a:txBody>
                    <a:bodyPr/>
                    <a:lstStyle/>
                    <a:p>
                      <a:r>
                        <a:rPr lang="en-US" sz="2000" dirty="0"/>
                        <a:t>AM1</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marL="0" algn="ctr" defTabSz="914400" rtl="0" eaLnBrk="1" latinLnBrk="0" hangingPunct="1"/>
                      <a:endParaRPr lang="en-US" sz="20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a:t>AZ</a:t>
                      </a:r>
                      <a:endParaRPr lang="en-US" sz="20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1"/>
                  </a:ext>
                </a:extLst>
              </a:tr>
              <a:tr h="457823">
                <a:tc>
                  <a:txBody>
                    <a:bodyPr/>
                    <a:lstStyle/>
                    <a:p>
                      <a:r>
                        <a:rPr lang="en-US" sz="2000" dirty="0"/>
                        <a:t>AM2</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2"/>
                  </a:ext>
                </a:extLst>
              </a:tr>
              <a:tr h="519195">
                <a:tc>
                  <a:txBody>
                    <a:bodyPr/>
                    <a:lstStyle/>
                    <a:p>
                      <a:r>
                        <a:rPr lang="en-US" sz="2000" dirty="0"/>
                        <a:t>PM1</a:t>
                      </a:r>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3"/>
                  </a:ext>
                </a:extLst>
              </a:tr>
              <a:tr h="457823">
                <a:tc>
                  <a:txBody>
                    <a:bodyPr/>
                    <a:lstStyle/>
                    <a:p>
                      <a:r>
                        <a:rPr lang="en-US" sz="2000" dirty="0"/>
                        <a:t>PM2</a:t>
                      </a:r>
                    </a:p>
                  </a:txBody>
                  <a:tcPr marT="45746" marB="45746" anchor="ct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4"/>
                  </a:ext>
                </a:extLst>
              </a:tr>
              <a:tr h="457823">
                <a:tc>
                  <a:txBody>
                    <a:bodyPr/>
                    <a:lstStyle/>
                    <a:p>
                      <a:r>
                        <a:rPr lang="en-US" sz="2000" dirty="0"/>
                        <a:t>Eve</a:t>
                      </a:r>
                    </a:p>
                  </a:txBody>
                  <a:tcPr marT="45746" marB="45746" anchor="ctr"/>
                </a:tc>
                <a:tc>
                  <a:txBody>
                    <a:bodyPr/>
                    <a:lstStyle/>
                    <a:p>
                      <a:pPr algn="ctr"/>
                      <a:endParaRPr lang="en-US" sz="20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Formalities:</a:t>
            </a:r>
          </a:p>
          <a:p>
            <a:pPr lvl="1" algn="just">
              <a:spcBef>
                <a:spcPct val="20000"/>
              </a:spcBef>
              <a:buFontTx/>
              <a:buChar char="•"/>
            </a:pPr>
            <a:r>
              <a:rPr lang="en-US" altLang="en-US" sz="1400" b="0" dirty="0"/>
              <a:t>Review IEEE-SA patent policy, duty to inform and call for potential essential patents</a:t>
            </a:r>
            <a:endParaRPr lang="en-US" altLang="en-US" sz="1400" dirty="0"/>
          </a:p>
          <a:p>
            <a:pPr lvl="1" algn="just">
              <a:spcBef>
                <a:spcPct val="20000"/>
              </a:spcBef>
              <a:buFontTx/>
              <a:buChar char="•"/>
            </a:pPr>
            <a:r>
              <a:rPr lang="en-US" altLang="en-US" sz="1400" b="0" dirty="0"/>
              <a:t>Review IEEE SA copyrights notice, </a:t>
            </a:r>
          </a:p>
          <a:p>
            <a:pPr lvl="1" algn="just">
              <a:spcBef>
                <a:spcPct val="20000"/>
              </a:spcBef>
              <a:buFontTx/>
              <a:buChar char="•"/>
            </a:pPr>
            <a:r>
              <a:rPr lang="en-US" altLang="en-US" sz="1400" dirty="0"/>
              <a:t>RE </a:t>
            </a:r>
            <a:r>
              <a:rPr lang="en-US" altLang="en-US" sz="1400" b="0" dirty="0"/>
              <a:t>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endParaRPr lang="en-US" sz="1400" dirty="0"/>
          </a:p>
          <a:p>
            <a:pPr algn="just">
              <a:spcBef>
                <a:spcPct val="20000"/>
              </a:spcBef>
              <a:buFontTx/>
              <a:buChar char="•"/>
            </a:pPr>
            <a:r>
              <a:rPr lang="en-US" altLang="en-US" sz="1800" b="0" dirty="0"/>
              <a:t>CR assignment status and call for volunteers from recirculation ballot. </a:t>
            </a:r>
          </a:p>
          <a:p>
            <a:pPr algn="just">
              <a:spcBef>
                <a:spcPct val="20000"/>
              </a:spcBef>
              <a:buFontTx/>
              <a:buChar char="•"/>
            </a:pPr>
            <a:r>
              <a:rPr lang="en-US" altLang="en-US" sz="1800" b="0" dirty="0"/>
              <a:t>Consider comment resolution for adoption if any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Consider any other technical material.</a:t>
            </a:r>
          </a:p>
          <a:p>
            <a:pPr algn="just">
              <a:spcBef>
                <a:spcPct val="20000"/>
              </a:spcBef>
              <a:buFontTx/>
              <a:buChar char="•"/>
            </a:pPr>
            <a:r>
              <a:rPr lang="en-US" altLang="en-US" sz="1800" b="0" kern="0" dirty="0"/>
              <a:t>Consider January accomplishments and targets towards March meeting.</a:t>
            </a:r>
          </a:p>
          <a:p>
            <a:pPr algn="just">
              <a:spcBef>
                <a:spcPct val="20000"/>
              </a:spcBef>
              <a:buFontTx/>
              <a:buChar char="•"/>
            </a:pPr>
            <a:r>
              <a:rPr lang="en-US" altLang="en-US" sz="1800" b="0" kern="0" dirty="0"/>
              <a:t>Review spec development status and TG timelines.</a:t>
            </a:r>
          </a:p>
          <a:p>
            <a:pPr algn="just">
              <a:spcBef>
                <a:spcPct val="20000"/>
              </a:spcBef>
              <a:buFontTx/>
              <a:buChar char="•"/>
            </a:pPr>
            <a:r>
              <a:rPr lang="en-US" altLang="en-US" sz="1800" b="0" kern="0" dirty="0"/>
              <a:t>Set teleconference and ad hoc times as needed.</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92156814"/>
              </p:ext>
            </p:extLst>
          </p:nvPr>
        </p:nvGraphicFramePr>
        <p:xfrm>
          <a:off x="914401" y="1260086"/>
          <a:ext cx="10460567" cy="5120416"/>
        </p:xfrm>
        <a:graphic>
          <a:graphicData uri="http://schemas.openxmlformats.org/drawingml/2006/table">
            <a:tbl>
              <a:tblPr firstRow="1" bandRow="1">
                <a:tableStyleId>{21E4AEA4-8DFA-4A89-87EB-49C32662AFE0}</a:tableStyleId>
              </a:tblPr>
              <a:tblGrid>
                <a:gridCol w="1581199">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12568">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800" kern="1200" dirty="0">
                          <a:solidFill>
                            <a:schemeClr val="dk1"/>
                          </a:solidFill>
                          <a:latin typeface="+mn-lt"/>
                          <a:ea typeface="+mn-ea"/>
                          <a:cs typeface="+mn-cs"/>
                        </a:rPr>
                        <a:t>11-19-2121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January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2"/>
                  </a:ext>
                </a:extLst>
              </a:tr>
              <a:tr h="254322">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3"/>
                  </a:ext>
                </a:extLst>
              </a:tr>
              <a:tr h="182872">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40560659"/>
                  </a:ext>
                </a:extLst>
              </a:tr>
              <a:tr h="25432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5"/>
                  </a:ext>
                </a:extLst>
              </a:tr>
              <a:tr h="254322">
                <a:tc>
                  <a:txBody>
                    <a:bodyPr/>
                    <a:lstStyle/>
                    <a:p>
                      <a:r>
                        <a:rPr lang="en-US" sz="1800" kern="1200" dirty="0">
                          <a:solidFill>
                            <a:schemeClr val="dk1"/>
                          </a:solidFill>
                          <a:effectLst/>
                          <a:latin typeface="+mn-lt"/>
                          <a:ea typeface="+mn-ea"/>
                          <a:cs typeface="+mn-cs"/>
                        </a:rPr>
                        <a:t>11-20-0137</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6"/>
                  </a:ext>
                </a:extLst>
              </a:tr>
              <a:tr h="25432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fr-FR" sz="1800" b="0" i="0" kern="1200" dirty="0" err="1">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7"/>
                  </a:ext>
                </a:extLst>
              </a:tr>
              <a:tr h="254322">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8"/>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9"/>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0"/>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1"/>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063014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(15min)</a:t>
            </a:r>
          </a:p>
          <a:p>
            <a:pPr algn="just">
              <a:spcBef>
                <a:spcPct val="20000"/>
              </a:spcBef>
              <a:buFontTx/>
              <a:buChar char="•"/>
            </a:pPr>
            <a:r>
              <a:rPr lang="en-US" altLang="en-US" sz="2000" b="0" dirty="0"/>
              <a:t>Agenda setting and review submissions ordering for the week (25 min)</a:t>
            </a:r>
          </a:p>
          <a:p>
            <a:pPr algn="just">
              <a:spcBef>
                <a:spcPct val="20000"/>
              </a:spcBef>
              <a:buFontTx/>
              <a:buChar char="•"/>
            </a:pPr>
            <a:r>
              <a:rPr lang="en-US" altLang="en-US" sz="2000" b="0" dirty="0"/>
              <a:t>Approve previous meetings minutes (10 min)</a:t>
            </a:r>
          </a:p>
          <a:p>
            <a:pPr algn="just">
              <a:spcBef>
                <a:spcPct val="20000"/>
              </a:spcBef>
              <a:buFontTx/>
              <a:buChar char="•"/>
            </a:pPr>
            <a:r>
              <a:rPr lang="en-US" altLang="en-US" sz="2000" b="0" dirty="0"/>
              <a:t>CR assignment and current status of open call for CR volunteers (11-20-0017) (15min) – as needed.</a:t>
            </a:r>
          </a:p>
          <a:p>
            <a:pPr algn="just">
              <a:spcBef>
                <a:spcPct val="20000"/>
              </a:spcBef>
              <a:buFontTx/>
              <a:buChar char="•"/>
            </a:pPr>
            <a:r>
              <a:rPr lang="en-US" altLang="en-US" sz="2000" b="0" dirty="0"/>
              <a:t>Consider adoption of CRs (as time permits)</a:t>
            </a: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55091525"/>
              </p:ext>
            </p:extLst>
          </p:nvPr>
        </p:nvGraphicFramePr>
        <p:xfrm>
          <a:off x="929215" y="1484786"/>
          <a:ext cx="10460568" cy="47343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549367">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1"/>
                  </a:ext>
                </a:extLst>
              </a:tr>
              <a:tr h="376545">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tc>
                  <a:txBody>
                    <a:bodyPr/>
                    <a:lstStyle/>
                    <a:p>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2"/>
                  </a:ext>
                </a:extLst>
              </a:tr>
              <a:tr h="376545">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3"/>
                  </a:ext>
                </a:extLst>
              </a:tr>
              <a:tr h="376545">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4"/>
                  </a:ext>
                </a:extLst>
              </a:tr>
              <a:tr h="376553">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5"/>
                  </a:ext>
                </a:extLst>
              </a:tr>
              <a:tr h="18287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tc>
                  <a:txBody>
                    <a:bodyPr/>
                    <a:lstStyle/>
                    <a:p>
                      <a:r>
                        <a:rPr lang="en-US" dirty="0"/>
                        <a:t>30min (as time permits</a:t>
                      </a:r>
                    </a:p>
                  </a:txBody>
                  <a:tcPr marT="45712" marB="45712"/>
                </a:tc>
                <a:extLst>
                  <a:ext uri="{0D108BD9-81ED-4DB2-BD59-A6C34878D82A}">
                    <a16:rowId xmlns:a16="http://schemas.microsoft.com/office/drawing/2014/main" val="10006"/>
                  </a:ext>
                </a:extLst>
              </a:tr>
              <a:tr h="182872">
                <a:tc>
                  <a:txBody>
                    <a:bodyPr/>
                    <a:lstStyle/>
                    <a:p>
                      <a:r>
                        <a:rPr lang="en-US" sz="1800" kern="1200" dirty="0">
                          <a:solidFill>
                            <a:schemeClr val="dk1"/>
                          </a:solidFill>
                          <a:effectLst/>
                          <a:latin typeface="+mn-lt"/>
                          <a:ea typeface="+mn-ea"/>
                          <a:cs typeface="+mn-cs"/>
                        </a:rPr>
                        <a:t>11-20-0137 </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tc>
                  <a:txBody>
                    <a:bodyPr/>
                    <a:lstStyle/>
                    <a:p>
                      <a:r>
                        <a:rPr lang="en-US" dirty="0"/>
                        <a:t>as time permits</a:t>
                      </a:r>
                    </a:p>
                  </a:txBody>
                  <a:tcPr marT="45712" marB="45712"/>
                </a:tc>
                <a:extLst>
                  <a:ext uri="{0D108BD9-81ED-4DB2-BD59-A6C34878D82A}">
                    <a16:rowId xmlns:a16="http://schemas.microsoft.com/office/drawing/2014/main" val="10007"/>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11-19/1898 “</a:t>
            </a:r>
            <a:r>
              <a:rPr lang="en-US" b="0" dirty="0" err="1"/>
              <a:t>TGaz</a:t>
            </a:r>
            <a:r>
              <a:rPr lang="en-US" b="0" dirty="0"/>
              <a:t> Nov. Ad hoc” posted to Mentor on Nov. 11</a:t>
            </a:r>
            <a:r>
              <a:rPr lang="en-US" b="0" baseline="30000" dirty="0"/>
              <a:t>th</a:t>
            </a:r>
            <a:r>
              <a:rPr lang="en-US" b="0" dirty="0"/>
              <a:t> 2019. </a:t>
            </a:r>
          </a:p>
          <a:p>
            <a:endParaRPr lang="en-US" dirty="0"/>
          </a:p>
          <a:p>
            <a:r>
              <a:rPr lang="en-US" dirty="0"/>
              <a:t>Motion (</a:t>
            </a:r>
            <a:r>
              <a:rPr lang="en-US" b="0" dirty="0"/>
              <a:t>202001-01):</a:t>
            </a:r>
          </a:p>
          <a:p>
            <a:pPr marL="0" indent="0"/>
            <a:r>
              <a:rPr lang="en-US" b="0" dirty="0"/>
              <a:t>Move to approve document 11-19/1898r0 as </a:t>
            </a:r>
            <a:r>
              <a:rPr lang="en-US" b="0" dirty="0" err="1"/>
              <a:t>TGaz</a:t>
            </a:r>
            <a:r>
              <a:rPr lang="en-US" b="0" dirty="0"/>
              <a:t> meeting minutes for the Nov 2019 Ad Hoc. </a:t>
            </a:r>
          </a:p>
          <a:p>
            <a:r>
              <a:rPr lang="en-US" b="0" dirty="0"/>
              <a:t>Moved by: Roy Want</a:t>
            </a:r>
          </a:p>
          <a:p>
            <a:r>
              <a:rPr lang="en-US" b="0" dirty="0"/>
              <a:t>Seconded by: Assaf Kasher </a:t>
            </a:r>
          </a:p>
          <a:p>
            <a:r>
              <a:rPr lang="en-US" b="0" dirty="0"/>
              <a:t>Results (Y/N/A): 11/0/0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11-19/2005 “</a:t>
            </a:r>
            <a:r>
              <a:rPr lang="en-US" dirty="0"/>
              <a:t>Meeting-Minutes-November-2019-session</a:t>
            </a:r>
            <a:r>
              <a:rPr lang="en-US" b="0" dirty="0"/>
              <a:t>” posted to Mentor on Nov. 18</a:t>
            </a:r>
            <a:r>
              <a:rPr lang="en-US" b="0" baseline="30000" dirty="0"/>
              <a:t>th</a:t>
            </a:r>
            <a:r>
              <a:rPr lang="en-US" b="0" dirty="0"/>
              <a:t> 2019. </a:t>
            </a:r>
          </a:p>
          <a:p>
            <a:endParaRPr lang="en-US" dirty="0"/>
          </a:p>
          <a:p>
            <a:r>
              <a:rPr lang="en-US" dirty="0"/>
              <a:t>Motion (</a:t>
            </a:r>
            <a:r>
              <a:rPr lang="en-US" b="0" dirty="0"/>
              <a:t>202001-02):</a:t>
            </a:r>
            <a:endParaRPr lang="en-US" dirty="0"/>
          </a:p>
          <a:p>
            <a:pPr marL="0" indent="0"/>
            <a:r>
              <a:rPr lang="en-US" b="0" dirty="0"/>
              <a:t>Move to approve document 11-19/2005r0 as </a:t>
            </a:r>
            <a:r>
              <a:rPr lang="en-US" b="0" dirty="0" err="1"/>
              <a:t>TGaz</a:t>
            </a:r>
            <a:r>
              <a:rPr lang="en-US" b="0" dirty="0"/>
              <a:t> meeting minutes for the Nov. session. </a:t>
            </a:r>
          </a:p>
          <a:p>
            <a:pPr marL="0" indent="0"/>
            <a:endParaRPr lang="en-US" b="0" dirty="0"/>
          </a:p>
          <a:p>
            <a:r>
              <a:rPr lang="en-US" b="0" dirty="0"/>
              <a:t>Moved by:  Assaf Kasher </a:t>
            </a:r>
          </a:p>
          <a:p>
            <a:r>
              <a:rPr lang="en-US" b="0" dirty="0"/>
              <a:t>Seconded by: Jerome Henry</a:t>
            </a:r>
          </a:p>
          <a:p>
            <a:r>
              <a:rPr lang="en-US" b="0" dirty="0"/>
              <a:t>Results (Y/N/A): approved unanimously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20201-03:</a:t>
            </a:r>
            <a:endParaRPr lang="en-US" sz="2000" dirty="0"/>
          </a:p>
          <a:p>
            <a:pPr marL="0" indent="0"/>
            <a:r>
              <a:rPr lang="en-US" sz="2000" b="0" dirty="0"/>
              <a:t>Move to adopt the resolutions depicted by document 11-20-121r0 for CID 3130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12/0/0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January 2020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11-20-0118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20201-04:</a:t>
            </a:r>
            <a:endParaRPr lang="en-US" sz="2000" dirty="0"/>
          </a:p>
          <a:p>
            <a:pPr marL="0" indent="0"/>
            <a:r>
              <a:rPr lang="en-US" sz="2000" b="0" dirty="0"/>
              <a:t>Move to adopt the resolutions depicted by document 11-20-0118r1 for CIDs 3079, 3080, 3208, 3081, 3210, 3082, 3089, 3090, 3091, 3092 and 3093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 </a:t>
            </a:r>
          </a:p>
          <a:p>
            <a:pPr marL="0" indent="0"/>
            <a:r>
              <a:rPr lang="en-US" sz="2000" b="0" dirty="0"/>
              <a:t>Second: Roy Want </a:t>
            </a:r>
          </a:p>
          <a:p>
            <a:pPr marL="0" indent="0"/>
            <a:r>
              <a:rPr lang="en-US" sz="2000" b="0" dirty="0"/>
              <a:t>Results (Y/N/A): 12/0/0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71163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D3D9-E622-4895-BB9B-8D53ED55E2B9}"/>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0E2974A7-9C1D-4E6F-A839-FC7CC9071E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629B354-CB5F-4E56-AE6F-386FA89FDF2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079F96C-C990-4C37-B67F-DA39F2661D6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88283E4-112E-426B-A9E2-22D2149FFE1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10248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11-19-1491</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Text clarification for "ISTA2RSTA LMR Feedback Policy" bit in the Extended Capabilities element</a:t>
                      </a:r>
                    </a:p>
                  </a:txBody>
                  <a:tcPr marT="45712" marB="45712"/>
                </a:tc>
                <a:tc>
                  <a:txBody>
                    <a:bodyPr/>
                    <a:lstStyle/>
                    <a:p>
                      <a:r>
                        <a:rPr lang="en-US" sz="1600" dirty="0"/>
                        <a:t>CR</a:t>
                      </a:r>
                    </a:p>
                  </a:txBody>
                  <a:tcPr marT="45712" marB="45712"/>
                </a:tc>
                <a:tc>
                  <a:txBody>
                    <a:bodyPr/>
                    <a:lstStyle/>
                    <a:p>
                      <a:r>
                        <a:rPr lang="en-US" sz="1600" baseline="0" dirty="0"/>
                        <a:t>8min</a:t>
                      </a:r>
                      <a:endParaRPr lang="en-US" sz="1600" dirty="0"/>
                    </a:p>
                  </a:txBody>
                  <a:tcPr marT="45712" marB="45712"/>
                </a:tc>
                <a:extLst>
                  <a:ext uri="{0D108BD9-81ED-4DB2-BD59-A6C34878D82A}">
                    <a16:rowId xmlns:a16="http://schemas.microsoft.com/office/drawing/2014/main" val="10002"/>
                  </a:ext>
                </a:extLst>
              </a:tr>
              <a:tr h="188277">
                <a:tc>
                  <a:txBody>
                    <a:bodyPr/>
                    <a:lstStyle/>
                    <a:p>
                      <a:r>
                        <a:rPr lang="en-US" sz="1600" dirty="0"/>
                        <a:t>11-19-1043</a:t>
                      </a:r>
                    </a:p>
                  </a:txBody>
                  <a:tcPr marT="45712" marB="45712"/>
                </a:tc>
                <a:tc>
                  <a:txBody>
                    <a:bodyPr/>
                    <a:lstStyle/>
                    <a:p>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Phase Shift TOA in Passive Location – Amendment text</a:t>
                      </a:r>
                      <a:endParaRPr lang="en-US" sz="1600" dirty="0"/>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188277">
                <a:tc>
                  <a:txBody>
                    <a:bodyPr/>
                    <a:lstStyle/>
                    <a:p>
                      <a:r>
                        <a:rPr lang="en-US" sz="1600" dirty="0"/>
                        <a:t>11-19-1507</a:t>
                      </a:r>
                    </a:p>
                  </a:txBody>
                  <a:tcPr marT="45712" marB="45712"/>
                </a:tc>
                <a:tc>
                  <a:txBody>
                    <a:bodyPr/>
                    <a:lstStyle/>
                    <a:p>
                      <a:r>
                        <a:rPr lang="en-US" sz="1600" dirty="0"/>
                        <a:t>Kasher</a:t>
                      </a:r>
                      <a:r>
                        <a:rPr lang="en-US" sz="1600" baseline="0" dirty="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Clause</a:t>
                      </a:r>
                      <a:r>
                        <a:rPr lang="en-US" sz="1600" baseline="0" dirty="0"/>
                        <a:t> </a:t>
                      </a:r>
                      <a:r>
                        <a:rPr lang="en-US" sz="1600" dirty="0"/>
                        <a:t>11.22.6.4.9</a:t>
                      </a:r>
                      <a:r>
                        <a:rPr lang="en-US" sz="1600" baseline="0" dirty="0"/>
                        <a:t> </a:t>
                      </a:r>
                      <a:r>
                        <a:rPr lang="en-US" sz="1600" dirty="0"/>
                        <a:t>CIDs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88277">
                <a:tc>
                  <a:txBody>
                    <a:bodyPr/>
                    <a:lstStyle/>
                    <a:p>
                      <a:r>
                        <a:rPr lang="en-US" sz="1600" dirty="0"/>
                        <a:t>11-19-1537</a:t>
                      </a:r>
                    </a:p>
                  </a:txBody>
                  <a:tcPr marT="45712" marB="45712"/>
                </a:tc>
                <a:tc>
                  <a:txBody>
                    <a:bodyPr/>
                    <a:lstStyle/>
                    <a:p>
                      <a:r>
                        <a:rPr lang="en-US" sz="16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of CID1295</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As time</a:t>
                      </a:r>
                      <a:r>
                        <a:rPr lang="en-US" sz="1600" kern="1200" baseline="0" dirty="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11-19-1491</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201909-24:</a:t>
            </a:r>
            <a:endParaRPr lang="en-US" sz="2000" dirty="0"/>
          </a:p>
          <a:p>
            <a:pPr marL="0" indent="0"/>
            <a:r>
              <a:rPr lang="en-US" sz="2000" b="0" dirty="0"/>
              <a:t>Move to adopt text changes in doc 11-19-1491r1, instruct the technical editor to incorporate it in the 802.11az draft amendment text and empower the editor to perform editorial changes.</a:t>
            </a:r>
          </a:p>
          <a:p>
            <a:pPr marL="0" indent="0"/>
            <a:endParaRPr lang="en-US" sz="1400" b="0" dirty="0"/>
          </a:p>
          <a:p>
            <a:pPr marL="0" indent="0"/>
            <a:r>
              <a:rPr lang="en-US" sz="2000" b="0" dirty="0"/>
              <a:t>Moved: Qi Wang </a:t>
            </a:r>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61435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11-19-1043</a:t>
            </a:r>
          </a:p>
        </p:txBody>
      </p:sp>
      <p:sp>
        <p:nvSpPr>
          <p:cNvPr id="3" name="Content Placeholder 2"/>
          <p:cNvSpPr>
            <a:spLocks noGrp="1"/>
          </p:cNvSpPr>
          <p:nvPr>
            <p:ph idx="1"/>
          </p:nvPr>
        </p:nvSpPr>
        <p:spPr/>
        <p:txBody>
          <a:bodyPr/>
          <a:lstStyle/>
          <a:p>
            <a:r>
              <a:rPr lang="en-US" b="0" dirty="0" err="1"/>
              <a:t>Strawpoll</a:t>
            </a:r>
            <a:endParaRPr lang="en-US" b="0" dirty="0"/>
          </a:p>
          <a:p>
            <a:endParaRPr lang="en-US" b="0" dirty="0"/>
          </a:p>
          <a:p>
            <a:r>
              <a:rPr lang="en-US" b="0" dirty="0"/>
              <a:t>Do you support enabling phase shift feedback for passive location ranging?</a:t>
            </a:r>
          </a:p>
          <a:p>
            <a:r>
              <a:rPr lang="en-US" b="0" dirty="0"/>
              <a:t>Results (Y/N/A): 3/4/8</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11-19-1537</a:t>
                      </a:r>
                    </a:p>
                  </a:txBody>
                  <a:tcPr marT="45712" marB="45712"/>
                </a:tc>
                <a:tc>
                  <a:txBody>
                    <a:bodyPr/>
                    <a:lstStyle/>
                    <a:p>
                      <a:r>
                        <a:rPr lang="en-US" sz="14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of CID1295</a:t>
                      </a:r>
                    </a:p>
                  </a:txBody>
                  <a:tcPr marT="45712" marB="45712"/>
                </a:tc>
                <a:tc>
                  <a:txBody>
                    <a:bodyPr/>
                    <a:lstStyle/>
                    <a:p>
                      <a:r>
                        <a:rPr lang="en-US" sz="1400" dirty="0"/>
                        <a:t>CR</a:t>
                      </a:r>
                    </a:p>
                  </a:txBody>
                  <a:tcPr marT="45712" marB="45712"/>
                </a:tc>
                <a:tc>
                  <a:txBody>
                    <a:bodyPr/>
                    <a:lstStyle/>
                    <a:p>
                      <a:r>
                        <a:rPr lang="en-US" sz="1600" kern="1200" baseline="0" dirty="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strike="sngStrike" dirty="0"/>
                        <a:t>11-19-1491</a:t>
                      </a:r>
                    </a:p>
                  </a:txBody>
                  <a:tcPr marT="45712" marB="45712"/>
                </a:tc>
                <a:tc>
                  <a:txBody>
                    <a:bodyPr/>
                    <a:lstStyle/>
                    <a:p>
                      <a:r>
                        <a:rPr lang="en-US" sz="1400" strike="sng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Text clarification for "ISTA2RSTA LMR Feedback Policy" bit in the Extended Capabilities element</a:t>
                      </a:r>
                    </a:p>
                  </a:txBody>
                  <a:tcPr marT="45712" marB="45712"/>
                </a:tc>
                <a:tc>
                  <a:txBody>
                    <a:bodyPr/>
                    <a:lstStyle/>
                    <a:p>
                      <a:r>
                        <a:rPr lang="en-US" sz="1400" strike="sngStrike" dirty="0"/>
                        <a:t>CR</a:t>
                      </a:r>
                    </a:p>
                  </a:txBody>
                  <a:tcPr marT="45712" marB="45712"/>
                </a:tc>
                <a:tc>
                  <a:txBody>
                    <a:bodyPr/>
                    <a:lstStyle/>
                    <a:p>
                      <a:r>
                        <a:rPr lang="en-US" sz="1600" strike="sngStrike" dirty="0"/>
                        <a:t>20min</a:t>
                      </a:r>
                      <a:endParaRPr lang="en-US" strike="sngStrike" dirty="0"/>
                    </a:p>
                  </a:txBody>
                  <a:tcPr marT="45712" marB="45712"/>
                </a:tc>
                <a:extLst>
                  <a:ext uri="{0D108BD9-81ED-4DB2-BD59-A6C34878D82A}">
                    <a16:rowId xmlns:a16="http://schemas.microsoft.com/office/drawing/2014/main" val="10003"/>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201909-26:</a:t>
            </a:r>
            <a:endParaRPr lang="en-US" sz="2000" dirty="0"/>
          </a:p>
          <a:p>
            <a:pPr marL="0" indent="0"/>
            <a:r>
              <a:rPr lang="en-US" sz="2000" b="0" dirty="0"/>
              <a:t>Move to adopt the resolutions depicted by document 11-19-1537r1 for CIDs 1295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10min</a:t>
                      </a:r>
                      <a:r>
                        <a:rPr lang="en-US" sz="1600" kern="1200" baseline="0" dirty="0">
                          <a:solidFill>
                            <a:schemeClr val="dk1"/>
                          </a:solidFill>
                          <a:latin typeface="+mn-lt"/>
                          <a:ea typeface="+mn-ea"/>
                          <a:cs typeface="+mn-cs"/>
                        </a:rPr>
                        <a:t> – for completion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dirty="0"/>
                        <a:t>11-19-1587</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3"/>
                  </a:ext>
                </a:extLst>
              </a:tr>
              <a:tr h="188277">
                <a:tc>
                  <a:txBody>
                    <a:bodyPr/>
                    <a:lstStyle/>
                    <a:p>
                      <a:r>
                        <a:rPr lang="en-US" sz="1400" dirty="0"/>
                        <a:t>11-19-1624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ranging mode minor bug fix</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11-19-1587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201909-28:</a:t>
            </a:r>
            <a:endParaRPr lang="en-US" sz="2000" dirty="0"/>
          </a:p>
          <a:p>
            <a:pPr marL="0" indent="0"/>
            <a:r>
              <a:rPr lang="en-US" sz="2000" b="0" dirty="0"/>
              <a:t>Move to adopt the resolutions depicted by document 11-19-1587r1 for CIDs </a:t>
            </a:r>
            <a:r>
              <a:rPr lang="en-GB" sz="2000" b="0" dirty="0"/>
              <a:t>1885, 1884, 1918, 1308, 1886, 1919, 1924, 1925 and 1926,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Yongho Seok</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11-19-1624</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201909-29:</a:t>
            </a:r>
            <a:endParaRPr lang="en-US" sz="2000" dirty="0"/>
          </a:p>
          <a:p>
            <a:pPr marL="0" indent="0"/>
            <a:r>
              <a:rPr lang="en-US" sz="2000" b="0" dirty="0"/>
              <a:t>Move to adopt text changes in doc 11-19-1624r1, instruct the technical editor to incorporate it in the 802.11az draft amendment text and empower the editor to perform editorial changes.</a:t>
            </a:r>
          </a:p>
          <a:p>
            <a:pPr marL="0" indent="0"/>
            <a:endParaRPr lang="en-US" sz="1400" b="0" dirty="0"/>
          </a:p>
          <a:p>
            <a:pPr marL="0" indent="0"/>
            <a:r>
              <a:rPr lang="en-US" sz="2000" b="0" dirty="0"/>
              <a:t>Moved: Yongho Seok</a:t>
            </a:r>
          </a:p>
          <a:p>
            <a:pPr marL="0" indent="0"/>
            <a:r>
              <a:rPr lang="en-US" sz="2000" b="0" dirty="0"/>
              <a:t>Second: Qinghua Li</a:t>
            </a:r>
          </a:p>
          <a:p>
            <a:pPr marL="0" indent="0"/>
            <a:r>
              <a:rPr lang="en-US" sz="2000" b="0" dirty="0"/>
              <a:t>Results (Y/N/A): 9/0/0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159996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40min as needed</a:t>
                      </a:r>
                      <a:endParaRPr lang="en-US" dirty="0"/>
                    </a:p>
                  </a:txBody>
                  <a:tcPr marT="45712" marB="45712"/>
                </a:tc>
                <a:extLst>
                  <a:ext uri="{0D108BD9-81ED-4DB2-BD59-A6C34878D82A}">
                    <a16:rowId xmlns:a16="http://schemas.microsoft.com/office/drawing/2014/main" val="10002"/>
                  </a:ext>
                </a:extLst>
              </a:tr>
              <a:tr h="167632">
                <a:tc>
                  <a:txBody>
                    <a:bodyPr/>
                    <a:lstStyle/>
                    <a:p>
                      <a:r>
                        <a:rPr lang="en-US" sz="1400" dirty="0"/>
                        <a:t>11-19-1659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r>
                        <a:rPr lang="en-US" sz="1400" dirty="0"/>
                        <a:t>Resolution to a few LB240</a:t>
                      </a:r>
                      <a:r>
                        <a:rPr lang="en-US" sz="1400" baseline="0" dirty="0"/>
                        <a:t> CIDs - part 6</a:t>
                      </a:r>
                      <a:endParaRPr lang="en-US" sz="1400" dirty="0"/>
                    </a:p>
                  </a:txBody>
                  <a:tcPr marT="45712" marB="45712"/>
                </a:tc>
                <a:tc>
                  <a:txBody>
                    <a:bodyPr/>
                    <a:lstStyle/>
                    <a:p>
                      <a:r>
                        <a:rPr lang="en-US" sz="1400" dirty="0"/>
                        <a:t>CR</a:t>
                      </a:r>
                    </a:p>
                  </a:txBody>
                  <a:tcPr marT="45712" marB="45712"/>
                </a:tc>
                <a:tc>
                  <a:txBody>
                    <a:bodyPr/>
                    <a:lstStyle/>
                    <a:p>
                      <a:r>
                        <a:rPr lang="en-US" sz="1400" dirty="0"/>
                        <a:t>60min</a:t>
                      </a:r>
                    </a:p>
                  </a:txBody>
                  <a:tcPr marT="45712" marB="45712"/>
                </a:tc>
                <a:extLst>
                  <a:ext uri="{0D108BD9-81ED-4DB2-BD59-A6C34878D82A}">
                    <a16:rowId xmlns:a16="http://schemas.microsoft.com/office/drawing/2014/main" val="10003"/>
                  </a:ext>
                </a:extLst>
              </a:tr>
              <a:tr h="188277">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4"/>
                  </a:ext>
                </a:extLst>
              </a:tr>
              <a:tr h="188277">
                <a:tc>
                  <a:txBody>
                    <a:bodyPr/>
                    <a:lstStyle/>
                    <a:p>
                      <a:r>
                        <a:rPr lang="en-US" sz="1400" dirty="0"/>
                        <a:t>11-19-1437</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a:t>
                      </a:r>
                      <a:r>
                        <a:rPr lang="en-US" sz="1400" baseline="0" dirty="0"/>
                        <a:t> </a:t>
                      </a:r>
                      <a:r>
                        <a:rPr lang="en-US" sz="1400" dirty="0"/>
                        <a:t>related comment</a:t>
                      </a:r>
                      <a:r>
                        <a:rPr lang="en-US" sz="1400" baseline="0" dirty="0"/>
                        <a:t> </a:t>
                      </a:r>
                      <a:r>
                        <a:rPr lang="en-US" sz="1400" dirty="0"/>
                        <a:t>from</a:t>
                      </a:r>
                      <a:r>
                        <a:rPr lang="en-US" sz="1400" baseline="0" dirty="0"/>
                        <a:t> </a:t>
                      </a:r>
                      <a:r>
                        <a:rPr lang="en-US" sz="1400" dirty="0"/>
                        <a:t>LB240</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15</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min as time permits</a:t>
                      </a:r>
                      <a:r>
                        <a:rPr lang="en-US" sz="1600" kern="1200" baseline="0" dirty="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92942</TotalTime>
  <Words>6920</Words>
  <Application>Microsoft Office PowerPoint</Application>
  <PresentationFormat>Widescreen</PresentationFormat>
  <Paragraphs>1364</Paragraphs>
  <Slides>94</Slides>
  <Notes>25</Notes>
  <HiddenSlides>7</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94</vt:i4>
      </vt:variant>
    </vt:vector>
  </HeadingPairs>
  <TitlesOfParts>
    <vt:vector size="102" baseType="lpstr">
      <vt:lpstr>Arial</vt:lpstr>
      <vt:lpstr>Calibri</vt:lpstr>
      <vt:lpstr>Monotype Sorts</vt:lpstr>
      <vt:lpstr>Montserrat</vt:lpstr>
      <vt:lpstr>Times</vt:lpstr>
      <vt:lpstr>Times New Roman</vt:lpstr>
      <vt:lpstr>Office Theme</vt:lpstr>
      <vt:lpstr>Document</vt:lpstr>
      <vt:lpstr>TGaz Next Generation Positioning  January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Submission 11-20-121</vt:lpstr>
      <vt:lpstr>Submission 11-20-0118</vt:lpstr>
      <vt:lpstr>Submissions</vt:lpstr>
      <vt:lpstr>Reminder to do attendance</vt:lpstr>
      <vt:lpstr>Recess</vt:lpstr>
      <vt:lpstr>Meeting Slot # 2 discussion items</vt:lpstr>
      <vt:lpstr>Meeting Slot # 2 discussion items</vt:lpstr>
      <vt:lpstr>Submission 11-19-1491</vt:lpstr>
      <vt:lpstr>Submission 11-19-1043</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696</cp:revision>
  <cp:lastPrinted>1601-01-01T00:00:00Z</cp:lastPrinted>
  <dcterms:created xsi:type="dcterms:W3CDTF">2018-08-06T10:28:59Z</dcterms:created>
  <dcterms:modified xsi:type="dcterms:W3CDTF">2020-01-13T23:12:14Z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2020-01-13 23:12:14Z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