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23" r:id="rId30"/>
    <p:sldId id="322" r:id="rId31"/>
    <p:sldId id="321" r:id="rId32"/>
    <p:sldId id="320" r:id="rId33"/>
    <p:sldId id="319" r:id="rId34"/>
    <p:sldId id="325" r:id="rId35"/>
    <p:sldId id="327" r:id="rId36"/>
    <p:sldId id="328" r:id="rId37"/>
    <p:sldId id="329" r:id="rId38"/>
    <p:sldId id="330" r:id="rId39"/>
    <p:sldId id="331" r:id="rId40"/>
    <p:sldId id="332" r:id="rId41"/>
    <p:sldId id="338" r:id="rId42"/>
    <p:sldId id="333" r:id="rId43"/>
    <p:sldId id="335" r:id="rId44"/>
    <p:sldId id="336" r:id="rId45"/>
    <p:sldId id="337" r:id="rId46"/>
    <p:sldId id="317" r:id="rId47"/>
    <p:sldId id="339" r:id="rId48"/>
    <p:sldId id="340" r:id="rId49"/>
    <p:sldId id="342" r:id="rId50"/>
    <p:sldId id="344" r:id="rId51"/>
    <p:sldId id="343" r:id="rId52"/>
    <p:sldId id="348" r:id="rId53"/>
    <p:sldId id="349" r:id="rId54"/>
    <p:sldId id="350" r:id="rId55"/>
    <p:sldId id="351" r:id="rId56"/>
    <p:sldId id="360" r:id="rId57"/>
    <p:sldId id="374" r:id="rId58"/>
    <p:sldId id="375" r:id="rId59"/>
    <p:sldId id="352" r:id="rId60"/>
    <p:sldId id="353" r:id="rId61"/>
    <p:sldId id="373" r:id="rId62"/>
    <p:sldId id="354" r:id="rId63"/>
    <p:sldId id="376" r:id="rId64"/>
    <p:sldId id="361" r:id="rId65"/>
    <p:sldId id="362" r:id="rId66"/>
    <p:sldId id="355" r:id="rId67"/>
    <p:sldId id="377" r:id="rId68"/>
    <p:sldId id="378" r:id="rId69"/>
    <p:sldId id="379" r:id="rId70"/>
    <p:sldId id="363" r:id="rId71"/>
    <p:sldId id="364" r:id="rId72"/>
    <p:sldId id="386" r:id="rId73"/>
    <p:sldId id="356" r:id="rId74"/>
    <p:sldId id="385" r:id="rId75"/>
    <p:sldId id="381" r:id="rId76"/>
    <p:sldId id="380" r:id="rId77"/>
    <p:sldId id="383" r:id="rId78"/>
    <p:sldId id="384" r:id="rId79"/>
    <p:sldId id="365" r:id="rId80"/>
    <p:sldId id="366" r:id="rId81"/>
    <p:sldId id="387" r:id="rId82"/>
    <p:sldId id="389" r:id="rId83"/>
    <p:sldId id="388" r:id="rId84"/>
    <p:sldId id="367" r:id="rId85"/>
    <p:sldId id="368" r:id="rId86"/>
    <p:sldId id="390" r:id="rId87"/>
    <p:sldId id="358" r:id="rId88"/>
    <p:sldId id="394" r:id="rId89"/>
    <p:sldId id="395" r:id="rId90"/>
    <p:sldId id="402" r:id="rId91"/>
    <p:sldId id="369" r:id="rId92"/>
    <p:sldId id="370" r:id="rId93"/>
    <p:sldId id="392" r:id="rId94"/>
    <p:sldId id="359" r:id="rId95"/>
    <p:sldId id="393" r:id="rId96"/>
    <p:sldId id="396" r:id="rId97"/>
    <p:sldId id="397" r:id="rId98"/>
    <p:sldId id="391" r:id="rId99"/>
    <p:sldId id="398" r:id="rId100"/>
    <p:sldId id="399" r:id="rId101"/>
    <p:sldId id="400" r:id="rId102"/>
    <p:sldId id="401" r:id="rId103"/>
    <p:sldId id="404" r:id="rId104"/>
    <p:sldId id="403" r:id="rId105"/>
    <p:sldId id="405" r:id="rId106"/>
    <p:sldId id="406" r:id="rId107"/>
    <p:sldId id="371" r:id="rId108"/>
    <p:sldId id="372" r:id="rId109"/>
    <p:sldId id="312" r:id="rId110"/>
    <p:sldId id="259" r:id="rId111"/>
    <p:sldId id="260" r:id="rId112"/>
    <p:sldId id="261" r:id="rId113"/>
    <p:sldId id="262" r:id="rId114"/>
    <p:sldId id="263" r:id="rId115"/>
    <p:sldId id="264"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4660"/>
  </p:normalViewPr>
  <p:slideViewPr>
    <p:cSldViewPr>
      <p:cViewPr varScale="1">
        <p:scale>
          <a:sx n="110" d="100"/>
          <a:sy n="110" d="100"/>
        </p:scale>
        <p:origin x="74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326091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74160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4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096157138"/>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Consider comment resolution for adoption if any.</a:t>
            </a:r>
          </a:p>
          <a:p>
            <a:pPr algn="just">
              <a:spcBef>
                <a:spcPct val="20000"/>
              </a:spcBef>
              <a:buFontTx/>
              <a:buChar char="•"/>
            </a:pPr>
            <a:r>
              <a:rPr lang="en-US" altLang="en-US" sz="1800" b="0" dirty="0"/>
              <a:t>CR assignment status and call for volunteers from recirculation ballot.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call times.</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96606355"/>
              </p:ext>
            </p:extLst>
          </p:nvPr>
        </p:nvGraphicFramePr>
        <p:xfrm>
          <a:off x="914401" y="1260086"/>
          <a:ext cx="10460567" cy="490702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4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2"/>
                  </a:ext>
                </a:extLst>
              </a:tr>
              <a:tr h="25432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b="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25432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25432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25432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25432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25432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2"/>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3"/>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err="1"/>
              <a:t>Remotion</a:t>
            </a:r>
            <a:r>
              <a:rPr lang="en-US" altLang="en-US" sz="2000" b="0" dirty="0"/>
              <a:t> of submission 11-19-1062 and 11-19-579 (5min)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85min</a:t>
                      </a:r>
                    </a:p>
                  </a:txBody>
                  <a:tcPr marT="45712" marB="45712"/>
                </a:tc>
                <a:extLst>
                  <a:ext uri="{0D108BD9-81ED-4DB2-BD59-A6C34878D82A}">
                    <a16:rowId xmlns:a16="http://schemas.microsoft.com/office/drawing/2014/main" val="10001"/>
                  </a:ext>
                </a:extLst>
              </a:tr>
              <a:tr h="376545">
                <a:tc>
                  <a:txBody>
                    <a:bodyPr/>
                    <a:lstStyle/>
                    <a:p>
                      <a:r>
                        <a:rPr lang="en-US" sz="1400" kern="1200" dirty="0">
                          <a:solidFill>
                            <a:schemeClr val="dk1"/>
                          </a:solidFill>
                          <a:latin typeface="+mn-lt"/>
                          <a:ea typeface="+mn-ea"/>
                          <a:cs typeface="+mn-cs"/>
                        </a:rPr>
                        <a:t>11-19-1273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altLang="en-US" sz="1400" b="0" dirty="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Minutes</a:t>
                      </a:r>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2"/>
                  </a:ext>
                </a:extLst>
              </a:tr>
              <a:tr h="376545">
                <a:tc>
                  <a:txBody>
                    <a:bodyPr/>
                    <a:lstStyle/>
                    <a:p>
                      <a:r>
                        <a:rPr lang="en-US" altLang="en-US" sz="1400" dirty="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Telecon</a:t>
                      </a:r>
                      <a:r>
                        <a:rPr lang="en-US" altLang="en-US" sz="1400" dirty="0"/>
                        <a:t> Minutes July 31st, 2019</a:t>
                      </a:r>
                      <a:endParaRPr lang="en-US" altLang="en-US" sz="1400" b="0" dirty="0"/>
                    </a:p>
                  </a:txBody>
                  <a:tcPr marT="45712" marB="45712"/>
                </a:tc>
                <a:tc>
                  <a:txBody>
                    <a:bodyPr/>
                    <a:lstStyle/>
                    <a:p>
                      <a:r>
                        <a:rPr lang="en-US" sz="1400" kern="1200" dirty="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3"/>
                  </a:ext>
                </a:extLst>
              </a:tr>
              <a:tr h="376545">
                <a:tc>
                  <a:txBody>
                    <a:bodyPr/>
                    <a:lstStyle/>
                    <a:p>
                      <a:r>
                        <a:rPr lang="en-US" sz="1400" kern="1200" dirty="0">
                          <a:solidFill>
                            <a:schemeClr val="dk1"/>
                          </a:solidFill>
                          <a:latin typeface="+mn-lt"/>
                          <a:ea typeface="+mn-ea"/>
                          <a:cs typeface="+mn-cs"/>
                        </a:rPr>
                        <a:t>11-19-1410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August 7th, 2019</a:t>
                      </a:r>
                      <a:endParaRPr lang="en-US" altLang="en-US" sz="1400" dirty="0"/>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4"/>
                  </a:ext>
                </a:extLst>
              </a:tr>
              <a:tr h="376553">
                <a:tc>
                  <a:txBody>
                    <a:bodyPr/>
                    <a:lstStyle/>
                    <a:p>
                      <a:r>
                        <a:rPr lang="en-US" sz="1400" dirty="0"/>
                        <a:t>11-19-1439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Telecon</a:t>
                      </a:r>
                      <a:r>
                        <a:rPr lang="en-US" altLang="en-US" sz="1400" dirty="0"/>
                        <a:t> minutes August 14</a:t>
                      </a:r>
                      <a:r>
                        <a:rPr lang="en-US" altLang="en-US" sz="1400" baseline="30000" dirty="0"/>
                        <a:t>th</a:t>
                      </a:r>
                      <a:r>
                        <a:rPr lang="en-US" altLang="en-US" sz="1400" dirty="0"/>
                        <a:t>, 2019</a:t>
                      </a:r>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5"/>
                  </a:ext>
                </a:extLst>
              </a:tr>
              <a:tr h="182872">
                <a:tc>
                  <a:txBody>
                    <a:bodyPr/>
                    <a:lstStyle/>
                    <a:p>
                      <a:r>
                        <a:rPr lang="en-US" sz="1400" dirty="0"/>
                        <a:t>11-19-1463</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TGaz</a:t>
                      </a:r>
                      <a:r>
                        <a:rPr lang="en-US" altLang="en-US" sz="1400" dirty="0"/>
                        <a:t> </a:t>
                      </a:r>
                      <a:r>
                        <a:rPr lang="en-US" altLang="en-US" sz="1400" dirty="0" err="1"/>
                        <a:t>telecon</a:t>
                      </a:r>
                      <a:r>
                        <a:rPr lang="en-US" altLang="en-US" sz="1400" dirty="0"/>
                        <a:t> minutes August 21</a:t>
                      </a:r>
                      <a:r>
                        <a:rPr lang="en-US" altLang="en-US" sz="1400" baseline="30000" dirty="0"/>
                        <a:t>st</a:t>
                      </a:r>
                      <a:r>
                        <a:rPr lang="en-US" altLang="en-US" sz="1400" dirty="0"/>
                        <a:t>, 2019</a:t>
                      </a:r>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dirty="0"/>
                        <a:t>5</a:t>
                      </a:r>
                    </a:p>
                  </a:txBody>
                  <a:tcPr marT="45712" marB="45712"/>
                </a:tc>
                <a:extLst>
                  <a:ext uri="{0D108BD9-81ED-4DB2-BD59-A6C34878D82A}">
                    <a16:rowId xmlns:a16="http://schemas.microsoft.com/office/drawing/2014/main" val="10006"/>
                  </a:ext>
                </a:extLst>
              </a:tr>
              <a:tr h="182872">
                <a:tc>
                  <a:txBody>
                    <a:bodyPr/>
                    <a:lstStyle/>
                    <a:p>
                      <a:r>
                        <a:rPr lang="en-US" sz="1400" dirty="0"/>
                        <a:t>11-19-1464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TGaz</a:t>
                      </a:r>
                      <a:r>
                        <a:rPr lang="en-US" altLang="en-US" sz="1400" dirty="0"/>
                        <a:t> </a:t>
                      </a:r>
                      <a:r>
                        <a:rPr lang="en-US" altLang="en-US" sz="1400" dirty="0" err="1"/>
                        <a:t>telecon</a:t>
                      </a:r>
                      <a:r>
                        <a:rPr lang="en-US" altLang="en-US" sz="1400" dirty="0"/>
                        <a:t> minutes August 28</a:t>
                      </a:r>
                      <a:r>
                        <a:rPr lang="en-US" altLang="en-US" sz="1400" baseline="30000" dirty="0"/>
                        <a:t>th</a:t>
                      </a:r>
                      <a:endParaRPr lang="en-US" altLang="en-US" sz="1400" dirty="0"/>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dirty="0"/>
                        <a:t>5</a:t>
                      </a:r>
                    </a:p>
                  </a:txBody>
                  <a:tcPr marT="45712" marB="45712"/>
                </a:tc>
                <a:extLst>
                  <a:ext uri="{0D108BD9-81ED-4DB2-BD59-A6C34878D82A}">
                    <a16:rowId xmlns:a16="http://schemas.microsoft.com/office/drawing/2014/main" val="10007"/>
                  </a:ext>
                </a:extLst>
              </a:tr>
              <a:tr h="167632">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dirty="0"/>
                        <a:t>5</a:t>
                      </a:r>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11-19-431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Chao Chun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assignment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 as time permits</a:t>
                      </a:r>
                    </a:p>
                  </a:txBody>
                  <a:tcPr marT="45712" marB="45712"/>
                </a:tc>
                <a:extLst>
                  <a:ext uri="{0D108BD9-81ED-4DB2-BD59-A6C34878D82A}">
                    <a16:rowId xmlns:a16="http://schemas.microsoft.com/office/drawing/2014/main" val="10009"/>
                  </a:ext>
                </a:extLst>
              </a:tr>
              <a:tr h="188277">
                <a:tc>
                  <a:txBody>
                    <a:bodyPr/>
                    <a:lstStyle/>
                    <a:p>
                      <a:r>
                        <a:rPr lang="en-US" sz="1400" dirty="0"/>
                        <a:t>11-19-1491</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clarification for "ISTA2RSTA LMR Feedback Policy" bit in the Extended Capabilities element</a:t>
                      </a:r>
                    </a:p>
                  </a:txBody>
                  <a:tcPr marT="45712" marB="45712"/>
                </a:tc>
                <a:tc>
                  <a:txBody>
                    <a:bodyPr/>
                    <a:lstStyle/>
                    <a:p>
                      <a:r>
                        <a:rPr lang="en-US" sz="1400" dirty="0"/>
                        <a:t>CR</a:t>
                      </a:r>
                    </a:p>
                  </a:txBody>
                  <a:tcPr marT="45712" marB="45712"/>
                </a:tc>
                <a:tc>
                  <a:txBody>
                    <a:bodyPr/>
                    <a:lstStyle/>
                    <a:p>
                      <a:r>
                        <a:rPr lang="en-US" sz="1600" dirty="0"/>
                        <a:t>As time permits</a:t>
                      </a:r>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11-19/1273 “</a:t>
            </a:r>
            <a:r>
              <a:rPr lang="en-US" b="0" dirty="0" err="1"/>
              <a:t>TGaz</a:t>
            </a:r>
            <a:r>
              <a:rPr lang="en-US" b="0" dirty="0"/>
              <a:t> July 2019 session” posted to Mentor on Aug. 5</a:t>
            </a:r>
            <a:r>
              <a:rPr lang="en-US" b="0" baseline="30000" dirty="0"/>
              <a:t>th</a:t>
            </a:r>
            <a:r>
              <a:rPr lang="en-US" b="0" dirty="0"/>
              <a:t> 2019. </a:t>
            </a:r>
          </a:p>
          <a:p>
            <a:endParaRPr lang="en-US" dirty="0"/>
          </a:p>
          <a:p>
            <a:r>
              <a:rPr lang="en-US" dirty="0"/>
              <a:t>Motion </a:t>
            </a:r>
            <a:r>
              <a:rPr lang="en-US" b="0" dirty="0"/>
              <a:t>201909-01:</a:t>
            </a:r>
          </a:p>
          <a:p>
            <a:pPr marL="0" indent="0"/>
            <a:r>
              <a:rPr lang="en-US" b="0" dirty="0"/>
              <a:t>Move to approve document 11-19/1273r0 as </a:t>
            </a:r>
            <a:r>
              <a:rPr lang="en-US" b="0" dirty="0" err="1"/>
              <a:t>TGaz</a:t>
            </a:r>
            <a:r>
              <a:rPr lang="en-US" b="0" dirty="0"/>
              <a:t> meeting minutes for the July 2019 session. </a:t>
            </a:r>
          </a:p>
          <a:p>
            <a:r>
              <a:rPr lang="en-US" b="0" dirty="0"/>
              <a:t>Moved by: Assaf Kasher</a:t>
            </a:r>
          </a:p>
          <a:p>
            <a:r>
              <a:rPr lang="en-US" b="0" dirty="0"/>
              <a:t>Seconded by: Ganesh </a:t>
            </a:r>
            <a:r>
              <a:rPr lang="en-US" b="0" dirty="0" err="1"/>
              <a:t>Venkatesan</a:t>
            </a:r>
            <a:endParaRPr lang="en-US" b="0" dirty="0"/>
          </a:p>
          <a:p>
            <a:r>
              <a:rPr lang="en-US" b="0" dirty="0"/>
              <a:t>Results (Y/N/A): 14/0/0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11-19/1403 “</a:t>
            </a:r>
            <a:r>
              <a:rPr lang="en-US" b="0" dirty="0" err="1"/>
              <a:t>TGaz</a:t>
            </a:r>
            <a:r>
              <a:rPr lang="en-US" b="0" dirty="0"/>
              <a:t> </a:t>
            </a:r>
            <a:r>
              <a:rPr lang="en-US" b="0" dirty="0" err="1"/>
              <a:t>telecon</a:t>
            </a:r>
            <a:r>
              <a:rPr lang="en-US" b="0" dirty="0"/>
              <a:t> minutes July 31</a:t>
            </a:r>
            <a:r>
              <a:rPr lang="en-US" b="0" baseline="30000" dirty="0"/>
              <a:t>st</a:t>
            </a:r>
            <a:r>
              <a:rPr lang="en-US" b="0" dirty="0"/>
              <a:t>” posted to Mentor on Aug. 5</a:t>
            </a:r>
            <a:r>
              <a:rPr lang="en-US" b="0" baseline="30000" dirty="0"/>
              <a:t>th</a:t>
            </a:r>
            <a:r>
              <a:rPr lang="en-US" b="0" dirty="0"/>
              <a:t> 2019. </a:t>
            </a:r>
          </a:p>
          <a:p>
            <a:endParaRPr lang="en-US" dirty="0"/>
          </a:p>
          <a:p>
            <a:r>
              <a:rPr lang="en-US" dirty="0"/>
              <a:t>Motion </a:t>
            </a:r>
            <a:r>
              <a:rPr lang="en-US" b="0" dirty="0"/>
              <a:t>201909-02:</a:t>
            </a:r>
            <a:endParaRPr lang="en-US" dirty="0"/>
          </a:p>
          <a:p>
            <a:pPr marL="0" indent="0"/>
            <a:r>
              <a:rPr lang="en-US" b="0" dirty="0"/>
              <a:t>Move to approve document 11-19/1403r0 as </a:t>
            </a:r>
            <a:r>
              <a:rPr lang="en-US" b="0" dirty="0" err="1"/>
              <a:t>TGaz</a:t>
            </a:r>
            <a:r>
              <a:rPr lang="en-US" b="0" dirty="0"/>
              <a:t> meeting minutes for the July 31</a:t>
            </a:r>
            <a:r>
              <a:rPr lang="en-US" b="0" baseline="30000" dirty="0"/>
              <a:t>st</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Ganesh </a:t>
            </a:r>
            <a:r>
              <a:rPr lang="en-US" b="0" dirty="0" err="1"/>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11-19/1410r1 “</a:t>
            </a:r>
            <a:r>
              <a:rPr lang="en-US" b="0" dirty="0" err="1"/>
              <a:t>TGaz</a:t>
            </a:r>
            <a:r>
              <a:rPr lang="en-US" b="0" dirty="0"/>
              <a:t> </a:t>
            </a:r>
            <a:r>
              <a:rPr lang="en-US" b="0" dirty="0" err="1"/>
              <a:t>telecon</a:t>
            </a:r>
            <a:r>
              <a:rPr lang="en-US" b="0" dirty="0"/>
              <a:t> minutes August 7</a:t>
            </a:r>
            <a:r>
              <a:rPr lang="en-US" b="0" baseline="30000" dirty="0"/>
              <a:t>th</a:t>
            </a:r>
            <a:r>
              <a:rPr lang="en-US" b="0" dirty="0"/>
              <a:t>” posted to Mentor on Aug. 13</a:t>
            </a:r>
            <a:r>
              <a:rPr lang="en-US" b="0" baseline="30000" dirty="0"/>
              <a:t>th</a:t>
            </a:r>
            <a:r>
              <a:rPr lang="en-US" b="0" dirty="0"/>
              <a:t> 2019. </a:t>
            </a:r>
          </a:p>
          <a:p>
            <a:endParaRPr lang="en-US" dirty="0"/>
          </a:p>
          <a:p>
            <a:r>
              <a:rPr lang="en-US" dirty="0"/>
              <a:t>Motion </a:t>
            </a:r>
            <a:r>
              <a:rPr lang="en-US" b="0" dirty="0"/>
              <a:t>201909-03:</a:t>
            </a:r>
            <a:endParaRPr lang="en-US" dirty="0"/>
          </a:p>
          <a:p>
            <a:pPr marL="0" indent="0"/>
            <a:r>
              <a:rPr lang="en-US" b="0" dirty="0"/>
              <a:t>Move to approve document 11-19/1410r1 as </a:t>
            </a:r>
            <a:r>
              <a:rPr lang="en-US" b="0" dirty="0" err="1"/>
              <a:t>TGaz</a:t>
            </a:r>
            <a:r>
              <a:rPr lang="en-US" b="0" dirty="0"/>
              <a:t> meeting minutes for the Aug. 7</a:t>
            </a:r>
            <a:r>
              <a:rPr lang="en-US" b="0" baseline="30000" dirty="0"/>
              <a:t>th</a:t>
            </a:r>
            <a:r>
              <a:rPr lang="en-US" b="0" dirty="0"/>
              <a:t> </a:t>
            </a:r>
            <a:r>
              <a:rPr lang="en-US" b="0" dirty="0" err="1"/>
              <a:t>teleocn</a:t>
            </a:r>
            <a:r>
              <a:rPr lang="en-US" b="0" dirty="0"/>
              <a:t>. </a:t>
            </a:r>
          </a:p>
          <a:p>
            <a:pPr marL="0" indent="0"/>
            <a:endParaRPr lang="en-US" b="0" dirty="0"/>
          </a:p>
          <a:p>
            <a:r>
              <a:rPr lang="en-US" b="0" dirty="0"/>
              <a:t>Moved by:</a:t>
            </a:r>
          </a:p>
          <a:p>
            <a:r>
              <a:rPr lang="en-US" b="0" dirty="0"/>
              <a:t>Seconded by:</a:t>
            </a:r>
          </a:p>
          <a:p>
            <a:r>
              <a:rPr lang="en-US" b="0" dirty="0"/>
              <a:t>Results (Y/N/A): 14/0/0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11-19/1439 “</a:t>
            </a:r>
            <a:r>
              <a:rPr lang="en-US" b="0" dirty="0" err="1"/>
              <a:t>TGaz</a:t>
            </a:r>
            <a:r>
              <a:rPr lang="en-US" b="0" dirty="0"/>
              <a:t> </a:t>
            </a:r>
            <a:r>
              <a:rPr lang="en-US" b="0" dirty="0" err="1"/>
              <a:t>telecon</a:t>
            </a:r>
            <a:r>
              <a:rPr lang="en-US" b="0" dirty="0"/>
              <a:t> minutes August 14</a:t>
            </a:r>
            <a:r>
              <a:rPr lang="en-US" b="0" baseline="30000" dirty="0"/>
              <a:t>th</a:t>
            </a:r>
            <a:r>
              <a:rPr lang="en-US" b="0" dirty="0"/>
              <a:t>” posted to Mentor on Aug. 15</a:t>
            </a:r>
            <a:r>
              <a:rPr lang="en-US" b="0" baseline="30000" dirty="0"/>
              <a:t>th</a:t>
            </a:r>
            <a:r>
              <a:rPr lang="en-US" b="0" dirty="0"/>
              <a:t> 2019. </a:t>
            </a:r>
          </a:p>
          <a:p>
            <a:endParaRPr lang="en-US" dirty="0"/>
          </a:p>
          <a:p>
            <a:r>
              <a:rPr lang="en-US" dirty="0"/>
              <a:t>Motion </a:t>
            </a:r>
            <a:r>
              <a:rPr lang="en-US" b="0" dirty="0"/>
              <a:t>201909-04:</a:t>
            </a:r>
            <a:endParaRPr lang="en-US" dirty="0"/>
          </a:p>
          <a:p>
            <a:pPr marL="0" indent="0"/>
            <a:r>
              <a:rPr lang="en-US" b="0" dirty="0"/>
              <a:t>Move to approve document 11-19/1439r0 as </a:t>
            </a:r>
            <a:r>
              <a:rPr lang="en-US" b="0" dirty="0" err="1"/>
              <a:t>TGaz</a:t>
            </a:r>
            <a:r>
              <a:rPr lang="en-US" b="0" dirty="0"/>
              <a:t> meeting minutes for the Aug. 14</a:t>
            </a:r>
            <a:r>
              <a:rPr lang="en-US" b="0" baseline="30000" dirty="0"/>
              <a:t>th</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Dibakar Das</a:t>
            </a:r>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11-19/1463 “</a:t>
            </a:r>
            <a:r>
              <a:rPr lang="en-US" b="0" dirty="0" err="1"/>
              <a:t>TGaz</a:t>
            </a:r>
            <a:r>
              <a:rPr lang="en-US" b="0" dirty="0"/>
              <a:t> </a:t>
            </a:r>
            <a:r>
              <a:rPr lang="en-US" b="0" dirty="0" err="1"/>
              <a:t>telecon</a:t>
            </a:r>
            <a:r>
              <a:rPr lang="en-US" b="0" dirty="0"/>
              <a:t> minutes August 21</a:t>
            </a:r>
            <a:r>
              <a:rPr lang="en-US" b="0" baseline="30000" dirty="0"/>
              <a:t>st</a:t>
            </a:r>
            <a:r>
              <a:rPr lang="en-US" b="0" dirty="0"/>
              <a:t>” posted to Mentor on Aug. 29</a:t>
            </a:r>
            <a:r>
              <a:rPr lang="en-US" b="0" baseline="30000" dirty="0"/>
              <a:t>th</a:t>
            </a:r>
            <a:r>
              <a:rPr lang="en-US" b="0" dirty="0"/>
              <a:t> 2019. </a:t>
            </a:r>
          </a:p>
          <a:p>
            <a:endParaRPr lang="en-US" dirty="0"/>
          </a:p>
          <a:p>
            <a:r>
              <a:rPr lang="en-US" dirty="0"/>
              <a:t>Motion </a:t>
            </a:r>
            <a:r>
              <a:rPr lang="en-US" b="0" dirty="0"/>
              <a:t>201909-05:</a:t>
            </a:r>
            <a:endParaRPr lang="en-US" dirty="0"/>
          </a:p>
          <a:p>
            <a:pPr marL="0" indent="0"/>
            <a:r>
              <a:rPr lang="en-US" b="0" dirty="0"/>
              <a:t>Move to approve document 11-19/1463r0 as </a:t>
            </a:r>
            <a:r>
              <a:rPr lang="en-US" b="0" dirty="0" err="1"/>
              <a:t>TGaz</a:t>
            </a:r>
            <a:r>
              <a:rPr lang="en-US" b="0" dirty="0"/>
              <a:t> meeting minutes for the Aug. 21</a:t>
            </a:r>
            <a:r>
              <a:rPr lang="en-US" b="0" baseline="30000" dirty="0"/>
              <a:t>st</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Ganesh </a:t>
            </a:r>
            <a:r>
              <a:rPr lang="en-US" b="0" dirty="0" err="1"/>
              <a:t>Venkatesan</a:t>
            </a:r>
            <a:endParaRPr lang="en-US" b="0" dirty="0"/>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11-19/1464 “</a:t>
            </a:r>
            <a:r>
              <a:rPr lang="en-US" b="0" dirty="0" err="1"/>
              <a:t>TGaz</a:t>
            </a:r>
            <a:r>
              <a:rPr lang="en-US" b="0" dirty="0"/>
              <a:t> </a:t>
            </a:r>
            <a:r>
              <a:rPr lang="en-US" b="0" dirty="0" err="1"/>
              <a:t>telecon</a:t>
            </a:r>
            <a:r>
              <a:rPr lang="en-US" b="0" dirty="0"/>
              <a:t> minutes August 28</a:t>
            </a:r>
            <a:r>
              <a:rPr lang="en-US" b="0" baseline="30000" dirty="0"/>
              <a:t>th</a:t>
            </a:r>
            <a:r>
              <a:rPr lang="en-US" b="0" dirty="0"/>
              <a:t>” posted to Mentor on Aug. 29</a:t>
            </a:r>
            <a:r>
              <a:rPr lang="en-US" b="0" baseline="30000" dirty="0"/>
              <a:t>th</a:t>
            </a:r>
            <a:r>
              <a:rPr lang="en-US" b="0" dirty="0"/>
              <a:t> 2019. </a:t>
            </a:r>
          </a:p>
          <a:p>
            <a:endParaRPr lang="en-US" dirty="0"/>
          </a:p>
          <a:p>
            <a:r>
              <a:rPr lang="en-US" dirty="0"/>
              <a:t>Motion </a:t>
            </a:r>
            <a:r>
              <a:rPr lang="en-US" b="0" dirty="0"/>
              <a:t>201909-06:</a:t>
            </a:r>
          </a:p>
          <a:p>
            <a:pPr marL="0" indent="0"/>
            <a:r>
              <a:rPr lang="en-US" b="0" dirty="0"/>
              <a:t>Move to approve document 11-19/1464r0 as </a:t>
            </a:r>
            <a:r>
              <a:rPr lang="en-US" b="0" dirty="0" err="1"/>
              <a:t>TGaz</a:t>
            </a:r>
            <a:r>
              <a:rPr lang="en-US" b="0" dirty="0"/>
              <a:t> meeting minutes for the Aug. 28</a:t>
            </a:r>
            <a:r>
              <a:rPr lang="en-US" b="0" baseline="30000" dirty="0"/>
              <a:t>th</a:t>
            </a:r>
            <a:r>
              <a:rPr lang="en-US" b="0" dirty="0"/>
              <a:t> </a:t>
            </a:r>
            <a:r>
              <a:rPr lang="en-US" b="0" dirty="0" err="1"/>
              <a:t>telecon</a:t>
            </a:r>
            <a:r>
              <a:rPr lang="en-US" b="0" dirty="0"/>
              <a:t>. </a:t>
            </a:r>
          </a:p>
          <a:p>
            <a:pPr marL="0" indent="0"/>
            <a:endParaRPr lang="en-US" b="0" dirty="0"/>
          </a:p>
          <a:p>
            <a:r>
              <a:rPr lang="en-US" b="0" dirty="0"/>
              <a:t>Moved by: Ganesh </a:t>
            </a:r>
            <a:r>
              <a:rPr lang="en-US" b="0" dirty="0" err="1"/>
              <a:t>Venkatesan</a:t>
            </a:r>
            <a:endParaRPr lang="en-US" b="0" dirty="0"/>
          </a:p>
          <a:p>
            <a:r>
              <a:rPr lang="en-US" b="0" dirty="0"/>
              <a:t>Seconded by: Dibakar Das </a:t>
            </a:r>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“Ad Hoc Meeting Minutes Sep 2019 Session” posted to Mentor on Sep. 12th 2019. </a:t>
            </a:r>
          </a:p>
          <a:p>
            <a:endParaRPr lang="en-US" dirty="0"/>
          </a:p>
          <a:p>
            <a:r>
              <a:rPr lang="en-US" dirty="0"/>
              <a:t>Motion </a:t>
            </a:r>
            <a:r>
              <a:rPr lang="en-US" b="0" dirty="0"/>
              <a:t>201909-07: - to be considered during the Nov. meeting. </a:t>
            </a:r>
          </a:p>
          <a:p>
            <a:pPr marL="0" indent="0"/>
            <a:r>
              <a:rPr lang="en-US" b="0" dirty="0"/>
              <a:t>Move to approve document 11-19/1490r0 as </a:t>
            </a:r>
            <a:r>
              <a:rPr lang="en-US" b="0" dirty="0" err="1"/>
              <a:t>TGaz</a:t>
            </a:r>
            <a:r>
              <a:rPr lang="en-US" b="0" dirty="0"/>
              <a:t> meeting minutes for the Sep. Ad 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11-19-662 </a:t>
            </a:r>
            <a:r>
              <a:rPr lang="fr-FR" sz="2000" dirty="0"/>
              <a:t>comment </a:t>
            </a:r>
            <a:r>
              <a:rPr lang="fr-FR" sz="2000" dirty="0" err="1"/>
              <a:t>resolution</a:t>
            </a:r>
            <a:r>
              <a:rPr lang="fr-FR" sz="2000" dirty="0"/>
              <a:t> LB240 - Section 9.3.1.19</a:t>
            </a:r>
            <a:endParaRPr lang="en-US" sz="2000" dirty="0"/>
          </a:p>
          <a:p>
            <a:pPr marL="0" indent="0"/>
            <a:endParaRPr lang="en-US" sz="2000" dirty="0"/>
          </a:p>
          <a:p>
            <a:pPr marL="0" indent="0"/>
            <a:r>
              <a:rPr lang="en-US" sz="2000" dirty="0"/>
              <a:t>Motion </a:t>
            </a:r>
            <a:r>
              <a:rPr lang="en-US" sz="2000" b="0" dirty="0"/>
              <a:t>201909-07:</a:t>
            </a:r>
            <a:endParaRPr lang="en-US" sz="2000" dirty="0"/>
          </a:p>
          <a:p>
            <a:pPr marL="0" indent="0"/>
            <a:r>
              <a:rPr lang="en-US" sz="2000" b="0" dirty="0"/>
              <a:t>Move to adopt the resolutions depicted by document 11-19-662r2 for CIDs 1100, 1102, 1113, 1192, 1194, 1329, 1330, 1389, 1500, 1531, 1532, 1608, 1610, 1704, 1705, 1706, 1732, 1767, 1768, 1769, 1770, 1771, 1785, 1917, 2282, 2416, 2418 and 2419,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14/0/0 </a:t>
            </a:r>
          </a:p>
          <a:p>
            <a:pPr marL="0" indent="0"/>
            <a:r>
              <a:rPr lang="en-US" sz="2000" b="0" dirty="0"/>
              <a:t>Motion passes.</a:t>
            </a:r>
            <a:endParaRPr lang="en-US" sz="1600" b="0" dirty="0"/>
          </a:p>
          <a:p>
            <a:pPr marL="0" indent="0"/>
            <a:r>
              <a:rPr lang="en-US" sz="1800" b="0" dirty="0"/>
              <a:t>Results from the July 31</a:t>
            </a:r>
            <a:r>
              <a:rPr lang="en-US" sz="1800" b="0" baseline="30000" dirty="0"/>
              <a:t>st</a:t>
            </a:r>
            <a:r>
              <a:rPr lang="en-US" sz="1800" b="0" dirty="0"/>
              <a:t> </a:t>
            </a:r>
            <a:r>
              <a:rPr lang="en-US" sz="1800" b="0" dirty="0" err="1"/>
              <a:t>telecon</a:t>
            </a:r>
            <a:r>
              <a:rPr lang="en-US" sz="1800" b="0" dirty="0"/>
              <a:t> (Y/N/A): 9/0/0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p>
          <a:p>
            <a:pPr marL="0" indent="0"/>
            <a:endParaRPr lang="en-US" sz="2000" dirty="0"/>
          </a:p>
          <a:p>
            <a:pPr marL="0" indent="0"/>
            <a:r>
              <a:rPr lang="en-US" sz="2000" dirty="0"/>
              <a:t>Motion </a:t>
            </a:r>
            <a:r>
              <a:rPr lang="en-US" sz="2000" b="0" dirty="0"/>
              <a:t>201909-08:</a:t>
            </a:r>
            <a:endParaRPr lang="en-US" sz="2000" dirty="0"/>
          </a:p>
          <a:p>
            <a:pPr marL="0" indent="0"/>
            <a:r>
              <a:rPr lang="en-US" sz="2000" b="0" dirty="0"/>
              <a:t>Move to adopt the resolutions depicted by document 11-19-1436r1 for CIDs 1693, 1766 and 1777,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14/0/0</a:t>
            </a:r>
          </a:p>
          <a:p>
            <a:pPr marL="0" indent="0"/>
            <a:r>
              <a:rPr lang="en-US" sz="2000" b="0" dirty="0"/>
              <a:t>Motion passes</a:t>
            </a:r>
          </a:p>
          <a:p>
            <a:pPr marL="0" indent="0"/>
            <a:endParaRPr lang="en-US" sz="1600" b="0" dirty="0"/>
          </a:p>
          <a:p>
            <a:pPr marL="0" indent="0"/>
            <a:r>
              <a:rPr lang="en-US" sz="1800" b="0" dirty="0"/>
              <a:t>Results from the Aug. 14</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LB240-part3</a:t>
            </a:r>
          </a:p>
          <a:p>
            <a:pPr marL="0" indent="0"/>
            <a:endParaRPr lang="en-US" sz="2000" dirty="0"/>
          </a:p>
          <a:p>
            <a:pPr marL="0" indent="0"/>
            <a:r>
              <a:rPr lang="en-US" sz="2000" dirty="0"/>
              <a:t>Motion </a:t>
            </a:r>
            <a:r>
              <a:rPr lang="en-US" sz="2000" b="0" dirty="0"/>
              <a:t>201909-09:</a:t>
            </a:r>
            <a:endParaRPr lang="en-US" sz="2000" dirty="0"/>
          </a:p>
          <a:p>
            <a:pPr marL="0" indent="0"/>
            <a:r>
              <a:rPr lang="en-US" sz="2000" b="0" dirty="0"/>
              <a:t>Move to adopt the resolutions depicted by document 11-19-1438r1 for CIDs 1369, 1584, 1587, 1656 and 1337, 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Ganesh </a:t>
            </a:r>
            <a:r>
              <a:rPr lang="en-US" sz="2000" b="0" dirty="0" err="1"/>
              <a:t>Venkatesan</a:t>
            </a:r>
            <a:endParaRPr lang="en-US" sz="2000" b="0" dirty="0"/>
          </a:p>
          <a:p>
            <a:pPr marL="0" indent="0"/>
            <a:r>
              <a:rPr lang="en-US" sz="2000" b="0" dirty="0"/>
              <a:t>Results (Y/N/A): 13/0/0</a:t>
            </a:r>
          </a:p>
          <a:p>
            <a:pPr marL="0" indent="0"/>
            <a:r>
              <a:rPr lang="en-US" sz="2000" b="0" dirty="0"/>
              <a:t>Motion passes.</a:t>
            </a:r>
            <a:endParaRPr lang="en-US" sz="1600" b="0" dirty="0"/>
          </a:p>
          <a:p>
            <a:pPr marL="0" indent="0"/>
            <a:r>
              <a:rPr lang="en-US" sz="1800" b="0" dirty="0"/>
              <a:t>Results from the Aug. 21</a:t>
            </a:r>
            <a:r>
              <a:rPr lang="en-US" sz="1800" b="0" baseline="30000" dirty="0"/>
              <a:t>st</a:t>
            </a:r>
            <a:r>
              <a:rPr lang="en-US" sz="1800" b="0" dirty="0"/>
              <a:t> </a:t>
            </a:r>
            <a:r>
              <a:rPr lang="en-US" sz="1800" b="0" dirty="0" err="1"/>
              <a:t>telecon</a:t>
            </a:r>
            <a:r>
              <a:rPr lang="en-US" sz="1800" b="0" dirty="0"/>
              <a:t> (Y/N/A): 7/0/0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11-19-1422 </a:t>
            </a:r>
            <a:r>
              <a:rPr lang="en-US" sz="2000" b="0" dirty="0"/>
              <a:t>LB240-Clause-11-PXDMG-CIDs</a:t>
            </a:r>
            <a:endParaRPr lang="en-US" sz="2000" dirty="0"/>
          </a:p>
          <a:p>
            <a:pPr marL="0" indent="0"/>
            <a:endParaRPr lang="en-US" sz="2000" dirty="0"/>
          </a:p>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11-19-1455 </a:t>
            </a:r>
            <a:r>
              <a:rPr lang="en-US" sz="2000" b="0" dirty="0"/>
              <a:t>Resolution to LB240 CID 1118, 1129, and 1324</a:t>
            </a:r>
          </a:p>
          <a:p>
            <a:pPr marL="0" indent="0"/>
            <a:endParaRPr lang="en-US" sz="2000" dirty="0"/>
          </a:p>
          <a:p>
            <a:pPr marL="0" indent="0"/>
            <a:r>
              <a:rPr lang="en-US" sz="2000" dirty="0"/>
              <a:t>Motion </a:t>
            </a:r>
            <a:r>
              <a:rPr lang="en-US" sz="2000" b="0" dirty="0"/>
              <a:t>201909-11:</a:t>
            </a:r>
            <a:endParaRPr lang="en-US" sz="2000" dirty="0"/>
          </a:p>
          <a:p>
            <a:pPr marL="0" indent="0"/>
            <a:r>
              <a:rPr lang="en-US" sz="2000" b="0" dirty="0"/>
              <a:t>Move to adopt the resolutions depicted by document 11-19-1455r2  for CIDs 1118, 1129 and 1324,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7/0/1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11-19-1504 </a:t>
            </a:r>
            <a:r>
              <a:rPr lang="en-US" sz="2000" b="0" dirty="0"/>
              <a:t>Proposed resolution to LB240 CID-1058</a:t>
            </a:r>
          </a:p>
          <a:p>
            <a:pPr marL="0" indent="0"/>
            <a:endParaRPr lang="en-US" sz="2000" dirty="0"/>
          </a:p>
          <a:p>
            <a:pPr marL="0" indent="0"/>
            <a:r>
              <a:rPr lang="en-US" sz="2000" dirty="0"/>
              <a:t>Motion </a:t>
            </a:r>
            <a:r>
              <a:rPr lang="en-US" sz="2000" b="0" dirty="0"/>
              <a:t>201909-12:</a:t>
            </a:r>
            <a:endParaRPr lang="en-US" sz="2000" dirty="0"/>
          </a:p>
          <a:p>
            <a:pPr marL="0" indent="0"/>
            <a:r>
              <a:rPr lang="en-US" sz="2000" b="0" dirty="0"/>
              <a:t>Move to adopt the resolutions depicted by document 11-19-1504r0 for CIDs 1058,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Sep. ad hoc (Y/N/A): 12/0/0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11-19-1466 </a:t>
            </a:r>
            <a:r>
              <a:rPr lang="en-US" sz="2000" b="0" dirty="0"/>
              <a:t>Various editorial CIDs</a:t>
            </a:r>
          </a:p>
          <a:p>
            <a:pPr marL="0" indent="0"/>
            <a:endParaRPr lang="en-US" sz="2000" dirty="0"/>
          </a:p>
          <a:p>
            <a:pPr marL="0" indent="0"/>
            <a:r>
              <a:rPr lang="en-US" sz="2000" dirty="0"/>
              <a:t>Motion </a:t>
            </a:r>
            <a:r>
              <a:rPr lang="en-US" sz="2000" b="0" dirty="0"/>
              <a:t>201909-13:</a:t>
            </a:r>
            <a:endParaRPr lang="en-US" sz="2000" dirty="0"/>
          </a:p>
          <a:p>
            <a:pPr marL="0" indent="0"/>
            <a:r>
              <a:rPr lang="en-US" sz="2000" b="0" dirty="0"/>
              <a:t>Move to adopt the resolutions depicted by document 11-19-1466r1 for CIDs 1789, 1790, 1958, 1966, 1967, 1969 and 1974,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11/0/0 </a:t>
            </a:r>
          </a:p>
          <a:p>
            <a:pPr marL="0" indent="0"/>
            <a:r>
              <a:rPr lang="en-US" sz="2000" b="0" dirty="0"/>
              <a:t>Motion passes.</a:t>
            </a:r>
          </a:p>
          <a:p>
            <a:pPr marL="0" indent="0"/>
            <a:endParaRPr lang="en-US" sz="1600" b="0" dirty="0"/>
          </a:p>
          <a:p>
            <a:pPr marL="0" indent="0"/>
            <a:r>
              <a:rPr lang="en-US" sz="1800" b="0" dirty="0"/>
              <a:t>Results from the Sep. ad hoc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11-19-1454 </a:t>
            </a:r>
            <a:r>
              <a:rPr lang="en-US" sz="2000" b="0" dirty="0"/>
              <a:t>CR for </a:t>
            </a:r>
            <a:r>
              <a:rPr lang="en-US" sz="2000" b="0" dirty="0" err="1"/>
              <a:t>Misc</a:t>
            </a:r>
            <a:r>
              <a:rPr lang="en-US" sz="2000" b="0" dirty="0"/>
              <a:t> CIDs</a:t>
            </a:r>
            <a:r>
              <a:rPr lang="en-US" sz="2000" dirty="0"/>
              <a:t> </a:t>
            </a:r>
          </a:p>
          <a:p>
            <a:pPr marL="0" indent="0"/>
            <a:endParaRPr lang="en-US" sz="2000" dirty="0"/>
          </a:p>
          <a:p>
            <a:pPr marL="0" indent="0"/>
            <a:r>
              <a:rPr lang="en-US" sz="2000" dirty="0"/>
              <a:t>Motion </a:t>
            </a:r>
            <a:r>
              <a:rPr lang="en-US" sz="2000" b="0" dirty="0"/>
              <a:t>201909-14:</a:t>
            </a:r>
            <a:endParaRPr lang="en-US" sz="2000" dirty="0"/>
          </a:p>
          <a:p>
            <a:pPr marL="0" indent="0"/>
            <a:r>
              <a:rPr lang="en-US" sz="2000" b="0" dirty="0"/>
              <a:t>Move to adopt the resolutions depicted by document 11-19-1454r1 for CIDs 1104, 1366, 2310, 2281, 2303, 1560, 1545, 1536, 1537, 1538, 1539, 1540, 2156, 2204, 2256  and 1984,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Ganesh </a:t>
            </a:r>
            <a:r>
              <a:rPr lang="en-US" sz="2000" b="0" dirty="0" err="1"/>
              <a:t>Venkatesan</a:t>
            </a:r>
            <a:endParaRPr lang="en-US" sz="2000" b="0" dirty="0"/>
          </a:p>
          <a:p>
            <a:pPr marL="0" indent="0"/>
            <a:r>
              <a:rPr lang="en-US" sz="2000" b="0" dirty="0"/>
              <a:t>Results (Y/N/A): 11/0/0</a:t>
            </a:r>
          </a:p>
          <a:p>
            <a:pPr marL="0" indent="0"/>
            <a:r>
              <a:rPr lang="en-US" sz="2000" b="0" dirty="0"/>
              <a:t>Motion passes.</a:t>
            </a:r>
          </a:p>
          <a:p>
            <a:pPr marL="0" indent="0"/>
            <a:endParaRPr lang="en-US" sz="1600" b="0" dirty="0"/>
          </a:p>
          <a:p>
            <a:pPr marL="0" indent="0"/>
            <a:r>
              <a:rPr lang="en-US" sz="1800" b="0" dirty="0"/>
              <a:t>Results from the Sep. ad hoc (Y/N/A): 9/0/0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11-19-1460 </a:t>
            </a:r>
            <a:r>
              <a:rPr lang="en-US" sz="2000" b="0" dirty="0"/>
              <a:t>Proposed resolution to a few LB#240 CIDs on DMG/EDMG ranging</a:t>
            </a:r>
          </a:p>
          <a:p>
            <a:pPr marL="0" indent="0"/>
            <a:endParaRPr lang="en-US" sz="2000" dirty="0"/>
          </a:p>
          <a:p>
            <a:pPr marL="0" indent="0"/>
            <a:r>
              <a:rPr lang="en-US" sz="2000" dirty="0"/>
              <a:t>Motion </a:t>
            </a:r>
            <a:r>
              <a:rPr lang="en-US" sz="2000" b="0" dirty="0"/>
              <a:t>201909-15:</a:t>
            </a:r>
            <a:endParaRPr lang="en-US" sz="2000" dirty="0"/>
          </a:p>
          <a:p>
            <a:pPr marL="0" indent="0"/>
            <a:r>
              <a:rPr lang="en-US" sz="2000" b="0" dirty="0"/>
              <a:t>Move to adopt the resolutions depicted by document 11-19-1460r1 for CIDs 2145 and 2146,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11/0/0</a:t>
            </a:r>
          </a:p>
          <a:p>
            <a:pPr marL="0" indent="0"/>
            <a:r>
              <a:rPr lang="en-US" sz="2000" b="0" dirty="0"/>
              <a:t>Motion passes</a:t>
            </a:r>
          </a:p>
          <a:p>
            <a:pPr marL="0" indent="0"/>
            <a:endParaRPr lang="en-US" sz="1600" b="0" dirty="0"/>
          </a:p>
          <a:p>
            <a:pPr marL="0" indent="0"/>
            <a:r>
              <a:rPr lang="en-US" sz="1800" b="0" dirty="0"/>
              <a:t>Results from the Sep. ad hoc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11-19-1461 </a:t>
            </a:r>
            <a:r>
              <a:rPr lang="en-US" sz="2000" b="0" dirty="0"/>
              <a:t>CR for </a:t>
            </a:r>
            <a:r>
              <a:rPr lang="en-US" sz="2000" b="0" dirty="0" err="1"/>
              <a:t>Misc</a:t>
            </a:r>
            <a:r>
              <a:rPr lang="en-US" sz="2000" b="0" dirty="0"/>
              <a:t> CIDs on Ranging Parameters field</a:t>
            </a:r>
          </a:p>
          <a:p>
            <a:pPr marL="0" indent="0"/>
            <a:endParaRPr lang="en-US" sz="2000" dirty="0"/>
          </a:p>
          <a:p>
            <a:pPr marL="0" indent="0"/>
            <a:r>
              <a:rPr lang="en-US" sz="2000" dirty="0"/>
              <a:t>Motion </a:t>
            </a:r>
            <a:r>
              <a:rPr lang="en-US" sz="2000" b="0" dirty="0"/>
              <a:t>201909-16:</a:t>
            </a:r>
            <a:endParaRPr lang="en-US" sz="2000" dirty="0"/>
          </a:p>
          <a:p>
            <a:r>
              <a:rPr lang="en-US" sz="2000" b="0" dirty="0"/>
              <a:t>Move to adopt the resolutions depicted by document 11-19-1461r3 for CIDs 1123, 1125, </a:t>
            </a:r>
          </a:p>
          <a:p>
            <a:pPr marL="0" indent="0"/>
            <a:r>
              <a:rPr lang="en-US" sz="2000" b="0" dirty="0"/>
              <a:t>1127, 1386, 1462, 1648, 1709, 2437, 1581, 1658 and 1711,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Ganesh </a:t>
            </a:r>
            <a:r>
              <a:rPr lang="en-US" sz="2000" b="0" dirty="0" err="1"/>
              <a:t>Venkatesan</a:t>
            </a:r>
            <a:endParaRPr lang="en-US" sz="2000" b="0" dirty="0"/>
          </a:p>
          <a:p>
            <a:pPr marL="0" indent="0"/>
            <a:r>
              <a:rPr lang="en-US" sz="2000" b="0" dirty="0"/>
              <a:t>Results (Y/N/A): 9/0/0 motion passes.</a:t>
            </a:r>
          </a:p>
          <a:p>
            <a:pPr marL="0" indent="0"/>
            <a:endParaRPr lang="en-US" sz="1600" b="0" dirty="0"/>
          </a:p>
          <a:p>
            <a:pPr marL="0" indent="0"/>
            <a:r>
              <a:rPr lang="en-US" sz="1800" b="0" dirty="0"/>
              <a:t>Results from the Sep. ad hoc (Y/N/A): 5/0/2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11-19-1402 </a:t>
            </a:r>
            <a:r>
              <a:rPr lang="en-US" sz="2000" b="0" dirty="0"/>
              <a:t>lb40-sec-res-aug</a:t>
            </a:r>
          </a:p>
          <a:p>
            <a:pPr marL="0" indent="0"/>
            <a:endParaRPr lang="en-US" sz="2000" dirty="0"/>
          </a:p>
          <a:p>
            <a:pPr marL="0" indent="0"/>
            <a:r>
              <a:rPr lang="en-US" sz="2000" dirty="0"/>
              <a:t>Motion </a:t>
            </a:r>
            <a:r>
              <a:rPr lang="en-US" sz="2000" b="0" dirty="0"/>
              <a:t>201909-17:</a:t>
            </a:r>
            <a:endParaRPr lang="en-US" sz="2000" dirty="0"/>
          </a:p>
          <a:p>
            <a:pPr marL="0" indent="0"/>
            <a:r>
              <a:rPr lang="en-US" sz="2000" b="0" dirty="0"/>
              <a:t>Move to adopt the resolutions depicted by document 11-19-1402r2 for CIDs 1853, 1918, 1447, 1107 and 2016,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Ali Raissinia </a:t>
            </a:r>
          </a:p>
          <a:p>
            <a:pPr marL="0" indent="0"/>
            <a:r>
              <a:rPr lang="en-US" sz="2000" b="0" dirty="0"/>
              <a:t>Results (Y/N/A): 11/0/0</a:t>
            </a:r>
          </a:p>
          <a:p>
            <a:pPr marL="0" indent="0"/>
            <a:r>
              <a:rPr lang="en-US" sz="2000" b="0" dirty="0"/>
              <a:t>Motion passes</a:t>
            </a:r>
            <a:endParaRPr lang="en-US" sz="1600" b="0" dirty="0"/>
          </a:p>
          <a:p>
            <a:pPr marL="0" indent="0"/>
            <a:r>
              <a:rPr lang="en-US" sz="1800" b="0" dirty="0"/>
              <a:t>Results from the Sep. ad hoc (Y/N/A): 7/0/0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a:t>11-19-1402 </a:t>
            </a:r>
            <a:r>
              <a:rPr lang="en-US" sz="2000" b="0" dirty="0"/>
              <a:t>lb40-sec-res-aug</a:t>
            </a:r>
          </a:p>
          <a:p>
            <a:endParaRPr lang="en-US" sz="2000" dirty="0"/>
          </a:p>
          <a:p>
            <a:r>
              <a:rPr lang="en-US" sz="2000" dirty="0"/>
              <a:t>Motion </a:t>
            </a:r>
            <a:r>
              <a:rPr lang="en-US" sz="2000" b="0" dirty="0"/>
              <a:t>201909-18:</a:t>
            </a:r>
            <a:endParaRPr lang="en-US" sz="2000" dirty="0"/>
          </a:p>
          <a:p>
            <a:r>
              <a:rPr lang="en-US" sz="2000" b="0" dirty="0"/>
              <a:t>Move to adopt text changes in doc 11-19-1402r2 under clause identified by </a:t>
            </a:r>
          </a:p>
          <a:p>
            <a:pPr marL="0" indent="0"/>
            <a:r>
              <a:rPr lang="en-US" sz="2000" b="0" dirty="0"/>
              <a:t>“D1402-02 discussion” to resolve inconsistencies and fixes to example key derivations, instruct the technical editor to incorporate it in the 802.11az draft amendment text and empower the editor to perform editorial changes.</a:t>
            </a:r>
          </a:p>
          <a:p>
            <a:pPr marL="0" indent="0"/>
            <a:endParaRPr lang="en-US" sz="1400" b="0" dirty="0"/>
          </a:p>
          <a:p>
            <a:pPr marL="0" indent="0"/>
            <a:r>
              <a:rPr lang="en-US" sz="2000" b="0" dirty="0"/>
              <a:t>Moved: Girish Madpuwar </a:t>
            </a:r>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pPr marL="0" indent="0"/>
            <a:r>
              <a:rPr lang="en-US" sz="1800" b="0" dirty="0"/>
              <a:t>Results from the Sep. ad hoc (Y/N/A):7/0/0</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41282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a:t>11-19-1483 </a:t>
            </a:r>
            <a:r>
              <a:rPr lang="en-US" sz="2000" b="0" dirty="0"/>
              <a:t>Changes to D1.2 for consistent use of terminology</a:t>
            </a:r>
          </a:p>
          <a:p>
            <a:endParaRPr lang="en-US" sz="2000" dirty="0"/>
          </a:p>
          <a:p>
            <a:r>
              <a:rPr lang="en-US" sz="2000" dirty="0"/>
              <a:t>Motion </a:t>
            </a:r>
            <a:r>
              <a:rPr lang="en-US" sz="2000" b="0" dirty="0"/>
              <a:t>201909-19:</a:t>
            </a:r>
            <a:endParaRPr lang="en-US" sz="2000" dirty="0"/>
          </a:p>
          <a:p>
            <a:pPr marL="0" indent="0"/>
            <a:r>
              <a:rPr lang="en-US" sz="2000" b="0" dirty="0"/>
              <a:t>Move to adopt text changes identified in doc 11-19-1483r2, instruct the technical editor to incorporate it in the P802.11az draft amendment text and empower the editor to perform editorial changes.</a:t>
            </a:r>
          </a:p>
          <a:p>
            <a:pPr marL="0" indent="0"/>
            <a:endParaRPr lang="en-US" sz="1400" b="0" dirty="0"/>
          </a:p>
          <a:p>
            <a:pPr marL="0" indent="0"/>
            <a:r>
              <a:rPr lang="en-US" sz="2000" b="0" dirty="0"/>
              <a:t>Moved: Ganesh </a:t>
            </a:r>
            <a:r>
              <a:rPr lang="en-US" sz="2000" b="0" dirty="0" err="1"/>
              <a:t>Venkatesan</a:t>
            </a:r>
            <a:endParaRPr lang="en-US" sz="2000" b="0" dirty="0"/>
          </a:p>
          <a:p>
            <a:pPr marL="0" indent="0"/>
            <a:r>
              <a:rPr lang="en-US" sz="2000" b="0" dirty="0"/>
              <a:t>Second: Girish Madpuwar </a:t>
            </a:r>
          </a:p>
          <a:p>
            <a:pPr marL="0" indent="0"/>
            <a:r>
              <a:rPr lang="en-US" sz="2000" b="0" dirty="0"/>
              <a:t>Results (Y/N/A): 9/0/1</a:t>
            </a:r>
          </a:p>
          <a:p>
            <a:pPr marL="0" indent="0"/>
            <a:r>
              <a:rPr lang="en-US" sz="2000" b="0" dirty="0"/>
              <a:t>Motion passes.</a:t>
            </a:r>
            <a:endParaRPr lang="en-US" sz="1800" b="0" dirty="0"/>
          </a:p>
          <a:p>
            <a:pPr marL="0" indent="0"/>
            <a:r>
              <a:rPr lang="en-US" sz="1800" b="0" dirty="0"/>
              <a:t>Results from the Sep. ad hoc (Y/N/A):11/0/0</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414026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11-19-1479 </a:t>
            </a:r>
            <a:r>
              <a:rPr lang="en-US" sz="2000" b="0" dirty="0"/>
              <a:t>CR for Miscellaneous CIDs in LB240</a:t>
            </a:r>
          </a:p>
          <a:p>
            <a:pPr marL="0" indent="0"/>
            <a:endParaRPr lang="en-US" sz="2000" dirty="0"/>
          </a:p>
          <a:p>
            <a:pPr marL="0" indent="0"/>
            <a:r>
              <a:rPr lang="en-US" sz="2000" dirty="0"/>
              <a:t>Motion </a:t>
            </a:r>
            <a:r>
              <a:rPr lang="en-US" sz="2000" b="0" dirty="0"/>
              <a:t>201909-20:</a:t>
            </a:r>
            <a:endParaRPr lang="en-US" sz="2000" dirty="0"/>
          </a:p>
          <a:p>
            <a:pPr marL="0" indent="0"/>
            <a:r>
              <a:rPr lang="en-US" sz="2000" b="0" dirty="0"/>
              <a:t>Move to adopt the resolutions depicted by document 11-19-1479r2 for CIDs 1922, 1055, 2274, 1339, 2363, 1700, 2501 and 2500,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dirty="0"/>
              <a:t>Motion passes.</a:t>
            </a:r>
            <a:endParaRPr lang="en-US" sz="1600" b="0" dirty="0"/>
          </a:p>
          <a:p>
            <a:pPr marL="0" indent="0"/>
            <a:r>
              <a:rPr lang="en-US" sz="1800" b="0" dirty="0"/>
              <a:t>Results from the Sep. ad hoc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11-19-1438 </a:t>
            </a:r>
            <a:r>
              <a:rPr lang="en-US" sz="2000" b="0" dirty="0"/>
              <a:t>CR for PHY related comments for LB240-part3</a:t>
            </a:r>
          </a:p>
          <a:p>
            <a:pPr marL="0" indent="0"/>
            <a:endParaRPr lang="en-US" sz="2000" dirty="0"/>
          </a:p>
          <a:p>
            <a:pPr marL="0" indent="0"/>
            <a:r>
              <a:rPr lang="en-US" sz="2000" dirty="0"/>
              <a:t>Motion </a:t>
            </a:r>
            <a:r>
              <a:rPr lang="en-US" sz="2000" b="0" dirty="0"/>
              <a:t>201909-21:</a:t>
            </a:r>
          </a:p>
          <a:p>
            <a:pPr marL="0" indent="0"/>
            <a:r>
              <a:rPr lang="en-US" sz="2000" b="0" dirty="0"/>
              <a:t>Move to adopt the resolutions depicted by document 11-19-1438r3 for CIDs 2499, 2435, and 2436,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Vankatesan</a:t>
            </a:r>
            <a:endParaRPr lang="en-US" sz="2000" b="0" dirty="0"/>
          </a:p>
          <a:p>
            <a:pPr marL="0" indent="0"/>
            <a:r>
              <a:rPr lang="en-US" sz="2000" b="0" dirty="0"/>
              <a:t>Second: Girish Madpuwar </a:t>
            </a:r>
          </a:p>
          <a:p>
            <a:pPr marL="0" indent="0"/>
            <a:r>
              <a:rPr lang="en-US" sz="2000" b="0" dirty="0"/>
              <a:t>Results (Y/N/A): 7/0/0</a:t>
            </a:r>
          </a:p>
          <a:p>
            <a:pPr marL="0" indent="0"/>
            <a:r>
              <a:rPr lang="en-US" sz="2000" b="0" dirty="0"/>
              <a:t>Motion passes.</a:t>
            </a:r>
          </a:p>
          <a:p>
            <a:pPr marL="0" indent="0"/>
            <a:endParaRPr lang="en-US" sz="1600" b="0" dirty="0"/>
          </a:p>
          <a:p>
            <a:pPr marL="0" indent="0"/>
            <a:r>
              <a:rPr lang="en-US" sz="1800" b="0" dirty="0"/>
              <a:t>Results from the Sep. ad hoc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11-19-1062</a:t>
            </a:r>
          </a:p>
        </p:txBody>
      </p:sp>
      <p:sp>
        <p:nvSpPr>
          <p:cNvPr id="3" name="Content Placeholder 2"/>
          <p:cNvSpPr>
            <a:spLocks noGrp="1"/>
          </p:cNvSpPr>
          <p:nvPr>
            <p:ph idx="1"/>
          </p:nvPr>
        </p:nvSpPr>
        <p:spPr/>
        <p:txBody>
          <a:bodyPr/>
          <a:lstStyle/>
          <a:p>
            <a:pPr marL="0" indent="0"/>
            <a:r>
              <a:rPr lang="en-US" sz="2000" dirty="0"/>
              <a:t>11-19-1062 </a:t>
            </a:r>
            <a:r>
              <a:rPr lang="en-US" sz="2000" b="0" dirty="0"/>
              <a:t>EDCA-FTM Negotiations</a:t>
            </a:r>
          </a:p>
          <a:p>
            <a:pPr marL="0" indent="0"/>
            <a:endParaRPr lang="en-US" sz="2000" dirty="0"/>
          </a:p>
          <a:p>
            <a:pPr marL="0" indent="0"/>
            <a:r>
              <a:rPr lang="en-US" sz="2000" dirty="0"/>
              <a:t>Motion </a:t>
            </a:r>
            <a:r>
              <a:rPr lang="en-US" sz="2000" b="0" dirty="0"/>
              <a:t>201909-22: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11-19-1062r7 for CID 1516, instruct the technical editor to incorporate it in the P802.11az draft and grant the editor editorial license.</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July meeting (Y/N/A): 8/0/2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11-19-579 – incorrect CID#s</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11-19-579 </a:t>
            </a:r>
            <a:r>
              <a:rPr lang="en-US" sz="2000" b="0" dirty="0"/>
              <a:t>LB240-Secure-TRN-CIDs</a:t>
            </a:r>
          </a:p>
          <a:p>
            <a:pPr marL="0" indent="0"/>
            <a:endParaRPr lang="en-US" sz="2000" dirty="0"/>
          </a:p>
          <a:p>
            <a:pPr marL="0" indent="0"/>
            <a:r>
              <a:rPr lang="en-US" sz="2000" dirty="0"/>
              <a:t>Motion </a:t>
            </a:r>
            <a:r>
              <a:rPr lang="en-US" sz="2000" b="0" dirty="0"/>
              <a:t>: (original motion from May meeting)</a:t>
            </a:r>
          </a:p>
          <a:p>
            <a:pPr marL="0" indent="0"/>
            <a:r>
              <a:rPr lang="en-US" sz="2000" b="0" dirty="0"/>
              <a:t>Move 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a:t>Moved: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11-19-579</a:t>
            </a:r>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a:p>
          <a:p>
            <a:pPr marL="0" indent="0"/>
            <a:r>
              <a:rPr lang="en-US" sz="2000" dirty="0"/>
              <a:t>Motion </a:t>
            </a:r>
            <a:r>
              <a:rPr lang="en-US" sz="2000" b="0" dirty="0"/>
              <a:t>201909-23:</a:t>
            </a:r>
            <a:endParaRPr lang="en-US" sz="2000" dirty="0"/>
          </a:p>
          <a:p>
            <a:pPr marL="0" indent="0"/>
            <a:r>
              <a:rPr lang="en-US" sz="2000" b="0" dirty="0"/>
              <a:t>Move to adopt the resolutions depicted by document 11-19-579r3 for CIDs 2390, 2373, 1306 and 1051, 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Alecsander Eitan</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July meeting (Y/N/A): 14/0/2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11-19-1507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201909-25:</a:t>
            </a:r>
            <a:endParaRPr lang="en-US" sz="2000" dirty="0"/>
          </a:p>
          <a:p>
            <a:pPr marL="0" indent="0"/>
            <a:r>
              <a:rPr lang="en-US" sz="2000" b="0" dirty="0"/>
              <a:t>Move to adopt the resolutions depicted by document 11-19-1507r2   for CIDs </a:t>
            </a:r>
            <a:r>
              <a:rPr lang="en-GB" sz="2000" b="0" dirty="0"/>
              <a:t>2384, 1283, 1213, 1284, 2472, 1285, 2099, 2100, 2372, 2095, 1078, 1431, 1231, 1084, 1085, 1098, 1939, 1954, 1947, 1951, 1994, 1955, 2035, 2052, 2066, 2092, 2107, 1981, 2023, 2378, 2439, 2215, 1944, 1429, 1108, 1379, 1073, 1421 and 1199,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Alecsander Eitan</a:t>
            </a:r>
          </a:p>
          <a:p>
            <a:pPr marL="0" indent="0"/>
            <a:r>
              <a:rPr lang="en-US" sz="2000" b="0" dirty="0"/>
              <a:t>Results (Y/N/A): 10/0/0</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92583</TotalTime>
  <Words>8768</Words>
  <Application>Microsoft Office PowerPoint</Application>
  <PresentationFormat>Widescreen</PresentationFormat>
  <Paragraphs>1675</Paragraphs>
  <Slides>115</Slides>
  <Notes>27</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3"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674</cp:revision>
  <cp:lastPrinted>1601-01-01T00:00:00Z</cp:lastPrinted>
  <dcterms:created xsi:type="dcterms:W3CDTF">2018-08-06T10:28:59Z</dcterms:created>
  <dcterms:modified xsi:type="dcterms:W3CDTF">2019-12-06T19:48:19Z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2019-12-06 19:48:19Z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