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5"/>
  </p:notesMasterIdLst>
  <p:handoutMasterIdLst>
    <p:handoutMasterId r:id="rId176"/>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343" r:id="rId18"/>
    <p:sldId id="2073" r:id="rId19"/>
    <p:sldId id="1101" r:id="rId20"/>
    <p:sldId id="1581" r:id="rId21"/>
    <p:sldId id="2279" r:id="rId22"/>
    <p:sldId id="2062" r:id="rId23"/>
    <p:sldId id="2280" r:id="rId24"/>
    <p:sldId id="1981" r:id="rId25"/>
    <p:sldId id="2074" r:id="rId26"/>
    <p:sldId id="2102" r:id="rId27"/>
    <p:sldId id="2107" r:id="rId28"/>
    <p:sldId id="2075" r:id="rId29"/>
    <p:sldId id="1657" r:id="rId30"/>
    <p:sldId id="2292" r:id="rId31"/>
    <p:sldId id="1965" r:id="rId32"/>
    <p:sldId id="1967" r:id="rId33"/>
    <p:sldId id="1968" r:id="rId34"/>
    <p:sldId id="1969" r:id="rId35"/>
    <p:sldId id="2357" r:id="rId36"/>
    <p:sldId id="2358" r:id="rId37"/>
    <p:sldId id="2359" r:id="rId38"/>
    <p:sldId id="2361" r:id="rId39"/>
    <p:sldId id="2360" r:id="rId40"/>
    <p:sldId id="2362" r:id="rId41"/>
    <p:sldId id="2104" r:id="rId42"/>
    <p:sldId id="2112" r:id="rId43"/>
    <p:sldId id="2113" r:id="rId44"/>
    <p:sldId id="2114" r:id="rId45"/>
    <p:sldId id="2167" r:id="rId46"/>
    <p:sldId id="2317" r:id="rId47"/>
    <p:sldId id="2331" r:id="rId48"/>
    <p:sldId id="2332" r:id="rId49"/>
    <p:sldId id="2351" r:id="rId50"/>
    <p:sldId id="2008" r:id="rId51"/>
    <p:sldId id="2291" r:id="rId52"/>
    <p:sldId id="1945" r:id="rId53"/>
    <p:sldId id="2036" r:id="rId54"/>
    <p:sldId id="2037" r:id="rId55"/>
    <p:sldId id="2071" r:id="rId56"/>
    <p:sldId id="2218" r:id="rId57"/>
    <p:sldId id="2323" r:id="rId58"/>
    <p:sldId id="2333" r:id="rId59"/>
    <p:sldId id="2334" r:id="rId60"/>
    <p:sldId id="2335" r:id="rId61"/>
    <p:sldId id="2352" r:id="rId62"/>
    <p:sldId id="2353" r:id="rId63"/>
    <p:sldId id="1688" r:id="rId64"/>
    <p:sldId id="2322" r:id="rId65"/>
    <p:sldId id="2293" r:id="rId66"/>
    <p:sldId id="1705" r:id="rId67"/>
    <p:sldId id="1706" r:id="rId68"/>
    <p:sldId id="1707" r:id="rId69"/>
    <p:sldId id="1708" r:id="rId70"/>
    <p:sldId id="1709" r:id="rId71"/>
    <p:sldId id="1710" r:id="rId72"/>
    <p:sldId id="1790" r:id="rId73"/>
    <p:sldId id="2199" r:id="rId74"/>
    <p:sldId id="2319" r:id="rId75"/>
    <p:sldId id="2320" r:id="rId76"/>
    <p:sldId id="2321" r:id="rId77"/>
    <p:sldId id="2355" r:id="rId78"/>
    <p:sldId id="2354" r:id="rId79"/>
    <p:sldId id="2294" r:id="rId80"/>
    <p:sldId id="1679" r:id="rId81"/>
    <p:sldId id="2336" r:id="rId82"/>
    <p:sldId id="2328" r:id="rId83"/>
    <p:sldId id="2304" r:id="rId84"/>
    <p:sldId id="2337" r:id="rId85"/>
    <p:sldId id="2371" r:id="rId86"/>
    <p:sldId id="2372" r:id="rId87"/>
    <p:sldId id="2373" r:id="rId88"/>
    <p:sldId id="2374" r:id="rId89"/>
    <p:sldId id="2375" r:id="rId90"/>
    <p:sldId id="2340" r:id="rId91"/>
    <p:sldId id="2341" r:id="rId92"/>
    <p:sldId id="2363" r:id="rId93"/>
    <p:sldId id="2364" r:id="rId94"/>
    <p:sldId id="2365" r:id="rId95"/>
    <p:sldId id="2367" r:id="rId96"/>
    <p:sldId id="2368" r:id="rId97"/>
    <p:sldId id="2369" r:id="rId98"/>
    <p:sldId id="2370" r:id="rId99"/>
    <p:sldId id="2338" r:id="rId100"/>
    <p:sldId id="2324" r:id="rId101"/>
    <p:sldId id="1375" r:id="rId102"/>
    <p:sldId id="1376" r:id="rId103"/>
    <p:sldId id="1400" r:id="rId104"/>
    <p:sldId id="2004" r:id="rId105"/>
    <p:sldId id="619" r:id="rId106"/>
    <p:sldId id="621" r:id="rId107"/>
    <p:sldId id="1561" r:id="rId108"/>
    <p:sldId id="1555" r:id="rId109"/>
    <p:sldId id="1601" r:id="rId110"/>
    <p:sldId id="1585" r:id="rId111"/>
    <p:sldId id="1586" r:id="rId112"/>
    <p:sldId id="1587" r:id="rId113"/>
    <p:sldId id="1588" r:id="rId114"/>
    <p:sldId id="1589" r:id="rId115"/>
    <p:sldId id="1590" r:id="rId116"/>
    <p:sldId id="1771" r:id="rId117"/>
    <p:sldId id="1772" r:id="rId118"/>
    <p:sldId id="1591" r:id="rId119"/>
    <p:sldId id="1592" r:id="rId120"/>
    <p:sldId id="1593" r:id="rId121"/>
    <p:sldId id="1594" r:id="rId122"/>
    <p:sldId id="1595" r:id="rId123"/>
    <p:sldId id="1596" r:id="rId124"/>
    <p:sldId id="1597" r:id="rId125"/>
    <p:sldId id="1598" r:id="rId126"/>
    <p:sldId id="1599" r:id="rId127"/>
    <p:sldId id="1600" r:id="rId128"/>
    <p:sldId id="1628" r:id="rId129"/>
    <p:sldId id="1638" r:id="rId130"/>
    <p:sldId id="1725" r:id="rId131"/>
    <p:sldId id="1726" r:id="rId132"/>
    <p:sldId id="1947" r:id="rId133"/>
    <p:sldId id="1975" r:id="rId134"/>
    <p:sldId id="1976" r:id="rId135"/>
    <p:sldId id="1977" r:id="rId136"/>
    <p:sldId id="2039" r:id="rId137"/>
    <p:sldId id="2060" r:id="rId138"/>
    <p:sldId id="2061" r:id="rId139"/>
    <p:sldId id="2097" r:id="rId140"/>
    <p:sldId id="2103" r:id="rId141"/>
    <p:sldId id="2063" r:id="rId142"/>
    <p:sldId id="2064" r:id="rId143"/>
    <p:sldId id="2065" r:id="rId144"/>
    <p:sldId id="2066" r:id="rId145"/>
    <p:sldId id="2067" r:id="rId146"/>
    <p:sldId id="2068" r:id="rId147"/>
    <p:sldId id="2069" r:id="rId148"/>
    <p:sldId id="2146" r:id="rId149"/>
    <p:sldId id="2147" r:id="rId150"/>
    <p:sldId id="2148" r:id="rId151"/>
    <p:sldId id="2158" r:id="rId152"/>
    <p:sldId id="2159" r:id="rId153"/>
    <p:sldId id="2157" r:id="rId154"/>
    <p:sldId id="2160" r:id="rId155"/>
    <p:sldId id="2216" r:id="rId156"/>
    <p:sldId id="2217" r:id="rId157"/>
    <p:sldId id="2219" r:id="rId158"/>
    <p:sldId id="2238" r:id="rId159"/>
    <p:sldId id="2239" r:id="rId160"/>
    <p:sldId id="2240" r:id="rId161"/>
    <p:sldId id="2242" r:id="rId162"/>
    <p:sldId id="2263" r:id="rId163"/>
    <p:sldId id="2276" r:id="rId164"/>
    <p:sldId id="2277" r:id="rId165"/>
    <p:sldId id="2278" r:id="rId166"/>
    <p:sldId id="2281" r:id="rId167"/>
    <p:sldId id="2282" r:id="rId168"/>
    <p:sldId id="2283" r:id="rId169"/>
    <p:sldId id="2284" r:id="rId170"/>
    <p:sldId id="2318" r:id="rId171"/>
    <p:sldId id="2329" r:id="rId172"/>
    <p:sldId id="2356" r:id="rId173"/>
    <p:sldId id="1701" r:id="rId17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88" autoAdjust="0"/>
    <p:restoredTop sz="94660" autoAdjust="0"/>
  </p:normalViewPr>
  <p:slideViewPr>
    <p:cSldViewPr>
      <p:cViewPr varScale="1">
        <p:scale>
          <a:sx n="64" d="100"/>
          <a:sy n="64" d="100"/>
        </p:scale>
        <p:origin x="1588" y="4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presProps" Target="presProps.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notesMaster" Target="notesMasters/notes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handoutMaster" Target="handoutMasters/handoutMaster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802.11-19/2102r4</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hyperlink" Target="mailto:jmessenger@advaoptical.com" TargetMode="External"/><Relationship Id="rId2" Type="http://schemas.openxmlformats.org/officeDocument/2006/relationships/hyperlink" Target="mailto:bew@cisco.com"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19/11-19-2059-00-0jtc-minutes-of-hawaii-meeting-in-nov-2019.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2.wmf"/></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3.wmf"/></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hyperlink" Target="https://iso.zoom.com.cn/meeting/register/uJcqdeyhpzMtmleRcg-EU1JyThTI0IMnqw" TargetMode="Externa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7.wmf"/><Relationship Id="rId4" Type="http://schemas.openxmlformats.org/officeDocument/2006/relationships/oleObject" Target="../embeddings/oleObject6.bin"/></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wmf"/></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10.wmf"/><Relationship Id="rId5" Type="http://schemas.openxmlformats.org/officeDocument/2006/relationships/oleObject" Target="../embeddings/oleObject9.bin"/><Relationship Id="rId4" Type="http://schemas.openxmlformats.org/officeDocument/2006/relationships/image" Target="../media/image9.w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1.w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Jan 2020 agenda in Irvine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9 January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 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November 2019 in Hawaii</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2"/>
            <a:r>
              <a:rPr lang="en-AU" dirty="0"/>
              <a:t>Preparation for SC6 meeting in Feb 2020 in London</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12432047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22850212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93124392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a:t>
            </a:r>
            <a:r>
              <a:rPr lang="en-AU" dirty="0">
                <a:hlinkClick r:id="rId2"/>
              </a:rPr>
              <a:t>bew@cisco.com</a:t>
            </a:r>
            <a:r>
              <a:rPr lang="en-AU" dirty="0"/>
              <a:t> (no longer at Cisco)</a:t>
            </a:r>
          </a:p>
          <a:p>
            <a:pPr lvl="2"/>
            <a:r>
              <a:rPr lang="en-AU" dirty="0"/>
              <a:t>Mick Seaman - mickseaman@gmail.com</a:t>
            </a:r>
          </a:p>
          <a:p>
            <a:pPr lvl="2"/>
            <a:r>
              <a:rPr lang="en-AU" dirty="0"/>
              <a:t>Stephen McCann  - mccann.stephen@gmail.com</a:t>
            </a:r>
          </a:p>
          <a:p>
            <a:pPr lvl="2"/>
            <a:r>
              <a:rPr lang="en-AU" dirty="0"/>
              <a:t>Adrian Stephens - Adrian.P.Stephens@intel.com</a:t>
            </a:r>
          </a:p>
          <a:p>
            <a:pPr lvl="2"/>
            <a:r>
              <a:rPr lang="en-AU" dirty="0"/>
              <a:t>Bruce Kraemer - bkraemer@marvell.com</a:t>
            </a:r>
          </a:p>
          <a:p>
            <a:pPr lvl="2"/>
            <a:r>
              <a:rPr lang="en-AU" dirty="0"/>
              <a:t>John Messenger - </a:t>
            </a:r>
            <a:r>
              <a:rPr lang="en-AU" dirty="0">
                <a:hlinkClick r:id="rId3"/>
              </a:rPr>
              <a:t>jmessenger@advaoptical.com</a:t>
            </a:r>
            <a:endParaRPr lang="en-AU" dirty="0"/>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15941415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endParaRPr lang="en-AU" dirty="0">
              <a:solidFill>
                <a:srgbClr val="FF0000"/>
              </a:solidFill>
            </a:endParaRP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23833330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105</a:t>
            </a:fld>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a:t>
            </a:r>
            <a:r>
              <a:rPr lang="en-US" i="1" dirty="0"/>
              <a:t>Irvine </a:t>
            </a:r>
            <a:r>
              <a:rPr lang="en-AU" i="1" dirty="0"/>
              <a:t>in January 2020,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106</a:t>
            </a:fld>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332331781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31765050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285234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meeting in Irvine in January 2020, as documented on slide 7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previous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meeting in Hawaii, in Nov 2019, as documented in </a:t>
            </a:r>
            <a:r>
              <a:rPr lang="en-AU" i="1" dirty="0">
                <a:hlinkClick r:id="rId3"/>
              </a:rPr>
              <a:t>11-19-2059-00</a:t>
            </a: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123</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971"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ratification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&amp; July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85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1839270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Sponsor Ballot process, but may also do so during the Letter Ballot process</a:t>
            </a:r>
          </a:p>
          <a:p>
            <a:pPr lvl="1"/>
            <a:r>
              <a:rPr lang="en-AU" dirty="0"/>
              <a:t>So far drafts have been liaised by all WGs</a:t>
            </a:r>
          </a:p>
          <a:p>
            <a:pPr lvl="2"/>
            <a:r>
              <a:rPr lang="en-AU" dirty="0"/>
              <a:t>IEEE 802.1/3/11/15/16/21/22 WGs</a:t>
            </a:r>
          </a:p>
          <a:p>
            <a:pPr lvl="2"/>
            <a:r>
              <a:rPr lang="en-AU" dirty="0"/>
              <a:t>IEEE 802.16/21/22 are now hibernating</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1236"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366322165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116893043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237395555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28463028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1676862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 liaison was sent after the Nov 2019 plenary (</a:t>
            </a:r>
            <a:r>
              <a:rPr lang="en-AU" dirty="0" err="1"/>
              <a:t>N</a:t>
            </a:r>
            <a:r>
              <a:rPr lang="en-AU" dirty="0" err="1">
                <a:solidFill>
                  <a:srgbClr val="FF0000"/>
                </a:solidFill>
              </a:rPr>
              <a:t>xxxxx</a:t>
            </a:r>
            <a:r>
              <a:rPr lang="en-AU" dirty="0"/>
              <a:t>)</a:t>
            </a:r>
            <a:r>
              <a:rPr lang="en-AU" b="0" dirty="0"/>
              <a:t> noting the approval of various SGs:</a:t>
            </a:r>
            <a:endParaRPr lang="en-AU" dirty="0">
              <a:solidFill>
                <a:srgbClr val="FF0000"/>
              </a:solidFill>
            </a:endParaRPr>
          </a:p>
          <a:p>
            <a:pPr lvl="2"/>
            <a:r>
              <a:rPr lang="en-AU" dirty="0"/>
              <a:t>IEEE 802.3 100 Gb/s wavelength Short Reach PHYs PAR Study Group</a:t>
            </a:r>
          </a:p>
          <a:p>
            <a:pPr lvl="2"/>
            <a:r>
              <a:rPr lang="en-AU" dirty="0"/>
              <a:t>IEEE 802.11 Sensing PAR Study Group</a:t>
            </a:r>
          </a:p>
          <a:p>
            <a:pPr lvl="2"/>
            <a:r>
              <a:rPr lang="en-AU" dirty="0"/>
              <a:t>IEEE 802.15 Reduced Spectral Bandwidth PHY Study Group </a:t>
            </a:r>
            <a:endParaRPr lang="en-AU" b="0" dirty="0"/>
          </a:p>
          <a:p>
            <a:pPr lvl="2"/>
            <a:endParaRPr lang="en-AU" b="0" dirty="0">
              <a:solidFill>
                <a:srgbClr val="FF0000"/>
              </a:solidFill>
            </a:endParaRPr>
          </a:p>
          <a:p>
            <a:pPr lvl="1"/>
            <a:endParaRPr lang="en-AU" b="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0889476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83684516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287947344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42685064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142018839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42516791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336761449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ratification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29649585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77085799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422320007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34058752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40066286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02925854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11530012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413894898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771317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issues highlighted in Hawaii related to the balloting process have probably been resolved</a:t>
            </a:r>
          </a:p>
        </p:txBody>
      </p:sp>
      <p:sp>
        <p:nvSpPr>
          <p:cNvPr id="8" name="Content Placeholder 7"/>
          <p:cNvSpPr>
            <a:spLocks noGrp="1"/>
          </p:cNvSpPr>
          <p:nvPr>
            <p:ph idx="1"/>
          </p:nvPr>
        </p:nvSpPr>
        <p:spPr/>
        <p:txBody>
          <a:bodyPr/>
          <a:lstStyle/>
          <a:p>
            <a:pPr lvl="1"/>
            <a:r>
              <a:rPr lang="en-AU" dirty="0"/>
              <a:t>In recent months a number of 60-day and FDIS ballots have not started as expected</a:t>
            </a:r>
          </a:p>
          <a:p>
            <a:pPr lvl="1"/>
            <a:r>
              <a:rPr lang="en-AU" dirty="0"/>
              <a:t>(Update on 15 Nov 2019) It is believed the procedural issues between IEEE-SA staff and ISO staff that have caused a slowdown in ballot handling have now been resolved and that ballots will restart in next 6-8 weeks.</a:t>
            </a:r>
          </a:p>
          <a:p>
            <a:pPr lvl="1"/>
            <a:r>
              <a:rPr lang="en-AU" dirty="0"/>
              <a:t>(Update on 17 Dec 2019) The first FDIS (802.1Q) has started after the procedural issues</a:t>
            </a:r>
          </a:p>
          <a:p>
            <a:pPr lvl="1"/>
            <a:r>
              <a:rPr lang="en-AU" dirty="0"/>
              <a:t>(Update on 7 Jan 2020) It appears procedural issues are still being encountered</a:t>
            </a:r>
            <a:endParaRPr lang="en-AU" dirty="0">
              <a:solidFill>
                <a:srgbClr val="FF0000"/>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a:t>
            </a:fld>
            <a:endParaRPr lang="en-US"/>
          </a:p>
        </p:txBody>
      </p:sp>
    </p:spTree>
    <p:extLst>
      <p:ext uri="{BB962C8B-B14F-4D97-AF65-F5344CB8AC3E}">
        <p14:creationId xmlns:p14="http://schemas.microsoft.com/office/powerpoint/2010/main" val="127307813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140662244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187047836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357531377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23652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62 standards through to PSDO ratification with 36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98217640"/>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29</a:t>
                      </a:r>
                    </a:p>
                  </a:txBody>
                  <a:tcPr/>
                </a:tc>
                <a:tc>
                  <a:txBody>
                    <a:bodyPr/>
                    <a:lstStyle/>
                    <a:p>
                      <a:pPr algn="ctr"/>
                      <a:r>
                        <a:rPr lang="en-AU" dirty="0"/>
                        <a:t>13</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11</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9</a:t>
                      </a:r>
                    </a:p>
                  </a:txBody>
                  <a:tcPr/>
                </a:tc>
                <a:tc>
                  <a:txBody>
                    <a:bodyPr/>
                    <a:lstStyle/>
                    <a:p>
                      <a:pPr algn="ctr"/>
                      <a:r>
                        <a:rPr lang="en-AU" dirty="0"/>
                        <a:t>12</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62</a:t>
                      </a:r>
                    </a:p>
                  </a:txBody>
                  <a:tcPr>
                    <a:lnT w="12700" cap="flat" cmpd="sng" algn="ctr">
                      <a:solidFill>
                        <a:schemeClr val="tx1"/>
                      </a:solidFill>
                      <a:prstDash val="solid"/>
                      <a:round/>
                      <a:headEnd type="none" w="med" len="med"/>
                      <a:tailEnd type="none" w="med" len="med"/>
                    </a:lnT>
                  </a:tcPr>
                </a:tc>
                <a:tc>
                  <a:txBody>
                    <a:bodyPr/>
                    <a:lstStyle/>
                    <a:p>
                      <a:pPr algn="ctr"/>
                      <a:r>
                        <a:rPr lang="en-AU" b="1" dirty="0"/>
                        <a:t>36</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run the IEEE 802 JTC1 SC meetings in Irvine in Jan 2020</a:t>
            </a:r>
          </a:p>
        </p:txBody>
      </p:sp>
      <p:sp>
        <p:nvSpPr>
          <p:cNvPr id="3075" name="Rectangle 5"/>
          <p:cNvSpPr>
            <a:spLocks noGrp="1" noChangeArrowheads="1"/>
          </p:cNvSpPr>
          <p:nvPr>
            <p:ph idx="1"/>
          </p:nvPr>
        </p:nvSpPr>
        <p:spPr/>
        <p:txBody>
          <a:bodyPr/>
          <a:lstStyle/>
          <a:p>
            <a:pPr lvl="1"/>
            <a:r>
              <a:rPr lang="en-US" dirty="0"/>
              <a:t>This presentation contains a proposed running order for the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0918794"/>
              </p:ext>
            </p:extLst>
          </p:nvPr>
        </p:nvGraphicFramePr>
        <p:xfrm>
          <a:off x="761999" y="1712149"/>
          <a:ext cx="7696200" cy="22555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2679765"/>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ratification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921075702"/>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.1Q-2018</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Jul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.1AR-Rev</a:t>
                      </a:r>
                    </a:p>
                  </a:txBody>
                  <a:tcPr marL="115147" marR="0"/>
                </a:tc>
                <a:tc>
                  <a:txBody>
                    <a:bodyPr/>
                    <a:lstStyle/>
                    <a:p>
                      <a:pPr algn="ctr"/>
                      <a:r>
                        <a:rPr lang="en-AU" sz="1600" b="0" dirty="0">
                          <a:solidFill>
                            <a:schemeClr val="tx1"/>
                          </a:solidFill>
                          <a:latin typeface="+mj-lt"/>
                          <a:cs typeface="Arial" panose="020B0604020202020204" pitchFamily="34" charset="0"/>
                        </a:rPr>
                        <a:t>D2.6</a:t>
                      </a:r>
                    </a:p>
                  </a:txBody>
                  <a:tcPr marL="115147" marR="115147"/>
                </a:tc>
                <a:tc>
                  <a:txBody>
                    <a:bodyPr/>
                    <a:lstStyle/>
                    <a:p>
                      <a:pPr algn="ctr"/>
                      <a:r>
                        <a:rPr lang="en-AU" sz="1600" b="0" dirty="0">
                          <a:solidFill>
                            <a:schemeClr val="tx1"/>
                          </a:solidFill>
                          <a:latin typeface="+mj-lt"/>
                          <a:cs typeface="Arial" panose="020B0604020202020204" pitchFamily="34" charset="0"/>
                        </a:rPr>
                        <a:t>Apr</a:t>
                      </a:r>
                      <a:r>
                        <a:rPr lang="en-AU" sz="1600" b="0" baseline="0" dirty="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a:t>
                      </a:r>
                      <a:r>
                        <a:rPr lang="en-AU" sz="1600" b="0" kern="1200" baseline="0" dirty="0">
                          <a:solidFill>
                            <a:schemeClr val="tx1"/>
                          </a:solidFill>
                          <a:latin typeface="+mn-lt"/>
                          <a:ea typeface="+mn-ea"/>
                          <a:cs typeface="+mn-cs"/>
                        </a:rPr>
                        <a:t> Oct 18</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14</a:t>
                      </a:r>
                      <a:r>
                        <a:rPr lang="en-AU" sz="1600" b="0" baseline="0" dirty="0">
                          <a:solidFill>
                            <a:schemeClr val="tx1"/>
                          </a:solidFill>
                          <a:latin typeface="+mj-lt"/>
                        </a:rPr>
                        <a:t> Nov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216655859"/>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446974359"/>
                  </a:ext>
                </a:extLst>
              </a:tr>
              <a:tr h="330320">
                <a:tc>
                  <a:txBody>
                    <a:bodyPr/>
                    <a:lstStyle/>
                    <a:p>
                      <a:r>
                        <a:rPr lang="en-AU" sz="1600" dirty="0"/>
                        <a:t>.</a:t>
                      </a:r>
                      <a:r>
                        <a:rPr lang="en-AU" sz="1600" dirty="0">
                          <a:cs typeface="Arial" panose="020B0604020202020204" pitchFamily="34" charset="0"/>
                        </a:rPr>
                        <a:t>1AC/Cor-1</a:t>
                      </a:r>
                      <a:r>
                        <a:rPr lang="en-AU" sz="1600" dirty="0"/>
                        <a:t> </a:t>
                      </a:r>
                      <a:endParaRPr lang="en-AU" sz="1600" dirty="0">
                        <a:latin typeface="+mj-lt"/>
                        <a:cs typeface="Arial" panose="020B0604020202020204" pitchFamily="34" charset="0"/>
                      </a:endParaRP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a:t>
                      </a:r>
                      <a:r>
                        <a:rPr lang="en-AU" sz="1600" b="0" baseline="0" dirty="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a:t>
                      </a:r>
                      <a:r>
                        <a:rPr lang="en-AU" sz="1600" b="0" baseline="0" dirty="0">
                          <a:solidFill>
                            <a:schemeClr val="tx1"/>
                          </a:solidFill>
                          <a:latin typeface="+mj-lt"/>
                        </a:rPr>
                        <a:t> Mar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457729634"/>
                  </a:ext>
                </a:extLst>
              </a:tr>
              <a:tr h="330320">
                <a:tc>
                  <a:txBody>
                    <a:bodyPr/>
                    <a:lstStyle/>
                    <a:p>
                      <a:r>
                        <a:rPr lang="en-AU" sz="1600" dirty="0">
                          <a:latin typeface="+mj-lt"/>
                          <a:cs typeface="Arial" panose="020B0604020202020204" pitchFamily="34" charset="0"/>
                        </a:rPr>
                        <a:t>.1Xck</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dirty="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a:latin typeface="+mj-lt"/>
                          <a:cs typeface="Arial" panose="020B0604020202020204" pitchFamily="34" charset="0"/>
                        </a:rPr>
                        <a:t>.1AE-Rev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dirty="0">
                        <a:solidFill>
                          <a:srgbClr val="00B05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40491922"/>
                  </a:ext>
                </a:extLst>
              </a:tr>
              <a:tr h="330320">
                <a:tc>
                  <a:txBody>
                    <a:bodyPr/>
                    <a:lstStyle/>
                    <a:p>
                      <a:r>
                        <a:rPr lang="en-AU" sz="1600" dirty="0">
                          <a:latin typeface="+mj-lt"/>
                          <a:cs typeface="Arial" panose="020B0604020202020204" pitchFamily="34" charset="0"/>
                        </a:rPr>
                        <a:t>.1X-REV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Karen Randall</a:t>
            </a:r>
          </a:p>
          <a:p>
            <a:pPr lvl="1"/>
            <a:r>
              <a:rPr lang="en-AU" dirty="0"/>
              <a:t>John Messenger</a:t>
            </a:r>
          </a:p>
          <a:p>
            <a:pPr lvl="1"/>
            <a:r>
              <a:rPr lang="en-AU" dirty="0"/>
              <a:t>Paul Congdon</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42120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FDIS ballot closes in May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pPr lvl="1"/>
            <a:r>
              <a:rPr lang="en-GB" dirty="0"/>
              <a:t>802.1Q-2018 was </a:t>
            </a:r>
            <a:r>
              <a:rPr lang="en-AU" dirty="0"/>
              <a:t>published in June 2018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chemeClr val="accent2"/>
                </a:solidFill>
              </a:rPr>
              <a:t>closes 4 May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31</a:t>
            </a:fld>
            <a:endParaRPr lang="en-US"/>
          </a:p>
        </p:txBody>
      </p:sp>
    </p:spTree>
    <p:extLst>
      <p:ext uri="{BB962C8B-B14F-4D97-AF65-F5344CB8AC3E}">
        <p14:creationId xmlns:p14="http://schemas.microsoft.com/office/powerpoint/2010/main" val="58370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PSDO process is on hold until the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chemeClr val="accent2"/>
                </a:solidFill>
              </a:rPr>
              <a:t>on hold</a:t>
            </a:r>
          </a:p>
          <a:p>
            <a:pPr marL="174625" lvl="1" indent="-174625"/>
            <a:r>
              <a:rPr lang="en-AU" dirty="0"/>
              <a:t>PSDO start is on hold until 802.1Q-2018 is approved</a:t>
            </a:r>
          </a:p>
          <a:p>
            <a:pPr marL="357187" lvl="2" indent="-174625"/>
            <a:r>
              <a:rPr lang="en-AU" dirty="0"/>
              <a:t>Submission into PSDO process was approved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 PSDO process is on hold until the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chemeClr val="accent2"/>
                </a:solidFill>
              </a:rPr>
              <a:t>on hold</a:t>
            </a:r>
            <a:endParaRPr lang="en-AU" dirty="0"/>
          </a:p>
          <a:p>
            <a:pPr marL="174625" lvl="1" indent="-174625"/>
            <a:r>
              <a:rPr lang="en-AU" dirty="0"/>
              <a:t>PSDO start is on hold until 802.1Q-2018 is approved</a:t>
            </a:r>
          </a:p>
          <a:p>
            <a:pPr marL="357187" lvl="2" indent="-174625"/>
            <a:r>
              <a:rPr lang="en-AU" dirty="0"/>
              <a:t>Submission into PSDO process was approved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passed FDIS ballot but requires a response</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China NB provided comments</a:t>
            </a:r>
          </a:p>
          <a:p>
            <a:pPr lvl="2"/>
            <a:r>
              <a:rPr lang="en-AU" dirty="0"/>
              <a:t>Response were sent in Jan 2019 (N16912)</a:t>
            </a:r>
          </a:p>
          <a:p>
            <a:r>
              <a:rPr lang="en-AU" dirty="0"/>
              <a:t>FDIS ballot: </a:t>
            </a:r>
            <a:r>
              <a:rPr lang="en-AU" dirty="0">
                <a:solidFill>
                  <a:srgbClr val="00B050"/>
                </a:solidFill>
              </a:rPr>
              <a:t>passed </a:t>
            </a:r>
            <a:r>
              <a:rPr lang="en-AU" dirty="0">
                <a:solidFill>
                  <a:schemeClr val="accent6"/>
                </a:solidFill>
              </a:rPr>
              <a:t>&amp; responses required</a:t>
            </a:r>
          </a:p>
          <a:p>
            <a:pPr lvl="1"/>
            <a:r>
              <a:rPr lang="en-AU" dirty="0"/>
              <a:t>802.1AR-Rev FDIS ballot passed on 14 Nov 2019</a:t>
            </a:r>
          </a:p>
          <a:p>
            <a:pPr lvl="2"/>
            <a:r>
              <a:rPr lang="en-AU" dirty="0"/>
              <a:t>Passed 11/1/7, </a:t>
            </a:r>
            <a:r>
              <a:rPr lang="en-AU"/>
              <a:t>with China </a:t>
            </a:r>
            <a:r>
              <a:rPr lang="en-AU" dirty="0"/>
              <a:t>NB voting no with </a:t>
            </a:r>
            <a:r>
              <a:rPr lang="en-AU"/>
              <a:t>2 comments (N17067)</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2977917025"/>
              </p:ext>
            </p:extLst>
          </p:nvPr>
        </p:nvGraphicFramePr>
        <p:xfrm>
          <a:off x="5181600" y="4419600"/>
          <a:ext cx="914400" cy="806450"/>
        </p:xfrm>
        <a:graphic>
          <a:graphicData uri="http://schemas.openxmlformats.org/presentationml/2006/ole">
            <mc:AlternateContent xmlns:mc="http://schemas.openxmlformats.org/markup-compatibility/2006">
              <mc:Choice xmlns:v="urn:schemas-microsoft-com:vml" Requires="v">
                <p:oleObj spid="_x0000_s287799"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1816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582670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Comment CN1</a:t>
            </a:r>
          </a:p>
          <a:p>
            <a:pPr lvl="1"/>
            <a:r>
              <a:rPr lang="en-GB" i="1" dirty="0"/>
              <a:t>The text specifies cryptographic algorithm combinations such as RSA-2048/SHA-256, ECDSA P-256/SHA-256, ECDSA P-384/SHA-384, which are used </a:t>
            </a:r>
            <a:r>
              <a:rPr lang="en-US" i="1" dirty="0"/>
              <a:t>as signature suites.</a:t>
            </a:r>
            <a:endParaRPr lang="en-AU" i="1" dirty="0"/>
          </a:p>
          <a:p>
            <a:pPr lvl="1"/>
            <a:r>
              <a:rPr lang="en-US" i="1" dirty="0"/>
              <a:t>The specific </a:t>
            </a:r>
            <a:r>
              <a:rPr lang="en-GB" i="1" dirty="0"/>
              <a:t>algorithm(s) shall not be limited, because:</a:t>
            </a:r>
            <a:endParaRPr lang="en-AU" i="1" dirty="0"/>
          </a:p>
          <a:p>
            <a:pPr marL="527050" lvl="2" indent="-342900">
              <a:buFont typeface="+mj-lt"/>
              <a:buAutoNum type="arabicPeriod"/>
            </a:pPr>
            <a:r>
              <a:rPr lang="en-US" i="1" dirty="0"/>
              <a:t>There are many other international algorithms for choice, which have been specified in ISO/IEC international standards. </a:t>
            </a:r>
            <a:endParaRPr lang="en-AU" i="1" dirty="0"/>
          </a:p>
          <a:p>
            <a:pPr marL="527050" lvl="2" indent="-342900">
              <a:buFont typeface="+mj-lt"/>
              <a:buAutoNum type="arabicPeriod"/>
            </a:pPr>
            <a:r>
              <a:rPr lang="en-GB" i="1" dirty="0"/>
              <a:t>The policy and regulation requirements on application of cryptographic algorithms differ from countries and regions.</a:t>
            </a:r>
            <a:endParaRPr lang="en-AU" i="1" dirty="0"/>
          </a:p>
          <a:p>
            <a:pPr lvl="1"/>
            <a:r>
              <a:rPr lang="en-GB" i="1" dirty="0"/>
              <a:t>Therefore, </a:t>
            </a:r>
            <a:r>
              <a:rPr lang="en-US" i="1" dirty="0"/>
              <a:t>it is unreasonable to specify cryptographic algorithms such as RSA-2048, ECDSA P-256, ECDSA P-384, SHA-256 and SHA-384 as mandatory implementation in this proposal.</a:t>
            </a:r>
            <a:endParaRPr lang="en-AU" i="1"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3515751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Change CN1</a:t>
            </a:r>
          </a:p>
          <a:p>
            <a:pPr lvl="1"/>
            <a:r>
              <a:rPr lang="en-AU" i="1" dirty="0"/>
              <a:t>In 60-day ballot, China NB referenced TMB Resolution 70/2018 and proposed a statement that does not violate it: “Cryptographic algorithms to be applied to information security mechanism may be subject to national and regional regulations. In this International Standard, cryptographic algorithms are instantiated, and may be chosen according to specific requirements in different countries and regions.” This statement is reasonable and can solve the problem China mentioned easily. Unfortunately, IEEE 802 did not accepted this proposal in 6N16912. </a:t>
            </a:r>
          </a:p>
          <a:p>
            <a:pPr lvl="1"/>
            <a:r>
              <a:rPr lang="en-AU" i="1" dirty="0"/>
              <a:t>…</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4052140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Change CN1</a:t>
            </a:r>
          </a:p>
          <a:p>
            <a:pPr lvl="1"/>
            <a:r>
              <a:rPr lang="en-AU" i="1" dirty="0"/>
              <a:t>…</a:t>
            </a:r>
          </a:p>
          <a:p>
            <a:pPr lvl="1"/>
            <a:r>
              <a:rPr lang="en-AU" i="1" dirty="0"/>
              <a:t>However, the proposal given by IEEE 802 in 6N16912 about making amendments cannot solve the issues effectively. Besides, choosing well-vetted, internationally designed, and recognized signature suites should reasonably include other algorithms defined in International Standards.</a:t>
            </a:r>
          </a:p>
          <a:p>
            <a:pPr lvl="1"/>
            <a:r>
              <a:rPr lang="en-AU" i="1" dirty="0"/>
              <a:t>To conclude, China would like to propose again to add a statement in the text of 802.1AR: “Cryptographic algorithms to be applied to information security mechanism may be subject to national and regional regulations. In this International Standard, cryptographic algorithms are instantiated, and other internationally designed and recognized cryptographic algorithms may be chosen according to specific requirements in different countries and regions.”</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73913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Proposed response CN1</a:t>
            </a:r>
          </a:p>
          <a:p>
            <a:pPr lvl="1"/>
            <a:r>
              <a:rPr lang="en-AU" dirty="0">
                <a:solidFill>
                  <a:srgbClr val="FF0000"/>
                </a:solidFill>
              </a:rPr>
              <a:t>802.1 WG will discuss in Jan 2019</a:t>
            </a:r>
          </a:p>
          <a:p>
            <a:pPr lvl="1"/>
            <a:r>
              <a:rPr lang="en-AU" dirty="0">
                <a:solidFill>
                  <a:srgbClr val="FF0000"/>
                </a:solidFill>
              </a:rPr>
              <a:t>This comment is an extension on comment during 60-day ballot and will require a new response </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3498120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Comment CN2</a:t>
            </a:r>
          </a:p>
          <a:p>
            <a:pPr lvl="1"/>
            <a:r>
              <a:rPr lang="en-AU" i="1" dirty="0"/>
              <a:t>This proposal is based on and implemented with IEEE 802.1X-2010, on which China NB has expressed sustained oppositions and submitted detailed comments on substantial issues </a:t>
            </a:r>
            <a:r>
              <a:rPr lang="en-US" i="1" dirty="0"/>
              <a:t>(including 6N15555 etc.). IEEE has acknowledged the receiving of China NB’s comments, but there has not been any technical improvements made on IEEE </a:t>
            </a:r>
            <a:r>
              <a:rPr lang="en-US" i="1" dirty="0" err="1"/>
              <a:t>Std</a:t>
            </a:r>
            <a:r>
              <a:rPr lang="en-US" i="1" dirty="0"/>
              <a:t> 802.1X and hence the defects still exist. China has noticed the reply in 6N16912, but the reply did not solve the technical problem mentioned about 802.1X.</a:t>
            </a:r>
            <a:endParaRPr lang="en-AU" i="1" dirty="0"/>
          </a:p>
          <a:p>
            <a:r>
              <a:rPr lang="en-AU" dirty="0"/>
              <a:t>Change CN2</a:t>
            </a:r>
          </a:p>
          <a:p>
            <a:pPr lvl="1"/>
            <a:r>
              <a:rPr lang="en-AU" dirty="0"/>
              <a:t>&lt;none&gt;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2382946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Proposed response CN2</a:t>
            </a:r>
          </a:p>
          <a:p>
            <a:pPr lvl="1"/>
            <a:r>
              <a:rPr lang="en-AU" dirty="0">
                <a:solidFill>
                  <a:srgbClr val="FF0000"/>
                </a:solidFill>
              </a:rPr>
              <a:t>802.1 WG will discuss in Jan 2019</a:t>
            </a:r>
          </a:p>
          <a:p>
            <a:pPr lvl="1"/>
            <a:r>
              <a:rPr lang="en-AU" dirty="0">
                <a:solidFill>
                  <a:srgbClr val="FF0000"/>
                </a:solidFill>
              </a:rPr>
              <a:t>Probably will use same response as for 60-day ballot</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1666912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a:t>
            </a:r>
            <a:r>
              <a:rPr lang="en-AU" dirty="0">
                <a:cs typeface="Arial" panose="020B0604020202020204" pitchFamily="34" charset="0"/>
              </a:rPr>
              <a:t>1Qcy</a:t>
            </a:r>
            <a:r>
              <a:rPr lang="en-AU" dirty="0"/>
              <a:t> PSDO process is on hold until the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chemeClr val="accent2"/>
                </a:solidFill>
              </a:rPr>
              <a:t>on hold</a:t>
            </a:r>
          </a:p>
          <a:p>
            <a:pPr marL="174625" lvl="1" indent="-174625"/>
            <a:r>
              <a:rPr lang="en-AU" dirty="0"/>
              <a:t>PSDO start is on hold until 802.1Q-2018 is approved</a:t>
            </a:r>
          </a:p>
          <a:p>
            <a:pPr marL="357187" lvl="2" indent="-174625"/>
            <a:r>
              <a:rPr lang="en-AU" dirty="0"/>
              <a:t>Submission into PSDO process was approved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702511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90-day is waiting for publication</a:t>
            </a:r>
          </a:p>
        </p:txBody>
      </p:sp>
      <p:sp>
        <p:nvSpPr>
          <p:cNvPr id="10" name="Content Placeholder 9"/>
          <p:cNvSpPr>
            <a:spLocks noGrp="1"/>
          </p:cNvSpPr>
          <p:nvPr>
            <p:ph idx="1"/>
          </p:nvPr>
        </p:nvSpPr>
        <p:spPr>
          <a:xfrm>
            <a:off x="519037" y="2360613"/>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passed</a:t>
            </a:r>
            <a:r>
              <a:rPr lang="en-AU" dirty="0">
                <a:solidFill>
                  <a:schemeClr val="accent2"/>
                </a:solidFill>
              </a:rPr>
              <a:t> &amp; waiting for publication</a:t>
            </a: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Publication is expected in about 8 weeks (as of end of Oct 2019)</a:t>
            </a:r>
          </a:p>
          <a:p>
            <a:pPr lvl="2"/>
            <a:r>
              <a:rPr lang="en-AU" dirty="0"/>
              <a:t>(Jan 2020) Asked Jodi </a:t>
            </a:r>
            <a:r>
              <a:rPr lang="en-AU" dirty="0" err="1"/>
              <a:t>Haasz</a:t>
            </a:r>
            <a:r>
              <a:rPr lang="en-AU" dirty="0"/>
              <a:t> for status</a:t>
            </a:r>
          </a:p>
          <a:p>
            <a:pPr lvl="1"/>
            <a:r>
              <a:rPr lang="en-AU" dirty="0"/>
              <a:t>IEEE 802.1AC/</a:t>
            </a:r>
            <a:r>
              <a:rPr lang="en-AU" dirty="0" err="1"/>
              <a:t>Cor</a:t>
            </a:r>
            <a:r>
              <a:rPr lang="en-AU" dirty="0"/>
              <a:t> 1 will be known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34685483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is waiting for start of FDIS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1"/>
            <a:r>
              <a:rPr lang="en-AU" dirty="0"/>
              <a:t>China voted “no” with 2 comments</a:t>
            </a:r>
          </a:p>
          <a:p>
            <a:pPr lvl="2"/>
            <a:r>
              <a:rPr lang="en-AU" dirty="0"/>
              <a:t>Response was sent in Sept 2019 (N17060) </a:t>
            </a:r>
          </a:p>
          <a:p>
            <a:r>
              <a:rPr lang="en-AU" dirty="0"/>
              <a:t>FDIS ballot: </a:t>
            </a:r>
            <a:r>
              <a:rPr lang="en-AU" dirty="0">
                <a:solidFill>
                  <a:schemeClr val="accent2"/>
                </a:solidFill>
              </a:rPr>
              <a:t>waiting</a:t>
            </a:r>
          </a:p>
          <a:p>
            <a:pPr lvl="1"/>
            <a:r>
              <a:rPr lang="en-AU" dirty="0">
                <a:solidFill>
                  <a:srgbClr val="FF0000"/>
                </a:solidFill>
              </a:rPr>
              <a:t>(Jan 2019) Ready to go but process issue is still being resolved</a:t>
            </a:r>
          </a:p>
          <a:p>
            <a:pPr lvl="1"/>
            <a:r>
              <a:rPr lang="en-AU" dirty="0"/>
              <a:t>Will be called ISO/IEC/IEEE 8802-1X:2013/AMD2-2019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835615193"/>
              </p:ext>
            </p:extLst>
          </p:nvPr>
        </p:nvGraphicFramePr>
        <p:xfrm>
          <a:off x="5181600" y="4572000"/>
          <a:ext cx="914400" cy="806450"/>
        </p:xfrm>
        <a:graphic>
          <a:graphicData uri="http://schemas.openxmlformats.org/presentationml/2006/ole">
            <mc:AlternateContent xmlns:mc="http://schemas.openxmlformats.org/markup-compatibility/2006">
              <mc:Choice xmlns:v="urn:schemas-microsoft-com:vml" Requires="v">
                <p:oleObj spid="_x0000_s284784"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18160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962172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is waiting for start of FDIS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chemeClr val="accent2"/>
                </a:solidFill>
              </a:rPr>
              <a:t>waiting</a:t>
            </a:r>
          </a:p>
          <a:p>
            <a:pPr lvl="1"/>
            <a:r>
              <a:rPr lang="en-AU" dirty="0">
                <a:solidFill>
                  <a:srgbClr val="FF0000"/>
                </a:solidFill>
              </a:rPr>
              <a:t>(Jan 2019) Ready to go but process issue is still being resolved</a:t>
            </a:r>
          </a:p>
          <a:p>
            <a:pPr lvl="1"/>
            <a:r>
              <a:rPr lang="en-AU" dirty="0"/>
              <a:t>Will be known as ISO/IEC/IEEE 8802-1AE:20</a:t>
            </a:r>
            <a:r>
              <a:rPr lang="en-AU" dirty="0">
                <a:solidFill>
                  <a:srgbClr val="FF0000"/>
                </a:solidFill>
              </a:rPr>
              <a:t>20</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697962196"/>
              </p:ext>
            </p:extLst>
          </p:nvPr>
        </p:nvGraphicFramePr>
        <p:xfrm>
          <a:off x="5257800" y="4419600"/>
          <a:ext cx="914400" cy="806450"/>
        </p:xfrm>
        <a:graphic>
          <a:graphicData uri="http://schemas.openxmlformats.org/presentationml/2006/ole">
            <mc:AlternateContent xmlns:mc="http://schemas.openxmlformats.org/markup-compatibility/2006">
              <mc:Choice xmlns:v="urn:schemas-microsoft-com:vml" Requires="v">
                <p:oleObj spid="_x0000_s285809"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2578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004597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will be sent to 60-day ballot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a:t>
            </a:r>
            <a:r>
              <a:rPr lang="en-US" dirty="0">
                <a:solidFill>
                  <a:srgbClr val="FF0000"/>
                </a:solidFill>
              </a:rPr>
              <a:t>N??????</a:t>
            </a:r>
            <a:r>
              <a:rPr lang="en-US" dirty="0"/>
              <a:t>)</a:t>
            </a:r>
            <a:endParaRPr lang="en-AU" dirty="0"/>
          </a:p>
          <a:p>
            <a:r>
              <a:rPr lang="en-US" dirty="0"/>
              <a:t>60-day</a:t>
            </a:r>
            <a:r>
              <a:rPr lang="en-AU" dirty="0"/>
              <a:t> pre-ballot: </a:t>
            </a:r>
            <a:r>
              <a:rPr lang="en-AU" dirty="0">
                <a:solidFill>
                  <a:schemeClr val="accent2"/>
                </a:solidFill>
              </a:rPr>
              <a:t>waiting</a:t>
            </a:r>
          </a:p>
          <a:p>
            <a:pPr lvl="1"/>
            <a:r>
              <a:rPr lang="en-AU" dirty="0"/>
              <a:t>(Nov 2019) Will go to </a:t>
            </a:r>
            <a:r>
              <a:rPr lang="en-AU" dirty="0" err="1"/>
              <a:t>RevCom</a:t>
            </a:r>
            <a:r>
              <a:rPr lang="en-AU" dirty="0"/>
              <a:t> soon and a motion to send to ISO was approved in Hawaii in Nov 2019</a:t>
            </a:r>
          </a:p>
          <a:p>
            <a:pPr lvl="2"/>
            <a:r>
              <a:rPr lang="en-AU" dirty="0"/>
              <a:t>(Jan 2020) Approved by </a:t>
            </a:r>
            <a:r>
              <a:rPr lang="en-AU" dirty="0" err="1"/>
              <a:t>RevCom</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4275516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will be sent to 60-day ballot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chemeClr val="accent2"/>
                </a:solidFill>
              </a:rPr>
              <a:t>waiting</a:t>
            </a:r>
          </a:p>
          <a:p>
            <a:pPr lvl="1"/>
            <a:r>
              <a:rPr lang="en-AU" dirty="0"/>
              <a:t>(Nov 2019) Will go to </a:t>
            </a:r>
            <a:r>
              <a:rPr lang="en-AU" dirty="0" err="1"/>
              <a:t>RevCom</a:t>
            </a:r>
            <a:r>
              <a:rPr lang="en-AU" dirty="0"/>
              <a:t> soon and a motion to send to ISO was approved in Hawaii in Nov 2019</a:t>
            </a:r>
          </a:p>
          <a:p>
            <a:pPr lvl="2"/>
            <a:r>
              <a:rPr lang="en-AU" dirty="0"/>
              <a:t>(Jan 2020) Approved by </a:t>
            </a:r>
            <a:r>
              <a:rPr lang="en-AU" dirty="0" err="1"/>
              <a:t>RevCom</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1948879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Approval in July 2019 for submission of draft for information on entering SA Ballot</a:t>
            </a:r>
          </a:p>
          <a:p>
            <a:pPr lvl="2"/>
            <a:r>
              <a:rPr lang="en-AU" dirty="0"/>
              <a:t>(Nov 2019) Still not in SA Ballot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40487334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802.1X-REV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Approval in July 2019 for submission of draft for information on entering Sponsor Ballot</a:t>
            </a:r>
          </a:p>
          <a:p>
            <a:pPr lvl="2"/>
            <a:r>
              <a:rPr lang="en-AU" dirty="0"/>
              <a:t>In Sept 2019, the 802,1 WG decided to hold off until 802.1Xck balloting is complete (now probably after June 2020)</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29411053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Approval in Hawaii in Nov 2019 for submission of draft for information</a:t>
            </a:r>
          </a:p>
          <a:p>
            <a:pPr lvl="2"/>
            <a:r>
              <a:rPr lang="en-AU" dirty="0">
                <a:solidFill>
                  <a:srgbClr val="FF0000"/>
                </a:solidFill>
              </a:rPr>
              <a:t>(6 Jan 2020) Still not sent; asked Glen Parsons</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196960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11 standards in the pipeline for ratification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773248"/>
              </p:ext>
            </p:extLst>
          </p:nvPr>
        </p:nvGraphicFramePr>
        <p:xfrm>
          <a:off x="152399" y="16002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4092400724"/>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02878772"/>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99053110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69794721"/>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085575416"/>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140920613"/>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20505301"/>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50</a:t>
            </a:fld>
            <a:endParaRPr lang="en-US"/>
          </a:p>
        </p:txBody>
      </p:sp>
    </p:spTree>
    <p:extLst>
      <p:ext uri="{BB962C8B-B14F-4D97-AF65-F5344CB8AC3E}">
        <p14:creationId xmlns:p14="http://schemas.microsoft.com/office/powerpoint/2010/main" val="5885085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7953047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 is on hold until FDIS on IEEE 802.3-REV completes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a:t>
            </a:r>
            <a:r>
              <a:rPr lang="en-AU" dirty="0"/>
              <a:t> 60-day ballot passed on 8 April 2019 (N16914)</a:t>
            </a:r>
          </a:p>
          <a:p>
            <a:pPr lvl="2"/>
            <a:r>
              <a:rPr lang="en-AU" dirty="0"/>
              <a:t>Passed 8/0/9 on need for ISO standard</a:t>
            </a:r>
          </a:p>
          <a:p>
            <a:pPr lvl="2"/>
            <a:r>
              <a:rPr lang="en-AU" dirty="0"/>
              <a:t>Passed 6/1/10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on hold</a:t>
            </a:r>
          </a:p>
          <a:p>
            <a:pPr lvl="1"/>
            <a:r>
              <a:rPr lang="en-US" dirty="0"/>
              <a:t>FDIS approval for IEEE 802.3-REV will need to precede IEEE 802.3cb FDIS start, since IEEE 802.3cb is an amendment to IEEE 802.3-REV</a:t>
            </a:r>
          </a:p>
          <a:p>
            <a:pPr lvl="1"/>
            <a:r>
              <a:rPr lang="en-US" dirty="0"/>
              <a:t>Will be known as ISO/IEC/IEEE 8802-3:2020/</a:t>
            </a:r>
            <a:r>
              <a:rPr lang="en-US" dirty="0" err="1"/>
              <a:t>Amd</a:t>
            </a:r>
            <a:r>
              <a:rPr lang="en-US" dirty="0"/>
              <a:t> 2</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583708207"/>
              </p:ext>
            </p:extLst>
          </p:nvPr>
        </p:nvGraphicFramePr>
        <p:xfrm>
          <a:off x="5334000" y="4419600"/>
          <a:ext cx="914400" cy="806450"/>
        </p:xfrm>
        <a:graphic>
          <a:graphicData uri="http://schemas.openxmlformats.org/presentationml/2006/ole">
            <mc:AlternateContent xmlns:mc="http://schemas.openxmlformats.org/markup-compatibility/2006">
              <mc:Choice xmlns:v="urn:schemas-microsoft-com:vml" Requires="v">
                <p:oleObj spid="_x0000_s283837"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3340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33320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 is on hold until FDIS on 802.3-REV completes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chemeClr val="accent2"/>
                </a:solidFill>
              </a:rPr>
              <a:t>on hold</a:t>
            </a:r>
          </a:p>
          <a:p>
            <a:pPr lvl="1"/>
            <a:r>
              <a:rPr lang="en-AU" dirty="0"/>
              <a:t>Submission approved in Mar 2019</a:t>
            </a:r>
          </a:p>
          <a:p>
            <a:pPr lvl="2"/>
            <a:r>
              <a:rPr lang="en-AU" dirty="0"/>
              <a:t>Delayed until 802.</a:t>
            </a:r>
            <a:r>
              <a:rPr lang="en-AU" dirty="0">
                <a:cs typeface="Arial" panose="020B0604020202020204" pitchFamily="34" charset="0"/>
              </a:rPr>
              <a:t>3-REV FDIS is complete</a:t>
            </a:r>
            <a:endParaRPr lang="en-AU" dirty="0"/>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13771002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is waiting for start of FDIS ballot </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Submitted in Feb 2019 (N16892)</a:t>
            </a: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waiting for start</a:t>
            </a:r>
          </a:p>
          <a:p>
            <a:pPr lvl="1"/>
            <a:r>
              <a:rPr lang="en-AU" dirty="0">
                <a:solidFill>
                  <a:srgbClr val="FF0000"/>
                </a:solidFill>
              </a:rPr>
              <a:t>(Jan 2019) Ready to go but process issue is still being resolved</a:t>
            </a:r>
          </a:p>
          <a:p>
            <a:pPr lvl="1"/>
            <a:r>
              <a:rPr lang="en-AU" dirty="0"/>
              <a:t>Will be published as ISO/IEC/IEEE 8802-3:20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15104917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chemeClr val="accent2"/>
                </a:solidFill>
              </a:rPr>
              <a:t>on hold</a:t>
            </a:r>
          </a:p>
          <a:p>
            <a:pPr lvl="1"/>
            <a:r>
              <a:rPr lang="en-AU" dirty="0"/>
              <a:t>Delayed until 802.</a:t>
            </a:r>
            <a:r>
              <a:rPr lang="en-AU" dirty="0">
                <a:cs typeface="Arial" panose="020B0604020202020204" pitchFamily="34" charset="0"/>
              </a:rPr>
              <a:t>3-REV FDIS is complete  (and IEEE publication)</a:t>
            </a:r>
            <a:endParaRPr lang="en-AU" dirty="0"/>
          </a:p>
          <a:p>
            <a:pPr lvl="2"/>
            <a:r>
              <a:rPr lang="en-AU" dirty="0"/>
              <a:t>Submission to PSDO approved in Mar 2019</a:t>
            </a:r>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25210674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chemeClr val="accent2"/>
                </a:solidFill>
              </a:rPr>
              <a:t>on hold</a:t>
            </a:r>
          </a:p>
          <a:p>
            <a:pPr lvl="1"/>
            <a:r>
              <a:rPr lang="en-AU" dirty="0"/>
              <a:t>Delayed until 802.</a:t>
            </a:r>
            <a:r>
              <a:rPr lang="en-AU" dirty="0">
                <a:cs typeface="Arial" panose="020B0604020202020204" pitchFamily="34" charset="0"/>
              </a:rPr>
              <a:t>3-REV FDIS completed (and IEEE publication)</a:t>
            </a:r>
            <a:endParaRPr lang="en-AU" dirty="0"/>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19142999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chemeClr val="accent2"/>
                </a:solidFill>
              </a:rPr>
              <a:t>on hold</a:t>
            </a:r>
          </a:p>
          <a:p>
            <a:pPr lvl="1"/>
            <a:r>
              <a:rPr lang="en-AU" dirty="0"/>
              <a:t>Delayed until 802.</a:t>
            </a:r>
            <a:r>
              <a:rPr lang="en-AU" dirty="0">
                <a:cs typeface="Arial" panose="020B0604020202020204" pitchFamily="34" charset="0"/>
              </a:rPr>
              <a:t>3-REV FDIS completed (and IEEE publication)</a:t>
            </a:r>
            <a:endParaRPr lang="en-AU" dirty="0"/>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2159426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802.3cn D3.1 was liaised for information in Dec 2019</a:t>
            </a:r>
          </a:p>
          <a:p>
            <a:pPr lvl="2"/>
            <a:r>
              <a:rPr lang="en-AU" dirty="0">
                <a:solidFill>
                  <a:srgbClr val="FF0000"/>
                </a:solidFill>
              </a:rPr>
              <a:t>(6 Jan 2020) Has not yet been put on SC6 server </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will be submitted for balloting in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8554847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802.3cm D3.1 was liaised for information in Dec 2019 </a:t>
            </a:r>
          </a:p>
          <a:p>
            <a:pPr lvl="2"/>
            <a:r>
              <a:rPr lang="en-AU" dirty="0">
                <a:solidFill>
                  <a:srgbClr val="FF0000"/>
                </a:solidFill>
              </a:rPr>
              <a:t>(6 Jan 2020) Has not yet been put on SC6 server </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will be submitted for balloting in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2224028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802.3cq D3.2 was liaised for information in Dec 2019 </a:t>
            </a:r>
          </a:p>
          <a:p>
            <a:pPr lvl="2"/>
            <a:r>
              <a:rPr lang="en-AU" dirty="0"/>
              <a:t>D3.1 was approved by EC but D3.2 was available and so was the version liaised</a:t>
            </a:r>
          </a:p>
          <a:p>
            <a:pPr lvl="2"/>
            <a:r>
              <a:rPr lang="en-AU" dirty="0">
                <a:solidFill>
                  <a:srgbClr val="FF0000"/>
                </a:solidFill>
              </a:rPr>
              <a:t>(6 Jan 2020) Has not yet been put on SC6 server </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submitted for balloting in Mar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31592858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 </a:t>
            </a:r>
            <a:r>
              <a:rPr lang="en-AU" dirty="0"/>
              <a:t>was liaised for information in Dec 2019</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802.3ch D3.0 was liaised for information in Dec 2019 </a:t>
            </a:r>
          </a:p>
          <a:p>
            <a:pPr lvl="2"/>
            <a:r>
              <a:rPr lang="en-AU" dirty="0">
                <a:solidFill>
                  <a:srgbClr val="FF0000"/>
                </a:solidFill>
              </a:rPr>
              <a:t>(6 Jan 2020) Has not yet been put on SC6 server </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423283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 </a:t>
            </a:r>
            <a:r>
              <a:rPr lang="en-AU" dirty="0"/>
              <a:t>was liaised for information in Dec 2019</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802.3ca D3.0 was liaised for information in Dec 2019 </a:t>
            </a:r>
          </a:p>
          <a:p>
            <a:pPr lvl="2"/>
            <a:r>
              <a:rPr lang="en-AU" dirty="0">
                <a:solidFill>
                  <a:srgbClr val="FF0000"/>
                </a:solidFill>
              </a:rPr>
              <a:t>(6 Jan 2020) Has not yet been put on SC6 server </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42259503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075252"/>
              </p:ext>
            </p:extLst>
          </p:nvPr>
        </p:nvGraphicFramePr>
        <p:xfrm>
          <a:off x="152399" y="2161466"/>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11aj</a:t>
                      </a:r>
                    </a:p>
                  </a:txBody>
                  <a:tcPr/>
                </a:tc>
                <a:tc>
                  <a:txBody>
                    <a:bodyPr/>
                    <a:lstStyle/>
                    <a:p>
                      <a:pPr algn="ctr"/>
                      <a:r>
                        <a:rPr lang="en-AU" sz="1600" b="0" dirty="0">
                          <a:solidFill>
                            <a:schemeClr val="tx1"/>
                          </a:solidFill>
                          <a:latin typeface="+mj-lt"/>
                          <a:cs typeface="Arial" panose="020B0604020202020204" pitchFamily="34" charset="0"/>
                        </a:rPr>
                        <a:t>D5.0</a:t>
                      </a: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Jul 19</a:t>
                      </a:r>
                      <a:endParaRPr lang="en-AU" sz="1600" b="0" dirty="0">
                        <a:solidFill>
                          <a:schemeClr val="tx1"/>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a:solidFill>
                            <a:schemeClr val="tx1"/>
                          </a:solidFill>
                          <a:latin typeface="+mj-lt"/>
                        </a:rPr>
                        <a:t>11ak</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Mar 19</a:t>
                      </a:r>
                    </a:p>
                  </a:txBody>
                  <a:tcPr marL="115147" marR="115147"/>
                </a:tc>
                <a:extLst>
                  <a:ext uri="{0D108BD9-81ED-4DB2-BD59-A6C34878D82A}">
                    <a16:rowId xmlns:a16="http://schemas.microsoft.com/office/drawing/2014/main" val="10005"/>
                  </a:ext>
                </a:extLst>
              </a:tr>
              <a:tr h="359602">
                <a:tc>
                  <a:txBody>
                    <a:bodyPr/>
                    <a:lstStyle/>
                    <a:p>
                      <a:pPr algn="l"/>
                      <a:r>
                        <a:rPr lang="en-GB" sz="1600" b="0" dirty="0">
                          <a:solidFill>
                            <a:schemeClr val="tx1"/>
                          </a:solidFill>
                          <a:latin typeface="+mj-lt"/>
                        </a:rPr>
                        <a:t>11aq</a:t>
                      </a:r>
                    </a:p>
                  </a:txBody>
                  <a:tcPr/>
                </a:tc>
                <a:tc>
                  <a:txBody>
                    <a:bodyPr/>
                    <a:lstStyle/>
                    <a:p>
                      <a:pPr algn="ctr"/>
                      <a:r>
                        <a:rPr lang="en-AU" sz="1600" b="0" kern="1200" dirty="0">
                          <a:solidFill>
                            <a:schemeClr val="tx1"/>
                          </a:solidFill>
                          <a:latin typeface="+mn-lt"/>
                          <a:ea typeface="+mn-ea"/>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 </a:t>
                      </a:r>
                      <a:r>
                        <a:rPr lang="en-AU" sz="1600" b="0" baseline="0" dirty="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Mar 19</a:t>
                      </a:r>
                    </a:p>
                  </a:txBody>
                  <a:tcPr marL="115147" marR="115147"/>
                </a:tc>
                <a:extLst>
                  <a:ext uri="{0D108BD9-81ED-4DB2-BD59-A6C34878D82A}">
                    <a16:rowId xmlns:a16="http://schemas.microsoft.com/office/drawing/2014/main" val="10006"/>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rgbClr val="FF0000"/>
                          </a:solidFill>
                          <a:latin typeface="+mj-lt"/>
                          <a:cs typeface="Arial" panose="020B0604020202020204" pitchFamily="34" charset="0"/>
                        </a:rPr>
                        <a:t>D3.0</a:t>
                      </a:r>
                    </a:p>
                  </a:txBody>
                  <a:tcPr marL="115147" marR="115147"/>
                </a:tc>
                <a:tc>
                  <a:txBody>
                    <a:bodyPr/>
                    <a:lstStyle/>
                    <a:p>
                      <a:pPr algn="ctr"/>
                      <a:r>
                        <a:rPr lang="en-AU" sz="1600" b="0" dirty="0">
                          <a:solidFill>
                            <a:srgbClr val="FF0000"/>
                          </a:solidFill>
                          <a:latin typeface="+mj-lt"/>
                          <a:cs typeface="Arial" panose="020B0604020202020204" pitchFamily="34" charset="0"/>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63</a:t>
            </a:fld>
            <a:endParaRPr lang="en-US"/>
          </a:p>
        </p:txBody>
      </p:sp>
    </p:spTree>
    <p:extLst>
      <p:ext uri="{BB962C8B-B14F-4D97-AF65-F5344CB8AC3E}">
        <p14:creationId xmlns:p14="http://schemas.microsoft.com/office/powerpoint/2010/main" val="34169559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98838813"/>
              </p:ext>
            </p:extLst>
          </p:nvPr>
        </p:nvGraphicFramePr>
        <p:xfrm>
          <a:off x="152399" y="2368668"/>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45042808"/>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4671388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33829037"/>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65880788"/>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64</a:t>
            </a:fld>
            <a:endParaRPr lang="en-US"/>
          </a:p>
        </p:txBody>
      </p:sp>
    </p:spTree>
    <p:extLst>
      <p:ext uri="{BB962C8B-B14F-4D97-AF65-F5344CB8AC3E}">
        <p14:creationId xmlns:p14="http://schemas.microsoft.com/office/powerpoint/2010/main" val="6606012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203830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802.11aj is waiting for start of FDIS ballot</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802.11aj drafts were liaised for information </a:t>
            </a:r>
          </a:p>
          <a:p>
            <a:pPr lvl="2"/>
            <a:r>
              <a:rPr lang="en-GB" dirty="0"/>
              <a:t>D5.0 in Jun 2017</a:t>
            </a:r>
          </a:p>
          <a:p>
            <a:pPr lvl="2"/>
            <a:r>
              <a:rPr lang="en-AU" dirty="0"/>
              <a:t>Published version liaised in July 2018 (N16817)</a:t>
            </a:r>
          </a:p>
          <a:p>
            <a:r>
              <a:rPr lang="en-US" dirty="0"/>
              <a:t>60-day</a:t>
            </a:r>
            <a:r>
              <a:rPr lang="en-AU" dirty="0"/>
              <a:t> pre-ballot: </a:t>
            </a:r>
            <a:r>
              <a:rPr lang="en-AU" dirty="0">
                <a:solidFill>
                  <a:srgbClr val="00B050"/>
                </a:solidFill>
              </a:rPr>
              <a:t>passed &amp; response sent</a:t>
            </a:r>
          </a:p>
          <a:p>
            <a:pPr lvl="1"/>
            <a:r>
              <a:rPr lang="en-AU" dirty="0"/>
              <a:t>802.11aj-2018 passed 60-day pre-ballot (N16897) on 10 Feb 2019</a:t>
            </a:r>
          </a:p>
          <a:p>
            <a:pPr lvl="2"/>
            <a:r>
              <a:rPr lang="en-AU" dirty="0"/>
              <a:t>Need? 7/0/12</a:t>
            </a:r>
          </a:p>
          <a:p>
            <a:pPr lvl="2"/>
            <a:r>
              <a:rPr lang="en-AU" dirty="0"/>
              <a:t>Submission? 6/0/13</a:t>
            </a:r>
          </a:p>
          <a:p>
            <a:pPr lvl="1"/>
            <a:r>
              <a:rPr lang="en-AU" dirty="0"/>
              <a:t>China NB voted “yes”/”abstain” but submitted two comments</a:t>
            </a:r>
          </a:p>
          <a:p>
            <a:pPr lvl="2"/>
            <a:r>
              <a:rPr lang="en-AU" dirty="0"/>
              <a:t>Response sent in July 2019 (11-19-1177-03)</a:t>
            </a:r>
          </a:p>
          <a:p>
            <a:r>
              <a:rPr lang="en-AU" dirty="0"/>
              <a:t>FDIS ballot: </a:t>
            </a:r>
            <a:r>
              <a:rPr lang="en-AU" dirty="0">
                <a:solidFill>
                  <a:schemeClr val="accent2"/>
                </a:solidFill>
              </a:rPr>
              <a:t>waiting for start</a:t>
            </a:r>
          </a:p>
          <a:p>
            <a:pPr lvl="1"/>
            <a:r>
              <a:rPr lang="en-AU" dirty="0">
                <a:solidFill>
                  <a:srgbClr val="FF0000"/>
                </a:solidFill>
              </a:rPr>
              <a:t>(Jan 2019) Ready to go but process issue is still being resolved</a:t>
            </a:r>
          </a:p>
          <a:p>
            <a:pPr lvl="1"/>
            <a:r>
              <a:rPr lang="en-AU" dirty="0"/>
              <a:t>Will be published as ISO/IEC/IEEE 8802-11:2018/AMD 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1741985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802.11ak is waiting for start of FDIS ballot </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802.11ak drafts were liaised for information </a:t>
            </a:r>
          </a:p>
          <a:p>
            <a:pPr lvl="2"/>
            <a:r>
              <a:rPr lang="en-GB" dirty="0"/>
              <a:t>D4.0 in Jun 2017</a:t>
            </a:r>
          </a:p>
          <a:p>
            <a:pPr lvl="2"/>
            <a:r>
              <a:rPr lang="en-AU" dirty="0"/>
              <a:t>Published version liaised in July 2018 (N16817)</a:t>
            </a:r>
            <a:endParaRPr lang="en-GB" dirty="0"/>
          </a:p>
          <a:p>
            <a:r>
              <a:rPr lang="en-US" dirty="0"/>
              <a:t>60-day</a:t>
            </a:r>
            <a:r>
              <a:rPr lang="en-AU" dirty="0"/>
              <a:t> pre-ballot: </a:t>
            </a:r>
            <a:r>
              <a:rPr lang="en-AU" dirty="0">
                <a:solidFill>
                  <a:srgbClr val="00B050"/>
                </a:solidFill>
              </a:rPr>
              <a:t>passed &amp; response sent</a:t>
            </a:r>
          </a:p>
          <a:p>
            <a:pPr lvl="1"/>
            <a:r>
              <a:rPr lang="en-AU" dirty="0"/>
              <a:t>802.11ak-2018 passed 60-day pre-ballot (N16898)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March 2019 (N16907)</a:t>
            </a:r>
          </a:p>
          <a:p>
            <a:r>
              <a:rPr lang="en-AU" dirty="0"/>
              <a:t>FDIS ballot: </a:t>
            </a:r>
            <a:r>
              <a:rPr lang="en-AU" dirty="0">
                <a:solidFill>
                  <a:schemeClr val="accent2"/>
                </a:solidFill>
              </a:rPr>
              <a:t>waiting for start</a:t>
            </a:r>
          </a:p>
          <a:p>
            <a:pPr lvl="1"/>
            <a:r>
              <a:rPr lang="en-AU" dirty="0">
                <a:solidFill>
                  <a:srgbClr val="FF0000"/>
                </a:solidFill>
              </a:rPr>
              <a:t>(Jan 2019) Ready to go but process issue is still being resolved</a:t>
            </a:r>
          </a:p>
          <a:p>
            <a:pPr lvl="1"/>
            <a:r>
              <a:rPr lang="en-AU" dirty="0"/>
              <a:t>Will be published as ISO/IEC/IEEE 8802-11:2018/AMD 4:20</a:t>
            </a:r>
            <a:r>
              <a:rPr lang="en-AU" dirty="0">
                <a:solidFill>
                  <a:srgbClr val="FF0000"/>
                </a:solidFill>
              </a:rPr>
              <a:t>xx</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379086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802.11aq is waiting for start of FDIS ballot </a:t>
            </a:r>
            <a:endParaRPr lang="en-AU" dirty="0">
              <a:solidFill>
                <a:srgbClr val="FF0000"/>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802.11aq D8.0 was sent for liaison in Mar 2017</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802.11ak-2018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chemeClr val="accent2"/>
                </a:solidFill>
              </a:rPr>
              <a:t>waiting for start</a:t>
            </a:r>
          </a:p>
          <a:p>
            <a:pPr lvl="1"/>
            <a:r>
              <a:rPr lang="en-AU" dirty="0">
                <a:solidFill>
                  <a:srgbClr val="FF0000"/>
                </a:solidFill>
              </a:rPr>
              <a:t>(Jan 2019) Ready to go but process issue is still being resolved</a:t>
            </a:r>
          </a:p>
          <a:p>
            <a:pPr lvl="1"/>
            <a:r>
              <a:rPr lang="en-AU" dirty="0"/>
              <a:t>Will be published as ISO/IEC/IEEE 8802-11:2018/AMD 5:20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41675473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Possibly send D6.0 for information in January 2020 when in SA Ballot</a:t>
            </a:r>
          </a:p>
          <a:p>
            <a:pPr lvl="2"/>
            <a:r>
              <a:rPr lang="en-AU" dirty="0"/>
              <a:t>SB closes on 24 Jan 2020</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4112704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Possibly send D5.0 for information in January 2020 when in SA Ballot</a:t>
            </a:r>
          </a:p>
          <a:p>
            <a:pPr lvl="2"/>
            <a:r>
              <a:rPr lang="en-AU" dirty="0"/>
              <a:t>SB closes on 24 Jan 2020</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14475263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Nov 2019</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12640005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31942449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3259782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3145062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21122610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10734299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will be liaised in Nov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approved to be liaised for information in Nov 2019 </a:t>
            </a:r>
          </a:p>
          <a:p>
            <a:pPr lvl="2"/>
            <a:r>
              <a:rPr lang="en-AU" dirty="0">
                <a:solidFill>
                  <a:srgbClr val="FF0000"/>
                </a:solidFill>
              </a:rPr>
              <a:t>(25 Nov 2019) Has not yet been liaised</a:t>
            </a:r>
          </a:p>
          <a:p>
            <a:pPr lvl="2"/>
            <a:r>
              <a:rPr lang="en-AU" dirty="0">
                <a:solidFill>
                  <a:srgbClr val="FF0000"/>
                </a:solidFill>
              </a:rPr>
              <a:t>(6 Jan 2020) Asked Dorothy for status; she replied it will happen soon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29098171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78</a:t>
            </a:fld>
            <a:endParaRPr lang="en-US"/>
          </a:p>
        </p:txBody>
      </p:sp>
    </p:spTree>
    <p:extLst>
      <p:ext uri="{BB962C8B-B14F-4D97-AF65-F5344CB8AC3E}">
        <p14:creationId xmlns:p14="http://schemas.microsoft.com/office/powerpoint/2010/main" val="33929152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368028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9221912"/>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32286756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40150213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802.22-REV is waiting for publication to start the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chemeClr val="accent2"/>
                </a:solidFill>
              </a:rPr>
              <a:t>waiting</a:t>
            </a:r>
          </a:p>
          <a:p>
            <a:pPr lvl="1"/>
            <a:r>
              <a:rPr lang="en-AU" dirty="0"/>
              <a:t>Submission to ballot approved, but waiting for publication</a:t>
            </a:r>
          </a:p>
          <a:p>
            <a:pPr lvl="1"/>
            <a:r>
              <a:rPr lang="en-AU" dirty="0"/>
              <a:t>802.22 WG will be in hibernation and so comment resolution will be a little more challenging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35510148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will be held in February 2020 in London</a:t>
            </a: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BSI</a:t>
            </a:r>
            <a:endParaRPr lang="en-AU" b="0" dirty="0"/>
          </a:p>
          <a:p>
            <a:r>
              <a:rPr lang="en-AU" dirty="0"/>
              <a:t>Dates</a:t>
            </a:r>
          </a:p>
          <a:p>
            <a:pPr lvl="1"/>
            <a:r>
              <a:rPr lang="en-AU" dirty="0"/>
              <a:t>3-7 Feb 2020</a:t>
            </a:r>
          </a:p>
          <a:p>
            <a:r>
              <a:rPr lang="en-AU" dirty="0"/>
              <a:t>Location</a:t>
            </a:r>
          </a:p>
          <a:p>
            <a:pPr lvl="1"/>
            <a:r>
              <a:rPr lang="en-AU" dirty="0"/>
              <a:t>BSI Group, Chiswick Tower, 389 Chiswick High Road, London, W4 4AL, UK</a:t>
            </a:r>
          </a:p>
          <a:p>
            <a:pPr lvl="2"/>
            <a:endParaRPr lang="en-US" dirty="0"/>
          </a:p>
        </p:txBody>
      </p:sp>
      <p:sp>
        <p:nvSpPr>
          <p:cNvPr id="6" name="Content Placeholder 5"/>
          <p:cNvSpPr>
            <a:spLocks noGrp="1"/>
          </p:cNvSpPr>
          <p:nvPr>
            <p:ph sz="half" idx="2"/>
          </p:nvPr>
        </p:nvSpPr>
        <p:spPr/>
        <p:txBody>
          <a:bodyPr/>
          <a:lstStyle/>
          <a:p>
            <a:r>
              <a:rPr lang="en-AU" dirty="0"/>
              <a:t>Logistical details</a:t>
            </a:r>
          </a:p>
          <a:p>
            <a:pPr lvl="1"/>
            <a:r>
              <a:rPr lang="en-AU" dirty="0"/>
              <a:t>Jodi has asked for WebEx</a:t>
            </a:r>
          </a:p>
          <a:p>
            <a:r>
              <a:rPr lang="en-GB" dirty="0"/>
              <a:t>Deadlines (for WG1)</a:t>
            </a:r>
          </a:p>
          <a:p>
            <a:pPr lvl="1"/>
            <a:r>
              <a:rPr lang="en-GB" dirty="0"/>
              <a:t>New agenda items: 13 Dec 2019</a:t>
            </a:r>
          </a:p>
          <a:p>
            <a:pPr lvl="1"/>
            <a:r>
              <a:rPr lang="en-GB" dirty="0"/>
              <a:t>New contributions on existing agenda items: 17 Jan 2020</a:t>
            </a:r>
          </a:p>
          <a:p>
            <a:pPr lvl="1"/>
            <a:r>
              <a:rPr lang="en-GB" dirty="0"/>
              <a:t>New comments: 24 Jan 2020</a:t>
            </a:r>
          </a:p>
          <a:p>
            <a:pPr lvl="1"/>
            <a:r>
              <a:rPr lang="en-GB" dirty="0"/>
              <a:t>Registration:</a:t>
            </a:r>
          </a:p>
          <a:p>
            <a:r>
              <a:rPr lang="en-GB" dirty="0"/>
              <a:t>Following meeting</a:t>
            </a:r>
          </a:p>
          <a:p>
            <a:pPr lvl="1"/>
            <a:r>
              <a:rPr lang="en-GB" dirty="0"/>
              <a:t>Oct or Nov 2020 in Austria</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42252464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We have some volunteers to attend the SC6 meeting in London</a:t>
            </a:r>
          </a:p>
        </p:txBody>
      </p:sp>
      <p:sp>
        <p:nvSpPr>
          <p:cNvPr id="3" name="Content Placeholder 2"/>
          <p:cNvSpPr>
            <a:spLocks noGrp="1"/>
          </p:cNvSpPr>
          <p:nvPr>
            <p:ph idx="1"/>
          </p:nvPr>
        </p:nvSpPr>
        <p:spPr/>
        <p:txBody>
          <a:bodyPr/>
          <a:lstStyle/>
          <a:p>
            <a:pPr lvl="1"/>
            <a:r>
              <a:rPr lang="en-AU" dirty="0"/>
              <a:t>Tentative volunteers</a:t>
            </a:r>
          </a:p>
          <a:p>
            <a:pPr lvl="1"/>
            <a:endParaRPr lang="en-AU" dirty="0"/>
          </a:p>
          <a:p>
            <a:pPr lvl="1"/>
            <a:endParaRPr lang="en-AU" dirty="0"/>
          </a:p>
          <a:p>
            <a:pPr lvl="1"/>
            <a:endParaRPr lang="en-AU" dirty="0"/>
          </a:p>
          <a:p>
            <a:pPr lvl="1"/>
            <a:endParaRPr lang="en-AU" dirty="0"/>
          </a:p>
          <a:p>
            <a:pPr lvl="1"/>
            <a:endParaRPr lang="en-AU" dirty="0"/>
          </a:p>
          <a:p>
            <a:pPr lvl="1"/>
            <a:endParaRPr lang="en-AU" dirty="0"/>
          </a:p>
          <a:p>
            <a:pPr lvl="1"/>
            <a:r>
              <a:rPr lang="en-AU" dirty="0"/>
              <a:t>The role of any volunteers will be to gather information and to present the IEEE 802.11 Liaison report</a:t>
            </a:r>
          </a:p>
          <a:p>
            <a:pPr lvl="1"/>
            <a:r>
              <a:rPr lang="en-AU" dirty="0"/>
              <a:t>Please register for WG1 and/or SC6 if attending</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graphicFrame>
        <p:nvGraphicFramePr>
          <p:cNvPr id="6" name="Table 5">
            <a:extLst>
              <a:ext uri="{FF2B5EF4-FFF2-40B4-BE49-F238E27FC236}">
                <a16:creationId xmlns:a16="http://schemas.microsoft.com/office/drawing/2014/main" id="{E06C49EC-9885-4CAA-88D4-923DF9A43A33}"/>
              </a:ext>
            </a:extLst>
          </p:cNvPr>
          <p:cNvGraphicFramePr>
            <a:graphicFrameLocks noGrp="1"/>
          </p:cNvGraphicFramePr>
          <p:nvPr>
            <p:extLst>
              <p:ext uri="{D42A27DB-BD31-4B8C-83A1-F6EECF244321}">
                <p14:modId xmlns:p14="http://schemas.microsoft.com/office/powerpoint/2010/main" val="2568145853"/>
              </p:ext>
            </p:extLst>
          </p:nvPr>
        </p:nvGraphicFramePr>
        <p:xfrm>
          <a:off x="646250" y="2362200"/>
          <a:ext cx="7851500" cy="2438400"/>
        </p:xfrm>
        <a:graphic>
          <a:graphicData uri="http://schemas.openxmlformats.org/drawingml/2006/table">
            <a:tbl>
              <a:tblPr firstRow="1" bandRow="1">
                <a:tableStyleId>{21E4AEA4-8DFA-4A89-87EB-49C32662AFE0}</a:tableStyleId>
              </a:tblPr>
              <a:tblGrid>
                <a:gridCol w="1570300">
                  <a:extLst>
                    <a:ext uri="{9D8B030D-6E8A-4147-A177-3AD203B41FA5}">
                      <a16:colId xmlns:a16="http://schemas.microsoft.com/office/drawing/2014/main" val="282832206"/>
                    </a:ext>
                  </a:extLst>
                </a:gridCol>
                <a:gridCol w="1242475">
                  <a:extLst>
                    <a:ext uri="{9D8B030D-6E8A-4147-A177-3AD203B41FA5}">
                      <a16:colId xmlns:a16="http://schemas.microsoft.com/office/drawing/2014/main" val="86343932"/>
                    </a:ext>
                  </a:extLst>
                </a:gridCol>
                <a:gridCol w="914400">
                  <a:extLst>
                    <a:ext uri="{9D8B030D-6E8A-4147-A177-3AD203B41FA5}">
                      <a16:colId xmlns:a16="http://schemas.microsoft.com/office/drawing/2014/main" val="2373595460"/>
                    </a:ext>
                  </a:extLst>
                </a:gridCol>
                <a:gridCol w="762000">
                  <a:extLst>
                    <a:ext uri="{9D8B030D-6E8A-4147-A177-3AD203B41FA5}">
                      <a16:colId xmlns:a16="http://schemas.microsoft.com/office/drawing/2014/main" val="3297710799"/>
                    </a:ext>
                  </a:extLst>
                </a:gridCol>
                <a:gridCol w="3362325">
                  <a:extLst>
                    <a:ext uri="{9D8B030D-6E8A-4147-A177-3AD203B41FA5}">
                      <a16:colId xmlns:a16="http://schemas.microsoft.com/office/drawing/2014/main" val="937367653"/>
                    </a:ext>
                  </a:extLst>
                </a:gridCol>
              </a:tblGrid>
              <a:tr h="152400">
                <a:tc>
                  <a:txBody>
                    <a:bodyPr/>
                    <a:lstStyle/>
                    <a:p>
                      <a:r>
                        <a:rPr lang="en-AU" sz="1400" dirty="0"/>
                        <a:t>Name</a:t>
                      </a:r>
                    </a:p>
                  </a:txBody>
                  <a:tcPr/>
                </a:tc>
                <a:tc>
                  <a:txBody>
                    <a:bodyPr/>
                    <a:lstStyle/>
                    <a:p>
                      <a:pPr algn="ctr"/>
                      <a:r>
                        <a:rPr lang="en-AU" sz="1400" dirty="0"/>
                        <a:t>Attending</a:t>
                      </a:r>
                    </a:p>
                  </a:txBody>
                  <a:tcPr/>
                </a:tc>
                <a:tc>
                  <a:txBody>
                    <a:bodyPr/>
                    <a:lstStyle/>
                    <a:p>
                      <a:pPr algn="ctr"/>
                      <a:r>
                        <a:rPr lang="en-AU" sz="1400" dirty="0"/>
                        <a:t>SC6</a:t>
                      </a:r>
                    </a:p>
                  </a:txBody>
                  <a:tcPr/>
                </a:tc>
                <a:tc>
                  <a:txBody>
                    <a:bodyPr/>
                    <a:lstStyle/>
                    <a:p>
                      <a:pPr algn="ctr"/>
                      <a:r>
                        <a:rPr lang="en-AU" sz="1400" dirty="0"/>
                        <a:t>WG1</a:t>
                      </a:r>
                    </a:p>
                  </a:txBody>
                  <a:tcPr/>
                </a:tc>
                <a:tc>
                  <a:txBody>
                    <a:bodyPr/>
                    <a:lstStyle/>
                    <a:p>
                      <a:r>
                        <a:rPr lang="en-AU" sz="1400" dirty="0"/>
                        <a:t>Interest</a:t>
                      </a:r>
                    </a:p>
                  </a:txBody>
                  <a:tcPr/>
                </a:tc>
                <a:extLst>
                  <a:ext uri="{0D108BD9-81ED-4DB2-BD59-A6C34878D82A}">
                    <a16:rowId xmlns:a16="http://schemas.microsoft.com/office/drawing/2014/main" val="1005738202"/>
                  </a:ext>
                </a:extLst>
              </a:tr>
              <a:tr h="152400">
                <a:tc>
                  <a:txBody>
                    <a:bodyPr/>
                    <a:lstStyle/>
                    <a:p>
                      <a:r>
                        <a:rPr lang="en-AU" sz="1400" dirty="0"/>
                        <a:t>Stephen McCann</a:t>
                      </a:r>
                    </a:p>
                  </a:txBody>
                  <a:tcPr/>
                </a:tc>
                <a:tc>
                  <a:txBody>
                    <a:bodyPr/>
                    <a:lstStyle/>
                    <a:p>
                      <a:pPr algn="ctr"/>
                      <a:r>
                        <a:rPr lang="en-AU" sz="1400" dirty="0"/>
                        <a:t>In person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 (BSI)</a:t>
                      </a:r>
                      <a:endParaRPr lang="en-AU" sz="1400" dirty="0"/>
                    </a:p>
                  </a:txBody>
                  <a:tcPr/>
                </a:tc>
                <a:tc>
                  <a:txBody>
                    <a:bodyPr/>
                    <a:lstStyle/>
                    <a:p>
                      <a:pPr algn="ctr"/>
                      <a:r>
                        <a:rPr lang="en-AU" sz="1400" dirty="0">
                          <a:sym typeface="Wingdings" panose="05000000000000000000" pitchFamily="2" charset="2"/>
                        </a:rPr>
                        <a:t></a:t>
                      </a:r>
                      <a:endParaRPr lang="en-AU" sz="1400" dirty="0"/>
                    </a:p>
                  </a:txBody>
                  <a:tcPr/>
                </a:tc>
                <a:tc>
                  <a:txBody>
                    <a:bodyPr/>
                    <a:lstStyle/>
                    <a:p>
                      <a:r>
                        <a:rPr lang="en-AU" sz="1400" dirty="0"/>
                        <a:t>General</a:t>
                      </a:r>
                    </a:p>
                  </a:txBody>
                  <a:tcPr/>
                </a:tc>
                <a:extLst>
                  <a:ext uri="{0D108BD9-81ED-4DB2-BD59-A6C34878D82A}">
                    <a16:rowId xmlns:a16="http://schemas.microsoft.com/office/drawing/2014/main" val="2286321315"/>
                  </a:ext>
                </a:extLst>
              </a:tr>
              <a:tr h="152400">
                <a:tc>
                  <a:txBody>
                    <a:bodyPr/>
                    <a:lstStyle/>
                    <a:p>
                      <a:r>
                        <a:rPr lang="en-AU" sz="1400" dirty="0"/>
                        <a:t>Paul Congdon </a:t>
                      </a:r>
                    </a:p>
                  </a:txBody>
                  <a:tcPr/>
                </a:tc>
                <a:tc>
                  <a:txBody>
                    <a:bodyPr/>
                    <a:lstStyle/>
                    <a:p>
                      <a:pPr algn="ctr"/>
                      <a:r>
                        <a:rPr lang="en-AU" sz="1400" dirty="0"/>
                        <a:t>In London?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
                      </a:r>
                    </a:p>
                  </a:txBody>
                  <a:tcPr/>
                </a:tc>
                <a:extLst>
                  <a:ext uri="{0D108BD9-81ED-4DB2-BD59-A6C34878D82A}">
                    <a16:rowId xmlns:a16="http://schemas.microsoft.com/office/drawing/2014/main" val="199157241"/>
                  </a:ext>
                </a:extLst>
              </a:tr>
              <a:tr h="152400">
                <a:tc>
                  <a:txBody>
                    <a:bodyPr/>
                    <a:lstStyle/>
                    <a:p>
                      <a:r>
                        <a:rPr lang="en-AU" sz="1400" dirty="0"/>
                        <a:t>Karen Randall </a:t>
                      </a:r>
                    </a:p>
                  </a:txBody>
                  <a:tcPr/>
                </a:tc>
                <a:tc>
                  <a:txBody>
                    <a:bodyPr/>
                    <a:lstStyle/>
                    <a:p>
                      <a:pPr algn="ctr"/>
                      <a:r>
                        <a:rPr lang="en-AU" sz="14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
                      </a:r>
                    </a:p>
                  </a:txBody>
                  <a:tcPr/>
                </a:tc>
                <a:extLst>
                  <a:ext uri="{0D108BD9-81ED-4DB2-BD59-A6C34878D82A}">
                    <a16:rowId xmlns:a16="http://schemas.microsoft.com/office/drawing/2014/main" val="2779176575"/>
                  </a:ext>
                </a:extLst>
              </a:tr>
              <a:tr h="152400">
                <a:tc>
                  <a:txBody>
                    <a:bodyPr/>
                    <a:lstStyle/>
                    <a:p>
                      <a:r>
                        <a:rPr lang="en-AU" sz="1400" dirty="0"/>
                        <a:t>David Law </a:t>
                      </a:r>
                    </a:p>
                  </a:txBody>
                  <a:tcPr/>
                </a:tc>
                <a:tc>
                  <a:txBody>
                    <a:bodyPr/>
                    <a:lstStyle/>
                    <a:p>
                      <a:pPr algn="ctr"/>
                      <a:r>
                        <a:rPr lang="en-AU" sz="1400" dirty="0"/>
                        <a:t>In person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 </a:t>
                      </a:r>
                    </a:p>
                  </a:txBody>
                  <a:tcPr/>
                </a:tc>
                <a:extLst>
                  <a:ext uri="{0D108BD9-81ED-4DB2-BD59-A6C34878D82A}">
                    <a16:rowId xmlns:a16="http://schemas.microsoft.com/office/drawing/2014/main" val="1404177656"/>
                  </a:ext>
                </a:extLst>
              </a:tr>
              <a:tr h="152400">
                <a:tc>
                  <a:txBody>
                    <a:bodyPr/>
                    <a:lstStyle/>
                    <a:p>
                      <a:r>
                        <a:rPr lang="en-AU" sz="1400" dirty="0"/>
                        <a:t>Jodi </a:t>
                      </a:r>
                      <a:r>
                        <a:rPr lang="en-AU" sz="1400" dirty="0" err="1"/>
                        <a:t>Haasz</a:t>
                      </a:r>
                      <a:endParaRPr lang="en-AU" sz="1400" dirty="0"/>
                    </a:p>
                  </a:txBody>
                  <a:tcPr/>
                </a:tc>
                <a:tc>
                  <a:txBody>
                    <a:bodyPr/>
                    <a:lstStyle/>
                    <a:p>
                      <a:pPr algn="ctr"/>
                      <a:r>
                        <a:rPr lang="en-AU" sz="1400" dirty="0"/>
                        <a:t>Remote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 &amp; WUR proposal</a:t>
                      </a:r>
                    </a:p>
                  </a:txBody>
                  <a:tcPr/>
                </a:tc>
                <a:extLst>
                  <a:ext uri="{0D108BD9-81ED-4DB2-BD59-A6C34878D82A}">
                    <a16:rowId xmlns:a16="http://schemas.microsoft.com/office/drawing/2014/main" val="723364859"/>
                  </a:ext>
                </a:extLst>
              </a:tr>
              <a:tr h="152400">
                <a:tc>
                  <a:txBody>
                    <a:bodyPr/>
                    <a:lstStyle/>
                    <a:p>
                      <a:r>
                        <a:rPr lang="en-AU" sz="1400" dirty="0"/>
                        <a:t>Andrew Myles</a:t>
                      </a:r>
                    </a:p>
                  </a:txBody>
                  <a:tcPr/>
                </a:tc>
                <a:tc>
                  <a:txBody>
                    <a:bodyPr/>
                    <a:lstStyle/>
                    <a:p>
                      <a:pPr algn="ctr"/>
                      <a:r>
                        <a:rPr lang="en-AU" sz="1400" dirty="0"/>
                        <a:t>Remote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 &amp; WUR proposal</a:t>
                      </a:r>
                    </a:p>
                  </a:txBody>
                  <a:tcPr/>
                </a:tc>
                <a:extLst>
                  <a:ext uri="{0D108BD9-81ED-4DB2-BD59-A6C34878D82A}">
                    <a16:rowId xmlns:a16="http://schemas.microsoft.com/office/drawing/2014/main" val="3162081663"/>
                  </a:ext>
                </a:extLst>
              </a:tr>
              <a:tr h="152400">
                <a:tc>
                  <a:txBody>
                    <a:bodyPr/>
                    <a:lstStyle/>
                    <a:p>
                      <a:r>
                        <a:rPr lang="en-AU" sz="1400" dirty="0"/>
                        <a:t>Peter Yee</a:t>
                      </a:r>
                    </a:p>
                  </a:txBody>
                  <a:tcPr/>
                </a:tc>
                <a:tc>
                  <a:txBody>
                    <a:bodyPr/>
                    <a:lstStyle/>
                    <a:p>
                      <a:pPr algn="ctr"/>
                      <a:r>
                        <a:rPr lang="en-AU" sz="1400" dirty="0"/>
                        <a:t>Remote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a:t>
                      </a:r>
                    </a:p>
                  </a:txBody>
                  <a:tcPr/>
                </a:tc>
                <a:extLst>
                  <a:ext uri="{0D108BD9-81ED-4DB2-BD59-A6C34878D82A}">
                    <a16:rowId xmlns:a16="http://schemas.microsoft.com/office/drawing/2014/main" val="1143319239"/>
                  </a:ext>
                </a:extLst>
              </a:tr>
            </a:tbl>
          </a:graphicData>
        </a:graphic>
      </p:graphicFrame>
    </p:spTree>
    <p:extLst>
      <p:ext uri="{BB962C8B-B14F-4D97-AF65-F5344CB8AC3E}">
        <p14:creationId xmlns:p14="http://schemas.microsoft.com/office/powerpoint/2010/main" val="30680536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BEF26-1B46-4082-A30A-E1E6C96AEF84}"/>
              </a:ext>
            </a:extLst>
          </p:cNvPr>
          <p:cNvSpPr>
            <a:spLocks noGrp="1"/>
          </p:cNvSpPr>
          <p:nvPr>
            <p:ph type="title"/>
          </p:nvPr>
        </p:nvSpPr>
        <p:spPr/>
        <p:txBody>
          <a:bodyPr/>
          <a:lstStyle/>
          <a:p>
            <a:r>
              <a:rPr lang="en-AU" dirty="0"/>
              <a:t>IEEE-SA have asked for </a:t>
            </a:r>
            <a:r>
              <a:rPr lang="en-AU" dirty="0" err="1"/>
              <a:t>Webex</a:t>
            </a:r>
            <a:r>
              <a:rPr lang="en-AU" dirty="0"/>
              <a:t> access to some items at the SC6/WG1 meeting</a:t>
            </a:r>
          </a:p>
        </p:txBody>
      </p:sp>
      <p:sp>
        <p:nvSpPr>
          <p:cNvPr id="3" name="Content Placeholder 2">
            <a:extLst>
              <a:ext uri="{FF2B5EF4-FFF2-40B4-BE49-F238E27FC236}">
                <a16:creationId xmlns:a16="http://schemas.microsoft.com/office/drawing/2014/main" id="{DBE00017-1A96-4667-8341-3DA2F5D4D540}"/>
              </a:ext>
            </a:extLst>
          </p:cNvPr>
          <p:cNvSpPr>
            <a:spLocks noGrp="1"/>
          </p:cNvSpPr>
          <p:nvPr>
            <p:ph idx="1"/>
          </p:nvPr>
        </p:nvSpPr>
        <p:spPr/>
        <p:txBody>
          <a:bodyPr/>
          <a:lstStyle/>
          <a:p>
            <a:pPr lvl="1"/>
            <a:r>
              <a:rPr lang="en-AU" dirty="0"/>
              <a:t>Jodi </a:t>
            </a:r>
            <a:r>
              <a:rPr lang="en-AU" dirty="0" err="1"/>
              <a:t>Haasz</a:t>
            </a:r>
            <a:r>
              <a:rPr lang="en-AU" dirty="0"/>
              <a:t> (IEEE-SA) has requested WebEx for the following items on the JTC 1/SC 6/WG 1 meeting agenda</a:t>
            </a:r>
          </a:p>
          <a:p>
            <a:pPr lvl="2"/>
            <a:r>
              <a:rPr lang="en-AU" i="1" dirty="0"/>
              <a:t>8.1 - IEEE 802 Liaison Report</a:t>
            </a:r>
          </a:p>
          <a:p>
            <a:pPr lvl="2"/>
            <a:r>
              <a:rPr lang="en-AU" i="1" dirty="0"/>
              <a:t>9.1 - WG1Nxxx: Technology of Variable Low Power Wake up OOK signal and Radio Device inter-operable with ISM Legacy communication</a:t>
            </a:r>
          </a:p>
          <a:p>
            <a:pPr lvl="1"/>
            <a:r>
              <a:rPr lang="en-AU" dirty="0"/>
              <a:t>The WG1 Convenor (</a:t>
            </a:r>
            <a:r>
              <a:rPr lang="en-AU" dirty="0" err="1"/>
              <a:t>Zhenhai</a:t>
            </a:r>
            <a:r>
              <a:rPr lang="en-AU" dirty="0"/>
              <a:t> Huang from China NB) has arranged a Zoom meeting</a:t>
            </a:r>
          </a:p>
          <a:p>
            <a:pPr lvl="2"/>
            <a:r>
              <a:rPr lang="en-AU" dirty="0"/>
              <a:t>Time: 3 Feb 2020, Monday, 2:00 PM (GMT +0:00, London, UK) Duration: 1.5 hrs maximum </a:t>
            </a:r>
          </a:p>
          <a:p>
            <a:pPr lvl="2"/>
            <a:r>
              <a:rPr lang="en-AU" dirty="0"/>
              <a:t>Please register yourself through the following link: </a:t>
            </a:r>
            <a:r>
              <a:rPr lang="en-AU" dirty="0">
                <a:hlinkClick r:id="rId3"/>
              </a:rPr>
              <a:t>https://iso.zoom.com.cn/meeting/register/uJcqdeyhpzMtmleRcg-EU1JyThTI0IMnqw</a:t>
            </a:r>
            <a:endParaRPr lang="en-AU" dirty="0"/>
          </a:p>
          <a:p>
            <a:pPr lvl="2"/>
            <a:r>
              <a:rPr lang="en-AU" dirty="0"/>
              <a:t>Reminder: you need to be registered for the SC6/EWG1 meeting to attend, and you need to be registered with SC6/WG1 to register for the meeting </a:t>
            </a:r>
          </a:p>
          <a:p>
            <a:pPr lvl="1"/>
            <a:endParaRPr lang="en-AU" dirty="0"/>
          </a:p>
          <a:p>
            <a:endParaRPr lang="en-AU" dirty="0"/>
          </a:p>
        </p:txBody>
      </p:sp>
      <p:sp>
        <p:nvSpPr>
          <p:cNvPr id="4" name="Footer Placeholder 3">
            <a:extLst>
              <a:ext uri="{FF2B5EF4-FFF2-40B4-BE49-F238E27FC236}">
                <a16:creationId xmlns:a16="http://schemas.microsoft.com/office/drawing/2014/main" id="{A47F23E5-13FC-4647-B38E-B93D5617E17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EA148B0-8AD5-45D6-BB7C-6A42E394A6D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graphicFrame>
        <p:nvGraphicFramePr>
          <p:cNvPr id="6" name="Object 5">
            <a:extLst>
              <a:ext uri="{FF2B5EF4-FFF2-40B4-BE49-F238E27FC236}">
                <a16:creationId xmlns:a16="http://schemas.microsoft.com/office/drawing/2014/main" id="{1C05EC47-C0BD-4805-A01B-DBCE7DFD66E4}"/>
              </a:ext>
            </a:extLst>
          </p:cNvPr>
          <p:cNvGraphicFramePr>
            <a:graphicFrameLocks noChangeAspect="1"/>
          </p:cNvGraphicFramePr>
          <p:nvPr>
            <p:extLst>
              <p:ext uri="{D42A27DB-BD31-4B8C-83A1-F6EECF244321}">
                <p14:modId xmlns:p14="http://schemas.microsoft.com/office/powerpoint/2010/main" val="3122975394"/>
              </p:ext>
            </p:extLst>
          </p:nvPr>
        </p:nvGraphicFramePr>
        <p:xfrm>
          <a:off x="7315200" y="4724400"/>
          <a:ext cx="914400" cy="806450"/>
        </p:xfrm>
        <a:graphic>
          <a:graphicData uri="http://schemas.openxmlformats.org/presentationml/2006/ole">
            <mc:AlternateContent xmlns:mc="http://schemas.openxmlformats.org/markup-compatibility/2006">
              <mc:Choice xmlns:v="urn:schemas-microsoft-com:vml" Requires="v">
                <p:oleObj spid="_x0000_s291844" name="Packager Shell Object" showAsIcon="1" r:id="rId4" imgW="914400" imgH="806400" progId="Package">
                  <p:embed/>
                </p:oleObj>
              </mc:Choice>
              <mc:Fallback>
                <p:oleObj name="Packager Shell Object" showAsIcon="1" r:id="rId4" imgW="914400" imgH="806400" progId="Package">
                  <p:embed/>
                  <p:pic>
                    <p:nvPicPr>
                      <p:cNvPr id="0" name=""/>
                      <p:cNvPicPr/>
                      <p:nvPr/>
                    </p:nvPicPr>
                    <p:blipFill>
                      <a:blip r:embed="rId5"/>
                      <a:stretch>
                        <a:fillRect/>
                      </a:stretch>
                    </p:blipFill>
                    <p:spPr>
                      <a:xfrm>
                        <a:off x="7315200" y="4724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153354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a:t>Draft SC6/WG1 Agenda</a:t>
            </a:r>
          </a:p>
          <a:p>
            <a:pPr marL="344488" lvl="1" indent="-342900">
              <a:buFont typeface="+mj-lt"/>
              <a:buAutoNum type="arabicPeriod"/>
            </a:pPr>
            <a:r>
              <a:rPr lang="en-AU" dirty="0"/>
              <a:t>Welcome</a:t>
            </a:r>
          </a:p>
          <a:p>
            <a:pPr marL="344488" lvl="1" indent="-342900">
              <a:buFont typeface="+mj-lt"/>
              <a:buAutoNum type="arabicPeriod"/>
            </a:pPr>
            <a:r>
              <a:rPr lang="en-AU" dirty="0"/>
              <a:t> Roll Call of Delegates</a:t>
            </a:r>
          </a:p>
          <a:p>
            <a:pPr marL="344488" lvl="1" indent="-342900">
              <a:buFont typeface="+mj-lt"/>
              <a:buAutoNum type="arabicPeriod"/>
            </a:pPr>
            <a:r>
              <a:rPr lang="en-AU" dirty="0"/>
              <a:t>ISO/IEC Codes of Conduct ISO/IEC Codes of Conduct</a:t>
            </a:r>
          </a:p>
          <a:p>
            <a:pPr marL="344488" lvl="1" indent="-342900">
              <a:buFont typeface="+mj-lt"/>
              <a:buAutoNum type="arabicPeriod"/>
            </a:pPr>
            <a:r>
              <a:rPr lang="en-AU" dirty="0"/>
              <a:t>Approval of Agenda</a:t>
            </a:r>
          </a:p>
          <a:p>
            <a:pPr lvl="2"/>
            <a:r>
              <a:rPr lang="en-AU" dirty="0"/>
              <a:t>WG1NXXX: Draft agenda for ISO IEC JTC1 SC6 WG1 meeting (London, UK, Feb 2020)</a:t>
            </a:r>
          </a:p>
          <a:p>
            <a:pPr marL="344488" lvl="1" indent="-342900">
              <a:buFont typeface="+mj-lt"/>
              <a:buAutoNum type="arabicPeriod"/>
            </a:pPr>
            <a:r>
              <a:rPr lang="en-AU" dirty="0"/>
              <a:t>Review Meeting Report</a:t>
            </a:r>
          </a:p>
          <a:p>
            <a:pPr lvl="2"/>
            <a:r>
              <a:rPr lang="en-AU" dirty="0"/>
              <a:t>WG1N0193: Draft Meeting Minutes for ISO/IEC JTC 1/SC 6/WG 1 meeting Beijing 2224 Apr 2019</a:t>
            </a:r>
          </a:p>
          <a:p>
            <a:pPr marL="344488" lvl="1" indent="-342900">
              <a:buFont typeface="+mj-lt"/>
              <a:buAutoNum type="arabicPeriod"/>
            </a:pP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24003530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a:t>Draft SC6/WG1 Agenda</a:t>
            </a:r>
          </a:p>
          <a:p>
            <a:pPr marL="344488" lvl="1" indent="-342900">
              <a:buFont typeface="+mj-lt"/>
              <a:buAutoNum type="arabicPeriod" startAt="6"/>
            </a:pPr>
            <a:r>
              <a:rPr lang="en-AU" dirty="0"/>
              <a:t>Active Work Items</a:t>
            </a:r>
          </a:p>
          <a:p>
            <a:pPr marL="527050" lvl="2" indent="-342900">
              <a:buFont typeface="+mj-lt"/>
              <a:buAutoNum type="arabicPeriod"/>
            </a:pPr>
            <a:r>
              <a:rPr lang="en-AU" dirty="0"/>
              <a:t>Revision ISO/IEC 21481:2012 - Near Field Communication Interface and Protocol -2 (NFCIP-2) </a:t>
            </a:r>
          </a:p>
          <a:p>
            <a:pPr marL="527050" lvl="2" indent="-342900">
              <a:buFont typeface="+mj-lt"/>
              <a:buAutoNum type="arabicPeriod"/>
            </a:pPr>
            <a:r>
              <a:rPr lang="en-AU" dirty="0"/>
              <a:t>Revision ISO/IEC 17982:2012 - Close Capacitive Coupling Communication Physical Layer (CCCC PHY) </a:t>
            </a:r>
          </a:p>
          <a:p>
            <a:pPr marL="527050" lvl="2" indent="-342900">
              <a:buFont typeface="+mj-lt"/>
              <a:buAutoNum type="arabicPeriod"/>
            </a:pPr>
            <a:r>
              <a:rPr lang="en-AU" dirty="0"/>
              <a:t>NWIP: Low Altitude Drone Area Network (LADAN)</a:t>
            </a:r>
          </a:p>
          <a:p>
            <a:pPr marL="344488" lvl="1" indent="-342900">
              <a:buFont typeface="+mj-lt"/>
              <a:buAutoNum type="arabicPeriod" startAt="6"/>
            </a:pPr>
            <a:r>
              <a:rPr lang="en-AU" dirty="0"/>
              <a:t>Ad-Hoc group updates related to WG 1 </a:t>
            </a:r>
          </a:p>
          <a:p>
            <a:pPr marL="527050" lvl="2" indent="-342900">
              <a:buFont typeface="+mj-lt"/>
              <a:buAutoNum type="arabicPeriod"/>
            </a:pPr>
            <a:r>
              <a:rPr lang="en-AU" dirty="0"/>
              <a:t>Study Group on Wearable Devices </a:t>
            </a:r>
          </a:p>
          <a:p>
            <a:pPr marL="527050" lvl="2" indent="-342900">
              <a:buFont typeface="+mj-lt"/>
              <a:buAutoNum type="arabicPeriod"/>
            </a:pPr>
            <a:r>
              <a:rPr lang="en-AU" dirty="0"/>
              <a:t>Ad-Hoc Group on Networking for Block chain</a:t>
            </a:r>
          </a:p>
          <a:p>
            <a:pPr marL="527050" lvl="2" indent="-342900">
              <a:buFont typeface="+mj-lt"/>
              <a:buAutoNum type="arabicPeriod"/>
            </a:pPr>
            <a:r>
              <a:rPr lang="en-AU" dirty="0">
                <a:solidFill>
                  <a:srgbClr val="FF0000"/>
                </a:solidFill>
              </a:rPr>
              <a:t>Proposal on establishing Ad hoc Group on Trustworthiness</a:t>
            </a:r>
          </a:p>
          <a:p>
            <a:pPr marL="527050" lvl="2" indent="-342900">
              <a:buFont typeface="+mj-lt"/>
              <a:buAutoNum type="arabicPeriod"/>
            </a:pPr>
            <a:r>
              <a:rPr lang="en-AU" dirty="0"/>
              <a:t>Proposal on establishing Advisory Group on Concept and Terminology </a:t>
            </a:r>
          </a:p>
          <a:p>
            <a:pPr marL="344488" lvl="1" indent="-342900">
              <a:buFont typeface="+mj-lt"/>
              <a:buAutoNum type="arabicPeriod" startAt="6"/>
            </a:pP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9113415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a:t>Draft SC6/WG1 Agenda</a:t>
            </a:r>
          </a:p>
          <a:p>
            <a:pPr marL="344488" lvl="1" indent="-342900">
              <a:buFont typeface="+mj-lt"/>
              <a:buAutoNum type="arabicPeriod" startAt="8"/>
            </a:pPr>
            <a:r>
              <a:rPr lang="en-AU" dirty="0"/>
              <a:t>Liaison</a:t>
            </a:r>
          </a:p>
          <a:p>
            <a:pPr marL="527050" lvl="2" indent="-342900">
              <a:buFont typeface="+mj-lt"/>
              <a:buAutoNum type="arabicPeriod"/>
            </a:pPr>
            <a:r>
              <a:rPr lang="en-AU" dirty="0"/>
              <a:t> Liaisons with other SDOs  </a:t>
            </a:r>
          </a:p>
          <a:p>
            <a:pPr marL="873125" lvl="3" indent="-342900"/>
            <a:r>
              <a:rPr lang="en-AU" dirty="0"/>
              <a:t>JTC 1/SC 17: Cards and security devices for personal identification </a:t>
            </a:r>
          </a:p>
          <a:p>
            <a:pPr marL="873125" lvl="3" indent="-342900"/>
            <a:r>
              <a:rPr lang="en-AU" dirty="0"/>
              <a:t>JTC 1/SC 27: IT Security techniques </a:t>
            </a:r>
          </a:p>
          <a:p>
            <a:pPr marL="873125" lvl="3" indent="-342900"/>
            <a:r>
              <a:rPr lang="en-AU" dirty="0"/>
              <a:t>JTC 1/SC 41: Internet of Things and related technologies </a:t>
            </a:r>
          </a:p>
          <a:p>
            <a:pPr marL="873125" lvl="3" indent="-342900"/>
            <a:r>
              <a:rPr lang="en-AU" dirty="0">
                <a:solidFill>
                  <a:srgbClr val="FF0000"/>
                </a:solidFill>
              </a:rPr>
              <a:t>IEEE 802 </a:t>
            </a:r>
          </a:p>
          <a:p>
            <a:pPr marL="873125" lvl="3" indent="-342900"/>
            <a:r>
              <a:rPr lang="en-AU" dirty="0"/>
              <a:t>NFC Forum </a:t>
            </a:r>
          </a:p>
          <a:p>
            <a:pPr marL="873125" lvl="3" indent="-342900"/>
            <a:r>
              <a:rPr lang="en-AU" dirty="0"/>
              <a:t>IEC TC 100/TA 15 </a:t>
            </a:r>
          </a:p>
          <a:p>
            <a:pPr marL="873125" lvl="3" indent="-342900"/>
            <a:r>
              <a:rPr lang="en-AU" dirty="0"/>
              <a:t>ECMA International </a:t>
            </a:r>
          </a:p>
          <a:p>
            <a:pPr marL="527050" lvl="2" indent="-342900">
              <a:buFont typeface="+mj-lt"/>
              <a:buAutoNum type="arabicPeriod"/>
            </a:pPr>
            <a:r>
              <a:rPr lang="en-AU" dirty="0"/>
              <a:t>Review liaison status</a:t>
            </a:r>
          </a:p>
          <a:p>
            <a:pPr marL="344488" lvl="1" indent="-342900">
              <a:buFont typeface="+mj-lt"/>
              <a:buAutoNum type="arabicPeriod" startAt="8"/>
            </a:pP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9916571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a:t>Draft SC6/WG1 Agenda</a:t>
            </a:r>
          </a:p>
          <a:p>
            <a:pPr marL="344488" lvl="1" indent="-342900">
              <a:buFont typeface="+mj-lt"/>
              <a:buAutoNum type="arabicPeriod" startAt="9"/>
            </a:pPr>
            <a:r>
              <a:rPr lang="en-AU" dirty="0"/>
              <a:t>Introduction of New Item</a:t>
            </a:r>
          </a:p>
          <a:p>
            <a:pPr marL="527050" lvl="2" indent="-342900">
              <a:buFont typeface="+mj-lt"/>
              <a:buAutoNum type="arabicPeriod"/>
            </a:pPr>
            <a:r>
              <a:rPr lang="en-AU" dirty="0"/>
              <a:t>Proposal on revision of ISO/IEC 23917:2005</a:t>
            </a:r>
          </a:p>
          <a:p>
            <a:pPr marL="527050" lvl="2" indent="-342900">
              <a:buFont typeface="+mj-lt"/>
              <a:buAutoNum type="arabicPeriod"/>
            </a:pPr>
            <a:r>
              <a:rPr lang="en-AU" dirty="0"/>
              <a:t>Initiate revision of ISO/IEC 19369:2014</a:t>
            </a:r>
          </a:p>
          <a:p>
            <a:pPr marL="527050" lvl="2" indent="-342900">
              <a:buFont typeface="+mj-lt"/>
              <a:buAutoNum type="arabicPeriod"/>
            </a:pPr>
            <a:r>
              <a:rPr lang="en-AU" dirty="0">
                <a:solidFill>
                  <a:srgbClr val="FF0000"/>
                </a:solidFill>
              </a:rPr>
              <a:t>WG1N198: Korean NB contribution on NWIP of Variable Low Power Wake up OOK signal and Radio Device inter-operable with ISM Legacy communication</a:t>
            </a:r>
          </a:p>
          <a:p>
            <a:pPr marL="527050" lvl="2" indent="-342900">
              <a:buFont typeface="+mj-lt"/>
              <a:buAutoNum type="arabicPeriod"/>
            </a:pPr>
            <a:r>
              <a:rPr lang="en-AU" dirty="0"/>
              <a:t>WG1N0197: Korean NB contribution on Conductive Fabric Area Network 10. </a:t>
            </a:r>
          </a:p>
          <a:p>
            <a:pPr marL="344488" lvl="1" indent="-342900">
              <a:buFont typeface="+mj-lt"/>
              <a:buAutoNum type="arabicPeriod" startAt="9"/>
            </a:pPr>
            <a:r>
              <a:rPr lang="en-AU" dirty="0"/>
              <a:t>Other Business</a:t>
            </a:r>
          </a:p>
          <a:p>
            <a:pPr marL="527050" lvl="2" indent="-342900">
              <a:buFont typeface="+mj-lt"/>
              <a:buAutoNum type="arabicPeriod"/>
            </a:pPr>
            <a:r>
              <a:rPr lang="en-AU" dirty="0"/>
              <a:t>Information from ISO Central Secretariat/TMB/…</a:t>
            </a:r>
          </a:p>
          <a:p>
            <a:pPr marL="527050" lvl="2" indent="-342900">
              <a:buFont typeface="+mj-lt"/>
              <a:buAutoNum type="arabicPeriod"/>
            </a:pPr>
            <a:r>
              <a:rPr lang="en-AU" dirty="0"/>
              <a:t>Improvement of WG 1 Organization</a:t>
            </a:r>
          </a:p>
          <a:p>
            <a:pPr marL="344488" lvl="1" indent="-342900">
              <a:buFont typeface="+mj-lt"/>
              <a:buAutoNum type="arabicPeriod" startAt="9"/>
            </a:pPr>
            <a:r>
              <a:rPr lang="en-AU" dirty="0"/>
              <a:t>Development, Review, and Approval of Draft WG1 Resolutions </a:t>
            </a:r>
          </a:p>
          <a:p>
            <a:pPr marL="344488" lvl="1" indent="-342900">
              <a:buFont typeface="+mj-lt"/>
              <a:buAutoNum type="arabicPeriod" startAt="9"/>
            </a:pPr>
            <a:r>
              <a:rPr lang="en-AU" dirty="0"/>
              <a:t>Close </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2143705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have one slot at the January 2020 meeting in Irvine</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a:latin typeface="+mj-lt"/>
              </a:rPr>
              <a:t>14 </a:t>
            </a:r>
            <a:r>
              <a:rPr lang="en-US" sz="1600" b="1" dirty="0">
                <a:latin typeface="+mj-lt"/>
              </a:rPr>
              <a:t>Jan 2020,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a:t>Draft SC6/WG1 Agenda</a:t>
            </a:r>
          </a:p>
          <a:p>
            <a:pPr marL="344488" lvl="1" indent="-342900">
              <a:buFont typeface="+mj-lt"/>
              <a:buAutoNum type="arabicPeriod" startAt="7"/>
            </a:pPr>
            <a:r>
              <a:rPr lang="en-AU" dirty="0"/>
              <a:t>Ad-Hoc group updates related to WG 1</a:t>
            </a:r>
          </a:p>
          <a:p>
            <a:pPr lvl="2"/>
            <a:r>
              <a:rPr lang="en-AU" dirty="0"/>
              <a:t>7.1 Study Group on Wearable Devices</a:t>
            </a:r>
          </a:p>
          <a:p>
            <a:pPr lvl="2"/>
            <a:r>
              <a:rPr lang="en-AU" dirty="0"/>
              <a:t>7.2 Ad-Hoc Group on Networking for Block chain</a:t>
            </a:r>
          </a:p>
          <a:p>
            <a:pPr marL="344488" lvl="1" indent="-342900">
              <a:buFont typeface="+mj-lt"/>
              <a:buAutoNum type="arabicPeriod" startAt="7"/>
            </a:pPr>
            <a:r>
              <a:rPr lang="en-AU" dirty="0"/>
              <a:t>Liaison</a:t>
            </a:r>
          </a:p>
          <a:p>
            <a:pPr lvl="2"/>
            <a:r>
              <a:rPr lang="en-AU" b="0" dirty="0"/>
              <a:t>8.1 Liaisons with other SDOs</a:t>
            </a:r>
          </a:p>
          <a:p>
            <a:pPr lvl="3"/>
            <a:r>
              <a:rPr lang="en-AU" b="0" dirty="0"/>
              <a:t>JTC 1/SC 17: Cards and security devices for personal identification</a:t>
            </a:r>
          </a:p>
          <a:p>
            <a:pPr lvl="3"/>
            <a:r>
              <a:rPr lang="en-AU" b="0" dirty="0"/>
              <a:t>JTC 1/SC 27: IT Security techniques</a:t>
            </a:r>
          </a:p>
          <a:p>
            <a:pPr lvl="3"/>
            <a:r>
              <a:rPr lang="en-AU" b="0" dirty="0"/>
              <a:t>6N17050: Liaison communication from ISO/IEC JTC 1/SC 27/WG 4 to ISO/IEC JTC 1/SC 6</a:t>
            </a:r>
          </a:p>
          <a:p>
            <a:pPr lvl="3"/>
            <a:r>
              <a:rPr lang="en-AU" b="0" dirty="0"/>
              <a:t>JTC 1/SC 41: Internet of Things and related technologies</a:t>
            </a:r>
          </a:p>
          <a:p>
            <a:pPr lvl="3"/>
            <a:r>
              <a:rPr lang="en-AU" b="0" dirty="0">
                <a:solidFill>
                  <a:srgbClr val="FF0000"/>
                </a:solidFill>
              </a:rPr>
              <a:t>IEEE 802</a:t>
            </a:r>
          </a:p>
          <a:p>
            <a:pPr lvl="3"/>
            <a:r>
              <a:rPr lang="en-AU" b="0" dirty="0"/>
              <a:t>NFC Forum</a:t>
            </a:r>
          </a:p>
          <a:p>
            <a:pPr lvl="3"/>
            <a:r>
              <a:rPr lang="en-AU" b="0" dirty="0"/>
              <a:t>IEC TC 100/TA 15</a:t>
            </a:r>
          </a:p>
          <a:p>
            <a:pPr lvl="3"/>
            <a:r>
              <a:rPr lang="en-AU" b="0" dirty="0"/>
              <a:t>ECMA International</a:t>
            </a:r>
          </a:p>
          <a:p>
            <a:pPr lvl="2"/>
            <a:r>
              <a:rPr lang="en-AU" b="0" dirty="0"/>
              <a:t>8.2 Review liaison status</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26564046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a:t>Draft SC6/WG1 Agenda</a:t>
            </a:r>
          </a:p>
          <a:p>
            <a:pPr>
              <a:buFont typeface="+mj-lt"/>
              <a:buAutoNum type="arabicPeriod" startAt="9"/>
            </a:pPr>
            <a:r>
              <a:rPr lang="en-AU" b="0" dirty="0"/>
              <a:t>Introduction of New Item</a:t>
            </a:r>
          </a:p>
          <a:p>
            <a:pPr lvl="2"/>
            <a:r>
              <a:rPr lang="en-AU" dirty="0">
                <a:solidFill>
                  <a:srgbClr val="FF0000"/>
                </a:solidFill>
              </a:rPr>
              <a:t>WG1N198: Technology of Variable Low Power Wake up OOK signal and Radio Device inter-operable with ISM Legacy communication</a:t>
            </a:r>
            <a:endParaRPr lang="en-AU" b="0" dirty="0">
              <a:solidFill>
                <a:srgbClr val="FF0000"/>
              </a:solidFill>
            </a:endParaRPr>
          </a:p>
          <a:p>
            <a:pPr>
              <a:buFont typeface="+mj-lt"/>
              <a:buAutoNum type="arabicPeriod" startAt="9"/>
            </a:pPr>
            <a:r>
              <a:rPr lang="en-AU" b="0" dirty="0"/>
              <a:t>Other Business</a:t>
            </a:r>
          </a:p>
          <a:p>
            <a:pPr lvl="2"/>
            <a:r>
              <a:rPr lang="en-AU" dirty="0"/>
              <a:t>10.1 Improvement of WG 1 Organization</a:t>
            </a:r>
          </a:p>
          <a:p>
            <a:pPr lvl="2"/>
            <a:r>
              <a:rPr lang="en-AU" dirty="0"/>
              <a:t>10.2 Information from ISO Central Secretariat/TMB/…</a:t>
            </a:r>
            <a:endParaRPr lang="en-AU" b="0" dirty="0"/>
          </a:p>
          <a:p>
            <a:pPr>
              <a:buFont typeface="+mj-lt"/>
              <a:buAutoNum type="arabicPeriod" startAt="9"/>
            </a:pPr>
            <a:r>
              <a:rPr lang="en-AU" b="0" dirty="0"/>
              <a:t>Development, Review, and Approval of Draft WG1 Resolutions</a:t>
            </a:r>
          </a:p>
          <a:p>
            <a:pPr>
              <a:buFont typeface="+mj-lt"/>
              <a:buAutoNum type="arabicPeriod" startAt="9"/>
            </a:pPr>
            <a:r>
              <a:rPr lang="en-AU" b="0" dirty="0"/>
              <a:t>Close</a:t>
            </a:r>
          </a:p>
          <a:p>
            <a:endParaRPr lang="en-AU" b="0"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5116767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07D8-6BAD-4ABA-83D2-8E7157CDD6F5}"/>
              </a:ext>
            </a:extLst>
          </p:cNvPr>
          <p:cNvSpPr>
            <a:spLocks noGrp="1"/>
          </p:cNvSpPr>
          <p:nvPr>
            <p:ph type="title"/>
          </p:nvPr>
        </p:nvSpPr>
        <p:spPr/>
        <p:txBody>
          <a:bodyPr/>
          <a:lstStyle/>
          <a:p>
            <a:r>
              <a:rPr lang="en-AU" dirty="0"/>
              <a:t>Korea NB experts have submitted a proposal to SC6 for a WUR standard for Wi-Fi (&amp; other technologies) </a:t>
            </a:r>
          </a:p>
        </p:txBody>
      </p:sp>
      <p:sp>
        <p:nvSpPr>
          <p:cNvPr id="3" name="Content Placeholder 2">
            <a:extLst>
              <a:ext uri="{FF2B5EF4-FFF2-40B4-BE49-F238E27FC236}">
                <a16:creationId xmlns:a16="http://schemas.microsoft.com/office/drawing/2014/main" id="{DAA6A6F7-4FC0-4134-B9AB-4FBE89B8E4B6}"/>
              </a:ext>
            </a:extLst>
          </p:cNvPr>
          <p:cNvSpPr>
            <a:spLocks noGrp="1"/>
          </p:cNvSpPr>
          <p:nvPr>
            <p:ph idx="1"/>
          </p:nvPr>
        </p:nvSpPr>
        <p:spPr/>
        <p:txBody>
          <a:bodyPr/>
          <a:lstStyle/>
          <a:p>
            <a:pPr lvl="1"/>
            <a:r>
              <a:rPr lang="en-AU" dirty="0"/>
              <a:t>The Korea NB has submitted a proposal (1N198) for a NWIP related to Wake Up Radio</a:t>
            </a:r>
          </a:p>
          <a:p>
            <a:pPr lvl="2"/>
            <a:r>
              <a:rPr lang="en-AU" dirty="0"/>
              <a:t>Title:</a:t>
            </a:r>
            <a:r>
              <a:rPr lang="en-AU" i="1" dirty="0"/>
              <a:t> Variable Low Power Wake up OOK signal and Radio Device interoperable with ISM Legacy communication (Wi-Fi, Bluetooth, ZigBee, CW and etc.)</a:t>
            </a:r>
          </a:p>
          <a:p>
            <a:pPr lvl="2"/>
            <a:r>
              <a:rPr lang="en-AU" dirty="0"/>
              <a:t>Authors: appear to all belong to KETI</a:t>
            </a:r>
          </a:p>
          <a:p>
            <a:pPr lvl="1"/>
            <a:r>
              <a:rPr lang="en-AU" dirty="0"/>
              <a:t>The proposal appears to overlap significantly with 802.11ba</a:t>
            </a:r>
          </a:p>
          <a:p>
            <a:pPr lvl="1"/>
            <a:r>
              <a:rPr lang="en-AU" dirty="0"/>
              <a:t>There also appears to be copyright concerns in the proposal with some material allegedly duplicated from 802.11 </a:t>
            </a:r>
            <a:r>
              <a:rPr lang="en-AU" dirty="0" err="1"/>
              <a:t>TGba</a:t>
            </a:r>
            <a:r>
              <a:rPr lang="en-AU" dirty="0"/>
              <a:t> submissions</a:t>
            </a:r>
          </a:p>
          <a:p>
            <a:pPr lvl="2"/>
            <a:r>
              <a:rPr lang="en-AU" dirty="0"/>
              <a:t>IEEE-SA staff have reached out to the contributors &amp; JTC1/SC6 leadership informing them of the issue; the contributors have committed to fixing the issues</a:t>
            </a:r>
          </a:p>
          <a:p>
            <a:pPr lvl="1"/>
            <a:r>
              <a:rPr lang="en-AU" dirty="0"/>
              <a:t>What would </a:t>
            </a:r>
            <a:r>
              <a:rPr lang="en-AU" dirty="0" err="1"/>
              <a:t>TGba</a:t>
            </a:r>
            <a:r>
              <a:rPr lang="en-AU" dirty="0"/>
              <a:t> like to do</a:t>
            </a:r>
          </a:p>
          <a:p>
            <a:pPr lvl="2"/>
            <a:r>
              <a:rPr lang="en-AU" dirty="0"/>
              <a:t>Contact the authors to notify them of the potential overlap?</a:t>
            </a:r>
          </a:p>
          <a:p>
            <a:pPr lvl="3"/>
            <a:r>
              <a:rPr lang="en-AU" dirty="0"/>
              <a:t>Andrew Myles has already reached out as an individual </a:t>
            </a:r>
          </a:p>
          <a:p>
            <a:pPr lvl="2"/>
            <a:r>
              <a:rPr lang="en-AU" dirty="0"/>
              <a:t>Write a LS to SC6 notifying them of the potential overlap? </a:t>
            </a:r>
          </a:p>
        </p:txBody>
      </p:sp>
      <p:sp>
        <p:nvSpPr>
          <p:cNvPr id="4" name="Footer Placeholder 3">
            <a:extLst>
              <a:ext uri="{FF2B5EF4-FFF2-40B4-BE49-F238E27FC236}">
                <a16:creationId xmlns:a16="http://schemas.microsoft.com/office/drawing/2014/main" id="{33C44B85-CA0D-4426-BF8D-4680DED0806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4C15939-D877-4E17-B39E-3BB7243F99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graphicFrame>
        <p:nvGraphicFramePr>
          <p:cNvPr id="6" name="Object 5">
            <a:extLst>
              <a:ext uri="{FF2B5EF4-FFF2-40B4-BE49-F238E27FC236}">
                <a16:creationId xmlns:a16="http://schemas.microsoft.com/office/drawing/2014/main" id="{1E3E6A07-7F20-48DD-8497-4F5F0AAA912B}"/>
              </a:ext>
            </a:extLst>
          </p:cNvPr>
          <p:cNvGraphicFramePr>
            <a:graphicFrameLocks noChangeAspect="1"/>
          </p:cNvGraphicFramePr>
          <p:nvPr>
            <p:extLst>
              <p:ext uri="{D42A27DB-BD31-4B8C-83A1-F6EECF244321}">
                <p14:modId xmlns:p14="http://schemas.microsoft.com/office/powerpoint/2010/main" val="496121837"/>
              </p:ext>
            </p:extLst>
          </p:nvPr>
        </p:nvGraphicFramePr>
        <p:xfrm>
          <a:off x="7633879" y="3025775"/>
          <a:ext cx="914400" cy="806450"/>
        </p:xfrm>
        <a:graphic>
          <a:graphicData uri="http://schemas.openxmlformats.org/presentationml/2006/ole">
            <mc:AlternateContent xmlns:mc="http://schemas.openxmlformats.org/markup-compatibility/2006">
              <mc:Choice xmlns:v="urn:schemas-microsoft-com:vml" Requires="v">
                <p:oleObj spid="_x0000_s288804" name="Packager Shell Object" showAsIcon="1" r:id="rId3" imgW="914400" imgH="806400" progId="Package">
                  <p:embed/>
                </p:oleObj>
              </mc:Choice>
              <mc:Fallback>
                <p:oleObj name="Packager Shell Object" showAsIcon="1" r:id="rId3" imgW="914400" imgH="806400" progId="Package">
                  <p:embed/>
                  <p:pic>
                    <p:nvPicPr>
                      <p:cNvPr id="0" name=""/>
                      <p:cNvPicPr/>
                      <p:nvPr/>
                    </p:nvPicPr>
                    <p:blipFill>
                      <a:blip r:embed="rId4"/>
                      <a:stretch>
                        <a:fillRect/>
                      </a:stretch>
                    </p:blipFill>
                    <p:spPr>
                      <a:xfrm>
                        <a:off x="7633879" y="30257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7940722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China NB experts have submitted a new Wi-Fi related standards activity to SC6/WG7</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A group of Chinese experts have submitted to ISO/IEC JTC1/SC6/WG7 drafts (attached) for:</a:t>
            </a:r>
          </a:p>
          <a:p>
            <a:pPr lvl="2"/>
            <a:r>
              <a:rPr lang="en-AU" dirty="0"/>
              <a:t>Wireless LAN Access Control - Part 1: Networking Architecture Specification (7N218)</a:t>
            </a:r>
          </a:p>
          <a:p>
            <a:pPr lvl="2"/>
            <a:r>
              <a:rPr lang="en-AU" dirty="0"/>
              <a:t>Wireless LAN Access Control - Part 2: Technical Specification for Dispatching Platform (7N219)</a:t>
            </a:r>
          </a:p>
          <a:p>
            <a:pPr lvl="1"/>
            <a:r>
              <a:rPr lang="en-AU" dirty="0"/>
              <a:t>The Chinese experts are from</a:t>
            </a:r>
          </a:p>
          <a:p>
            <a:pPr lvl="2"/>
            <a:r>
              <a:rPr lang="en-AU" dirty="0"/>
              <a:t>China Telecom</a:t>
            </a:r>
          </a:p>
          <a:p>
            <a:pPr lvl="2"/>
            <a:r>
              <a:rPr lang="en-AU" dirty="0"/>
              <a:t>WAPI Alliance</a:t>
            </a:r>
          </a:p>
          <a:p>
            <a:pPr lvl="2"/>
            <a:r>
              <a:rPr lang="en-AU" dirty="0"/>
              <a:t>H3C</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graphicFrame>
        <p:nvGraphicFramePr>
          <p:cNvPr id="6" name="Object 5">
            <a:extLst>
              <a:ext uri="{FF2B5EF4-FFF2-40B4-BE49-F238E27FC236}">
                <a16:creationId xmlns:a16="http://schemas.microsoft.com/office/drawing/2014/main" id="{C422331C-4972-430F-94F0-747C72F14273}"/>
              </a:ext>
            </a:extLst>
          </p:cNvPr>
          <p:cNvGraphicFramePr>
            <a:graphicFrameLocks noChangeAspect="1"/>
          </p:cNvGraphicFramePr>
          <p:nvPr>
            <p:extLst>
              <p:ext uri="{D42A27DB-BD31-4B8C-83A1-F6EECF244321}">
                <p14:modId xmlns:p14="http://schemas.microsoft.com/office/powerpoint/2010/main" val="1951990347"/>
              </p:ext>
            </p:extLst>
          </p:nvPr>
        </p:nvGraphicFramePr>
        <p:xfrm>
          <a:off x="8086725" y="2514600"/>
          <a:ext cx="914400" cy="806450"/>
        </p:xfrm>
        <a:graphic>
          <a:graphicData uri="http://schemas.openxmlformats.org/presentationml/2006/ole">
            <mc:AlternateContent xmlns:mc="http://schemas.openxmlformats.org/markup-compatibility/2006">
              <mc:Choice xmlns:v="urn:schemas-microsoft-com:vml" Requires="v">
                <p:oleObj spid="_x0000_s289850" name="Packager Shell Object" showAsIcon="1" r:id="rId3" imgW="914400" imgH="806400" progId="Package">
                  <p:embed/>
                </p:oleObj>
              </mc:Choice>
              <mc:Fallback>
                <p:oleObj name="Packager Shell Object" showAsIcon="1" r:id="rId3" imgW="914400" imgH="806400" progId="Package">
                  <p:embed/>
                  <p:pic>
                    <p:nvPicPr>
                      <p:cNvPr id="0" name=""/>
                      <p:cNvPicPr/>
                      <p:nvPr/>
                    </p:nvPicPr>
                    <p:blipFill>
                      <a:blip r:embed="rId4"/>
                      <a:stretch>
                        <a:fillRect/>
                      </a:stretch>
                    </p:blipFill>
                    <p:spPr>
                      <a:xfrm>
                        <a:off x="8086725" y="2514600"/>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5C749A4B-FB53-437B-9774-E830EF44A4DC}"/>
              </a:ext>
            </a:extLst>
          </p:cNvPr>
          <p:cNvGraphicFramePr>
            <a:graphicFrameLocks noChangeAspect="1"/>
          </p:cNvGraphicFramePr>
          <p:nvPr>
            <p:extLst>
              <p:ext uri="{D42A27DB-BD31-4B8C-83A1-F6EECF244321}">
                <p14:modId xmlns:p14="http://schemas.microsoft.com/office/powerpoint/2010/main" val="2411565701"/>
              </p:ext>
            </p:extLst>
          </p:nvPr>
        </p:nvGraphicFramePr>
        <p:xfrm>
          <a:off x="8086725" y="3146425"/>
          <a:ext cx="914400" cy="806450"/>
        </p:xfrm>
        <a:graphic>
          <a:graphicData uri="http://schemas.openxmlformats.org/presentationml/2006/ole">
            <mc:AlternateContent xmlns:mc="http://schemas.openxmlformats.org/markup-compatibility/2006">
              <mc:Choice xmlns:v="urn:schemas-microsoft-com:vml" Requires="v">
                <p:oleObj spid="_x0000_s289851" name="Packager Shell Object" showAsIcon="1" r:id="rId5" imgW="914400" imgH="806400" progId="Package">
                  <p:embed/>
                </p:oleObj>
              </mc:Choice>
              <mc:Fallback>
                <p:oleObj name="Packager Shell Object" showAsIcon="1" r:id="rId5" imgW="914400" imgH="806400" progId="Package">
                  <p:embed/>
                  <p:pic>
                    <p:nvPicPr>
                      <p:cNvPr id="0" name=""/>
                      <p:cNvPicPr/>
                      <p:nvPr/>
                    </p:nvPicPr>
                    <p:blipFill>
                      <a:blip r:embed="rId6"/>
                      <a:stretch>
                        <a:fillRect/>
                      </a:stretch>
                    </p:blipFill>
                    <p:spPr>
                      <a:xfrm>
                        <a:off x="8086725" y="31464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9163415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The proposed WG7 activity is for a standard that allocates APs to ACs with load balancing &amp; backup</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a:t>
            </a:r>
          </a:p>
          <a:p>
            <a:pPr lvl="1"/>
            <a:r>
              <a:rPr lang="en-AU" dirty="0"/>
              <a:t>The scope of the specification (for public wireless LAN networking scenarios) is to:</a:t>
            </a:r>
          </a:p>
          <a:p>
            <a:pPr lvl="2"/>
            <a:r>
              <a:rPr lang="en-AU" i="1" dirty="0"/>
              <a:t>Specify the networking architecture of wireless LAN based on a Cloud Access Controller</a:t>
            </a:r>
          </a:p>
          <a:p>
            <a:pPr lvl="2"/>
            <a:r>
              <a:rPr lang="en-AU" i="1" dirty="0"/>
              <a:t>Define a Cloud Access Controller Dispatch Platform</a:t>
            </a:r>
          </a:p>
          <a:p>
            <a:pPr lvl="2"/>
            <a:r>
              <a:rPr lang="en-AU" i="1" dirty="0"/>
              <a:t>Define the Interaction between the Network element of Cloud Access Controller Dispatch Platform, AP, AC and WLAN network management etc</a:t>
            </a:r>
          </a:p>
          <a:p>
            <a:pPr lvl="2"/>
            <a:r>
              <a:rPr lang="en-AU" i="1" dirty="0"/>
              <a:t>Specify the main functional requirements of each network element</a:t>
            </a:r>
          </a:p>
          <a:p>
            <a:pPr lvl="1"/>
            <a:r>
              <a:rPr lang="en-AU" dirty="0"/>
              <a:t>It seems to provide a mechanism based on CAPWAP that allows APs to be allocated to ACs with load balancing &amp; backup</a:t>
            </a:r>
          </a:p>
          <a:p>
            <a:pPr lvl="1"/>
            <a:r>
              <a:rPr lang="en-AU" dirty="0"/>
              <a:t>…</a:t>
            </a:r>
          </a:p>
          <a:p>
            <a:endParaRPr lang="en-AU" dirty="0"/>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184128527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Does IEEE 802 want to influence the proposed WG7 activity in any way?</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a:t>
            </a:r>
          </a:p>
          <a:p>
            <a:pPr lvl="1"/>
            <a:r>
              <a:rPr lang="en-AU" dirty="0"/>
              <a:t>There is a risk that the standardisation of this concept by ISO/IEC JTC1/SC6 will result in this particular version being required in China (or at least by China Telecom) and elsewhere</a:t>
            </a:r>
          </a:p>
          <a:p>
            <a:pPr lvl="1"/>
            <a:r>
              <a:rPr lang="en-AU" dirty="0"/>
              <a:t>Noting that this proposed standards is not really within the IEEE 802 scope, does anyone think we should get involved in the WG7 standardisation process to redirect it?</a:t>
            </a:r>
          </a:p>
          <a:p>
            <a:pPr lvl="2"/>
            <a:r>
              <a:rPr lang="en-AU" dirty="0"/>
              <a:t>If so, why? And how?</a:t>
            </a:r>
          </a:p>
          <a:p>
            <a:pPr lvl="2"/>
            <a:r>
              <a:rPr lang="en-AU" dirty="0"/>
              <a:t>If not, should we notify IETF?</a:t>
            </a:r>
          </a:p>
          <a:p>
            <a:pPr lvl="2"/>
            <a:r>
              <a:rPr lang="en-AU" dirty="0"/>
              <a:t>…</a:t>
            </a:r>
          </a:p>
          <a:p>
            <a:pPr lvl="1"/>
            <a:r>
              <a:rPr lang="en-AU" dirty="0"/>
              <a:t>Discuss …</a:t>
            </a:r>
          </a:p>
          <a:p>
            <a:endParaRPr lang="en-AU" dirty="0"/>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389093826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China NB have submitted a proposal to SC6/WG1 for an </a:t>
            </a:r>
            <a:r>
              <a:rPr lang="en-AU" i="1" dirty="0"/>
              <a:t>ad hoc </a:t>
            </a:r>
            <a:r>
              <a:rPr lang="en-AU" dirty="0"/>
              <a:t>on trustworthiness</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China NB have submitted proposal to SC6/WG1 for an </a:t>
            </a:r>
            <a:r>
              <a:rPr lang="en-AU" i="1" dirty="0"/>
              <a:t>ad hoc </a:t>
            </a:r>
            <a:r>
              <a:rPr lang="en-AU" dirty="0"/>
              <a:t>on trustworthiness</a:t>
            </a:r>
          </a:p>
          <a:p>
            <a:pPr lvl="2"/>
            <a:r>
              <a:rPr lang="en-AU" dirty="0"/>
              <a:t>See N17076</a:t>
            </a:r>
          </a:p>
          <a:p>
            <a:pPr lvl="1"/>
            <a:r>
              <a:rPr lang="en-AU" dirty="0"/>
              <a:t>The proposal is derived from a JTC1 activity in JTC1/SG13 to investigate various aspects of trustworthiness in the context of JTC1 standards</a:t>
            </a:r>
          </a:p>
          <a:p>
            <a:pPr lvl="2"/>
            <a:r>
              <a:rPr lang="en-AU" i="1" dirty="0"/>
              <a:t>Complete, improve and maintain the inventory (JTC 1 N14500) including the heat map as a JTC 1 standing document reflecting the landscape of trustworthiness in JTC 1, other ISO and IEC Committees, and other SDOs </a:t>
            </a:r>
          </a:p>
          <a:p>
            <a:pPr lvl="2"/>
            <a:r>
              <a:rPr lang="en-AU" i="1" dirty="0"/>
              <a:t>Complete terminology and description of characteristics and determine what type of document should be created. </a:t>
            </a:r>
          </a:p>
          <a:p>
            <a:pPr lvl="2"/>
            <a:r>
              <a:rPr lang="en-AU" i="1" dirty="0"/>
              <a:t>Develop horizontal deliverables such as frameworks, taxonomy and ontology for ICT trustworthiness for guiding trustworthiness efforts throughout JTC 1 and upon which other deliverables can be developed (beginning with ISO/IEC TS 24462, Ontology for ICT Trustworthiness Assessment)</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graphicFrame>
        <p:nvGraphicFramePr>
          <p:cNvPr id="8" name="Object 7">
            <a:extLst>
              <a:ext uri="{FF2B5EF4-FFF2-40B4-BE49-F238E27FC236}">
                <a16:creationId xmlns:a16="http://schemas.microsoft.com/office/drawing/2014/main" id="{52AF3A8E-5C6B-4061-A037-AFAFA20BF3C5}"/>
              </a:ext>
            </a:extLst>
          </p:cNvPr>
          <p:cNvGraphicFramePr>
            <a:graphicFrameLocks noChangeAspect="1"/>
          </p:cNvGraphicFramePr>
          <p:nvPr>
            <p:extLst>
              <p:ext uri="{D42A27DB-BD31-4B8C-83A1-F6EECF244321}">
                <p14:modId xmlns:p14="http://schemas.microsoft.com/office/powerpoint/2010/main" val="3930418300"/>
              </p:ext>
            </p:extLst>
          </p:nvPr>
        </p:nvGraphicFramePr>
        <p:xfrm>
          <a:off x="2514600" y="2438400"/>
          <a:ext cx="914400" cy="806450"/>
        </p:xfrm>
        <a:graphic>
          <a:graphicData uri="http://schemas.openxmlformats.org/presentationml/2006/ole">
            <mc:AlternateContent xmlns:mc="http://schemas.openxmlformats.org/markup-compatibility/2006">
              <mc:Choice xmlns:v="urn:schemas-microsoft-com:vml" Requires="v">
                <p:oleObj spid="_x0000_s290841" name="Packager Shell Object" showAsIcon="1" r:id="rId3" imgW="914400" imgH="806400" progId="Package">
                  <p:embed/>
                </p:oleObj>
              </mc:Choice>
              <mc:Fallback>
                <p:oleObj name="Packager Shell Object" showAsIcon="1" r:id="rId3" imgW="914400" imgH="806400" progId="Package">
                  <p:embed/>
                  <p:pic>
                    <p:nvPicPr>
                      <p:cNvPr id="0" name=""/>
                      <p:cNvPicPr/>
                      <p:nvPr/>
                    </p:nvPicPr>
                    <p:blipFill>
                      <a:blip r:embed="rId4"/>
                      <a:stretch>
                        <a:fillRect/>
                      </a:stretch>
                    </p:blipFill>
                    <p:spPr>
                      <a:xfrm>
                        <a:off x="251460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2935627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China NB have submitted a proposal to SC6 for an </a:t>
            </a:r>
            <a:r>
              <a:rPr lang="en-AU" i="1" dirty="0"/>
              <a:t>ad hoc </a:t>
            </a:r>
            <a:r>
              <a:rPr lang="en-AU" dirty="0"/>
              <a:t>on trustworthiness</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proposal is for SC6 to establish an </a:t>
            </a:r>
            <a:r>
              <a:rPr lang="en-AU" i="1" dirty="0"/>
              <a:t>ad hoc </a:t>
            </a:r>
            <a:r>
              <a:rPr lang="en-AU" dirty="0"/>
              <a:t>to:</a:t>
            </a:r>
          </a:p>
          <a:p>
            <a:pPr lvl="2"/>
            <a:r>
              <a:rPr lang="en-AU" i="1" dirty="0"/>
              <a:t>Provide an environment where SC 6 members can discuss the impacts of concepts on trustworthiness and related standards on development of SC 6 standards</a:t>
            </a:r>
          </a:p>
          <a:p>
            <a:pPr lvl="2"/>
            <a:r>
              <a:rPr lang="en-AU" i="1" dirty="0"/>
              <a:t>As a channel from which liaisons/inputs can be made to JTC 1 WG on Trustworthiness</a:t>
            </a:r>
          </a:p>
          <a:p>
            <a:pPr lvl="1"/>
            <a:r>
              <a:rPr lang="en-AU" dirty="0"/>
              <a:t>The proposed </a:t>
            </a:r>
            <a:r>
              <a:rPr lang="en-AU" i="1" dirty="0"/>
              <a:t>ad </a:t>
            </a:r>
            <a:r>
              <a:rPr lang="en-AU" i="1" dirty="0" err="1"/>
              <a:t>hoc</a:t>
            </a:r>
            <a:r>
              <a:rPr lang="en-AU" dirty="0" err="1"/>
              <a:t>’s</a:t>
            </a:r>
            <a:r>
              <a:rPr lang="en-AU" dirty="0"/>
              <a:t> scope is:</a:t>
            </a:r>
          </a:p>
          <a:p>
            <a:pPr lvl="2"/>
            <a:r>
              <a:rPr lang="en-AU" i="1" dirty="0"/>
              <a:t>Review outputs of JTC 1 work on trustworthiness (including the previous AG on Trustworthiness outputs)</a:t>
            </a:r>
          </a:p>
          <a:p>
            <a:pPr lvl="2"/>
            <a:r>
              <a:rPr lang="en-AU" i="1" dirty="0"/>
              <a:t>Follow up the progress of the ISO/IEC JTC 1 WG on Trustworthiness</a:t>
            </a:r>
          </a:p>
          <a:p>
            <a:pPr lvl="2"/>
            <a:r>
              <a:rPr lang="en-AU" i="1" dirty="0"/>
              <a:t>Collect information about standardization gaps relevant to Trustworthiness from SC 6 viewpoint and practice</a:t>
            </a:r>
          </a:p>
          <a:p>
            <a:pPr lvl="2"/>
            <a:r>
              <a:rPr lang="en-AU" i="1" dirty="0"/>
              <a:t>Develop a guidance document or a Standing Document on Trustworthiness should be developed in SC 6</a:t>
            </a:r>
          </a:p>
          <a:p>
            <a:pPr lvl="2"/>
            <a:r>
              <a:rPr lang="en-AU" i="1" dirty="0"/>
              <a:t>Provide reports or recommendations to SC 6 and </a:t>
            </a:r>
            <a:r>
              <a:rPr lang="en-AU" dirty="0"/>
              <a:t>JTC 1. </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886662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China NB have submitted a proposal to SC6 for an </a:t>
            </a:r>
            <a:r>
              <a:rPr lang="en-AU" i="1" dirty="0"/>
              <a:t>ad hoc </a:t>
            </a:r>
            <a:r>
              <a:rPr lang="en-AU" dirty="0"/>
              <a:t>on trustworthiness</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It is not yet clear if this </a:t>
            </a:r>
            <a:r>
              <a:rPr lang="en-AU" i="1" dirty="0"/>
              <a:t>ad hoc </a:t>
            </a:r>
            <a:r>
              <a:rPr lang="en-AU" dirty="0"/>
              <a:t>activity is of interest to IEEE 802</a:t>
            </a:r>
          </a:p>
          <a:p>
            <a:pPr lvl="2"/>
            <a:r>
              <a:rPr lang="en-AU" dirty="0"/>
              <a:t>Someone pointed out that it </a:t>
            </a:r>
            <a:r>
              <a:rPr lang="en-US" i="1" dirty="0"/>
              <a:t>could be the camel’s nose or it could be nothing to be concerned about</a:t>
            </a:r>
          </a:p>
          <a:p>
            <a:pPr lvl="1"/>
            <a:r>
              <a:rPr lang="en-US" dirty="0"/>
              <a:t>In the meantime, we will certainly watch the activity</a:t>
            </a:r>
          </a:p>
          <a:p>
            <a:pPr lvl="1"/>
            <a:r>
              <a:rPr lang="en-US" dirty="0"/>
              <a:t>Discuss …</a:t>
            </a:r>
            <a:endParaRPr lang="en-AU" dirty="0"/>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10410559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802 EC agreed to authorise a status report for SC6’s next meeting</a:t>
            </a:r>
          </a:p>
        </p:txBody>
      </p:sp>
      <p:sp>
        <p:nvSpPr>
          <p:cNvPr id="8" name="Content Placeholder 7"/>
          <p:cNvSpPr>
            <a:spLocks noGrp="1"/>
          </p:cNvSpPr>
          <p:nvPr>
            <p:ph idx="1"/>
          </p:nvPr>
        </p:nvSpPr>
        <p:spPr/>
        <p:txBody>
          <a:bodyPr/>
          <a:lstStyle/>
          <a:p>
            <a:pPr lvl="1"/>
            <a:r>
              <a:rPr lang="en-AU" dirty="0"/>
              <a:t>IEEE 802 provides a status report of activities in the PSDO process for each SC6 meeting </a:t>
            </a:r>
          </a:p>
          <a:p>
            <a:pPr lvl="1"/>
            <a:r>
              <a:rPr lang="en-AU" dirty="0"/>
              <a:t>It has been determined over time that a suitable status report is based on the status pages for each activity in the PSDO process contained in the IEEE 802 JTC1 SC agenda’s</a:t>
            </a:r>
          </a:p>
          <a:p>
            <a:pPr lvl="1"/>
            <a:r>
              <a:rPr lang="en-AU" dirty="0"/>
              <a:t>It was therefore requested (and approved) in Hawaii that the IEEE 802 EC authorise the Chair &amp; Vice-Chair of the </a:t>
            </a:r>
            <a:r>
              <a:rPr lang="en-AU" i="1" dirty="0"/>
              <a:t>IEEE 802 JTC1 SC</a:t>
            </a:r>
            <a:r>
              <a:rPr lang="en-AU" dirty="0"/>
              <a:t> to develop such a report for submission to SC6 by 17 Jan 2020</a:t>
            </a:r>
          </a:p>
          <a:p>
            <a:pPr lvl="2"/>
            <a:r>
              <a:rPr lang="en-AU" i="1" dirty="0"/>
              <a:t>Authorise the Chair &amp; Vice Chair of IEEE 802 JTC1 SC to develop a status report on behalf of IEEE 802, based on the status pages in 11-19-1731, for consideration by ISO/IEC JTC1/SC6 at their meeting in Feb 2020</a:t>
            </a:r>
          </a:p>
          <a:p>
            <a:pPr lvl="1"/>
            <a:r>
              <a:rPr lang="en-AU" dirty="0"/>
              <a:t>The report is available </a:t>
            </a:r>
            <a:r>
              <a:rPr lang="en-AU" dirty="0">
                <a:solidFill>
                  <a:srgbClr val="FF0000"/>
                </a:solidFill>
              </a:rPr>
              <a:t>&lt;here&gt;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99</a:t>
            </a:fld>
            <a:endParaRPr lang="en-US"/>
          </a:p>
        </p:txBody>
      </p:sp>
    </p:spTree>
    <p:extLst>
      <p:ext uri="{BB962C8B-B14F-4D97-AF65-F5344CB8AC3E}">
        <p14:creationId xmlns:p14="http://schemas.microsoft.com/office/powerpoint/2010/main" val="3315378664"/>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16440</Words>
  <Application>Microsoft Office PowerPoint</Application>
  <PresentationFormat>On-screen Show (4:3)</PresentationFormat>
  <Paragraphs>2590</Paragraphs>
  <Slides>173</Slides>
  <Notes>9</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3</vt:i4>
      </vt:variant>
      <vt:variant>
        <vt:lpstr>Slide Titles</vt:lpstr>
      </vt:variant>
      <vt:variant>
        <vt:i4>173</vt:i4>
      </vt:variant>
    </vt:vector>
  </HeadingPairs>
  <TitlesOfParts>
    <vt:vector size="179" baseType="lpstr">
      <vt:lpstr>Arial</vt:lpstr>
      <vt:lpstr>Times New Roman</vt:lpstr>
      <vt:lpstr>802-11-Submission</vt:lpstr>
      <vt:lpstr>Acrobat Document</vt:lpstr>
      <vt:lpstr>Packager Shell Object</vt:lpstr>
      <vt:lpstr>Package</vt:lpstr>
      <vt:lpstr>IEEE 802 JTC1 Standing Committee Jan 2020 agenda in Irvine</vt:lpstr>
      <vt:lpstr>This document will be used to run the IEEE 802 JTC1 SC meetings in Irvine in Jan 2020</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have one slot at the January 2020 meeting in Irvine</vt:lpstr>
      <vt:lpstr>The IEEE 802 JTC1 SC regular meeting has a high level list of agenda items to be considered</vt:lpstr>
      <vt:lpstr>The IEEE 802 JTC1 SC will consider approving its agenda</vt:lpstr>
      <vt:lpstr>The IEEE 802 JTC1 SC will consider approval of the minutes of its previous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The issues highlighted in Hawaii related to the balloting process have probably been resolved</vt:lpstr>
      <vt:lpstr>IEEE 802 has sent 62 standards through to PSDO ratification with 36 in-process</vt:lpstr>
      <vt:lpstr>IEEE 802.1 WG has sent 29 standards completely through the PSDO ratification process</vt:lpstr>
      <vt:lpstr>IEEE 802.1 WG has sent 29 standards completely through the PSDO ratification process</vt:lpstr>
      <vt:lpstr>IEEE 802.1 WG has sent 29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9 standards completely through the PSDO ratification process</vt:lpstr>
      <vt:lpstr>IEEE 802.15 WG has sent three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13 standards in the pipeline for ratification under the PSDO</vt:lpstr>
      <vt:lpstr>IEEE 802.1 WG has a number of regular participants in IEEE 802 JTC1 SC activities</vt:lpstr>
      <vt:lpstr>IEEE 802.1Q-2018 FDIS ballot closes in May 2020</vt:lpstr>
      <vt:lpstr>IEEE 802.1Qcc PSDO process is on hold until the baseline is approved</vt:lpstr>
      <vt:lpstr>IEEE 802.1Qcp PSDO process is on hold until the baseline is approved</vt:lpstr>
      <vt:lpstr>IEEE 802.1AR-Rev passed FDIS ballot but requires a response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IEEE 802.1Qcy PSDO process is on hold until the baseline is approved</vt:lpstr>
      <vt:lpstr>IEEE 802.1AC/Cor-1 90-day is waiting for publication</vt:lpstr>
      <vt:lpstr>IEEE 802.1Xck is waiting for start of FDIS</vt:lpstr>
      <vt:lpstr>IEEE 802.1AE-Rev is waiting for start of FDIS</vt:lpstr>
      <vt:lpstr>IEEE 802.1AS-Rev will be sent to 60-day ballot soon</vt:lpstr>
      <vt:lpstr>IEEE 802.1AX-REV will be sent to 60-day ballot soon</vt:lpstr>
      <vt:lpstr>IEEE 802.1Qcx will be liaised when appropriate</vt:lpstr>
      <vt:lpstr>IEEE 802.1X-REV will be liaised when appropriate</vt:lpstr>
      <vt:lpstr>IEEE 802.1CMde will be liaised when appropriate</vt:lpstr>
      <vt:lpstr>IEEE 802.3 has 11 standards in the pipeline for ratification under the PSDO process</vt:lpstr>
      <vt:lpstr>IEEE 802.3 WG has a number of regular participants in IEEE 802 JTC1 SC activities</vt:lpstr>
      <vt:lpstr>IEEE 802.3cb is on hold until FDIS on IEEE 802.3-REV completes</vt:lpstr>
      <vt:lpstr>IEEE 802.3cd is on hold until FDIS on 802.3-REV completes</vt:lpstr>
      <vt:lpstr>IEEE 802.3-REV is waiting for start of FDIS ballot </vt:lpstr>
      <vt:lpstr>IEEE 802.3bt is on hold until FDIS on 802.3-REV is completed</vt:lpstr>
      <vt:lpstr>IEEE 802.3.2 is on hold until FDIS on 802.3-REV is completed</vt:lpstr>
      <vt:lpstr>IEEE 802.3cg is on hold until FDIS on 802.3-REV is completed</vt:lpstr>
      <vt:lpstr>IEEE 802.3cn was liaised for information in Dec 2019</vt:lpstr>
      <vt:lpstr>IEEE 802.3cm was liaised for information in Dec 2019</vt:lpstr>
      <vt:lpstr>IEEE 802.3cq was liaised for information in Dec 2019</vt:lpstr>
      <vt:lpstr>IEEE 802.3ch was liaised for information in Dec 2019</vt:lpstr>
      <vt:lpstr>IEEE 802.3ca was liaised for information in Dec 2019</vt:lpstr>
      <vt:lpstr>IEEE 802.11 has 12 standards in the pipeline for ratification under the PSDO</vt:lpstr>
      <vt:lpstr>IEEE 802.11 has 12 standards in the pipeline for ratification under the PSDO</vt:lpstr>
      <vt:lpstr>IEEE 802.11 WG has a number of regular participants in IEEE 802 JTC1 SC activities</vt:lpstr>
      <vt:lpstr>IEEE 802.11aj is waiting for start of FDIS ballot</vt:lpstr>
      <vt:lpstr>IEEE 802.11ak is waiting for start of FDIS ballot </vt:lpstr>
      <vt:lpstr>IEEE 802.11aq is waiting for start of FDIS ballot </vt:lpstr>
      <vt:lpstr>IEEE 802.11ax was liaised for information</vt:lpstr>
      <vt:lpstr>IEEE 802.11ay was liaised for information</vt:lpstr>
      <vt:lpstr>IEEE 802.11az will be liaised in the future</vt:lpstr>
      <vt:lpstr>IEEE 802.11ba will be liaised in the future</vt:lpstr>
      <vt:lpstr>IEEE 802.11bb will be liaised when appropriate</vt:lpstr>
      <vt:lpstr>IEEE 802.11bc will be liaised when appropriate</vt:lpstr>
      <vt:lpstr>IEEE 802.11bd will be liaised when appropriate</vt:lpstr>
      <vt:lpstr>IEEE 802.11be will be liaised when appropriate</vt:lpstr>
      <vt:lpstr>IEEE 802.11REVmd will be liaised in Nov 2019</vt:lpstr>
      <vt:lpstr>IEEE 802.15 has zero standards in the pipeline for ratification under the PSDO</vt:lpstr>
      <vt:lpstr>IEEE 802.15 WG has a number of regular participants in IEEE 802 JTC1 SC activities</vt:lpstr>
      <vt:lpstr>IEEE 802.22 has one standard in the pipeline for ratification under the PSDO</vt:lpstr>
      <vt:lpstr>IEEE 802.22 WG has a number of regular participants in IEEE 802 JTC1 SC activities</vt:lpstr>
      <vt:lpstr>IEEE 802.22-REV is waiting for publication to start the 60-day ballot</vt:lpstr>
      <vt:lpstr>The next SC6 meeting will be held in February 2020 in London</vt:lpstr>
      <vt:lpstr>We have some volunteers to attend the SC6 meeting in London</vt:lpstr>
      <vt:lpstr>IEEE-SA have asked for Webex access to some items at the SC6/WG1 meeting</vt:lpstr>
      <vt:lpstr>There is an early draft agenda for the SC6/WG1 meeting</vt:lpstr>
      <vt:lpstr>There is an early draft agenda for the SC6/WG1 meeting</vt:lpstr>
      <vt:lpstr>There is an early draft agenda for the SC6/WG1 meeting</vt:lpstr>
      <vt:lpstr>There is an early draft agenda for the SC6/WG1 meeting</vt:lpstr>
      <vt:lpstr>There is an early draft agenda for the SC6/WG1 meeting</vt:lpstr>
      <vt:lpstr>There is an early draft agenda for the SC6/WG1 meeting</vt:lpstr>
      <vt:lpstr>Korea NB experts have submitted a proposal to SC6 for a WUR standard for Wi-Fi (&amp; other technologies) </vt:lpstr>
      <vt:lpstr>China NB experts have submitted a new Wi-Fi related standards activity to SC6/WG7</vt:lpstr>
      <vt:lpstr>The proposed WG7 activity is for a standard that allocates APs to ACs with load balancing &amp; backup</vt:lpstr>
      <vt:lpstr>Does IEEE 802 want to influence the proposed WG7 activity in any way?</vt:lpstr>
      <vt:lpstr>China NB have submitted a proposal to SC6/WG1 for an ad hoc on trustworthiness</vt:lpstr>
      <vt:lpstr>China NB have submitted a proposal to SC6 for an ad hoc on trustworthiness</vt:lpstr>
      <vt:lpstr>China NB have submitted a proposal to SC6 for an ad hoc on trustworthiness</vt:lpstr>
      <vt:lpstr>The 802 EC agreed to authorise a status report for SC6’s next meeting</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2020-01-09T01:21:50Z</dcterms:modified>
</cp:coreProperties>
</file>