
<file path=[Content_Types].xml><?xml version="1.0" encoding="utf-8"?>
<Types xmlns="http://schemas.openxmlformats.org/package/2006/content-types">
  <Default Extension="bin" ContentType="application/vnd.openxmlformats-officedocument.oleObject"/>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172"/>
  </p:notesMasterIdLst>
  <p:handoutMasterIdLst>
    <p:handoutMasterId r:id="rId173"/>
  </p:handoutMasterIdLst>
  <p:sldIdLst>
    <p:sldId id="269" r:id="rId2"/>
    <p:sldId id="278" r:id="rId3"/>
    <p:sldId id="1454" r:id="rId4"/>
    <p:sldId id="2346" r:id="rId5"/>
    <p:sldId id="2347" r:id="rId6"/>
    <p:sldId id="2348" r:id="rId7"/>
    <p:sldId id="2349" r:id="rId8"/>
    <p:sldId id="2350" r:id="rId9"/>
    <p:sldId id="287" r:id="rId10"/>
    <p:sldId id="1620" r:id="rId11"/>
    <p:sldId id="344" r:id="rId12"/>
    <p:sldId id="345" r:id="rId13"/>
    <p:sldId id="1378" r:id="rId14"/>
    <p:sldId id="1423" r:id="rId15"/>
    <p:sldId id="1164" r:id="rId16"/>
    <p:sldId id="1562" r:id="rId17"/>
    <p:sldId id="2343" r:id="rId18"/>
    <p:sldId id="2073" r:id="rId19"/>
    <p:sldId id="1101" r:id="rId20"/>
    <p:sldId id="1581" r:id="rId21"/>
    <p:sldId id="2279" r:id="rId22"/>
    <p:sldId id="2062" r:id="rId23"/>
    <p:sldId id="2280" r:id="rId24"/>
    <p:sldId id="1981" r:id="rId25"/>
    <p:sldId id="2074" r:id="rId26"/>
    <p:sldId id="2102" r:id="rId27"/>
    <p:sldId id="2107" r:id="rId28"/>
    <p:sldId id="2075" r:id="rId29"/>
    <p:sldId id="1657" r:id="rId30"/>
    <p:sldId id="2292" r:id="rId31"/>
    <p:sldId id="1965" r:id="rId32"/>
    <p:sldId id="1967" r:id="rId33"/>
    <p:sldId id="1968" r:id="rId34"/>
    <p:sldId id="1969" r:id="rId35"/>
    <p:sldId id="2357" r:id="rId36"/>
    <p:sldId id="2358" r:id="rId37"/>
    <p:sldId id="2359" r:id="rId38"/>
    <p:sldId id="2361" r:id="rId39"/>
    <p:sldId id="2360" r:id="rId40"/>
    <p:sldId id="2362" r:id="rId41"/>
    <p:sldId id="2104" r:id="rId42"/>
    <p:sldId id="2112" r:id="rId43"/>
    <p:sldId id="2113" r:id="rId44"/>
    <p:sldId id="2114" r:id="rId45"/>
    <p:sldId id="2167" r:id="rId46"/>
    <p:sldId id="2317" r:id="rId47"/>
    <p:sldId id="2331" r:id="rId48"/>
    <p:sldId id="2332" r:id="rId49"/>
    <p:sldId id="2351" r:id="rId50"/>
    <p:sldId id="2008" r:id="rId51"/>
    <p:sldId id="2291" r:id="rId52"/>
    <p:sldId id="1945" r:id="rId53"/>
    <p:sldId id="2036" r:id="rId54"/>
    <p:sldId id="2037" r:id="rId55"/>
    <p:sldId id="2071" r:id="rId56"/>
    <p:sldId id="2218" r:id="rId57"/>
    <p:sldId id="2323" r:id="rId58"/>
    <p:sldId id="2333" r:id="rId59"/>
    <p:sldId id="2334" r:id="rId60"/>
    <p:sldId id="2335" r:id="rId61"/>
    <p:sldId id="2352" r:id="rId62"/>
    <p:sldId id="2353" r:id="rId63"/>
    <p:sldId id="1688" r:id="rId64"/>
    <p:sldId id="2322" r:id="rId65"/>
    <p:sldId id="2293" r:id="rId66"/>
    <p:sldId id="1705" r:id="rId67"/>
    <p:sldId id="1706" r:id="rId68"/>
    <p:sldId id="1707" r:id="rId69"/>
    <p:sldId id="1708" r:id="rId70"/>
    <p:sldId id="1709" r:id="rId71"/>
    <p:sldId id="1710" r:id="rId72"/>
    <p:sldId id="1790" r:id="rId73"/>
    <p:sldId id="2199" r:id="rId74"/>
    <p:sldId id="2319" r:id="rId75"/>
    <p:sldId id="2320" r:id="rId76"/>
    <p:sldId id="2321" r:id="rId77"/>
    <p:sldId id="2355" r:id="rId78"/>
    <p:sldId id="2354" r:id="rId79"/>
    <p:sldId id="2294" r:id="rId80"/>
    <p:sldId id="1679" r:id="rId81"/>
    <p:sldId id="2336" r:id="rId82"/>
    <p:sldId id="2328" r:id="rId83"/>
    <p:sldId id="2304" r:id="rId84"/>
    <p:sldId id="2337" r:id="rId85"/>
    <p:sldId id="2371" r:id="rId86"/>
    <p:sldId id="2339" r:id="rId87"/>
    <p:sldId id="2340" r:id="rId88"/>
    <p:sldId id="2341" r:id="rId89"/>
    <p:sldId id="2363" r:id="rId90"/>
    <p:sldId id="2364" r:id="rId91"/>
    <p:sldId id="2365" r:id="rId92"/>
    <p:sldId id="2367" r:id="rId93"/>
    <p:sldId id="2368" r:id="rId94"/>
    <p:sldId id="2369" r:id="rId95"/>
    <p:sldId id="2370" r:id="rId96"/>
    <p:sldId id="2338" r:id="rId97"/>
    <p:sldId id="2324" r:id="rId98"/>
    <p:sldId id="1375" r:id="rId99"/>
    <p:sldId id="1376" r:id="rId100"/>
    <p:sldId id="1400" r:id="rId101"/>
    <p:sldId id="2004" r:id="rId102"/>
    <p:sldId id="619" r:id="rId103"/>
    <p:sldId id="621" r:id="rId104"/>
    <p:sldId id="1561" r:id="rId105"/>
    <p:sldId id="1555" r:id="rId106"/>
    <p:sldId id="1601" r:id="rId107"/>
    <p:sldId id="1585" r:id="rId108"/>
    <p:sldId id="1586" r:id="rId109"/>
    <p:sldId id="1587" r:id="rId110"/>
    <p:sldId id="1588" r:id="rId111"/>
    <p:sldId id="1589" r:id="rId112"/>
    <p:sldId id="1590" r:id="rId113"/>
    <p:sldId id="1771" r:id="rId114"/>
    <p:sldId id="1772" r:id="rId115"/>
    <p:sldId id="1591" r:id="rId116"/>
    <p:sldId id="1592" r:id="rId117"/>
    <p:sldId id="1593" r:id="rId118"/>
    <p:sldId id="1594" r:id="rId119"/>
    <p:sldId id="1595" r:id="rId120"/>
    <p:sldId id="1596" r:id="rId121"/>
    <p:sldId id="1597" r:id="rId122"/>
    <p:sldId id="1598" r:id="rId123"/>
    <p:sldId id="1599" r:id="rId124"/>
    <p:sldId id="1600" r:id="rId125"/>
    <p:sldId id="1628" r:id="rId126"/>
    <p:sldId id="1638" r:id="rId127"/>
    <p:sldId id="1725" r:id="rId128"/>
    <p:sldId id="1726" r:id="rId129"/>
    <p:sldId id="1947" r:id="rId130"/>
    <p:sldId id="1975" r:id="rId131"/>
    <p:sldId id="1976" r:id="rId132"/>
    <p:sldId id="1977" r:id="rId133"/>
    <p:sldId id="2039" r:id="rId134"/>
    <p:sldId id="2060" r:id="rId135"/>
    <p:sldId id="2061" r:id="rId136"/>
    <p:sldId id="2097" r:id="rId137"/>
    <p:sldId id="2103" r:id="rId138"/>
    <p:sldId id="2063" r:id="rId139"/>
    <p:sldId id="2064" r:id="rId140"/>
    <p:sldId id="2065" r:id="rId141"/>
    <p:sldId id="2066" r:id="rId142"/>
    <p:sldId id="2067" r:id="rId143"/>
    <p:sldId id="2068" r:id="rId144"/>
    <p:sldId id="2069" r:id="rId145"/>
    <p:sldId id="2146" r:id="rId146"/>
    <p:sldId id="2147" r:id="rId147"/>
    <p:sldId id="2148" r:id="rId148"/>
    <p:sldId id="2158" r:id="rId149"/>
    <p:sldId id="2159" r:id="rId150"/>
    <p:sldId id="2157" r:id="rId151"/>
    <p:sldId id="2160" r:id="rId152"/>
    <p:sldId id="2216" r:id="rId153"/>
    <p:sldId id="2217" r:id="rId154"/>
    <p:sldId id="2219" r:id="rId155"/>
    <p:sldId id="2238" r:id="rId156"/>
    <p:sldId id="2239" r:id="rId157"/>
    <p:sldId id="2240" r:id="rId158"/>
    <p:sldId id="2242" r:id="rId159"/>
    <p:sldId id="2263" r:id="rId160"/>
    <p:sldId id="2276" r:id="rId161"/>
    <p:sldId id="2277" r:id="rId162"/>
    <p:sldId id="2278" r:id="rId163"/>
    <p:sldId id="2281" r:id="rId164"/>
    <p:sldId id="2282" r:id="rId165"/>
    <p:sldId id="2283" r:id="rId166"/>
    <p:sldId id="2284" r:id="rId167"/>
    <p:sldId id="2318" r:id="rId168"/>
    <p:sldId id="2329" r:id="rId169"/>
    <p:sldId id="2356" r:id="rId170"/>
    <p:sldId id="1701" r:id="rId171"/>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343434"/>
    <a:srgbClr val="FA661C"/>
    <a:srgbClr val="00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688" autoAdjust="0"/>
    <p:restoredTop sz="94660" autoAdjust="0"/>
  </p:normalViewPr>
  <p:slideViewPr>
    <p:cSldViewPr>
      <p:cViewPr varScale="1">
        <p:scale>
          <a:sx n="64" d="100"/>
          <a:sy n="64" d="100"/>
        </p:scale>
        <p:origin x="1588" y="40"/>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1536" y="-1452"/>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tableStyles" Target="tableStyles.xml"/><Relationship Id="rId172" Type="http://schemas.openxmlformats.org/officeDocument/2006/relationships/notesMaster" Target="notesMasters/notesMaster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handoutMaster" Target="handoutMasters/handoutMaster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presProps" Target="pres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viewProps" Target="viewProps.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theme" Target="theme/theme1.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8" y="177284"/>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802.11-18/0605r5</a:t>
            </a:r>
          </a:p>
        </p:txBody>
      </p:sp>
      <p:sp>
        <p:nvSpPr>
          <p:cNvPr id="3075" name="Rectangle 3"/>
          <p:cNvSpPr>
            <a:spLocks noGrp="1" noChangeArrowheads="1"/>
          </p:cNvSpPr>
          <p:nvPr>
            <p:ph type="dt" sz="quarter" idx="1"/>
          </p:nvPr>
        </p:nvSpPr>
        <p:spPr bwMode="auto">
          <a:xfrm>
            <a:off x="695325" y="177284"/>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May 2018</a:t>
            </a:r>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1" y="97909"/>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a:t>doc.: IEEE 802.11-18/0605r5</a:t>
            </a:r>
          </a:p>
        </p:txBody>
      </p:sp>
      <p:sp>
        <p:nvSpPr>
          <p:cNvPr id="2051" name="Rectangle 3"/>
          <p:cNvSpPr>
            <a:spLocks noGrp="1" noChangeArrowheads="1"/>
          </p:cNvSpPr>
          <p:nvPr>
            <p:ph type="dt" idx="1"/>
          </p:nvPr>
        </p:nvSpPr>
        <p:spPr bwMode="auto">
          <a:xfrm>
            <a:off x="654050" y="97909"/>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May 2018</a:t>
            </a:r>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dirty="0"/>
              <a:t>Andrew Myles, Cisco</a:t>
            </a:r>
          </a:p>
        </p:txBody>
      </p:sp>
      <p:sp>
        <p:nvSpPr>
          <p:cNvPr id="51205" name="Rectangle 7"/>
          <p:cNvSpPr>
            <a:spLocks noGrp="1" noChangeArrowheads="1"/>
          </p:cNvSpPr>
          <p:nvPr>
            <p:ph type="sldNum" sz="quarter" idx="5"/>
          </p:nvPr>
        </p:nvSpPr>
        <p:spPr/>
        <p:txBody>
          <a:bodyPr/>
          <a:lstStyle/>
          <a:p>
            <a:pPr>
              <a:defRPr/>
            </a:pPr>
            <a:r>
              <a:rPr lang="en-US" dirty="0"/>
              <a:t>Page </a:t>
            </a:r>
            <a:fld id="{BFD8823A-E707-449B-AE25-47FA80230A05}" type="slidenum">
              <a:rPr lang="en-US" smtClean="0"/>
              <a:pPr>
                <a:defRPr/>
              </a:pPr>
              <a:t>1</a:t>
            </a:fld>
            <a:endParaRPr lang="en-US" dirty="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July 2010</a:t>
            </a:r>
          </a:p>
        </p:txBody>
      </p:sp>
      <p:sp>
        <p:nvSpPr>
          <p:cNvPr id="52228" name="Rectangle 6"/>
          <p:cNvSpPr>
            <a:spLocks noGrp="1" noChangeArrowheads="1"/>
          </p:cNvSpPr>
          <p:nvPr>
            <p:ph type="ftr" sz="quarter" idx="4"/>
          </p:nvPr>
        </p:nvSpPr>
        <p:spPr/>
        <p:txBody>
          <a:bodyPr/>
          <a:lstStyle/>
          <a:p>
            <a:pPr lvl="4">
              <a:defRPr/>
            </a:pPr>
            <a:r>
              <a:rPr lang="en-US" dirty="0"/>
              <a:t>Andrew Myles, Cisco</a:t>
            </a:r>
          </a:p>
        </p:txBody>
      </p:sp>
      <p:sp>
        <p:nvSpPr>
          <p:cNvPr id="52229" name="Rectangle 7"/>
          <p:cNvSpPr>
            <a:spLocks noGrp="1" noChangeArrowheads="1"/>
          </p:cNvSpPr>
          <p:nvPr>
            <p:ph type="sldNum" sz="quarter" idx="5"/>
          </p:nvPr>
        </p:nvSpPr>
        <p:spPr/>
        <p:txBody>
          <a:bodyPr/>
          <a:lstStyle/>
          <a:p>
            <a:pPr>
              <a:defRPr/>
            </a:pPr>
            <a:r>
              <a:rPr lang="en-US" dirty="0"/>
              <a:t>Page </a:t>
            </a:r>
            <a:fld id="{19B6D425-D6D0-4B30-A6C8-1418EA409DD4}" type="slidenum">
              <a:rPr lang="en-US" smtClean="0"/>
              <a:pPr>
                <a:defRPr/>
              </a:pPr>
              <a:t>2</a:t>
            </a:fld>
            <a:endParaRPr lang="en-US" dirty="0"/>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59396" name="Rectangle 6"/>
          <p:cNvSpPr>
            <a:spLocks noGrp="1" noChangeArrowheads="1"/>
          </p:cNvSpPr>
          <p:nvPr>
            <p:ph type="ftr" sz="quarter" idx="4"/>
          </p:nvPr>
        </p:nvSpPr>
        <p:spPr/>
        <p:txBody>
          <a:bodyPr/>
          <a:lstStyle/>
          <a:p>
            <a:pPr lvl="4">
              <a:defRPr/>
            </a:pPr>
            <a:r>
              <a:rPr lang="en-US"/>
              <a:t>Andrew Myles, Cisco</a:t>
            </a:r>
          </a:p>
        </p:txBody>
      </p:sp>
      <p:sp>
        <p:nvSpPr>
          <p:cNvPr id="59397" name="Rectangle 7"/>
          <p:cNvSpPr>
            <a:spLocks noGrp="1" noChangeArrowheads="1"/>
          </p:cNvSpPr>
          <p:nvPr>
            <p:ph type="sldNum" sz="quarter" idx="5"/>
          </p:nvPr>
        </p:nvSpPr>
        <p:spPr/>
        <p:txBody>
          <a:bodyPr/>
          <a:lstStyle/>
          <a:p>
            <a:pPr>
              <a:defRPr/>
            </a:pPr>
            <a:r>
              <a:rPr lang="en-US"/>
              <a:t>Page </a:t>
            </a:r>
            <a:fld id="{B32371F6-024C-497B-815E-D0E3294E1347}" type="slidenum">
              <a:rPr lang="en-US" smtClean="0"/>
              <a:pPr>
                <a:defRPr/>
              </a:pPr>
              <a:t>9</a:t>
            </a:fld>
            <a:endParaRPr lang="en-US"/>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56E5F14E-E8B5-42D6-BD84-01B97E465C1A}" type="slidenum">
              <a:rPr lang="en-US" smtClean="0"/>
              <a:pPr>
                <a:defRPr/>
              </a:pPr>
              <a:t>10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8DD317A3-D690-4F17-9E83-74C2C73B6792}" type="slidenum">
              <a:rPr lang="en-US" smtClean="0"/>
              <a:pPr>
                <a:defRPr/>
              </a:pPr>
              <a:t>11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72F390CA-1134-46E8-8480-0E35050197A9}" type="slidenum">
              <a:rPr lang="en-US" smtClean="0"/>
              <a:pPr>
                <a:defRPr/>
              </a:pPr>
              <a:t>12</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12338DD1-8D50-43B6-8296-8967F83C4388}" type="slidenum">
              <a:rPr lang="en-US" smtClean="0"/>
              <a:pPr>
                <a:defRPr/>
              </a:pPr>
              <a:t>13</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3D1A59B5-D02F-49DB-BB03-3A8221519EA6}" type="slidenum">
              <a:rPr lang="en-US" smtClean="0"/>
              <a:pPr>
                <a:defRPr/>
              </a:pPr>
              <a:t>102</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2073216F-0B4B-4910-B495-C6A165BA6051}" type="slidenum">
              <a:rPr lang="en-US" smtClean="0"/>
              <a:pPr>
                <a:defRPr/>
              </a:pPr>
              <a:t>103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idx="1"/>
          </p:nvPr>
        </p:nvSpPr>
        <p:spPr/>
        <p:txBody>
          <a:bodyPr/>
          <a:lstStyle>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178708" y="363379"/>
            <a:ext cx="32667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802.11-19/2102r3</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80842"/>
            <a:ext cx="86562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a:latin typeface="Arial" pitchFamily="34" charset="0"/>
              </a:rPr>
              <a:t>Jan 2020</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3" Type="http://schemas.openxmlformats.org/officeDocument/2006/relationships/hyperlink" Target="mailto:jmessenger@advaoptical.com" TargetMode="External"/><Relationship Id="rId2" Type="http://schemas.openxmlformats.org/officeDocument/2006/relationships/hyperlink" Target="mailto:bew@cisco.com" TargetMode="External"/><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3" Type="http://schemas.openxmlformats.org/officeDocument/2006/relationships/hyperlink" Target="mailto:dorothy.stanley@hpe.com" TargetMode="External"/><Relationship Id="rId7" Type="http://schemas.openxmlformats.org/officeDocument/2006/relationships/hyperlink" Target="mailto:paul_congdon@ieee.org" TargetMode="External"/><Relationship Id="rId2" Type="http://schemas.openxmlformats.org/officeDocument/2006/relationships/hyperlink" Target="mailto:karen@randall-consulting.com" TargetMode="External"/><Relationship Id="rId1" Type="http://schemas.openxmlformats.org/officeDocument/2006/relationships/slideLayout" Target="../slideLayouts/slideLayout1.xml"/><Relationship Id="rId6" Type="http://schemas.openxmlformats.org/officeDocument/2006/relationships/hyperlink" Target="mailto:holee@etri.re.kr" TargetMode="External"/><Relationship Id="rId5" Type="http://schemas.openxmlformats.org/officeDocument/2006/relationships/hyperlink" Target="mailto:dlaw@hpe.com" TargetMode="External"/><Relationship Id="rId4" Type="http://schemas.openxmlformats.org/officeDocument/2006/relationships/hyperlink" Target="mailto:peter@akayla.com" TargetMode="Externa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2" Type="http://schemas.openxmlformats.org/officeDocument/2006/relationships/hyperlink" Target="https://mentor.ieee.org/802.11/dcn/15/11-15-1287-01-0jtc-ieee-802-process-for-interactions-with-iso-iec-jtc-1-sc-6-7.pptx" TargetMode="External"/><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2" Type="http://schemas.openxmlformats.org/officeDocument/2006/relationships/hyperlink" Target="https://mentor.ieee.org/802.11/dcn/13/11-13-0123-05-000m-iso-jtc1-sc6-8802-11-2012-comments.xls" TargetMode="External"/><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2" Type="http://schemas.openxmlformats.org/officeDocument/2006/relationships/hyperlink" Target="http://ieee802.org/1/files/public/docs2014/liaison-ieee802response-ABFDIScmts-0314-V01.pptx" TargetMode="Externa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hyperlink" Target="http://ieee802.org/1/files/public/docs2014/liaison-ieee802response-ARFDIScmts-0314-V01.pptx" TargetMode="External"/><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2" Type="http://schemas.openxmlformats.org/officeDocument/2006/relationships/hyperlink" Target="http://ieee802.org/1/files/public/docs2014/liaison-ieee802response-ASFDIScmts-0314-V01.pptx" TargetMode="Externa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mentor.ieee.org/802.11/dcn/19/11-19-2059-00-0jtc-minutes-of-hawaii-meeting-in-nov-2019.docx"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2" Type="http://schemas.openxmlformats.org/officeDocument/2006/relationships/hyperlink" Target="http://ieee802.org/1/files/public/docs2014/liaison-ieee802response-AEbnFDISScmts-0314.pptx" TargetMode="External"/><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2" Type="http://schemas.openxmlformats.org/officeDocument/2006/relationships/hyperlink" Target="http://ieee802.org/1/files/public/docs2014/liaison-ieee802response-AEbwFDISScmts-0314.pptx" TargetMode="External"/><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xml"/><Relationship Id="rId1" Type="http://schemas.openxmlformats.org/officeDocument/2006/relationships/vmlDrawing" Target="../drawings/vmlDrawing9.vml"/><Relationship Id="rId4" Type="http://schemas.openxmlformats.org/officeDocument/2006/relationships/image" Target="../media/image11.wmf"/></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2" Type="http://schemas.openxmlformats.org/officeDocument/2006/relationships/hyperlink" Target="https://www.iso.org/standard/68839.html" TargetMode="External"/><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1.xml"/><Relationship Id="rId1" Type="http://schemas.openxmlformats.org/officeDocument/2006/relationships/vmlDrawing" Target="../drawings/vmlDrawing10.vml"/><Relationship Id="rId4" Type="http://schemas.openxmlformats.org/officeDocument/2006/relationships/image" Target="../media/image12.wmf"/></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2.wmf"/></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2" Type="http://schemas.openxmlformats.org/officeDocument/2006/relationships/hyperlink" Target="https://mentor.ieee.org/802.15/dcn/16/15-16-0768-01-0000-response-to-iso-iec-jtc-1-sc-6-60-day-ballot.pdf" TargetMode="External"/><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s://ieee-sa.imeetcentral.com/home/viewfile?j=eyJ0eXAiOiJKV1QiLCJhbGciOiJIUzI1NiJ9.eyJndWlkIjoiNjM0NTU0MzA2RDExQkYzNDlFOTQ2MTNEMDlDOTY2MjhBQUY4MThDMjciLCJpZCI6NDQxOTY1NjgsImNiIjoiZWMwNmJhMzgwNDcwYjNiZGNmZDllNWRiNmQ1MzlhNTMifQ.i9DNycQHpILvjKnMMaiDNyfxcXKFYZHYYtHZ46zx_U8" TargetMode="External"/><Relationship Id="rId2" Type="http://schemas.openxmlformats.org/officeDocument/2006/relationships/hyperlink" Target="https://ieee-sa.imeetcentral.com/802psdo/" TargetMode="External"/><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2" Type="http://schemas.openxmlformats.org/officeDocument/2006/relationships/hyperlink" Target="https://mentor.ieee.org/802.11/dcn/17/11-17-0612-01-0jtc-resolution-of-comments-from-n16608.docx" TargetMode="External"/><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3" Type="http://schemas.openxmlformats.org/officeDocument/2006/relationships/hyperlink" Target="https://mentor.ieee.org/802.11/dcn/19/11-19-0062-01-0jtc-resolution-of-comments-received-from-china-nb-during-fdis-ballot-on-ieee-802-11ai.docx" TargetMode="External"/><Relationship Id="rId2" Type="http://schemas.openxmlformats.org/officeDocument/2006/relationships/hyperlink" Target="https://mentor.ieee.org/802.11/dcn/17/11-17-1398-00-0jtc-china-comment-on-11ai-errata.docx" TargetMode="External"/><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3.w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www.ieee.org/content/dam/ieee-org/ieee/web/org/about/ieee_code_of_conduct.pdf" TargetMode="External"/><Relationship Id="rId2" Type="http://schemas.openxmlformats.org/officeDocument/2006/relationships/hyperlink" Target="http://www.ieee.org/about/corporate/governance/p7-8.html" TargetMode="External"/><Relationship Id="rId1" Type="http://schemas.openxmlformats.org/officeDocument/2006/relationships/slideLayout" Target="../slideLayouts/slideLayout1.xml"/><Relationship Id="rId4" Type="http://schemas.openxmlformats.org/officeDocument/2006/relationships/hyperlink" Target="http://www.ieee.org/about/corporate/governance"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image" Target="../media/image4.wmf"/></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4.vml"/><Relationship Id="rId4" Type="http://schemas.openxmlformats.org/officeDocument/2006/relationships/image" Target="../media/image5.wm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xml"/><Relationship Id="rId1" Type="http://schemas.openxmlformats.org/officeDocument/2006/relationships/vmlDrawing" Target="../drawings/vmlDrawing5.vml"/><Relationship Id="rId4" Type="http://schemas.openxmlformats.org/officeDocument/2006/relationships/image" Target="../media/image6.wmf"/></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1.xml"/><Relationship Id="rId6" Type="http://schemas.openxmlformats.org/officeDocument/2006/relationships/hyperlink" Target="http://standards.ieee.org/develop/policies/best_practices_for_ieee_standards_development_051215.pdf" TargetMode="External"/><Relationship Id="rId5" Type="http://schemas.openxmlformats.org/officeDocument/2006/relationships/hyperlink" Target="http://standards.ieee.org/faqs/copyrights.html/" TargetMode="External"/><Relationship Id="rId4" Type="http://schemas.openxmlformats.org/officeDocument/2006/relationships/hyperlink" Target="https://standards.ieee.org/content/dam/ieee-standards/standards/web/documents/other/permissionltrs.zip" TargetMode="Externa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xml"/><Relationship Id="rId1" Type="http://schemas.openxmlformats.org/officeDocument/2006/relationships/vmlDrawing" Target="../drawings/vmlDrawing6.vml"/><Relationship Id="rId4" Type="http://schemas.openxmlformats.org/officeDocument/2006/relationships/image" Target="../media/image7.wm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xml"/><Relationship Id="rId1" Type="http://schemas.openxmlformats.org/officeDocument/2006/relationships/vmlDrawing" Target="../drawings/vmlDrawing7.vml"/><Relationship Id="rId6" Type="http://schemas.openxmlformats.org/officeDocument/2006/relationships/image" Target="../media/image9.wmf"/><Relationship Id="rId5" Type="http://schemas.openxmlformats.org/officeDocument/2006/relationships/oleObject" Target="../embeddings/oleObject8.bin"/><Relationship Id="rId4" Type="http://schemas.openxmlformats.org/officeDocument/2006/relationships/image" Target="../media/image8.wmf"/></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xml"/><Relationship Id="rId1" Type="http://schemas.openxmlformats.org/officeDocument/2006/relationships/vmlDrawing" Target="../drawings/vmlDrawing8.vml"/><Relationship Id="rId4" Type="http://schemas.openxmlformats.org/officeDocument/2006/relationships/image" Target="../media/image10.wmf"/></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dirty="0"/>
              <a:t>Andrew Myles, Cisco</a:t>
            </a:r>
          </a:p>
        </p:txBody>
      </p:sp>
      <p:sp>
        <p:nvSpPr>
          <p:cNvPr id="8" name="Slide Number Placeholder 5"/>
          <p:cNvSpPr>
            <a:spLocks noGrp="1"/>
          </p:cNvSpPr>
          <p:nvPr>
            <p:ph type="sldNum" sz="quarter" idx="11"/>
          </p:nvPr>
        </p:nvSpPr>
        <p:spPr/>
        <p:txBody>
          <a:bodyPr/>
          <a:lstStyle/>
          <a:p>
            <a:pPr>
              <a:defRPr/>
            </a:pPr>
            <a:r>
              <a:rPr lang="en-US" dirty="0"/>
              <a:t>Slide </a:t>
            </a:r>
            <a:fld id="{C81347C9-C12F-43D2-B3D1-D523E0829A79}" type="slidenum">
              <a:rPr lang="en-US" smtClean="0"/>
              <a:pPr>
                <a:defRPr/>
              </a:pPr>
              <a:t>1</a:t>
            </a:fld>
            <a:endParaRPr lang="en-US" dirty="0"/>
          </a:p>
        </p:txBody>
      </p:sp>
      <p:sp>
        <p:nvSpPr>
          <p:cNvPr id="1029" name="Rectangle 2"/>
          <p:cNvSpPr>
            <a:spLocks noGrp="1" noChangeArrowheads="1"/>
          </p:cNvSpPr>
          <p:nvPr>
            <p:ph type="title"/>
          </p:nvPr>
        </p:nvSpPr>
        <p:spPr/>
        <p:txBody>
          <a:bodyPr anchor="ctr"/>
          <a:lstStyle/>
          <a:p>
            <a:pPr algn="ctr">
              <a:defRPr/>
            </a:pPr>
            <a:r>
              <a:rPr lang="en-US" dirty="0">
                <a:solidFill>
                  <a:schemeClr val="accent2">
                    <a:lumMod val="75000"/>
                  </a:schemeClr>
                </a:solidFill>
              </a:rPr>
              <a:t>IEEE 802 JTC1 Standing Committee</a:t>
            </a:r>
            <a:br>
              <a:rPr lang="en-US" dirty="0">
                <a:solidFill>
                  <a:schemeClr val="accent2">
                    <a:lumMod val="75000"/>
                  </a:schemeClr>
                </a:solidFill>
              </a:rPr>
            </a:br>
            <a:r>
              <a:rPr lang="en-US" dirty="0">
                <a:solidFill>
                  <a:schemeClr val="accent2">
                    <a:lumMod val="75000"/>
                  </a:schemeClr>
                </a:solidFill>
              </a:rPr>
              <a:t>Jan 2020 agenda in Irvine</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a:solidFill>
                  <a:schemeClr val="accent2">
                    <a:lumMod val="50000"/>
                  </a:schemeClr>
                </a:solidFill>
              </a:rPr>
              <a:t>7 January 2019</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dirty="0">
                <a:latin typeface="Arial" pitchFamily="34" charset="0"/>
              </a:rPr>
              <a:t>Authors:</a:t>
            </a:r>
            <a:endParaRPr lang="en-US" sz="1600"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694100171"/>
              </p:ext>
            </p:extLst>
          </p:nvPr>
        </p:nvGraphicFramePr>
        <p:xfrm>
          <a:off x="685800" y="3429000"/>
          <a:ext cx="7696200" cy="1112046"/>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70682">
                <a:tc>
                  <a:txBody>
                    <a:bodyPr/>
                    <a:lstStyle/>
                    <a:p>
                      <a:pPr>
                        <a:spcAft>
                          <a:spcPts val="0"/>
                        </a:spcAft>
                      </a:pPr>
                      <a:r>
                        <a:rPr lang="en-US" sz="1200" dirty="0">
                          <a:effectLst/>
                        </a:rPr>
                        <a:t>Andrew Myles (Chair)</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tc>
                <a:tc>
                  <a:txBody>
                    <a:bodyPr/>
                    <a:lstStyle/>
                    <a:p>
                      <a:pPr marL="21590" indent="-21590">
                        <a:spcAft>
                          <a:spcPts val="0"/>
                        </a:spcAft>
                      </a:pPr>
                      <a:r>
                        <a:rPr lang="en-US" sz="1200" dirty="0">
                          <a:effectLst/>
                        </a:rPr>
                        <a:t>+61 418 656587</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1"/>
                  </a:ext>
                </a:extLst>
              </a:tr>
              <a:tr h="370682">
                <a:tc>
                  <a:txBody>
                    <a:bodyPr/>
                    <a:lstStyle/>
                    <a:p>
                      <a:pPr>
                        <a:spcAft>
                          <a:spcPts val="0"/>
                        </a:spcAft>
                      </a:pPr>
                      <a:r>
                        <a:rPr lang="en-AU" sz="1200" dirty="0">
                          <a:effectLst/>
                          <a:latin typeface="+mn-lt"/>
                          <a:ea typeface="Times New Roman"/>
                        </a:rPr>
                        <a:t>Peter Yee (Vice</a:t>
                      </a:r>
                      <a:r>
                        <a:rPr lang="en-AU" sz="1200" baseline="0" dirty="0">
                          <a:effectLst/>
                          <a:latin typeface="+mn-lt"/>
                          <a:ea typeface="Times New Roman"/>
                        </a:rPr>
                        <a:t> Chair)</a:t>
                      </a:r>
                      <a:endParaRPr lang="en-AU" sz="1200" dirty="0">
                        <a:effectLst/>
                        <a:latin typeface="+mn-lt"/>
                        <a:ea typeface="Times New Roman"/>
                      </a:endParaRPr>
                    </a:p>
                  </a:txBody>
                  <a:tcPr marL="68580" marR="68580" marT="0" marB="0" anchor="ctr"/>
                </a:tc>
                <a:tc>
                  <a:txBody>
                    <a:bodyPr/>
                    <a:lstStyle/>
                    <a:p>
                      <a:pPr>
                        <a:spcAft>
                          <a:spcPts val="0"/>
                        </a:spcAft>
                      </a:pPr>
                      <a:r>
                        <a:rPr lang="en-AU" sz="1200" dirty="0">
                          <a:effectLst/>
                          <a:latin typeface="+mn-lt"/>
                          <a:ea typeface="Times New Roman"/>
                        </a:rPr>
                        <a:t>AKAYLA</a:t>
                      </a:r>
                    </a:p>
                  </a:txBody>
                  <a:tcPr marL="68580" marR="68580" marT="0" marB="0" anchor="ctr"/>
                </a:tc>
                <a:tc>
                  <a:txBody>
                    <a:bodyPr/>
                    <a:lstStyle/>
                    <a:p>
                      <a:pPr marL="21590" indent="-21590">
                        <a:spcAft>
                          <a:spcPts val="0"/>
                        </a:spcAft>
                      </a:pPr>
                      <a:r>
                        <a:rPr lang="en-AU" sz="1200" dirty="0">
                          <a:effectLst/>
                          <a:latin typeface="+mn-lt"/>
                          <a:ea typeface="Times New Roman"/>
                        </a:rPr>
                        <a:t>+1 415</a:t>
                      </a:r>
                      <a:r>
                        <a:rPr lang="en-AU" sz="1200" baseline="0" dirty="0">
                          <a:effectLst/>
                          <a:latin typeface="+mn-lt"/>
                          <a:ea typeface="Times New Roman"/>
                        </a:rPr>
                        <a:t> 215 7733</a:t>
                      </a:r>
                      <a:endParaRPr lang="en-AU" sz="1200" dirty="0">
                        <a:effectLst/>
                        <a:latin typeface="+mn-lt"/>
                        <a:ea typeface="Times New Roman"/>
                      </a:endParaRPr>
                    </a:p>
                  </a:txBody>
                  <a:tcPr marL="68580" marR="68580" marT="0" marB="0" anchor="ctr"/>
                </a:tc>
                <a:tc>
                  <a:txBody>
                    <a:bodyPr/>
                    <a:lstStyle/>
                    <a:p>
                      <a:pPr>
                        <a:spcAft>
                          <a:spcPts val="0"/>
                        </a:spcAft>
                      </a:pPr>
                      <a:r>
                        <a:rPr lang="en-AU" sz="1200" dirty="0">
                          <a:effectLst/>
                          <a:latin typeface="+mn-lt"/>
                          <a:ea typeface="Times New Roman"/>
                        </a:rPr>
                        <a:t>peter@akayla.com</a:t>
                      </a:r>
                    </a:p>
                  </a:txBody>
                  <a:tcPr marL="68580" marR="68580" marT="0" marB="0" anchor="ctr"/>
                </a:tc>
                <a:extLst>
                  <a:ext uri="{0D108BD9-81ED-4DB2-BD59-A6C34878D82A}">
                    <a16:rowId xmlns:a16="http://schemas.microsoft.com/office/drawing/2014/main" val="10002"/>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a:t>The IEEE 802 JTC1 SC regular meeting has a high level list of agenda items to be considered</a:t>
            </a:r>
            <a:endParaRPr lang="en-AU" dirty="0"/>
          </a:p>
        </p:txBody>
      </p:sp>
      <p:sp>
        <p:nvSpPr>
          <p:cNvPr id="11267" name="Rectangle 3"/>
          <p:cNvSpPr>
            <a:spLocks noGrp="1" noChangeArrowheads="1"/>
          </p:cNvSpPr>
          <p:nvPr>
            <p:ph idx="1"/>
          </p:nvPr>
        </p:nvSpPr>
        <p:spPr/>
        <p:txBody>
          <a:bodyPr/>
          <a:lstStyle/>
          <a:p>
            <a:r>
              <a:rPr lang="en-AU" dirty="0"/>
              <a:t>In no particular order:</a:t>
            </a:r>
          </a:p>
          <a:p>
            <a:pPr lvl="1"/>
            <a:r>
              <a:rPr lang="en-AU" dirty="0"/>
              <a:t>Approve minutes</a:t>
            </a:r>
          </a:p>
          <a:p>
            <a:pPr lvl="2"/>
            <a:r>
              <a:rPr lang="en-AU" dirty="0"/>
              <a:t>From IEEE 802 JTC1 meeting in November 2019 in Hawaii</a:t>
            </a:r>
          </a:p>
          <a:p>
            <a:pPr lvl="1"/>
            <a:r>
              <a:rPr lang="en-AU" dirty="0"/>
              <a:t>Review extended goals</a:t>
            </a:r>
          </a:p>
          <a:p>
            <a:pPr lvl="1"/>
            <a:r>
              <a:rPr lang="en-AU" dirty="0"/>
              <a:t>Review status of SC6 interactions</a:t>
            </a:r>
          </a:p>
          <a:p>
            <a:pPr lvl="2"/>
            <a:r>
              <a:rPr lang="en-AU" dirty="0"/>
              <a:t>Review liaisons of drafts to SC6</a:t>
            </a:r>
          </a:p>
          <a:p>
            <a:pPr lvl="2"/>
            <a:r>
              <a:rPr lang="en-AU" dirty="0"/>
              <a:t>Review notifications of projects to SC6</a:t>
            </a:r>
          </a:p>
          <a:p>
            <a:pPr lvl="2"/>
            <a:r>
              <a:rPr lang="en-AU" dirty="0"/>
              <a:t>Review status of 60-day/FDIS ballots</a:t>
            </a:r>
          </a:p>
          <a:p>
            <a:pPr lvl="1"/>
            <a:r>
              <a:rPr lang="en-AU" dirty="0"/>
              <a:t>Review SC6 activities</a:t>
            </a:r>
          </a:p>
          <a:p>
            <a:pPr lvl="2"/>
            <a:r>
              <a:rPr lang="en-AU" dirty="0"/>
              <a:t>Preparation for SC6 meeting in Feb 2020 in London</a:t>
            </a:r>
          </a:p>
          <a:p>
            <a:pPr lvl="1"/>
            <a:r>
              <a:rPr lang="en-AU" dirty="0"/>
              <a:t>Consider any motions</a:t>
            </a:r>
          </a:p>
          <a:p>
            <a:pPr lvl="2"/>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C1120F2B-73AB-4F0E-8BCB-E97D8340144F}" type="slidenum">
              <a:rPr lang="en-US" smtClean="0"/>
              <a:pPr/>
              <a:t>10</a:t>
            </a:fld>
            <a:endParaRPr lang="en-US"/>
          </a:p>
        </p:txBody>
      </p:sp>
    </p:spTree>
    <p:extLst>
      <p:ext uri="{BB962C8B-B14F-4D97-AF65-F5344CB8AC3E}">
        <p14:creationId xmlns:p14="http://schemas.microsoft.com/office/powerpoint/2010/main" val="254425430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Various names have been added to the SC6 document access lists at this time</a:t>
            </a:r>
            <a:endParaRPr lang="en-AU" dirty="0"/>
          </a:p>
        </p:txBody>
      </p:sp>
      <p:sp>
        <p:nvSpPr>
          <p:cNvPr id="3" name="Content Placeholder 2"/>
          <p:cNvSpPr>
            <a:spLocks noGrp="1"/>
          </p:cNvSpPr>
          <p:nvPr>
            <p:ph idx="1"/>
          </p:nvPr>
        </p:nvSpPr>
        <p:spPr>
          <a:xfrm>
            <a:off x="685800" y="1676400"/>
            <a:ext cx="7772400" cy="4114800"/>
          </a:xfrm>
        </p:spPr>
        <p:txBody>
          <a:bodyPr/>
          <a:lstStyle/>
          <a:p>
            <a:pPr lvl="1"/>
            <a:r>
              <a:rPr lang="en-AU" dirty="0"/>
              <a:t>The small number of people who asked to be added to the SC6 reflectors were added in Sept 2014:</a:t>
            </a:r>
          </a:p>
          <a:p>
            <a:pPr lvl="2"/>
            <a:r>
              <a:rPr lang="en-AU" dirty="0"/>
              <a:t>Ian Sherlock - isherlock@ti.com</a:t>
            </a:r>
          </a:p>
          <a:p>
            <a:pPr lvl="2"/>
            <a:r>
              <a:rPr lang="en-AU" dirty="0"/>
              <a:t>Al </a:t>
            </a:r>
            <a:r>
              <a:rPr lang="en-AU" dirty="0" err="1"/>
              <a:t>Petrick</a:t>
            </a:r>
            <a:r>
              <a:rPr lang="en-AU" dirty="0"/>
              <a:t> - al@jpasoc.com</a:t>
            </a:r>
          </a:p>
          <a:p>
            <a:pPr lvl="2"/>
            <a:r>
              <a:rPr lang="en-AU" dirty="0"/>
              <a:t>Dan Harkins - dharkins@arubanetworks.com</a:t>
            </a:r>
          </a:p>
          <a:p>
            <a:pPr lvl="2"/>
            <a:r>
              <a:rPr lang="en-AU" dirty="0"/>
              <a:t>Brian Weis - </a:t>
            </a:r>
            <a:r>
              <a:rPr lang="en-AU" dirty="0">
                <a:hlinkClick r:id="rId2"/>
              </a:rPr>
              <a:t>bew@cisco.com</a:t>
            </a:r>
            <a:r>
              <a:rPr lang="en-AU" dirty="0"/>
              <a:t> (no longer at Cisco)</a:t>
            </a:r>
          </a:p>
          <a:p>
            <a:pPr lvl="2"/>
            <a:r>
              <a:rPr lang="en-AU" dirty="0"/>
              <a:t>Mick Seaman - mickseaman@gmail.com</a:t>
            </a:r>
          </a:p>
          <a:p>
            <a:pPr lvl="2"/>
            <a:r>
              <a:rPr lang="en-AU" dirty="0"/>
              <a:t>Stephen McCann  - mccann.stephen@gmail.com</a:t>
            </a:r>
          </a:p>
          <a:p>
            <a:pPr lvl="2"/>
            <a:r>
              <a:rPr lang="en-AU" dirty="0"/>
              <a:t>Adrian Stephens - Adrian.P.Stephens@intel.com</a:t>
            </a:r>
          </a:p>
          <a:p>
            <a:pPr lvl="2"/>
            <a:r>
              <a:rPr lang="en-AU" dirty="0"/>
              <a:t>Bruce Kraemer - bkraemer@marvell.com</a:t>
            </a:r>
          </a:p>
          <a:p>
            <a:pPr lvl="2"/>
            <a:r>
              <a:rPr lang="en-AU" dirty="0"/>
              <a:t>John Messenger - </a:t>
            </a:r>
            <a:r>
              <a:rPr lang="en-AU" dirty="0">
                <a:hlinkClick r:id="rId3"/>
              </a:rPr>
              <a:t>jmessenger@advaoptical.com</a:t>
            </a:r>
            <a:endParaRPr lang="en-AU" dirty="0"/>
          </a:p>
          <a:p>
            <a:pPr lvl="1"/>
            <a:r>
              <a:rPr lang="en-AU" dirty="0"/>
              <a:t>…</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100</a:t>
            </a:fld>
            <a:endParaRPr lang="en-US"/>
          </a:p>
        </p:txBody>
      </p:sp>
    </p:spTree>
    <p:extLst>
      <p:ext uri="{BB962C8B-B14F-4D97-AF65-F5344CB8AC3E}">
        <p14:creationId xmlns:p14="http://schemas.microsoft.com/office/powerpoint/2010/main" val="159414153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Various names have been added to the SC6 document access lists at this time</a:t>
            </a:r>
            <a:endParaRPr lang="en-AU" dirty="0"/>
          </a:p>
        </p:txBody>
      </p:sp>
      <p:sp>
        <p:nvSpPr>
          <p:cNvPr id="3" name="Content Placeholder 2"/>
          <p:cNvSpPr>
            <a:spLocks noGrp="1"/>
          </p:cNvSpPr>
          <p:nvPr>
            <p:ph idx="1"/>
          </p:nvPr>
        </p:nvSpPr>
        <p:spPr>
          <a:xfrm>
            <a:off x="685800" y="1676400"/>
            <a:ext cx="7772400" cy="4114800"/>
          </a:xfrm>
        </p:spPr>
        <p:txBody>
          <a:bodyPr/>
          <a:lstStyle/>
          <a:p>
            <a:pPr lvl="1"/>
            <a:r>
              <a:rPr lang="en-AU" dirty="0"/>
              <a:t>…</a:t>
            </a:r>
          </a:p>
          <a:p>
            <a:pPr lvl="1"/>
            <a:r>
              <a:rPr lang="en-AU" dirty="0"/>
              <a:t>Others have been added since</a:t>
            </a:r>
          </a:p>
          <a:p>
            <a:pPr lvl="2"/>
            <a:r>
              <a:rPr lang="en-AU" dirty="0"/>
              <a:t>Karen Randall - </a:t>
            </a:r>
            <a:r>
              <a:rPr lang="en-AU" dirty="0">
                <a:hlinkClick r:id="rId2"/>
              </a:rPr>
              <a:t>karen@randall-consulting.com</a:t>
            </a:r>
            <a:r>
              <a:rPr lang="en-AU" dirty="0"/>
              <a:t> - added Sept 2015</a:t>
            </a:r>
          </a:p>
          <a:p>
            <a:pPr lvl="2"/>
            <a:r>
              <a:rPr lang="en-AU" dirty="0"/>
              <a:t>Dorothy Stanley - </a:t>
            </a:r>
            <a:r>
              <a:rPr lang="en-AU" dirty="0">
                <a:hlinkClick r:id="rId3"/>
              </a:rPr>
              <a:t>dorothy.stanley@hpe.com</a:t>
            </a:r>
            <a:r>
              <a:rPr lang="en-AU" dirty="0"/>
              <a:t> – added Mar 2016</a:t>
            </a:r>
          </a:p>
          <a:p>
            <a:pPr lvl="2"/>
            <a:r>
              <a:rPr lang="en-AU" dirty="0"/>
              <a:t>Peter Yee - </a:t>
            </a:r>
            <a:r>
              <a:rPr lang="en-US" u="sng" dirty="0">
                <a:hlinkClick r:id="rId4"/>
              </a:rPr>
              <a:t>peter@akayla.com</a:t>
            </a:r>
            <a:r>
              <a:rPr lang="en-US" dirty="0"/>
              <a:t> – added Oct 2017</a:t>
            </a:r>
          </a:p>
          <a:p>
            <a:pPr lvl="2"/>
            <a:r>
              <a:rPr lang="en-AU" dirty="0"/>
              <a:t>David Law – </a:t>
            </a:r>
            <a:r>
              <a:rPr lang="en-AU" dirty="0">
                <a:hlinkClick r:id="rId5"/>
              </a:rPr>
              <a:t>dlaw@hpe.com</a:t>
            </a:r>
            <a:r>
              <a:rPr lang="en-AU" dirty="0"/>
              <a:t> – added Oct 2017</a:t>
            </a:r>
          </a:p>
          <a:p>
            <a:pPr lvl="2"/>
            <a:r>
              <a:rPr lang="en-US" dirty="0" err="1"/>
              <a:t>Hyeong</a:t>
            </a:r>
            <a:r>
              <a:rPr lang="en-US" dirty="0"/>
              <a:t>-Ho LEE - </a:t>
            </a:r>
            <a:r>
              <a:rPr lang="en-US" dirty="0">
                <a:hlinkClick r:id="rId6"/>
              </a:rPr>
              <a:t>holee@etri.re.kr</a:t>
            </a:r>
            <a:r>
              <a:rPr lang="en-US" dirty="0"/>
              <a:t> - </a:t>
            </a:r>
            <a:r>
              <a:rPr lang="en-AU" dirty="0"/>
              <a:t>added Oct 2017</a:t>
            </a:r>
          </a:p>
          <a:p>
            <a:pPr lvl="2"/>
            <a:r>
              <a:rPr lang="en-US" dirty="0"/>
              <a:t>Paul Congdon - </a:t>
            </a:r>
            <a:r>
              <a:rPr lang="en-US" u="sng" dirty="0">
                <a:hlinkClick r:id="rId7"/>
              </a:rPr>
              <a:t>paul_congdon@ieee.org</a:t>
            </a:r>
            <a:r>
              <a:rPr lang="en-AU" dirty="0"/>
              <a:t> – added May 2019 (WG1)</a:t>
            </a:r>
            <a:endParaRPr lang="en-AU" dirty="0">
              <a:solidFill>
                <a:srgbClr val="FF0000"/>
              </a:solidFill>
            </a:endParaRPr>
          </a:p>
          <a:p>
            <a:pPr lvl="1"/>
            <a:r>
              <a:rPr lang="en-AU" dirty="0"/>
              <a:t>Yell if you would like to be added too</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101</a:t>
            </a:fld>
            <a:endParaRPr lang="en-US"/>
          </a:p>
        </p:txBody>
      </p:sp>
    </p:spTree>
    <p:extLst>
      <p:ext uri="{BB962C8B-B14F-4D97-AF65-F5344CB8AC3E}">
        <p14:creationId xmlns:p14="http://schemas.microsoft.com/office/powerpoint/2010/main" val="238333303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a:t>Are there any other matters for consideration by IEEE 802 JTC1 SC?</a:t>
            </a:r>
            <a:endParaRPr lang="en-US"/>
          </a:p>
        </p:txBody>
      </p:sp>
      <p:sp>
        <p:nvSpPr>
          <p:cNvPr id="65539" name="Content Placeholder 6"/>
          <p:cNvSpPr>
            <a:spLocks noGrp="1"/>
          </p:cNvSpPr>
          <p:nvPr>
            <p:ph idx="1"/>
          </p:nvPr>
        </p:nvSpPr>
        <p:spPr/>
        <p:txBody>
          <a:bodyPr/>
          <a:lstStyle/>
          <a:p>
            <a:pPr lvl="1"/>
            <a:endParaRPr lang="en-US"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C8EF58FE-2C23-4D70-A5CA-B7C1EDBDBD71}" type="slidenum">
              <a:rPr lang="en-US" smtClean="0"/>
              <a:pPr>
                <a:defRPr/>
              </a:pPr>
              <a:t>102</a:t>
            </a:fld>
            <a:endParaRPr lang="en-US"/>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dirty="0"/>
              <a:t>The IEEE 802 JTC1 SC </a:t>
            </a:r>
            <a:r>
              <a:rPr lang="en-AU"/>
              <a:t>will adjourn </a:t>
            </a:r>
            <a:r>
              <a:rPr lang="en-AU" dirty="0"/>
              <a:t>for the week</a:t>
            </a:r>
            <a:endParaRPr lang="en-US" dirty="0"/>
          </a:p>
        </p:txBody>
      </p:sp>
      <p:sp>
        <p:nvSpPr>
          <p:cNvPr id="66563" name="Content Placeholder 6"/>
          <p:cNvSpPr>
            <a:spLocks noGrp="1"/>
          </p:cNvSpPr>
          <p:nvPr>
            <p:ph idx="1"/>
          </p:nvPr>
        </p:nvSpPr>
        <p:spPr/>
        <p:txBody>
          <a:bodyPr/>
          <a:lstStyle/>
          <a:p>
            <a:r>
              <a:rPr lang="en-AU" dirty="0"/>
              <a:t>Motion:</a:t>
            </a:r>
          </a:p>
          <a:p>
            <a:pPr lvl="1"/>
            <a:r>
              <a:rPr lang="en-AU" i="1" dirty="0"/>
              <a:t>The IEEE 802 JTC1 SC, having completed its business in </a:t>
            </a:r>
            <a:r>
              <a:rPr lang="en-US" i="1" dirty="0"/>
              <a:t>Irvine </a:t>
            </a:r>
            <a:r>
              <a:rPr lang="en-AU" i="1" dirty="0"/>
              <a:t>in January 2020, adjourns</a:t>
            </a:r>
          </a:p>
          <a:p>
            <a:pPr lvl="2"/>
            <a:r>
              <a:rPr lang="en-AU" dirty="0"/>
              <a:t>By consent</a:t>
            </a:r>
            <a:endParaRPr lang="en-US"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678AAA12-C843-448C-909E-130127464D77}" type="slidenum">
              <a:rPr lang="en-US" smtClean="0"/>
              <a:pPr>
                <a:defRPr/>
              </a:pPr>
              <a:t>103</a:t>
            </a:fld>
            <a:endParaRPr lang="en-US"/>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Additional process material</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104</a:t>
            </a:fld>
            <a:endParaRPr lang="en-US"/>
          </a:p>
        </p:txBody>
      </p:sp>
    </p:spTree>
    <p:extLst>
      <p:ext uri="{BB962C8B-B14F-4D97-AF65-F5344CB8AC3E}">
        <p14:creationId xmlns:p14="http://schemas.microsoft.com/office/powerpoint/2010/main" val="332331781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SC agreed in Nov 2014 on a process for developing &amp; approving PSDO comment resolutions</a:t>
            </a:r>
          </a:p>
        </p:txBody>
      </p:sp>
      <p:sp>
        <p:nvSpPr>
          <p:cNvPr id="3" name="Content Placeholder 2"/>
          <p:cNvSpPr>
            <a:spLocks noGrp="1"/>
          </p:cNvSpPr>
          <p:nvPr>
            <p:ph idx="1"/>
          </p:nvPr>
        </p:nvSpPr>
        <p:spPr>
          <a:xfrm>
            <a:off x="685800" y="1828800"/>
            <a:ext cx="7772400" cy="4114800"/>
          </a:xfrm>
        </p:spPr>
        <p:txBody>
          <a:bodyPr/>
          <a:lstStyle/>
          <a:p>
            <a:r>
              <a:rPr lang="en-AU" dirty="0"/>
              <a:t>In the beginning …</a:t>
            </a:r>
          </a:p>
          <a:p>
            <a:pPr lvl="1"/>
            <a:r>
              <a:rPr lang="en-AU" dirty="0"/>
              <a:t>All 60 ballot and FDIS ballot comment responses were developed and approved by the IEEE 802 JTC1 SC and then the IEEE 802 EC</a:t>
            </a:r>
          </a:p>
          <a:p>
            <a:r>
              <a:rPr lang="en-AU" dirty="0"/>
              <a:t>Now that we have matured …</a:t>
            </a:r>
          </a:p>
          <a:p>
            <a:pPr lvl="1"/>
            <a:r>
              <a:rPr lang="en-AU" dirty="0"/>
              <a:t>Most WGs are processing and approving comment resolutions, and then forwarding the resolutions to IEEE 802 EC directly without involving the IEEE 802 JTC1 SC </a:t>
            </a:r>
          </a:p>
          <a:p>
            <a:pPr lvl="1"/>
            <a:r>
              <a:rPr lang="en-AU" dirty="0"/>
              <a:t>The IEEE 802 JTC1 SC is continuing to provide advice on non-technical comments, to ensure consistency across WGs</a:t>
            </a:r>
          </a:p>
          <a:p>
            <a:r>
              <a:rPr lang="en-AU" dirty="0"/>
              <a:t>Going forward …</a:t>
            </a:r>
          </a:p>
          <a:p>
            <a:pPr lvl="1"/>
            <a:r>
              <a:rPr lang="en-AU" dirty="0"/>
              <a:t>It is planned that we institutionalise the practice above – see</a:t>
            </a:r>
            <a:r>
              <a:rPr lang="en-AU" dirty="0">
                <a:hlinkClick r:id="rId2"/>
              </a:rPr>
              <a:t>11-15-1287</a:t>
            </a:r>
            <a:endParaRPr lang="en-AU" dirty="0"/>
          </a:p>
          <a:p>
            <a:pPr lvl="1"/>
            <a:r>
              <a:rPr lang="en-AU" dirty="0"/>
              <a:t>It is expected that the WG Chairs and the IEEE 802 JTC1 SC Chair will keep each other informed</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105</a:t>
            </a:fld>
            <a:endParaRPr lang="en-US"/>
          </a:p>
        </p:txBody>
      </p:sp>
    </p:spTree>
    <p:extLst>
      <p:ext uri="{BB962C8B-B14F-4D97-AF65-F5344CB8AC3E}">
        <p14:creationId xmlns:p14="http://schemas.microsoft.com/office/powerpoint/2010/main" val="331765050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Old status pages</a:t>
            </a:r>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106</a:t>
            </a:fld>
            <a:endParaRPr lang="en-US"/>
          </a:p>
        </p:txBody>
      </p:sp>
    </p:spTree>
    <p:extLst>
      <p:ext uri="{BB962C8B-B14F-4D97-AF65-F5344CB8AC3E}">
        <p14:creationId xmlns:p14="http://schemas.microsoft.com/office/powerpoint/2010/main" val="328523446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107</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US" dirty="0"/>
              <a:t>60-day</a:t>
            </a:r>
            <a:r>
              <a:rPr lang="en-AU" dirty="0"/>
              <a:t> pre-ballot passed in 2012</a:t>
            </a:r>
          </a:p>
          <a:p>
            <a:pPr lvl="2"/>
            <a:r>
              <a:rPr lang="en-AU" dirty="0"/>
              <a:t>Responses to comments were liaised to SC6</a:t>
            </a:r>
          </a:p>
          <a:p>
            <a:r>
              <a:rPr lang="en-AU" b="1"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in 2012 (6N15494)</a:t>
            </a:r>
          </a:p>
          <a:p>
            <a:pPr lvl="1"/>
            <a:r>
              <a:rPr lang="en-AU" dirty="0"/>
              <a:t>Standard published as ISO/IEC/IEEE 8802-11:2012</a:t>
            </a:r>
          </a:p>
          <a:p>
            <a:pPr lvl="1"/>
            <a:r>
              <a:rPr lang="en-AU" dirty="0"/>
              <a:t>FDIS comments liaised in Dec 2013</a:t>
            </a:r>
          </a:p>
          <a:p>
            <a:pPr lvl="2"/>
            <a:r>
              <a:rPr lang="en-AU" dirty="0"/>
              <a:t>All the FDIS comments were submitted to </a:t>
            </a:r>
            <a:r>
              <a:rPr lang="en-AU" dirty="0" err="1"/>
              <a:t>TGmc</a:t>
            </a:r>
            <a:r>
              <a:rPr lang="en-AU" dirty="0"/>
              <a:t> for processing</a:t>
            </a:r>
          </a:p>
          <a:p>
            <a:pPr lvl="2"/>
            <a:r>
              <a:rPr lang="en-AU" dirty="0"/>
              <a:t>Additional comments from Swiss NB in N15623 (a response to the IEEE 802/SC6 collaboration procedure) were also referred to </a:t>
            </a:r>
            <a:r>
              <a:rPr lang="en-AU" dirty="0" err="1"/>
              <a:t>TGmc</a:t>
            </a:r>
            <a:endParaRPr lang="en-AU" dirty="0"/>
          </a:p>
          <a:p>
            <a:pPr lvl="2"/>
            <a:r>
              <a:rPr lang="en-AU" dirty="0"/>
              <a:t>All the comments have been considered and resolutions approved as of November 2013</a:t>
            </a:r>
          </a:p>
          <a:p>
            <a:pPr lvl="3"/>
            <a:r>
              <a:rPr lang="en-AU" dirty="0"/>
              <a:t>See </a:t>
            </a:r>
            <a:r>
              <a:rPr lang="en-AU" dirty="0">
                <a:hlinkClick r:id="rId2"/>
              </a:rPr>
              <a:t>11-13-0123-05</a:t>
            </a:r>
            <a:r>
              <a:rPr lang="en-AU" dirty="0"/>
              <a:t> liaised as 6N15832 in Nov 2013</a:t>
            </a:r>
          </a:p>
        </p:txBody>
      </p:sp>
    </p:spTree>
    <p:extLst>
      <p:ext uri="{BB962C8B-B14F-4D97-AF65-F5344CB8AC3E}">
        <p14:creationId xmlns:p14="http://schemas.microsoft.com/office/powerpoint/2010/main" val="677642820"/>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802.1X-2010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108</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802.1X-2010 in N15515 in Dec 2012</a:t>
            </a:r>
          </a:p>
          <a:p>
            <a:pPr lvl="1"/>
            <a:r>
              <a:rPr lang="en-AU" dirty="0"/>
              <a:t>Pre-ballot passed in 2013</a:t>
            </a:r>
          </a:p>
          <a:p>
            <a:pPr lvl="2"/>
            <a:r>
              <a:rPr lang="en-AU" dirty="0"/>
              <a:t>Voting results in N15555</a:t>
            </a:r>
          </a:p>
          <a:p>
            <a:pPr lvl="2"/>
            <a:r>
              <a:rPr lang="en-AU" dirty="0"/>
              <a:t>Comments from China NB replied to by IEEE 802 in N15607</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16/1/12 on 21 Oct 2013</a:t>
            </a:r>
          </a:p>
          <a:p>
            <a:pPr lvl="2"/>
            <a:r>
              <a:rPr lang="en-AU" dirty="0"/>
              <a:t>Voting results in N15771</a:t>
            </a:r>
          </a:p>
          <a:p>
            <a:pPr lvl="2"/>
            <a:r>
              <a:rPr lang="en-AU" dirty="0"/>
              <a:t>China NB only negative vote, with comments from China NB &amp; Switzerland NB</a:t>
            </a:r>
          </a:p>
          <a:p>
            <a:pPr lvl="1"/>
            <a:r>
              <a:rPr lang="en-AU" dirty="0"/>
              <a:t>FDIS comments resolved in Dec 2013</a:t>
            </a:r>
          </a:p>
          <a:p>
            <a:pPr lvl="2"/>
            <a:r>
              <a:rPr lang="en-AU" dirty="0"/>
              <a:t>Liaised to SC6 as N15871 in Jan 2014 </a:t>
            </a:r>
          </a:p>
          <a:p>
            <a:pPr lvl="1"/>
            <a:r>
              <a:rPr lang="en-AU" dirty="0"/>
              <a:t>Standard has been published as ISO/IEC/IEEE 8802-1X:2013</a:t>
            </a:r>
            <a:endParaRPr lang="en-AU" dirty="0">
              <a:solidFill>
                <a:srgbClr val="FF0000"/>
              </a:solidFill>
            </a:endParaRPr>
          </a:p>
          <a:p>
            <a:pPr lvl="2"/>
            <a:endParaRPr lang="en-AU" dirty="0">
              <a:solidFill>
                <a:srgbClr val="FF0000"/>
              </a:solidFill>
            </a:endParaRPr>
          </a:p>
        </p:txBody>
      </p:sp>
    </p:spTree>
    <p:extLst>
      <p:ext uri="{BB962C8B-B14F-4D97-AF65-F5344CB8AC3E}">
        <p14:creationId xmlns:p14="http://schemas.microsoft.com/office/powerpoint/2010/main" val="25400146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802.1AE-2006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109</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802.1AE-2006 in N15516 in Dec 2012</a:t>
            </a:r>
          </a:p>
          <a:p>
            <a:pPr lvl="1"/>
            <a:r>
              <a:rPr lang="en-AU" dirty="0"/>
              <a:t>Pre-ballot passed in 2013</a:t>
            </a:r>
          </a:p>
          <a:p>
            <a:pPr lvl="2"/>
            <a:r>
              <a:rPr lang="en-AU" dirty="0"/>
              <a:t>Voting results in N15556</a:t>
            </a:r>
          </a:p>
          <a:p>
            <a:pPr lvl="2"/>
            <a:r>
              <a:rPr lang="en-AU" dirty="0"/>
              <a:t>Comments from China NB replied to by IEEE 802 in N15608</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16/1/13 on 21 Oct 2013</a:t>
            </a:r>
          </a:p>
          <a:p>
            <a:pPr lvl="2"/>
            <a:r>
              <a:rPr lang="en-AU" dirty="0"/>
              <a:t>Voting results in N15770</a:t>
            </a:r>
          </a:p>
          <a:p>
            <a:pPr lvl="2"/>
            <a:r>
              <a:rPr lang="en-AU" dirty="0"/>
              <a:t>China NB only negative vote, with comments from China NB &amp; Switzerland NB</a:t>
            </a:r>
          </a:p>
          <a:p>
            <a:pPr lvl="1"/>
            <a:r>
              <a:rPr lang="en-AU" dirty="0"/>
              <a:t>FDIS comments resolved in Dec 2013</a:t>
            </a:r>
          </a:p>
          <a:p>
            <a:pPr lvl="2"/>
            <a:r>
              <a:rPr lang="en-AU" dirty="0"/>
              <a:t>Liaised to SC6 as N15871 in Jan 2014</a:t>
            </a:r>
          </a:p>
          <a:p>
            <a:pPr lvl="1"/>
            <a:r>
              <a:rPr lang="en-AU" dirty="0"/>
              <a:t>Standard has been published as ISO/IEC/IEEE 8802-1AE:2013</a:t>
            </a:r>
            <a:endParaRPr lang="en-AU" dirty="0">
              <a:solidFill>
                <a:srgbClr val="FF0000"/>
              </a:solidFill>
            </a:endParaRPr>
          </a:p>
          <a:p>
            <a:pPr marL="184150" lvl="2" indent="0">
              <a:buNone/>
            </a:pPr>
            <a:endParaRPr lang="en-AU" dirty="0"/>
          </a:p>
          <a:p>
            <a:endParaRPr lang="en-AU" dirty="0">
              <a:solidFill>
                <a:srgbClr val="0070C0"/>
              </a:solidFill>
            </a:endParaRPr>
          </a:p>
        </p:txBody>
      </p:sp>
    </p:spTree>
    <p:extLst>
      <p:ext uri="{BB962C8B-B14F-4D97-AF65-F5344CB8AC3E}">
        <p14:creationId xmlns:p14="http://schemas.microsoft.com/office/powerpoint/2010/main" val="21003037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B776D292-FC0B-44FB-BBF2-3B2FCC45F9DC}" type="slidenum">
              <a:rPr lang="en-US" smtClean="0"/>
              <a:pPr>
                <a:defRPr/>
              </a:pPr>
              <a:t>11</a:t>
            </a:fld>
            <a:endParaRPr lang="en-US"/>
          </a:p>
        </p:txBody>
      </p:sp>
      <p:sp>
        <p:nvSpPr>
          <p:cNvPr id="13316" name="Rectangle 2"/>
          <p:cNvSpPr>
            <a:spLocks noGrp="1" noChangeArrowheads="1"/>
          </p:cNvSpPr>
          <p:nvPr>
            <p:ph type="title"/>
          </p:nvPr>
        </p:nvSpPr>
        <p:spPr/>
        <p:txBody>
          <a:bodyPr/>
          <a:lstStyle/>
          <a:p>
            <a:r>
              <a:rPr lang="en-AU" dirty="0"/>
              <a:t>The IEEE 802 JTC1 SC will consider approving its agenda</a:t>
            </a:r>
          </a:p>
        </p:txBody>
      </p:sp>
      <p:sp>
        <p:nvSpPr>
          <p:cNvPr id="13317" name="Rectangle 3"/>
          <p:cNvSpPr>
            <a:spLocks noGrp="1" noChangeArrowheads="1"/>
          </p:cNvSpPr>
          <p:nvPr>
            <p:ph type="body" idx="1"/>
          </p:nvPr>
        </p:nvSpPr>
        <p:spPr/>
        <p:txBody>
          <a:bodyPr/>
          <a:lstStyle/>
          <a:p>
            <a:pPr marL="0" indent="0"/>
            <a:r>
              <a:rPr lang="en-AU" dirty="0"/>
              <a:t>Motion to approve agenda</a:t>
            </a:r>
          </a:p>
          <a:p>
            <a:pPr lvl="1"/>
            <a:r>
              <a:rPr lang="en-AU" i="1" dirty="0"/>
              <a:t>The IEEE 802 JTC1 SC approves the agenda for its meeting in Irvine in January 2020, as documented on slide 7 of </a:t>
            </a:r>
            <a:r>
              <a:rPr lang="en-AU" i="1" dirty="0">
                <a:solidFill>
                  <a:srgbClr val="FF0000"/>
                </a:solidFill>
              </a:rPr>
              <a:t>&lt;this slide deck&gt;</a:t>
            </a:r>
          </a:p>
          <a:p>
            <a:pPr lvl="1"/>
            <a:r>
              <a:rPr lang="en-AU" dirty="0"/>
              <a:t>Moved:</a:t>
            </a:r>
          </a:p>
          <a:p>
            <a:pPr lvl="1"/>
            <a:r>
              <a:rPr lang="en-AU" dirty="0"/>
              <a:t>Seconded:</a:t>
            </a:r>
          </a:p>
          <a:p>
            <a:pPr lvl="1"/>
            <a:r>
              <a:rPr lang="en-AU" dirty="0"/>
              <a:t>Result:</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802.1AB-2009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110</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802.1AB-2009 in N15588 in March 2013</a:t>
            </a:r>
          </a:p>
          <a:p>
            <a:pPr lvl="1"/>
            <a:r>
              <a:rPr lang="en-AU" dirty="0"/>
              <a:t>Pre-ballot passed in May 2013</a:t>
            </a:r>
          </a:p>
          <a:p>
            <a:pPr lvl="2"/>
            <a:r>
              <a:rPr lang="en-AU" dirty="0"/>
              <a:t>Voting results in N15626</a:t>
            </a:r>
          </a:p>
          <a:p>
            <a:pPr lvl="2"/>
            <a:r>
              <a:rPr lang="en-AU" dirty="0"/>
              <a:t>Comments from China replied to in N15659</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16/1/16 on 18 Dec 2013</a:t>
            </a:r>
          </a:p>
          <a:p>
            <a:pPr lvl="2"/>
            <a:r>
              <a:rPr lang="en-AU" dirty="0"/>
              <a:t>Voting results in N15829</a:t>
            </a:r>
          </a:p>
          <a:p>
            <a:pPr lvl="2"/>
            <a:r>
              <a:rPr lang="en-AU" dirty="0"/>
              <a:t>China NB only negative vote, with comments from China NB &amp; Switzerland NB</a:t>
            </a:r>
          </a:p>
          <a:p>
            <a:pPr lvl="1"/>
            <a:r>
              <a:rPr lang="en-AU" dirty="0">
                <a:hlinkClick r:id="rId2"/>
              </a:rPr>
              <a:t>FDIS comment responses </a:t>
            </a:r>
            <a:r>
              <a:rPr lang="en-AU" dirty="0"/>
              <a:t>were approved by 802.1 WG in March 2014, and liaised to SC6 in May 2014 as N15944</a:t>
            </a:r>
          </a:p>
          <a:p>
            <a:pPr lvl="1"/>
            <a:r>
              <a:rPr lang="en-AU" dirty="0"/>
              <a:t>The standard was</a:t>
            </a:r>
            <a:r>
              <a:rPr lang="en-AU" dirty="0">
                <a:solidFill>
                  <a:srgbClr val="FF0000"/>
                </a:solidFill>
              </a:rPr>
              <a:t> </a:t>
            </a:r>
            <a:r>
              <a:rPr lang="en-AU" dirty="0"/>
              <a:t>published as ISO/IEC/IEEE 8802-1AB:2014 on 15 March 2014</a:t>
            </a:r>
            <a:endParaRPr lang="en-AU" dirty="0">
              <a:solidFill>
                <a:srgbClr val="FF0000"/>
              </a:solidFill>
            </a:endParaRPr>
          </a:p>
          <a:p>
            <a:pPr marL="184150" lvl="2" indent="0">
              <a:buNone/>
            </a:pPr>
            <a:endParaRPr lang="en-AU" dirty="0"/>
          </a:p>
          <a:p>
            <a:endParaRPr lang="en-AU" dirty="0">
              <a:solidFill>
                <a:schemeClr val="accent6"/>
              </a:solidFill>
            </a:endParaRPr>
          </a:p>
          <a:p>
            <a:endParaRPr lang="en-AU" dirty="0">
              <a:solidFill>
                <a:srgbClr val="FF0000"/>
              </a:solidFill>
            </a:endParaRPr>
          </a:p>
        </p:txBody>
      </p:sp>
    </p:spTree>
    <p:extLst>
      <p:ext uri="{BB962C8B-B14F-4D97-AF65-F5344CB8AC3E}">
        <p14:creationId xmlns:p14="http://schemas.microsoft.com/office/powerpoint/2010/main" val="90255743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77200" cy="1066800"/>
          </a:xfrm>
        </p:spPr>
        <p:txBody>
          <a:bodyPr/>
          <a:lstStyle/>
          <a:p>
            <a:r>
              <a:rPr lang="en-AU" dirty="0"/>
              <a:t>IEEE 802.1AR-2009 has been published</a:t>
            </a:r>
            <a:endParaRPr lang="en-AU" dirty="0">
              <a:solidFill>
                <a:schemeClr val="accent6"/>
              </a:solidFill>
            </a:endParaRPr>
          </a:p>
        </p:txBody>
      </p:sp>
      <p:sp>
        <p:nvSpPr>
          <p:cNvPr id="5" name="Footer Placeholder 4"/>
          <p:cNvSpPr>
            <a:spLocks noGrp="1"/>
          </p:cNvSpPr>
          <p:nvPr>
            <p:ph type="ftr" sz="quarter" idx="10"/>
          </p:nvPr>
        </p:nvSpPr>
        <p:spPr>
          <a:xfrm>
            <a:off x="8053388" y="6523038"/>
            <a:ext cx="490537" cy="182562"/>
          </a:xfrm>
        </p:spPr>
        <p:txBody>
          <a:bodyPr/>
          <a:lstStyle/>
          <a:p>
            <a:pPr>
              <a:defRPr/>
            </a:pPr>
            <a:r>
              <a:rPr lang="en-US"/>
              <a:t>Andrew Myles, Cisco</a:t>
            </a:r>
          </a:p>
        </p:txBody>
      </p:sp>
      <p:sp>
        <p:nvSpPr>
          <p:cNvPr id="6" name="Slide Number Placeholder 5"/>
          <p:cNvSpPr>
            <a:spLocks noGrp="1"/>
          </p:cNvSpPr>
          <p:nvPr>
            <p:ph type="sldNum" sz="quarter" idx="11"/>
          </p:nvPr>
        </p:nvSpPr>
        <p:spPr>
          <a:xfrm>
            <a:off x="4327525" y="6523038"/>
            <a:ext cx="565150" cy="182562"/>
          </a:xfrm>
        </p:spPr>
        <p:txBody>
          <a:bodyPr/>
          <a:lstStyle/>
          <a:p>
            <a:pPr>
              <a:defRPr/>
            </a:pPr>
            <a:r>
              <a:rPr lang="en-US"/>
              <a:t>Slide </a:t>
            </a:r>
            <a:fld id="{FCE5288C-F87B-4810-A6B2-740CE13BD34D}" type="slidenum">
              <a:rPr lang="en-US" smtClean="0"/>
              <a:pPr>
                <a:defRPr/>
              </a:pPr>
              <a:t>111</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802.1AR-2009 in N15589 in March 2013</a:t>
            </a:r>
          </a:p>
          <a:p>
            <a:pPr lvl="1"/>
            <a:r>
              <a:rPr lang="en-AU" dirty="0"/>
              <a:t>Pre-ballot passed in May 2013</a:t>
            </a:r>
          </a:p>
          <a:p>
            <a:pPr lvl="2"/>
            <a:r>
              <a:rPr lang="en-AU" dirty="0"/>
              <a:t>Voting results in N15627</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17/2/16 on 18 Dec 2013</a:t>
            </a:r>
          </a:p>
          <a:p>
            <a:pPr lvl="2"/>
            <a:r>
              <a:rPr lang="en-AU" dirty="0"/>
              <a:t>Voting results in N15830</a:t>
            </a:r>
          </a:p>
          <a:p>
            <a:pPr lvl="2"/>
            <a:r>
              <a:rPr lang="en-AU" dirty="0"/>
              <a:t>China NB &amp; Switzerland NB voted “no” and commented</a:t>
            </a:r>
          </a:p>
          <a:p>
            <a:pPr lvl="1"/>
            <a:r>
              <a:rPr lang="en-AU" dirty="0">
                <a:hlinkClick r:id="rId2"/>
              </a:rPr>
              <a:t>FDIS comment responses </a:t>
            </a:r>
            <a:r>
              <a:rPr lang="en-AU" dirty="0"/>
              <a:t>were approved by 802.1 WG in March 2014, and liaised to SC6 in May 2014 as N15947</a:t>
            </a:r>
          </a:p>
          <a:p>
            <a:pPr lvl="1"/>
            <a:r>
              <a:rPr lang="en-AU" dirty="0"/>
              <a:t>Standard was published as ISO/IEC/IEEE 8802-1AR:2014 on 15 March 2014</a:t>
            </a:r>
            <a:endParaRPr lang="en-AU" dirty="0">
              <a:solidFill>
                <a:srgbClr val="FF0000"/>
              </a:solidFill>
            </a:endParaRPr>
          </a:p>
          <a:p>
            <a:pPr marL="184150" lvl="2"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2791031475"/>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802.1AS-2011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112</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802.1AS-2011 in N15590 in March 2013</a:t>
            </a:r>
          </a:p>
          <a:p>
            <a:pPr lvl="1"/>
            <a:r>
              <a:rPr lang="en-AU" dirty="0"/>
              <a:t>Pre-ballot passed in May 2013</a:t>
            </a:r>
          </a:p>
          <a:p>
            <a:pPr lvl="2"/>
            <a:r>
              <a:rPr lang="en-AU" dirty="0"/>
              <a:t>Voting results in N15628</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18/1/16 on 18 Dec 2013</a:t>
            </a:r>
          </a:p>
          <a:p>
            <a:pPr lvl="2"/>
            <a:r>
              <a:rPr lang="en-AU" dirty="0"/>
              <a:t>Voting results in N15831</a:t>
            </a:r>
          </a:p>
          <a:p>
            <a:pPr lvl="2"/>
            <a:r>
              <a:rPr lang="en-AU" dirty="0"/>
              <a:t>China NB voted “no” and China NB &amp; Switzerland NB commented</a:t>
            </a:r>
          </a:p>
          <a:p>
            <a:pPr lvl="1"/>
            <a:r>
              <a:rPr lang="en-AU" dirty="0">
                <a:hlinkClick r:id="rId2"/>
              </a:rPr>
              <a:t>FDIS comment responses </a:t>
            </a:r>
            <a:r>
              <a:rPr lang="en-AU" dirty="0"/>
              <a:t>were approved by 802.1 WG in March 2014, and liaised to SC6 in May 2014 as N15948</a:t>
            </a:r>
          </a:p>
          <a:p>
            <a:pPr lvl="1"/>
            <a:r>
              <a:rPr lang="en-AU" dirty="0"/>
              <a:t>Standard was published as ISO/IEC/IEEE 8802-1AS:2014 on 15 March 2014</a:t>
            </a:r>
            <a:endParaRPr lang="en-AU" dirty="0">
              <a:solidFill>
                <a:srgbClr val="FF0000"/>
              </a:solidFill>
            </a:endParaRPr>
          </a:p>
          <a:p>
            <a:endParaRPr lang="en-AU" dirty="0">
              <a:solidFill>
                <a:schemeClr val="accent6"/>
              </a:solidFill>
            </a:endParaRPr>
          </a:p>
        </p:txBody>
      </p:sp>
    </p:spTree>
    <p:extLst>
      <p:ext uri="{BB962C8B-B14F-4D97-AF65-F5344CB8AC3E}">
        <p14:creationId xmlns:p14="http://schemas.microsoft.com/office/powerpoint/2010/main" val="701764219"/>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802.1BA-2011</a:t>
            </a:r>
            <a:r>
              <a:rPr lang="en-GB"/>
              <a:t> </a:t>
            </a:r>
            <a:r>
              <a:rPr lang="en-AU"/>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113</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802.1BA-2011 was liaised (N16149) to SC6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p>
          <a:p>
            <a:pPr lvl="1"/>
            <a:r>
              <a:rPr lang="en-AU" dirty="0"/>
              <a:t>The 60 ballot passed on 23 Sept 2015</a:t>
            </a:r>
          </a:p>
          <a:p>
            <a:pPr lvl="2"/>
            <a:r>
              <a:rPr lang="en-AU" dirty="0"/>
              <a:t>Support need for ISO standard? Passed 10/0/9</a:t>
            </a:r>
          </a:p>
          <a:p>
            <a:pPr lvl="2"/>
            <a:r>
              <a:rPr lang="en-AU" dirty="0"/>
              <a:t>Support this submission being sent to FDIS? Passed 8/0/11 </a:t>
            </a:r>
          </a:p>
          <a:p>
            <a:pPr lvl="2"/>
            <a:r>
              <a:rPr lang="en-AU" dirty="0"/>
              <a:t>Only two substantive comments that needed a response</a:t>
            </a:r>
          </a:p>
          <a:p>
            <a:pPr lvl="1"/>
            <a:r>
              <a:rPr lang="en-AU" dirty="0"/>
              <a:t>A response was sent in Jan 2016</a:t>
            </a:r>
          </a:p>
          <a:p>
            <a:r>
              <a:rPr lang="en-AU" dirty="0"/>
              <a:t>FDIS ballot: </a:t>
            </a:r>
            <a:r>
              <a:rPr lang="en-AU" dirty="0">
                <a:solidFill>
                  <a:srgbClr val="00B050"/>
                </a:solidFill>
              </a:rPr>
              <a:t>passed</a:t>
            </a:r>
          </a:p>
          <a:p>
            <a:pPr lvl="1"/>
            <a:r>
              <a:rPr lang="en-AU" dirty="0">
                <a:solidFill>
                  <a:srgbClr val="000000"/>
                </a:solidFill>
              </a:rPr>
              <a:t>Ballot passed on 17 Aug 2016 (see N16461)</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a:p>
            <a:pPr lvl="2"/>
            <a:endParaRPr lang="en-AU" dirty="0">
              <a:solidFill>
                <a:srgbClr val="000000"/>
              </a:solidFill>
            </a:endParaRPr>
          </a:p>
        </p:txBody>
      </p:sp>
    </p:spTree>
    <p:extLst>
      <p:ext uri="{BB962C8B-B14F-4D97-AF65-F5344CB8AC3E}">
        <p14:creationId xmlns:p14="http://schemas.microsoft.com/office/powerpoint/2010/main" val="186707744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01000" cy="1066800"/>
          </a:xfrm>
        </p:spPr>
        <p:txBody>
          <a:bodyPr/>
          <a:lstStyle/>
          <a:p>
            <a:r>
              <a:rPr lang="en-AU" dirty="0"/>
              <a:t>IEEE 802.1BR-2012</a:t>
            </a:r>
            <a:r>
              <a:rPr lang="en-GB"/>
              <a:t> </a:t>
            </a:r>
            <a:r>
              <a:rPr lang="en-AU"/>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114</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177800" lvl="1" indent="-177800"/>
            <a:r>
              <a:rPr lang="en-AU" dirty="0"/>
              <a:t>IEEE 802.1BR-2012 was liaised to SC6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endParaRPr lang="en-AU" dirty="0">
              <a:solidFill>
                <a:schemeClr val="accent6"/>
              </a:solidFill>
            </a:endParaRPr>
          </a:p>
          <a:p>
            <a:pPr lvl="1"/>
            <a:r>
              <a:rPr lang="en-AU" dirty="0"/>
              <a:t>The 60 ballot passed on 23 Sept 2015</a:t>
            </a:r>
          </a:p>
          <a:p>
            <a:pPr lvl="2"/>
            <a:r>
              <a:rPr lang="en-AU" dirty="0"/>
              <a:t>Support need for ISO standard? Passed 10/0/9</a:t>
            </a:r>
          </a:p>
          <a:p>
            <a:pPr lvl="2"/>
            <a:r>
              <a:rPr lang="en-AU" dirty="0"/>
              <a:t>Support this submission being sent to FDIS? Passed 9/0/10 </a:t>
            </a:r>
          </a:p>
          <a:p>
            <a:pPr lvl="2"/>
            <a:r>
              <a:rPr lang="en-AU" dirty="0"/>
              <a:t>Only one substantive comment that needed a response</a:t>
            </a:r>
          </a:p>
          <a:p>
            <a:pPr lvl="1"/>
            <a:r>
              <a:rPr lang="en-AU" dirty="0"/>
              <a:t>A response was sent in Jan 16</a:t>
            </a:r>
          </a:p>
          <a:p>
            <a:r>
              <a:rPr lang="en-AU" dirty="0"/>
              <a:t>FDIS ballot: </a:t>
            </a:r>
            <a:r>
              <a:rPr lang="en-AU" dirty="0">
                <a:solidFill>
                  <a:srgbClr val="00B050"/>
                </a:solidFill>
              </a:rPr>
              <a:t>passed</a:t>
            </a:r>
          </a:p>
          <a:p>
            <a:pPr lvl="1"/>
            <a:r>
              <a:rPr lang="en-AU" dirty="0">
                <a:solidFill>
                  <a:srgbClr val="000000"/>
                </a:solidFill>
              </a:rPr>
              <a:t>Ballot passed on 17 Aug 2016 (see N16462)</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p:txBody>
      </p:sp>
    </p:spTree>
    <p:extLst>
      <p:ext uri="{BB962C8B-B14F-4D97-AF65-F5344CB8AC3E}">
        <p14:creationId xmlns:p14="http://schemas.microsoft.com/office/powerpoint/2010/main" val="1445249666"/>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115</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Pre-ballot on N15595 passed in May 2013</a:t>
            </a:r>
          </a:p>
          <a:p>
            <a:pPr lvl="2"/>
            <a:r>
              <a:rPr lang="en-AU" dirty="0"/>
              <a:t>Voting results in N15632</a:t>
            </a:r>
          </a:p>
          <a:p>
            <a:pPr lvl="2"/>
            <a:r>
              <a:rPr lang="en-AU" dirty="0"/>
              <a:t>Comments from China were responded to by the </a:t>
            </a:r>
            <a:r>
              <a:rPr lang="en-US" dirty="0"/>
              <a:t>802.3 Maintenance TF in Geneva in N15724</a:t>
            </a:r>
          </a:p>
          <a:p>
            <a:r>
              <a:rPr lang="en-AU" dirty="0"/>
              <a:t>FDIS ballot: </a:t>
            </a:r>
            <a:r>
              <a:rPr lang="en-AU" dirty="0">
                <a:solidFill>
                  <a:srgbClr val="00B050"/>
                </a:solidFill>
              </a:rPr>
              <a:t>passed &amp; no comment resolutions required</a:t>
            </a:r>
          </a:p>
          <a:p>
            <a:pPr lvl="1"/>
            <a:r>
              <a:rPr lang="en-AU" dirty="0"/>
              <a:t>FDIS passed 16/0/20 on 16 Feb 2014</a:t>
            </a:r>
          </a:p>
          <a:p>
            <a:pPr lvl="2"/>
            <a:r>
              <a:rPr lang="en-AU" dirty="0"/>
              <a:t>Voting results in N15893</a:t>
            </a:r>
          </a:p>
          <a:p>
            <a:pPr lvl="1"/>
            <a:r>
              <a:rPr lang="en-AU" dirty="0"/>
              <a:t>No FDIS comments need to be resolved </a:t>
            </a:r>
            <a:r>
              <a:rPr lang="en-AU" dirty="0">
                <a:sym typeface="Wingdings" panose="05000000000000000000" pitchFamily="2" charset="2"/>
              </a:rPr>
              <a:t></a:t>
            </a:r>
            <a:endParaRPr lang="en-AU" dirty="0"/>
          </a:p>
          <a:p>
            <a:pPr lvl="1"/>
            <a:r>
              <a:rPr lang="en-AU" dirty="0"/>
              <a:t>Standard was published as ISO/IEC/IEEE 8802-3:2014</a:t>
            </a:r>
            <a:endParaRPr lang="en-AU" dirty="0">
              <a:solidFill>
                <a:srgbClr val="FF0000"/>
              </a:solidFill>
            </a:endParaRPr>
          </a:p>
        </p:txBody>
      </p:sp>
    </p:spTree>
    <p:extLst>
      <p:ext uri="{BB962C8B-B14F-4D97-AF65-F5344CB8AC3E}">
        <p14:creationId xmlns:p14="http://schemas.microsoft.com/office/powerpoint/2010/main" val="936975170"/>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802.11ae-2012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116</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Pre-ballot on N15552 passed in Feb 2013</a:t>
            </a:r>
          </a:p>
          <a:p>
            <a:pPr lvl="2"/>
            <a:r>
              <a:rPr lang="en-AU" dirty="0"/>
              <a:t>Voting results in N15599</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14/1/20 on 28 Jan  2014</a:t>
            </a:r>
          </a:p>
          <a:p>
            <a:pPr lvl="2"/>
            <a:r>
              <a:rPr lang="en-AU" dirty="0"/>
              <a:t>Voting results in N15883</a:t>
            </a:r>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1:2014</a:t>
            </a:r>
          </a:p>
          <a:p>
            <a:pPr lvl="1"/>
            <a:endParaRPr lang="en-AU" dirty="0">
              <a:solidFill>
                <a:schemeClr val="accent6"/>
              </a:solidFill>
            </a:endParaRPr>
          </a:p>
        </p:txBody>
      </p:sp>
    </p:spTree>
    <p:extLst>
      <p:ext uri="{BB962C8B-B14F-4D97-AF65-F5344CB8AC3E}">
        <p14:creationId xmlns:p14="http://schemas.microsoft.com/office/powerpoint/2010/main" val="3029142107"/>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802.11aa-2012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117</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Pre-ballot on N15554 passed in Feb 2013</a:t>
            </a:r>
          </a:p>
          <a:p>
            <a:pPr lvl="2"/>
            <a:r>
              <a:rPr lang="en-AU" dirty="0"/>
              <a:t>Voting results in N15602</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16/1/18 on 28 Jan  2014</a:t>
            </a:r>
          </a:p>
          <a:p>
            <a:pPr lvl="2"/>
            <a:r>
              <a:rPr lang="en-AU" dirty="0"/>
              <a:t>Voting results in N15884</a:t>
            </a:r>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2: 2014</a:t>
            </a:r>
          </a:p>
        </p:txBody>
      </p:sp>
    </p:spTree>
    <p:extLst>
      <p:ext uri="{BB962C8B-B14F-4D97-AF65-F5344CB8AC3E}">
        <p14:creationId xmlns:p14="http://schemas.microsoft.com/office/powerpoint/2010/main" val="2520273937"/>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a:t>802.11ad-2012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118</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Pre-ballot on N15553 passed in Feb 2013</a:t>
            </a:r>
          </a:p>
          <a:p>
            <a:pPr lvl="2"/>
            <a:r>
              <a:rPr lang="en-AU" dirty="0"/>
              <a:t>Voting results in N15601</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16/1/17 on 28 Jan  2014</a:t>
            </a:r>
          </a:p>
          <a:p>
            <a:pPr lvl="2"/>
            <a:r>
              <a:rPr lang="en-AU" dirty="0"/>
              <a:t>Voting results in N15885</a:t>
            </a:r>
          </a:p>
          <a:p>
            <a:pPr lvl="2"/>
            <a:r>
              <a:rPr lang="en-AU" dirty="0"/>
              <a:t>China NB voted “no” and commented they will not recognise result</a:t>
            </a:r>
          </a:p>
          <a:p>
            <a:pPr lvl="2"/>
            <a:r>
              <a:rPr lang="en-AU" dirty="0"/>
              <a:t>Switzerland commented on editorial matters similar to comments on 802.1X/AE</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3: 2014</a:t>
            </a:r>
            <a:endParaRPr lang="en-AU" dirty="0">
              <a:solidFill>
                <a:schemeClr val="accent6"/>
              </a:solidFill>
            </a:endParaRPr>
          </a:p>
        </p:txBody>
      </p:sp>
    </p:spTree>
    <p:extLst>
      <p:ext uri="{BB962C8B-B14F-4D97-AF65-F5344CB8AC3E}">
        <p14:creationId xmlns:p14="http://schemas.microsoft.com/office/powerpoint/2010/main" val="3658026414"/>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 </a:t>
            </a:r>
            <a:r>
              <a:rPr lang="en-GB" dirty="0"/>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119</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802.22 (N15925) passed in May 2014</a:t>
            </a:r>
          </a:p>
          <a:p>
            <a:pPr lvl="2"/>
            <a:r>
              <a:rPr lang="en-AU" dirty="0"/>
              <a:t>Voting results in N15954</a:t>
            </a:r>
          </a:p>
          <a:p>
            <a:pPr lvl="2"/>
            <a:r>
              <a:rPr lang="en-AU" dirty="0"/>
              <a:t>Passed 8/1/10</a:t>
            </a:r>
          </a:p>
          <a:p>
            <a:pPr lvl="1"/>
            <a:r>
              <a:rPr lang="en-AU" dirty="0"/>
              <a:t>FDIS comment responses were approved by 802.22 WG in July 2014, and were liaised to SC6 as N16001</a:t>
            </a:r>
          </a:p>
          <a:p>
            <a:r>
              <a:rPr lang="en-AU" dirty="0"/>
              <a:t>FDIS ballot: </a:t>
            </a:r>
            <a:r>
              <a:rPr lang="en-AU" dirty="0">
                <a:solidFill>
                  <a:srgbClr val="00B050"/>
                </a:solidFill>
              </a:rPr>
              <a:t>passed 15 Feb 2015 with no comments</a:t>
            </a:r>
          </a:p>
          <a:p>
            <a:pPr lvl="1"/>
            <a:r>
              <a:rPr lang="en-AU" dirty="0"/>
              <a:t>IEEE staff will facilitate the final process steps to make it an ISO/IEC/IEEE standard</a:t>
            </a:r>
          </a:p>
          <a:p>
            <a:pPr lvl="1"/>
            <a:r>
              <a:rPr lang="en-AU" dirty="0"/>
              <a:t>Was published on 1 May 2015 as ISO/IEC 8802-22:2015</a:t>
            </a:r>
          </a:p>
        </p:txBody>
      </p:sp>
    </p:spTree>
    <p:extLst>
      <p:ext uri="{BB962C8B-B14F-4D97-AF65-F5344CB8AC3E}">
        <p14:creationId xmlns:p14="http://schemas.microsoft.com/office/powerpoint/2010/main" val="6956140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dirty="0"/>
              <a:t>The IEEE 802 JTC1 SC will consider approval of the minutes of its previous meeting</a:t>
            </a:r>
          </a:p>
        </p:txBody>
      </p:sp>
      <p:sp>
        <p:nvSpPr>
          <p:cNvPr id="14339" name="Rectangle 3"/>
          <p:cNvSpPr>
            <a:spLocks noGrp="1" noChangeArrowheads="1"/>
          </p:cNvSpPr>
          <p:nvPr>
            <p:ph type="body" idx="1"/>
          </p:nvPr>
        </p:nvSpPr>
        <p:spPr/>
        <p:txBody>
          <a:bodyPr/>
          <a:lstStyle/>
          <a:p>
            <a:r>
              <a:rPr lang="en-AU" dirty="0"/>
              <a:t>Motion to approve minutes</a:t>
            </a:r>
          </a:p>
          <a:p>
            <a:pPr lvl="1"/>
            <a:r>
              <a:rPr lang="en-AU" i="1" dirty="0"/>
              <a:t>The IEEE 802 JTC1 SC approves the minutes for its meeting in Hawaii, in Nov 2019, as documented in </a:t>
            </a:r>
            <a:r>
              <a:rPr lang="en-AU" i="1" dirty="0">
                <a:hlinkClick r:id="rId3"/>
              </a:rPr>
              <a:t>11-19-2059-00</a:t>
            </a:r>
          </a:p>
          <a:p>
            <a:pPr lvl="1"/>
            <a:r>
              <a:rPr lang="en-AU" dirty="0"/>
              <a:t>Moved:</a:t>
            </a:r>
          </a:p>
          <a:p>
            <a:pPr lvl="1"/>
            <a:r>
              <a:rPr lang="en-AU" dirty="0"/>
              <a:t>Seconded:</a:t>
            </a:r>
          </a:p>
          <a:p>
            <a:pPr lvl="1"/>
            <a:r>
              <a:rPr lang="en-AU" dirty="0"/>
              <a:t>Result:</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08CCF68E-62E4-4896-9D6C-BF4ADA5E7272}" type="slidenum">
              <a:rPr lang="en-US" smtClean="0"/>
              <a:pPr>
                <a:defRPr/>
              </a:pPr>
              <a:t>12</a:t>
            </a:fld>
            <a:endParaRPr lang="en-US"/>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802.1AEbn-2011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120</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802.1AEbn-2011 (N15809) passed in Jan 2014</a:t>
            </a:r>
          </a:p>
          <a:p>
            <a:pPr lvl="2"/>
            <a:r>
              <a:rPr lang="en-AU" dirty="0"/>
              <a:t>Voting results in N15857</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SC6 as N15945</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(N16123)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is called ISO/IEC/IEEE </a:t>
            </a:r>
            <a:r>
              <a:rPr lang="en-AU" dirty="0"/>
              <a:t>8802-1AE:2015/</a:t>
            </a:r>
            <a:r>
              <a:rPr lang="en-AU" dirty="0" err="1"/>
              <a:t>Amd</a:t>
            </a:r>
            <a:r>
              <a:rPr lang="en-AU" dirty="0"/>
              <a:t> 1 and was published on 28 April 2015</a:t>
            </a:r>
            <a:endParaRPr lang="en-AU" dirty="0">
              <a:solidFill>
                <a:srgbClr val="FF0000"/>
              </a:solidFill>
            </a:endParaRPr>
          </a:p>
        </p:txBody>
      </p:sp>
    </p:spTree>
    <p:extLst>
      <p:ext uri="{BB962C8B-B14F-4D97-AF65-F5344CB8AC3E}">
        <p14:creationId xmlns:p14="http://schemas.microsoft.com/office/powerpoint/2010/main" val="108485491"/>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802.1AEbw-2013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121</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802.1AEbw-2013 (N15810) passed in Jan 2014</a:t>
            </a:r>
          </a:p>
          <a:p>
            <a:pPr lvl="2"/>
            <a:r>
              <a:rPr lang="en-AU" dirty="0"/>
              <a:t>Voting results in N15858 </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SC6 as N15946</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(N16124)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will be called ISO/IEC/IEEE </a:t>
            </a:r>
            <a:r>
              <a:rPr lang="en-AU" dirty="0"/>
              <a:t>8802-1AE:2015/</a:t>
            </a:r>
            <a:r>
              <a:rPr lang="en-AU" dirty="0" err="1"/>
              <a:t>Amd</a:t>
            </a:r>
            <a:r>
              <a:rPr lang="en-AU" dirty="0"/>
              <a:t> 2 and was published on 28 April 2015</a:t>
            </a:r>
            <a:endParaRPr lang="en-AU" dirty="0">
              <a:solidFill>
                <a:srgbClr val="FF0000"/>
              </a:solidFill>
            </a:endParaRPr>
          </a:p>
        </p:txBody>
      </p:sp>
    </p:spTree>
    <p:extLst>
      <p:ext uri="{BB962C8B-B14F-4D97-AF65-F5344CB8AC3E}">
        <p14:creationId xmlns:p14="http://schemas.microsoft.com/office/powerpoint/2010/main" val="2618777199"/>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dirty="0"/>
              <a:t>IEEE </a:t>
            </a:r>
            <a:r>
              <a:rPr lang="en-AU"/>
              <a:t>802.3.1-2013 </a:t>
            </a:r>
            <a:r>
              <a:rPr lang="en-GB"/>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122</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solidFill>
                <a:schemeClr val="accent2"/>
              </a:solidFill>
            </a:endParaRPr>
          </a:p>
          <a:p>
            <a:pPr lvl="1"/>
            <a:r>
              <a:rPr lang="en-AU" dirty="0"/>
              <a:t>The request to submit IEEE 802.3.1-2013 for approval under the PSDO was liaised in August 2014</a:t>
            </a:r>
          </a:p>
          <a:p>
            <a:pPr lvl="1"/>
            <a:r>
              <a:rPr lang="en-AU" dirty="0"/>
              <a:t>The pre-ballot closed on 6 Oct 2014, and passed 11/0/5 &amp; 10/1/5 (N16047)</a:t>
            </a:r>
          </a:p>
          <a:p>
            <a:pPr lvl="2"/>
            <a:r>
              <a:rPr lang="en-AU" dirty="0"/>
              <a:t>Resolutions of “No” comment from China NB was liaised to SC6 as N16086 in Nov 2014</a:t>
            </a:r>
          </a:p>
          <a:p>
            <a:r>
              <a:rPr lang="en-AU" dirty="0"/>
              <a:t>FDIS ballot: </a:t>
            </a:r>
            <a:r>
              <a:rPr lang="en-AU" dirty="0">
                <a:solidFill>
                  <a:srgbClr val="00B050"/>
                </a:solidFill>
              </a:rPr>
              <a:t>passed with no comments</a:t>
            </a:r>
          </a:p>
          <a:p>
            <a:pPr lvl="1"/>
            <a:r>
              <a:rPr lang="en-AU" dirty="0"/>
              <a:t>FDIS passed on 19 June 2015 with 100% approval and no comments</a:t>
            </a:r>
          </a:p>
          <a:p>
            <a:pPr lvl="1"/>
            <a:r>
              <a:rPr lang="en-AU" dirty="0"/>
              <a:t>IEEE 802.3.1-2013 has been published as “Standard for Management Information Base (MIB) — Definitions for Ethernet — Part 3-1”</a:t>
            </a:r>
          </a:p>
        </p:txBody>
      </p:sp>
    </p:spTree>
    <p:extLst>
      <p:ext uri="{BB962C8B-B14F-4D97-AF65-F5344CB8AC3E}">
        <p14:creationId xmlns:p14="http://schemas.microsoft.com/office/powerpoint/2010/main" val="820247857"/>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802.11ac-2013 </a:t>
            </a:r>
            <a:r>
              <a:rPr lang="en-GB" dirty="0"/>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123</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The request to submit IEEE 802.11ac-2013 for approval under the PSDO was liaised in July 2014</a:t>
            </a:r>
          </a:p>
          <a:p>
            <a:pPr lvl="1"/>
            <a:r>
              <a:rPr lang="en-US" dirty="0"/>
              <a:t>60-day</a:t>
            </a:r>
            <a:r>
              <a:rPr lang="en-AU" dirty="0"/>
              <a:t> pre-ballot closed on 22 Sept 2014 and passed 11/1/4</a:t>
            </a:r>
          </a:p>
          <a:p>
            <a:pPr lvl="2"/>
            <a:r>
              <a:rPr lang="en-AU" dirty="0"/>
              <a:t>Resolutions of “No” comments from China NB were liaised to SC6 as N16085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dirty="0"/>
              <a:t>FDIS closed on 11 July 2015 and passed 15/1/0</a:t>
            </a:r>
          </a:p>
          <a:p>
            <a:pPr lvl="2"/>
            <a:r>
              <a:rPr lang="en-AU" dirty="0"/>
              <a:t>Resolutions of “No” comments from China NB were liaised as 11-15-0958r1 in July 2015</a:t>
            </a:r>
          </a:p>
          <a:p>
            <a:pPr lvl="1"/>
            <a:r>
              <a:rPr lang="en-AU" dirty="0"/>
              <a:t>IEEE 802.11ac-2013 </a:t>
            </a:r>
            <a:r>
              <a:rPr lang="en-GB" dirty="0"/>
              <a:t>has been ratified as </a:t>
            </a:r>
            <a:r>
              <a:rPr lang="en-AU" dirty="0"/>
              <a:t>8802-11:2012/</a:t>
            </a:r>
            <a:r>
              <a:rPr lang="en-AU" dirty="0" err="1"/>
              <a:t>Amd</a:t>
            </a:r>
            <a:r>
              <a:rPr lang="en-AU" dirty="0"/>
              <a:t> 4:2015</a:t>
            </a:r>
            <a:endParaRPr lang="en-AU" dirty="0">
              <a:solidFill>
                <a:srgbClr val="FF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4112833648"/>
              </p:ext>
            </p:extLst>
          </p:nvPr>
        </p:nvGraphicFramePr>
        <p:xfrm>
          <a:off x="0" y="3200400"/>
          <a:ext cx="914400" cy="771525"/>
        </p:xfrm>
        <a:graphic>
          <a:graphicData uri="http://schemas.openxmlformats.org/presentationml/2006/ole">
            <mc:AlternateContent xmlns:mc="http://schemas.openxmlformats.org/markup-compatibility/2006">
              <mc:Choice xmlns:v="urn:schemas-microsoft-com:vml" Requires="v">
                <p:oleObj spid="_x0000_s271965" name="Packager Shell Object" showAsIcon="1" r:id="rId3" imgW="914400" imgH="771480" progId="Package">
                  <p:embed/>
                </p:oleObj>
              </mc:Choice>
              <mc:Fallback>
                <p:oleObj name="Packager Shell Object" showAsIcon="1" r:id="rId3" imgW="914400" imgH="771480" progId="Package">
                  <p:embed/>
                  <p:pic>
                    <p:nvPicPr>
                      <p:cNvPr id="0" name=""/>
                      <p:cNvPicPr/>
                      <p:nvPr/>
                    </p:nvPicPr>
                    <p:blipFill>
                      <a:blip r:embed="rId4"/>
                      <a:stretch>
                        <a:fillRect/>
                      </a:stretch>
                    </p:blipFill>
                    <p:spPr>
                      <a:xfrm>
                        <a:off x="0" y="3200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428762603"/>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a:t>802.11af-2013 </a:t>
            </a:r>
            <a:r>
              <a:rPr lang="en-GB"/>
              <a:t>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124</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p>
          <a:p>
            <a:pPr lvl="1"/>
            <a:r>
              <a:rPr lang="en-AU" dirty="0"/>
              <a:t>The request to submit IEEE 802.11af-2013 for approval under the PSDO was liaised in July 2014</a:t>
            </a:r>
          </a:p>
          <a:p>
            <a:pPr lvl="1"/>
            <a:r>
              <a:rPr lang="en-AU" dirty="0"/>
              <a:t>The </a:t>
            </a:r>
            <a:r>
              <a:rPr lang="en-US" dirty="0"/>
              <a:t>60-day</a:t>
            </a:r>
            <a:r>
              <a:rPr lang="en-AU" dirty="0"/>
              <a:t> pre-ballot closed on 22 Sept 2014, and passed 11/1/4</a:t>
            </a:r>
          </a:p>
          <a:p>
            <a:pPr lvl="2"/>
            <a:r>
              <a:rPr lang="en-AU" dirty="0"/>
              <a:t>Resolutions of “No” comments from China NB were liaised to SC6 as N16085 (see previous page)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b="0" dirty="0"/>
              <a:t>FDIS closed on 11 July 2015 and passed 15/1/0</a:t>
            </a:r>
          </a:p>
          <a:p>
            <a:pPr lvl="2"/>
            <a:r>
              <a:rPr lang="en-AU" dirty="0"/>
              <a:t>Resolutions of “No” comments from China NB were liaised as 11-15-0958r1 in July 2015</a:t>
            </a:r>
          </a:p>
          <a:p>
            <a:pPr lvl="1"/>
            <a:r>
              <a:rPr lang="en-AU" dirty="0"/>
              <a:t>IEEE 802.11af-2013 </a:t>
            </a:r>
            <a:r>
              <a:rPr lang="en-GB" dirty="0"/>
              <a:t>has been ratified as </a:t>
            </a:r>
            <a:r>
              <a:rPr lang="en-AU" dirty="0"/>
              <a:t>8802-11:2012/</a:t>
            </a:r>
            <a:r>
              <a:rPr lang="en-AU" dirty="0" err="1"/>
              <a:t>Amd</a:t>
            </a:r>
            <a:r>
              <a:rPr lang="en-AU" dirty="0"/>
              <a:t> 5:2015</a:t>
            </a:r>
            <a:endParaRPr lang="en-AU" dirty="0">
              <a:solidFill>
                <a:srgbClr val="FF0000"/>
              </a:solidFill>
            </a:endParaRPr>
          </a:p>
        </p:txBody>
      </p:sp>
    </p:spTree>
    <p:extLst>
      <p:ext uri="{BB962C8B-B14F-4D97-AF65-F5344CB8AC3E}">
        <p14:creationId xmlns:p14="http://schemas.microsoft.com/office/powerpoint/2010/main" val="3346054735"/>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802.1AX-2014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125</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no comment responses required</a:t>
            </a:r>
          </a:p>
          <a:p>
            <a:pPr lvl="1"/>
            <a:r>
              <a:rPr lang="en-AU" dirty="0"/>
              <a:t>IEEE 802.1AX-2014 was liaised (N16142) to SC6 on 30 March 2015 for ratification under the PSDO process</a:t>
            </a:r>
          </a:p>
          <a:p>
            <a:pPr lvl="1"/>
            <a:r>
              <a:rPr lang="en-AU" dirty="0"/>
              <a:t>The 60-day pre-ballot ballot closed on 30 May 2015</a:t>
            </a:r>
          </a:p>
          <a:p>
            <a:pPr lvl="1"/>
            <a:r>
              <a:rPr lang="en-AU" dirty="0"/>
              <a:t>It passed with 100% approval and no comments</a:t>
            </a:r>
          </a:p>
          <a:p>
            <a:r>
              <a:rPr lang="en-AU" dirty="0"/>
              <a:t>FDIS ballot: </a:t>
            </a:r>
            <a:r>
              <a:rPr lang="en-AU" dirty="0">
                <a:solidFill>
                  <a:srgbClr val="00B050"/>
                </a:solidFill>
              </a:rPr>
              <a:t>passed &amp; no comment responses required</a:t>
            </a:r>
            <a:endParaRPr lang="en-AU" dirty="0">
              <a:solidFill>
                <a:schemeClr val="accent6"/>
              </a:solidFill>
            </a:endParaRPr>
          </a:p>
          <a:p>
            <a:pPr lvl="1"/>
            <a:r>
              <a:rPr lang="en-AU" dirty="0"/>
              <a:t>FDIS ballot closed on 20 Nov 2015</a:t>
            </a:r>
          </a:p>
          <a:p>
            <a:pPr lvl="1"/>
            <a:r>
              <a:rPr lang="en-AU" dirty="0"/>
              <a:t>It passed with 100% approval and no comments</a:t>
            </a:r>
          </a:p>
          <a:p>
            <a:pPr lvl="1"/>
            <a:r>
              <a:rPr lang="en-AU" dirty="0"/>
              <a:t>It will be known as 8802-1AX:2015</a:t>
            </a:r>
          </a:p>
        </p:txBody>
      </p:sp>
    </p:spTree>
    <p:extLst>
      <p:ext uri="{BB962C8B-B14F-4D97-AF65-F5344CB8AC3E}">
        <p14:creationId xmlns:p14="http://schemas.microsoft.com/office/powerpoint/2010/main" val="2309488072"/>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GB" dirty="0"/>
              <a:t>-2014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126</a:t>
            </a:fld>
            <a:endParaRPr lang="en-US"/>
          </a:p>
        </p:txBody>
      </p:sp>
      <p:sp>
        <p:nvSpPr>
          <p:cNvPr id="10" name="Content Placeholder 9"/>
          <p:cNvSpPr>
            <a:spLocks noGrp="1"/>
          </p:cNvSpPr>
          <p:nvPr>
            <p:ph idx="1"/>
          </p:nvPr>
        </p:nvSpPr>
        <p:spPr>
          <a:xfrm>
            <a:off x="685800" y="1905000"/>
            <a:ext cx="7772400" cy="4114800"/>
          </a:xfrm>
        </p:spPr>
        <p:txBody>
          <a:bodyPr/>
          <a:lstStyle/>
          <a:p>
            <a:r>
              <a:rPr lang="en-US" dirty="0"/>
              <a:t>60-day</a:t>
            </a:r>
            <a:r>
              <a:rPr lang="en-AU" dirty="0"/>
              <a:t> pre-ballot: </a:t>
            </a:r>
            <a:r>
              <a:rPr lang="en-AU" dirty="0">
                <a:solidFill>
                  <a:srgbClr val="00B050"/>
                </a:solidFill>
              </a:rPr>
              <a:t>passed &amp; comment responses liaised</a:t>
            </a:r>
          </a:p>
          <a:p>
            <a:pPr lvl="1"/>
            <a:r>
              <a:rPr lang="en-AU" dirty="0"/>
              <a:t>The submission of IEEE 802-2014 under the PSDO was approved by</a:t>
            </a:r>
            <a:r>
              <a:rPr lang="en-AU" dirty="0">
                <a:solidFill>
                  <a:srgbClr val="FF0000"/>
                </a:solidFill>
              </a:rPr>
              <a:t> </a:t>
            </a:r>
            <a:r>
              <a:rPr lang="en-AU" dirty="0"/>
              <a:t>802 EC in July 2014, and the </a:t>
            </a:r>
            <a:r>
              <a:rPr lang="en-US" dirty="0"/>
              <a:t>60-day</a:t>
            </a:r>
            <a:r>
              <a:rPr lang="en-AU" dirty="0"/>
              <a:t> pre-ballot passed on 26 Oct 014</a:t>
            </a:r>
          </a:p>
          <a:p>
            <a:pPr lvl="1"/>
            <a:r>
              <a:rPr lang="en-AU" dirty="0"/>
              <a:t>Comment responses approved by 802 EC on 16 Feb 2015</a:t>
            </a:r>
          </a:p>
          <a:p>
            <a:pPr lvl="2"/>
            <a:r>
              <a:rPr lang="en-AU" dirty="0"/>
              <a:t>See N6133</a:t>
            </a:r>
          </a:p>
          <a:p>
            <a:r>
              <a:rPr lang="en-AU" dirty="0"/>
              <a:t>FDIS ballot: </a:t>
            </a:r>
            <a:r>
              <a:rPr lang="en-AU" dirty="0">
                <a:solidFill>
                  <a:srgbClr val="00B050"/>
                </a:solidFill>
              </a:rPr>
              <a:t>passed and response liaised in Jan 16</a:t>
            </a:r>
            <a:r>
              <a:rPr lang="en-AU" dirty="0">
                <a:solidFill>
                  <a:schemeClr val="accent2"/>
                </a:solidFill>
              </a:rPr>
              <a:t> </a:t>
            </a:r>
          </a:p>
          <a:p>
            <a:pPr lvl="1"/>
            <a:r>
              <a:rPr lang="en-AU" dirty="0"/>
              <a:t>FDIS ballot passed 2 Nov 2015</a:t>
            </a:r>
          </a:p>
          <a:p>
            <a:pPr lvl="2"/>
            <a:r>
              <a:rPr lang="en-AU" dirty="0"/>
              <a:t>Passed 14/1/19, with negative comment from China NB</a:t>
            </a:r>
          </a:p>
          <a:p>
            <a:pPr lvl="1"/>
            <a:r>
              <a:rPr lang="en-AU" dirty="0"/>
              <a:t>A response was discussed in Nov 2015 but it was decided that the 802.1 WG would take responsibility for sending</a:t>
            </a:r>
          </a:p>
          <a:p>
            <a:pPr lvl="2"/>
            <a:r>
              <a:rPr lang="en-AU" dirty="0"/>
              <a:t>Sent in Jan 2016</a:t>
            </a:r>
          </a:p>
          <a:p>
            <a:pPr lvl="1"/>
            <a:r>
              <a:rPr lang="en-AU" dirty="0"/>
              <a:t>The final standard will be known as </a:t>
            </a:r>
            <a:r>
              <a:rPr lang="en-AU" dirty="0">
                <a:hlinkClick r:id="rId2"/>
              </a:rPr>
              <a:t>ISO/IEC/IEEE 8802-A:2015</a:t>
            </a:r>
            <a:endParaRPr lang="en-AU" dirty="0"/>
          </a:p>
          <a:p>
            <a:endParaRPr lang="en-AU" dirty="0">
              <a:solidFill>
                <a:schemeClr val="accent2"/>
              </a:solidFill>
            </a:endParaRPr>
          </a:p>
        </p:txBody>
      </p:sp>
    </p:spTree>
    <p:extLst>
      <p:ext uri="{BB962C8B-B14F-4D97-AF65-F5344CB8AC3E}">
        <p14:creationId xmlns:p14="http://schemas.microsoft.com/office/powerpoint/2010/main" val="276718352"/>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dirty="0"/>
              <a:t>IEEE 802.</a:t>
            </a:r>
            <a:r>
              <a:rPr lang="en-GB" dirty="0"/>
              <a:t>1Xbx-2014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127</a:t>
            </a:fld>
            <a:endParaRPr lang="en-US"/>
          </a:p>
        </p:txBody>
      </p:sp>
      <p:sp>
        <p:nvSpPr>
          <p:cNvPr id="10" name="Content Placeholder 9"/>
          <p:cNvSpPr>
            <a:spLocks noGrp="1"/>
          </p:cNvSpPr>
          <p:nvPr>
            <p:ph idx="1"/>
          </p:nvPr>
        </p:nvSpPr>
        <p:spPr>
          <a:xfrm>
            <a:off x="685800" y="1524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a:t>D1.0, D1.2 (May 14), with s</a:t>
            </a:r>
            <a:r>
              <a:rPr lang="en-AU" dirty="0" err="1"/>
              <a:t>ubmission</a:t>
            </a:r>
            <a:r>
              <a:rPr lang="en-AU" dirty="0"/>
              <a:t> to PSDO approved in July 2014</a:t>
            </a:r>
            <a:endParaRPr lang="en-AU" b="0" dirty="0"/>
          </a:p>
          <a:p>
            <a:r>
              <a:rPr lang="en-US" dirty="0"/>
              <a:t>60-day</a:t>
            </a:r>
            <a:r>
              <a:rPr lang="en-AU" dirty="0"/>
              <a:t> pre-ballot: </a:t>
            </a:r>
            <a:r>
              <a:rPr lang="en-AU" dirty="0">
                <a:solidFill>
                  <a:srgbClr val="00B050"/>
                </a:solidFill>
              </a:rPr>
              <a:t>passed &amp; comment responses liaised</a:t>
            </a:r>
          </a:p>
          <a:p>
            <a:pPr lvl="1"/>
            <a:r>
              <a:rPr lang="en-AU" dirty="0"/>
              <a:t>Passed on 19 Mar 2015 with a China NB comment</a:t>
            </a:r>
          </a:p>
          <a:p>
            <a:pPr lvl="2"/>
            <a:r>
              <a:rPr lang="en-AU" dirty="0"/>
              <a:t>Passed 9/1/9 on need for an ISO standard – China NB voted no</a:t>
            </a:r>
          </a:p>
          <a:p>
            <a:pPr lvl="2"/>
            <a:r>
              <a:rPr lang="en-AU" dirty="0"/>
              <a:t>Passed 8/1/10 on submission to FDIS – China NB voted no</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24 Dec 2015 with a China comment</a:t>
            </a:r>
          </a:p>
          <a:p>
            <a:pPr lvl="2"/>
            <a:r>
              <a:rPr lang="en-AU" dirty="0"/>
              <a:t>Passed 15/1/18 – China NB voted no, with comments (see 6N16364)</a:t>
            </a:r>
          </a:p>
          <a:p>
            <a:pPr lvl="1"/>
            <a:r>
              <a:rPr lang="en-AU" dirty="0"/>
              <a:t>802.1 WG responded to the comment on 21 Apr 2016 (see N16424)</a:t>
            </a:r>
          </a:p>
          <a:p>
            <a:pPr lvl="1"/>
            <a:r>
              <a:rPr lang="en-AU" dirty="0"/>
              <a:t>The standard will be known as ISO/IEC/IEEE 8802-1X:2014/Amd1</a:t>
            </a:r>
          </a:p>
          <a:p>
            <a:pPr lvl="2"/>
            <a:r>
              <a:rPr lang="en-AU" dirty="0"/>
              <a:t>It has been published as of June 2016</a:t>
            </a:r>
          </a:p>
        </p:txBody>
      </p:sp>
      <p:graphicFrame>
        <p:nvGraphicFramePr>
          <p:cNvPr id="2" name="Object 1"/>
          <p:cNvGraphicFramePr>
            <a:graphicFrameLocks noChangeAspect="1"/>
          </p:cNvGraphicFramePr>
          <p:nvPr>
            <p:extLst>
              <p:ext uri="{D42A27DB-BD31-4B8C-83A1-F6EECF244321}">
                <p14:modId xmlns:p14="http://schemas.microsoft.com/office/powerpoint/2010/main" val="2054529409"/>
              </p:ext>
            </p:extLst>
          </p:nvPr>
        </p:nvGraphicFramePr>
        <p:xfrm>
          <a:off x="7391400" y="4105275"/>
          <a:ext cx="914400" cy="771525"/>
        </p:xfrm>
        <a:graphic>
          <a:graphicData uri="http://schemas.openxmlformats.org/presentationml/2006/ole">
            <mc:AlternateContent xmlns:mc="http://schemas.openxmlformats.org/markup-compatibility/2006">
              <mc:Choice xmlns:v="urn:schemas-microsoft-com:vml" Requires="v">
                <p:oleObj spid="_x0000_s275853"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7391400" y="41052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11587170"/>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848600" cy="1066800"/>
          </a:xfrm>
        </p:spPr>
        <p:txBody>
          <a:bodyPr/>
          <a:lstStyle/>
          <a:p>
            <a:pPr eaLnBrk="1" fontAlgn="auto" hangingPunct="1">
              <a:spcBef>
                <a:spcPts val="0"/>
              </a:spcBef>
              <a:spcAft>
                <a:spcPts val="0"/>
              </a:spcAft>
              <a:defRPr/>
            </a:pPr>
            <a:r>
              <a:rPr lang="en-AU" dirty="0"/>
              <a:t>IEEE 802.</a:t>
            </a:r>
            <a:r>
              <a:rPr lang="en-GB" dirty="0"/>
              <a:t>1Q-Rev-2014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128</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a:t>D2.0 (Jan 14)</a:t>
            </a:r>
          </a:p>
          <a:p>
            <a:r>
              <a:rPr lang="en-US" dirty="0"/>
              <a:t>60-day</a:t>
            </a:r>
            <a:r>
              <a:rPr lang="en-AU" dirty="0"/>
              <a:t> pre-ballot: </a:t>
            </a:r>
            <a:r>
              <a:rPr lang="en-AU" dirty="0">
                <a:solidFill>
                  <a:srgbClr val="00B050"/>
                </a:solidFill>
              </a:rPr>
              <a:t>passed &amp; comment responses liaised</a:t>
            </a:r>
            <a:endParaRPr lang="en-AU" dirty="0">
              <a:solidFill>
                <a:schemeClr val="accent2"/>
              </a:solidFill>
            </a:endParaRPr>
          </a:p>
          <a:p>
            <a:pPr lvl="1"/>
            <a:r>
              <a:rPr lang="en-AU" dirty="0"/>
              <a:t>Passed on 23 Mar 2015 with a China NB comment</a:t>
            </a:r>
          </a:p>
          <a:p>
            <a:pPr lvl="2"/>
            <a:r>
              <a:rPr lang="en-AU" dirty="0"/>
              <a:t>Passed 11/1/16 – China NB voted no (see N16135)</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28 Jan 2016 with China NB comments</a:t>
            </a:r>
          </a:p>
          <a:p>
            <a:pPr lvl="2"/>
            <a:r>
              <a:rPr lang="en-AU" dirty="0"/>
              <a:t>Passed 15/1/20 - China NB voted no and commented (see N16377)</a:t>
            </a:r>
          </a:p>
          <a:p>
            <a:pPr lvl="1"/>
            <a:r>
              <a:rPr lang="en-AU" dirty="0"/>
              <a:t>802.1 WG responded to the comment on 21 Apr 2016 (see N16425)</a:t>
            </a:r>
          </a:p>
          <a:p>
            <a:pPr lvl="1"/>
            <a:r>
              <a:rPr lang="en-AU" dirty="0"/>
              <a:t>The standard will be known as ISO/IEC/IEEE 8802-1Q:2015</a:t>
            </a:r>
          </a:p>
          <a:p>
            <a:pPr lvl="2"/>
            <a:r>
              <a:rPr lang="en-AU" dirty="0"/>
              <a:t>It has been published as of June 2016</a:t>
            </a:r>
          </a:p>
          <a:p>
            <a:pPr lvl="1"/>
            <a:endParaRPr lang="en-AU" dirty="0"/>
          </a:p>
          <a:p>
            <a:endParaRPr lang="en-AU" dirty="0">
              <a:solidFill>
                <a:srgbClr val="FF0000"/>
              </a:solidFill>
            </a:endParaRPr>
          </a:p>
        </p:txBody>
      </p:sp>
    </p:spTree>
    <p:extLst>
      <p:ext uri="{BB962C8B-B14F-4D97-AF65-F5344CB8AC3E}">
        <p14:creationId xmlns:p14="http://schemas.microsoft.com/office/powerpoint/2010/main" val="2641530172"/>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802-3-2015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129</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to SC6 in Apr 2015</a:t>
            </a:r>
          </a:p>
          <a:p>
            <a:r>
              <a:rPr lang="en-US" dirty="0"/>
              <a:t>60-day</a:t>
            </a:r>
            <a:r>
              <a:rPr lang="en-AU" dirty="0"/>
              <a:t> pre-ballot: </a:t>
            </a:r>
            <a:r>
              <a:rPr lang="en-AU" dirty="0">
                <a:solidFill>
                  <a:srgbClr val="00B050"/>
                </a:solidFill>
              </a:rPr>
              <a:t>passed &amp; responses liaised</a:t>
            </a:r>
            <a:endParaRPr lang="en-AU" dirty="0">
              <a:solidFill>
                <a:schemeClr val="accent6"/>
              </a:solidFill>
            </a:endParaRPr>
          </a:p>
          <a:p>
            <a:pPr lvl="1"/>
            <a:r>
              <a:rPr lang="en-AU" dirty="0"/>
              <a:t>Passed, with two comments from China NB (N16448)</a:t>
            </a:r>
          </a:p>
          <a:p>
            <a:pPr lvl="2"/>
            <a:r>
              <a:rPr lang="en-AU" dirty="0"/>
              <a:t>8/1/9 on need for ISO standard</a:t>
            </a:r>
          </a:p>
          <a:p>
            <a:pPr lvl="2"/>
            <a:r>
              <a:rPr lang="en-AU" dirty="0"/>
              <a:t>8/1/9 on support for submission to FDIS</a:t>
            </a:r>
            <a:endParaRPr lang="en-AU" dirty="0">
              <a:solidFill>
                <a:srgbClr val="FF0000"/>
              </a:solidFill>
            </a:endParaRPr>
          </a:p>
          <a:p>
            <a:pPr lvl="1"/>
            <a:r>
              <a:rPr lang="en-AU" dirty="0"/>
              <a:t>Responses were liaised in Jul 2016 (see N16458)</a:t>
            </a:r>
          </a:p>
          <a:p>
            <a:r>
              <a:rPr lang="en-AU" dirty="0"/>
              <a:t>FDIS ballot: </a:t>
            </a:r>
            <a:r>
              <a:rPr lang="en-AU" dirty="0">
                <a:solidFill>
                  <a:srgbClr val="00B050"/>
                </a:solidFill>
              </a:rPr>
              <a:t>passed, responses sent and published</a:t>
            </a:r>
          </a:p>
          <a:p>
            <a:pPr lvl="1"/>
            <a:r>
              <a:rPr lang="en-AU" dirty="0"/>
              <a:t>Passed by</a:t>
            </a:r>
            <a:r>
              <a:rPr lang="en-AU" b="0" dirty="0"/>
              <a:t>16/1/20, with two comments from China NB (N16570)</a:t>
            </a:r>
          </a:p>
          <a:p>
            <a:pPr lvl="1"/>
            <a:r>
              <a:rPr lang="en-AU" dirty="0"/>
              <a:t>Response was sent in March 2017 (N16591)</a:t>
            </a:r>
          </a:p>
          <a:p>
            <a:pPr lvl="1"/>
            <a:r>
              <a:rPr lang="en-AU" b="0" dirty="0"/>
              <a:t>It has been published as of April 2017 </a:t>
            </a:r>
            <a:r>
              <a:rPr lang="en-AU" dirty="0"/>
              <a:t>as </a:t>
            </a:r>
            <a:r>
              <a:rPr lang="en-AU" dirty="0">
                <a:solidFill>
                  <a:srgbClr val="FF0000"/>
                </a:solidFill>
              </a:rPr>
              <a:t>&lt;what&gt;</a:t>
            </a:r>
          </a:p>
          <a:p>
            <a:pPr lvl="1"/>
            <a:endParaRPr lang="en-AU" b="0" dirty="0"/>
          </a:p>
          <a:p>
            <a:pPr marL="342900" lvl="1" indent="-342900">
              <a:buNone/>
            </a:pPr>
            <a:endParaRPr lang="en-AU" dirty="0"/>
          </a:p>
          <a:p>
            <a:endParaRPr lang="en-AU" dirty="0">
              <a:solidFill>
                <a:schemeClr val="accent2"/>
              </a:solidFill>
            </a:endParaRPr>
          </a:p>
        </p:txBody>
      </p:sp>
    </p:spTree>
    <p:extLst>
      <p:ext uri="{BB962C8B-B14F-4D97-AF65-F5344CB8AC3E}">
        <p14:creationId xmlns:p14="http://schemas.microsoft.com/office/powerpoint/2010/main" val="11205714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r>
              <a:rPr lang="en-AU" dirty="0"/>
              <a:t>The goals of the IEEE 802 JTC1 SC were reaffirmed by the IEEE 802 EC in July 2018</a:t>
            </a:r>
          </a:p>
        </p:txBody>
      </p:sp>
      <p:sp>
        <p:nvSpPr>
          <p:cNvPr id="18437" name="Rectangle 3"/>
          <p:cNvSpPr>
            <a:spLocks noGrp="1" noChangeArrowheads="1"/>
          </p:cNvSpPr>
          <p:nvPr>
            <p:ph type="body" idx="1"/>
          </p:nvPr>
        </p:nvSpPr>
        <p:spPr/>
        <p:txBody>
          <a:bodyPr/>
          <a:lstStyle/>
          <a:p>
            <a:r>
              <a:rPr lang="en-AU" dirty="0"/>
              <a:t>The IEEE 802 JTC 1 SC has agreed goals from November 2010 …</a:t>
            </a:r>
          </a:p>
          <a:p>
            <a:pPr lvl="1"/>
            <a:r>
              <a:rPr lang="en-AU" i="1" dirty="0"/>
              <a:t>Provides a forum for 802 members to discuss issues relevant to both:</a:t>
            </a:r>
          </a:p>
          <a:p>
            <a:pPr lvl="2"/>
            <a:r>
              <a:rPr lang="en-AU" i="1" dirty="0"/>
              <a:t>IEEE 802</a:t>
            </a:r>
          </a:p>
          <a:p>
            <a:pPr lvl="2"/>
            <a:r>
              <a:rPr lang="en-AU" i="1" dirty="0"/>
              <a:t>ISO/IEC JTC1/SC6</a:t>
            </a:r>
          </a:p>
          <a:p>
            <a:pPr lvl="1"/>
            <a:r>
              <a:rPr lang="en-AU" i="1" dirty="0"/>
              <a:t>Recommends positions to </a:t>
            </a:r>
            <a:r>
              <a:rPr lang="en-AU" i="1" dirty="0" err="1"/>
              <a:t>ExCom</a:t>
            </a:r>
            <a:r>
              <a:rPr lang="en-AU" i="1" dirty="0"/>
              <a:t> on ISO/IEC JTC1/SC6 actions affecting IEEE 802</a:t>
            </a:r>
          </a:p>
          <a:p>
            <a:pPr lvl="2"/>
            <a:r>
              <a:rPr lang="en-AU" i="1" dirty="0"/>
              <a:t>Note that IEEE 802 LMSC holds the liaison to SC6, not the IEEE 802.11 WG</a:t>
            </a:r>
          </a:p>
          <a:p>
            <a:pPr lvl="1"/>
            <a:r>
              <a:rPr lang="en-AU" i="1" dirty="0"/>
              <a:t>Participates in dialog with IEEE staff and 802 </a:t>
            </a:r>
            <a:r>
              <a:rPr lang="en-AU" i="1" dirty="0" err="1"/>
              <a:t>ExCom</a:t>
            </a:r>
            <a:r>
              <a:rPr lang="en-AU" i="1" dirty="0"/>
              <a:t> on issues concerning IEEE’s relationship with ISO/IEC</a:t>
            </a:r>
          </a:p>
          <a:p>
            <a:pPr lvl="1"/>
            <a:r>
              <a:rPr lang="en-AU" i="1" dirty="0"/>
              <a:t>Organises IEEE 802 members to contribute to liaisons and other documents relevant to the ISO/IEC JTC1/SC6 members</a:t>
            </a:r>
          </a:p>
          <a:p>
            <a:pPr marL="1588" lvl="1" indent="0">
              <a:buNone/>
            </a:pPr>
            <a:r>
              <a:rPr lang="en-AU" b="1" dirty="0"/>
              <a:t>… that were reaffirmed by 802 EC in Mar 2014 &amp; July 2018</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5EC03A9C-CDC5-45F0-9BB8-65A1532B8437}" type="slidenum">
              <a:rPr lang="en-US" smtClean="0"/>
              <a:pPr/>
              <a:t>13</a:t>
            </a:fld>
            <a:endParaRPr lang="en-US"/>
          </a:p>
        </p:txBody>
      </p:sp>
    </p:spTree>
    <p:extLst>
      <p:ext uri="{BB962C8B-B14F-4D97-AF65-F5344CB8AC3E}">
        <p14:creationId xmlns:p14="http://schemas.microsoft.com/office/powerpoint/2010/main" val="3058409392"/>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802.1Qbv-2015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130</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802.1Qbv D3.0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2"/>
              </a:solidFill>
            </a:endParaRPr>
          </a:p>
          <a:p>
            <a:pPr lvl="1"/>
            <a:r>
              <a:rPr lang="en-AU" dirty="0"/>
              <a:t>802.1Qbv passed 60 pre-ballot on 30 May 2016 (see N16412)</a:t>
            </a:r>
          </a:p>
          <a:p>
            <a:pPr lvl="2"/>
            <a:r>
              <a:rPr lang="en-AU" dirty="0"/>
              <a:t>Support need for ISO standard? Passed 6/1/11</a:t>
            </a:r>
          </a:p>
          <a:p>
            <a:pPr lvl="2"/>
            <a:r>
              <a:rPr lang="en-AU" dirty="0"/>
              <a:t>Support this submission being sent to FDIS? Passed 6/1/11 </a:t>
            </a:r>
          </a:p>
          <a:p>
            <a:pPr lvl="1"/>
            <a:r>
              <a:rPr lang="en-AU" dirty="0"/>
              <a:t>China NB voted “no” with one comment</a:t>
            </a:r>
          </a:p>
          <a:p>
            <a:pPr lvl="2"/>
            <a:r>
              <a:rPr lang="en-AU" dirty="0"/>
              <a:t>Response was liaised in Oct 2016 (see N16486)</a:t>
            </a:r>
          </a:p>
          <a:p>
            <a:r>
              <a:rPr lang="en-AU" dirty="0"/>
              <a:t>FDIS ballot: </a:t>
            </a:r>
            <a:r>
              <a:rPr lang="en-AU" dirty="0">
                <a:solidFill>
                  <a:srgbClr val="00B050"/>
                </a:solidFill>
              </a:rPr>
              <a:t>passed &amp; response liaised</a:t>
            </a:r>
          </a:p>
          <a:p>
            <a:pPr lvl="1"/>
            <a:r>
              <a:rPr lang="en-AU" dirty="0"/>
              <a:t>802.1Qbv passed (15/1/17) FDIS ballot on 18 April 2017 (N16613)</a:t>
            </a:r>
          </a:p>
          <a:p>
            <a:pPr lvl="1"/>
            <a:r>
              <a:rPr lang="en-AU" dirty="0"/>
              <a:t>Passed 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p>
        </p:txBody>
      </p:sp>
    </p:spTree>
    <p:extLst>
      <p:ext uri="{BB962C8B-B14F-4D97-AF65-F5344CB8AC3E}">
        <p14:creationId xmlns:p14="http://schemas.microsoft.com/office/powerpoint/2010/main" val="1350184426"/>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802.1AB-2016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131</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802.1AB D1.2 was liaised for information in Dec 2015</a:t>
            </a:r>
            <a:endParaRPr lang="en-AU" dirty="0">
              <a:solidFill>
                <a:srgbClr val="00B050"/>
              </a:solidFill>
            </a:endParaRP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802.1QAB-2016 passed 60-day pre-ballot on 13 July 2016 (N16447)</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&amp; liaised in Oct 2016 (N16487)</a:t>
            </a:r>
          </a:p>
          <a:p>
            <a:r>
              <a:rPr lang="en-AU" dirty="0"/>
              <a:t>FDIS ballot: </a:t>
            </a:r>
            <a:r>
              <a:rPr lang="en-AU" dirty="0">
                <a:solidFill>
                  <a:srgbClr val="00B050"/>
                </a:solidFill>
              </a:rPr>
              <a:t>passed &amp; response liaised</a:t>
            </a:r>
            <a:endParaRPr lang="en-AU" dirty="0">
              <a:solidFill>
                <a:schemeClr val="accent2"/>
              </a:solidFill>
            </a:endParaRPr>
          </a:p>
          <a:p>
            <a:pPr lvl="1"/>
            <a:r>
              <a:rPr lang="en-AU" dirty="0"/>
              <a:t>802.1QAB-2016 passed FDIS ballot (14/1/20) on 11 April 2017 (N16604)</a:t>
            </a:r>
          </a:p>
          <a:p>
            <a:pPr lvl="1"/>
            <a:r>
              <a:rPr lang="en-AU" dirty="0"/>
              <a:t>Passed China NB voted “no” vote with one comment </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solidFill>
                <a:schemeClr val="accent2"/>
              </a:solidFill>
            </a:endParaRPr>
          </a:p>
          <a:p>
            <a:pPr lvl="1"/>
            <a:endParaRPr lang="en-AU" dirty="0"/>
          </a:p>
          <a:p>
            <a:pPr lvl="1"/>
            <a:endParaRPr lang="en-AU" dirty="0">
              <a:solidFill>
                <a:schemeClr val="accent6"/>
              </a:solidFill>
            </a:endParaRPr>
          </a:p>
          <a:p>
            <a:endParaRPr lang="en-AU" dirty="0">
              <a:solidFill>
                <a:schemeClr val="accent2"/>
              </a:solidFill>
            </a:endParaRPr>
          </a:p>
        </p:txBody>
      </p:sp>
    </p:spTree>
    <p:extLst>
      <p:ext uri="{BB962C8B-B14F-4D97-AF65-F5344CB8AC3E}">
        <p14:creationId xmlns:p14="http://schemas.microsoft.com/office/powerpoint/2010/main" val="1643878080"/>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802.1Qca-2015</a:t>
            </a:r>
            <a:r>
              <a:rPr lang="en-GB" dirty="0"/>
              <a:t> </a:t>
            </a:r>
            <a:r>
              <a:rPr lang="en-AU" dirty="0"/>
              <a:t>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132</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marL="174625" lvl="1" indent="-174625"/>
            <a:r>
              <a:rPr lang="en-AU" dirty="0"/>
              <a:t>802.1Qca D2.1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802.1Qca-2015 passed 60-day pre-ballot on 13 July 2016 (N16446)</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and liaised in Oct 2016 (see  N16485)</a:t>
            </a:r>
          </a:p>
          <a:p>
            <a:r>
              <a:rPr lang="en-AU" dirty="0"/>
              <a:t>FDIS ballot: </a:t>
            </a:r>
            <a:r>
              <a:rPr lang="en-AU" dirty="0">
                <a:solidFill>
                  <a:srgbClr val="00B050"/>
                </a:solidFill>
              </a:rPr>
              <a:t>passed &amp; response liaised</a:t>
            </a:r>
            <a:endParaRPr lang="en-AU" dirty="0">
              <a:solidFill>
                <a:schemeClr val="accent6"/>
              </a:solidFill>
            </a:endParaRPr>
          </a:p>
          <a:p>
            <a:pPr lvl="1"/>
            <a:r>
              <a:rPr lang="en-AU" dirty="0"/>
              <a:t>802.1Qca-2015 passed FDIS ballot (15/1/17) on 18 April 2017 (N16612)</a:t>
            </a:r>
          </a:p>
          <a:p>
            <a:pPr lvl="1"/>
            <a:r>
              <a:rPr lang="en-AU" dirty="0"/>
              <a:t>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solidFill>
                <a:schemeClr val="accent2"/>
              </a:solidFill>
            </a:endParaRPr>
          </a:p>
          <a:p>
            <a:pPr lvl="1"/>
            <a:endParaRPr lang="en-AU" dirty="0"/>
          </a:p>
        </p:txBody>
      </p:sp>
    </p:spTree>
    <p:extLst>
      <p:ext uri="{BB962C8B-B14F-4D97-AF65-F5344CB8AC3E}">
        <p14:creationId xmlns:p14="http://schemas.microsoft.com/office/powerpoint/2010/main" val="2288412255"/>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802.22a has been </a:t>
            </a:r>
            <a:r>
              <a:rPr lang="en-AU" dirty="0">
                <a:solidFill>
                  <a:schemeClr val="accent6"/>
                </a:solidFill>
              </a:rPr>
              <a:t>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133</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802.22a was liaised in July 2015 to SC6  to allow them to become familiar with it before submission for approval under the PSDO process</a:t>
            </a:r>
          </a:p>
          <a:p>
            <a:r>
              <a:rPr lang="en-US" dirty="0"/>
              <a:t>60-day</a:t>
            </a:r>
            <a:r>
              <a:rPr lang="en-AU" dirty="0"/>
              <a:t> pre-ballot: </a:t>
            </a:r>
            <a:r>
              <a:rPr lang="en-AU" dirty="0">
                <a:solidFill>
                  <a:srgbClr val="00B050"/>
                </a:solidFill>
              </a:rPr>
              <a:t>passed  &amp; response sent</a:t>
            </a:r>
          </a:p>
          <a:p>
            <a:pPr lvl="1"/>
            <a:r>
              <a:rPr lang="en-AU" dirty="0"/>
              <a:t>IEEE 802.22a was submitted for </a:t>
            </a:r>
            <a:r>
              <a:rPr lang="en-US" dirty="0"/>
              <a:t>60-day</a:t>
            </a:r>
            <a:r>
              <a:rPr lang="en-AU" dirty="0"/>
              <a:t> ballot in December 2015, and after a delay the ballot passed on 3 April 2016 (N16414)</a:t>
            </a:r>
          </a:p>
          <a:p>
            <a:pPr lvl="2"/>
            <a:r>
              <a:rPr lang="en-AU" dirty="0"/>
              <a:t>Support need for ISO standard? Passed 10/0/8</a:t>
            </a:r>
          </a:p>
          <a:p>
            <a:pPr lvl="2"/>
            <a:r>
              <a:rPr lang="en-AU" dirty="0"/>
              <a:t>Support this submission being sent to FDIS? 9/1/8</a:t>
            </a:r>
          </a:p>
          <a:p>
            <a:pPr lvl="1"/>
            <a:r>
              <a:rPr lang="en-AU" dirty="0"/>
              <a:t>The only comment was a security related comment from the China NB</a:t>
            </a:r>
          </a:p>
          <a:p>
            <a:pPr lvl="2"/>
            <a:r>
              <a:rPr lang="en-AU" dirty="0"/>
              <a:t>802.22 WG response was sent in Nov 2016</a:t>
            </a:r>
          </a:p>
          <a:p>
            <a:r>
              <a:rPr lang="en-AU" dirty="0"/>
              <a:t>FDIS ballot: </a:t>
            </a:r>
            <a:r>
              <a:rPr lang="en-AU" dirty="0">
                <a:solidFill>
                  <a:srgbClr val="00B050"/>
                </a:solidFill>
              </a:rPr>
              <a:t>passed &amp; published</a:t>
            </a:r>
          </a:p>
          <a:p>
            <a:pPr lvl="1"/>
            <a:r>
              <a:rPr lang="en-AU" dirty="0"/>
              <a:t>Passed on 27 July 2017 (12/0/17) with no comments (N16686)</a:t>
            </a:r>
          </a:p>
          <a:p>
            <a:pPr lvl="1"/>
            <a:r>
              <a:rPr lang="en-AU" dirty="0"/>
              <a:t>Final standard was published in Oct 2017 as </a:t>
            </a:r>
            <a:r>
              <a:rPr lang="en-AU" dirty="0">
                <a:solidFill>
                  <a:srgbClr val="FF0000"/>
                </a:solidFill>
              </a:rPr>
              <a:t>&lt;what&gt;</a:t>
            </a:r>
          </a:p>
          <a:p>
            <a:pPr lvl="1"/>
            <a:endParaRPr lang="en-AU" dirty="0"/>
          </a:p>
          <a:p>
            <a:pPr lvl="1"/>
            <a:endParaRPr lang="en-AU" dirty="0">
              <a:solidFill>
                <a:schemeClr val="accent2"/>
              </a:solidFill>
            </a:endParaRPr>
          </a:p>
        </p:txBody>
      </p:sp>
    </p:spTree>
    <p:extLst>
      <p:ext uri="{BB962C8B-B14F-4D97-AF65-F5344CB8AC3E}">
        <p14:creationId xmlns:p14="http://schemas.microsoft.com/office/powerpoint/2010/main" val="1527594625"/>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8802.1Qbu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134</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285750" lvl="1" indent="-285750"/>
            <a:r>
              <a:rPr lang="en-AU" dirty="0"/>
              <a:t>802.1Qbu D3.0 was liaised for information in Nov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p>
          <a:p>
            <a:pPr lvl="1"/>
            <a:r>
              <a:rPr lang="en-AU" dirty="0"/>
              <a:t>802.1Qbu-2016 passed its 60-day ballot on 7 Feb 2017 (N16541)</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to China NB comments (N16601)</a:t>
            </a:r>
          </a:p>
          <a:p>
            <a:r>
              <a:rPr lang="en-AU" dirty="0"/>
              <a:t>FDIS ballot: </a:t>
            </a:r>
            <a:r>
              <a:rPr lang="en-AU" dirty="0">
                <a:solidFill>
                  <a:srgbClr val="00B050"/>
                </a:solidFill>
              </a:rPr>
              <a:t>passed &amp; published</a:t>
            </a:r>
          </a:p>
          <a:p>
            <a:pPr lvl="1"/>
            <a:r>
              <a:rPr lang="en-AU" dirty="0"/>
              <a:t>802.1Qbu-2016 passed its FDIS ballot on 11 Oct 2017(N16721?)</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2"/>
              </a:solidFill>
            </a:endParaRPr>
          </a:p>
        </p:txBody>
      </p:sp>
    </p:spTree>
    <p:extLst>
      <p:ext uri="{BB962C8B-B14F-4D97-AF65-F5344CB8AC3E}">
        <p14:creationId xmlns:p14="http://schemas.microsoft.com/office/powerpoint/2010/main" val="2824333331"/>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8802.1Qbz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135</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342900" lvl="1" indent="-342900"/>
            <a:r>
              <a:rPr lang="en-AU" dirty="0"/>
              <a:t>IEEE 802.1Qbz D3.0 was liaised for information in Dec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endParaRPr lang="en-AU" dirty="0"/>
          </a:p>
          <a:p>
            <a:pPr lvl="1"/>
            <a:r>
              <a:rPr lang="en-AU" dirty="0"/>
              <a:t>IEEE 802.1Qbz-2016 passed its 60-day ballot on 7 Feb 2017 (N16540)</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in March 2017 to China NB comments (N16601)</a:t>
            </a:r>
          </a:p>
          <a:p>
            <a:r>
              <a:rPr lang="en-AU" dirty="0"/>
              <a:t>FDIS ballot: </a:t>
            </a:r>
            <a:r>
              <a:rPr lang="en-AU" dirty="0">
                <a:solidFill>
                  <a:srgbClr val="00B050"/>
                </a:solidFill>
              </a:rPr>
              <a:t>passed &amp; published</a:t>
            </a:r>
          </a:p>
          <a:p>
            <a:pPr lvl="1"/>
            <a:r>
              <a:rPr lang="en-AU" dirty="0"/>
              <a:t>802.1Qbz-2016 passed its FDIS ballot on 11 Oct (N16722?)</a:t>
            </a:r>
          </a:p>
          <a:p>
            <a:pPr lvl="2"/>
            <a:r>
              <a:rPr lang="en-AU" dirty="0"/>
              <a:t>Passed 11/0/10</a:t>
            </a:r>
          </a:p>
          <a:p>
            <a:pPr lvl="1"/>
            <a:r>
              <a:rPr lang="en-AU" dirty="0"/>
              <a:t>Published in Nov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345559998"/>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802.1Qcd-2015 has been </a:t>
            </a:r>
            <a:r>
              <a:rPr lang="en-AU" dirty="0">
                <a:solidFill>
                  <a:schemeClr val="accent6"/>
                </a:solidFill>
              </a:rPr>
              <a:t>published</a:t>
            </a: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solidFill>
                  <a:schemeClr val="tx2"/>
                </a:solidFill>
              </a:rPr>
              <a:t>802.1Qcd-2015 was liaised for information on 26 May 2015</a:t>
            </a:r>
          </a:p>
          <a:p>
            <a:r>
              <a:rPr lang="en-US" dirty="0"/>
              <a:t>60-day</a:t>
            </a:r>
            <a:r>
              <a:rPr lang="en-AU" dirty="0"/>
              <a:t> pre-ballot: </a:t>
            </a:r>
            <a:r>
              <a:rPr lang="en-AU" dirty="0">
                <a:solidFill>
                  <a:srgbClr val="00B050"/>
                </a:solidFill>
              </a:rPr>
              <a:t>passed &amp; response sent</a:t>
            </a:r>
          </a:p>
          <a:p>
            <a:pPr lvl="1"/>
            <a:r>
              <a:rPr lang="en-AU" dirty="0"/>
              <a:t>802.1Qcd-2015 passed 60-day pre-ballot on 23 Oct 2016 (N16496)</a:t>
            </a:r>
          </a:p>
          <a:p>
            <a:pPr lvl="2"/>
            <a:r>
              <a:rPr lang="en-AU" dirty="0"/>
              <a:t>Passed 8/0/10 on need for ISO standard</a:t>
            </a:r>
          </a:p>
          <a:p>
            <a:pPr lvl="2"/>
            <a:r>
              <a:rPr lang="en-AU" dirty="0"/>
              <a:t>Passed 6/1/11 on support for submission to FDIS</a:t>
            </a:r>
          </a:p>
          <a:p>
            <a:pPr lvl="1"/>
            <a:r>
              <a:rPr lang="en-AU" dirty="0"/>
              <a:t>China NB voted “no” with one comment</a:t>
            </a:r>
          </a:p>
          <a:p>
            <a:pPr lvl="2"/>
            <a:r>
              <a:rPr lang="en-AU" dirty="0"/>
              <a:t>The response was sent in Nov 2016 (N16505)</a:t>
            </a:r>
          </a:p>
          <a:p>
            <a:r>
              <a:rPr lang="en-AU" dirty="0"/>
              <a:t>FDIS ballot: </a:t>
            </a:r>
            <a:r>
              <a:rPr lang="en-AU" dirty="0">
                <a:solidFill>
                  <a:srgbClr val="00B050"/>
                </a:solidFill>
              </a:rPr>
              <a:t>passed &amp; published</a:t>
            </a:r>
          </a:p>
          <a:p>
            <a:pPr lvl="1"/>
            <a:r>
              <a:rPr lang="en-AU" dirty="0"/>
              <a:t>802.1Qcd-2015 passed its FDIS ballot on 1 Dec 2017 (</a:t>
            </a:r>
            <a:r>
              <a:rPr lang="en-AU" dirty="0">
                <a:solidFill>
                  <a:srgbClr val="FF0000"/>
                </a:solidFill>
              </a:rPr>
              <a:t>N??????</a:t>
            </a:r>
            <a:r>
              <a:rPr lang="en-AU" dirty="0"/>
              <a:t>)</a:t>
            </a:r>
          </a:p>
          <a:p>
            <a:pPr lvl="2"/>
            <a:r>
              <a:rPr lang="en-AU" dirty="0"/>
              <a:t>Passed 14/0/13</a:t>
            </a:r>
          </a:p>
          <a:p>
            <a:pPr lvl="1"/>
            <a:r>
              <a:rPr lang="en-AU" dirty="0"/>
              <a:t>Published in Jan 2018 as </a:t>
            </a:r>
            <a:r>
              <a:rPr lang="en-AU" dirty="0">
                <a:solidFill>
                  <a:srgbClr val="FF0000"/>
                </a:solidFill>
              </a:rPr>
              <a:t>&lt;what&gt;</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136</a:t>
            </a:fld>
            <a:endParaRPr lang="en-US"/>
          </a:p>
        </p:txBody>
      </p:sp>
    </p:spTree>
    <p:extLst>
      <p:ext uri="{BB962C8B-B14F-4D97-AF65-F5344CB8AC3E}">
        <p14:creationId xmlns:p14="http://schemas.microsoft.com/office/powerpoint/2010/main" val="1839270550"/>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IEEE 802.1Q-2014/</a:t>
            </a:r>
            <a:r>
              <a:rPr lang="en-GB" dirty="0" err="1"/>
              <a:t>Cor</a:t>
            </a:r>
            <a:r>
              <a:rPr lang="en-GB" dirty="0"/>
              <a:t> 1-2015</a:t>
            </a:r>
            <a:r>
              <a:rPr lang="en-AU" dirty="0"/>
              <a:t> has been published</a:t>
            </a:r>
          </a:p>
        </p:txBody>
      </p:sp>
      <p:sp>
        <p:nvSpPr>
          <p:cNvPr id="10" name="Content Placeholder 9"/>
          <p:cNvSpPr>
            <a:spLocks noGrp="1"/>
          </p:cNvSpPr>
          <p:nvPr>
            <p:ph idx="1"/>
          </p:nvPr>
        </p:nvSpPr>
        <p:spPr/>
        <p:txBody>
          <a:bodyPr/>
          <a:lstStyle/>
          <a:p>
            <a:r>
              <a:rPr lang="en-US" dirty="0"/>
              <a:t>90-day</a:t>
            </a:r>
            <a:r>
              <a:rPr lang="en-AU" dirty="0"/>
              <a:t>  FDIS ballot: </a:t>
            </a:r>
            <a:r>
              <a:rPr lang="en-AU" dirty="0">
                <a:solidFill>
                  <a:srgbClr val="00B050"/>
                </a:solidFill>
              </a:rPr>
              <a:t>passed &amp; published</a:t>
            </a:r>
            <a:endParaRPr lang="en-AU" dirty="0">
              <a:solidFill>
                <a:schemeClr val="accent2"/>
              </a:solidFill>
            </a:endParaRPr>
          </a:p>
          <a:p>
            <a:pPr lvl="1"/>
            <a:r>
              <a:rPr lang="en-AU" dirty="0"/>
              <a:t>802.1Q-2014/</a:t>
            </a:r>
            <a:r>
              <a:rPr lang="en-AU" dirty="0" err="1"/>
              <a:t>Cor</a:t>
            </a:r>
            <a:r>
              <a:rPr lang="en-AU" dirty="0"/>
              <a:t> 1-2015 was submitted to PSDO using a special process for corrigenda</a:t>
            </a:r>
          </a:p>
          <a:p>
            <a:pPr lvl="1"/>
            <a:r>
              <a:rPr lang="en-AU" dirty="0"/>
              <a:t>The ballot passed on 16 March 2017 (N16589)</a:t>
            </a:r>
          </a:p>
          <a:p>
            <a:pPr lvl="2"/>
            <a:r>
              <a:rPr lang="en-AU" dirty="0"/>
              <a:t>Do you support the need for a corrigendum to the subject ISO/IEC/IEEE International Standard?  9/0/11</a:t>
            </a:r>
          </a:p>
          <a:p>
            <a:pPr lvl="2"/>
            <a:r>
              <a:rPr lang="en-AU" dirty="0"/>
              <a:t>Do you approve the draft for publication?  8/1/11</a:t>
            </a:r>
          </a:p>
          <a:p>
            <a:pPr lvl="1"/>
            <a:r>
              <a:rPr lang="en-AU" dirty="0"/>
              <a:t>China NB voted “no” with an objection to the use of IEEE 802.1X based security</a:t>
            </a:r>
          </a:p>
          <a:p>
            <a:pPr lvl="2"/>
            <a:r>
              <a:rPr lang="en-AU" dirty="0"/>
              <a:t>Response (N16687) was liaised in July 2017</a:t>
            </a:r>
          </a:p>
          <a:p>
            <a:pPr lvl="1"/>
            <a:r>
              <a:rPr lang="en-AU" dirty="0"/>
              <a:t>Published in Oct 2017 as </a:t>
            </a:r>
            <a:r>
              <a:rPr lang="en-AU" dirty="0">
                <a:solidFill>
                  <a:srgbClr val="FF0000"/>
                </a:solidFill>
              </a:rPr>
              <a:t>&lt;what&gt;</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137</a:t>
            </a:fld>
            <a:endParaRPr lang="en-US"/>
          </a:p>
        </p:txBody>
      </p:sp>
    </p:spTree>
    <p:extLst>
      <p:ext uri="{BB962C8B-B14F-4D97-AF65-F5344CB8AC3E}">
        <p14:creationId xmlns:p14="http://schemas.microsoft.com/office/powerpoint/2010/main" val="3663221656"/>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8802.3bw 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138</a:t>
            </a:fld>
            <a:endParaRPr lang="en-US"/>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802.3bw was liaised to SC6  in Nov 2015 to allow them to become familiar with it before submission for approval under the PSDO process</a:t>
            </a:r>
            <a:endParaRPr lang="en-AU" dirty="0">
              <a:solidFill>
                <a:srgbClr val="00B050"/>
              </a:solidFill>
            </a:endParaRPr>
          </a:p>
          <a:p>
            <a:r>
              <a:rPr lang="en-US" dirty="0"/>
              <a:t>60-day</a:t>
            </a:r>
            <a:r>
              <a:rPr lang="en-AU" dirty="0"/>
              <a:t> pre-ballot: </a:t>
            </a:r>
            <a:r>
              <a:rPr lang="en-AU" dirty="0">
                <a:solidFill>
                  <a:srgbClr val="00B050"/>
                </a:solidFill>
              </a:rPr>
              <a:t>passed &amp; response liaised</a:t>
            </a:r>
          </a:p>
          <a:p>
            <a:pPr lvl="1"/>
            <a:r>
              <a:rPr lang="en-AU" dirty="0"/>
              <a:t>802.3bw passed 60-day ballot on 19 Sep 2016 (see N16478)</a:t>
            </a:r>
          </a:p>
          <a:p>
            <a:pPr lvl="2"/>
            <a:r>
              <a:rPr lang="en-AU" dirty="0"/>
              <a:t>Support need for IS: passed 7/1/10 (China NB voted no)</a:t>
            </a:r>
          </a:p>
          <a:p>
            <a:pPr lvl="2"/>
            <a:r>
              <a:rPr lang="en-AU" dirty="0"/>
              <a:t>Support submission for this IS: passed 6/1/11 (China NB voted no)</a:t>
            </a:r>
          </a:p>
          <a:p>
            <a:pPr lvl="1"/>
            <a:r>
              <a:rPr lang="en-AU" dirty="0"/>
              <a:t>China NB voted “no” with comments </a:t>
            </a:r>
          </a:p>
          <a:p>
            <a:pPr lvl="2"/>
            <a:r>
              <a:rPr lang="en-AU" dirty="0"/>
              <a:t>Response sent to SC6 in Dec 2016 (see N16509)</a:t>
            </a:r>
          </a:p>
          <a:p>
            <a:r>
              <a:rPr lang="en-AU" dirty="0"/>
              <a:t>FDIS ballot: </a:t>
            </a:r>
            <a:r>
              <a:rPr lang="en-AU" dirty="0">
                <a:solidFill>
                  <a:srgbClr val="00B050"/>
                </a:solidFill>
              </a:rPr>
              <a:t>passed &amp; published</a:t>
            </a:r>
          </a:p>
          <a:p>
            <a:pPr lvl="1"/>
            <a:r>
              <a:rPr lang="en-AU" dirty="0"/>
              <a:t>Passed on 11 Sep 2017 by 15/0/13 (N16712)</a:t>
            </a:r>
          </a:p>
          <a:p>
            <a:pPr lvl="2"/>
            <a:r>
              <a:rPr lang="en-AU" dirty="0"/>
              <a:t>China NB voted “yes” with one comment</a:t>
            </a:r>
          </a:p>
          <a:p>
            <a:pPr lvl="2"/>
            <a:r>
              <a:rPr lang="en-AU" dirty="0"/>
              <a:t>Response sent on 14 Nov 2017 (N16744)</a:t>
            </a:r>
          </a:p>
          <a:p>
            <a:pPr lvl="1"/>
            <a:r>
              <a:rPr lang="en-AU" dirty="0"/>
              <a:t>Published in Oct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2385935049"/>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8802.3bp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139</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p>
          <a:p>
            <a:pPr lvl="1"/>
            <a:r>
              <a:rPr lang="en-AU" dirty="0"/>
              <a:t>Passed on 11 Jan 2017 (N16537)</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(N16590)</a:t>
            </a:r>
          </a:p>
          <a:p>
            <a:r>
              <a:rPr lang="en-AU" dirty="0"/>
              <a:t>FDIS ballot: </a:t>
            </a:r>
            <a:r>
              <a:rPr lang="en-AU" dirty="0">
                <a:solidFill>
                  <a:srgbClr val="00B050"/>
                </a:solidFill>
              </a:rPr>
              <a:t>passed &amp; published</a:t>
            </a:r>
          </a:p>
          <a:p>
            <a:pPr lvl="1"/>
            <a:r>
              <a:rPr lang="en-AU" dirty="0"/>
              <a:t>802.3bp passed FDIS ballot on 18 Oct 2017</a:t>
            </a:r>
            <a:endParaRPr lang="en-AU" dirty="0">
              <a:solidFill>
                <a:srgbClr val="FF0000"/>
              </a:solidFill>
            </a:endParaRPr>
          </a:p>
          <a:p>
            <a:pPr lvl="2"/>
            <a:r>
              <a:rPr lang="en-AU" dirty="0"/>
              <a:t>Passed 12/0/8</a:t>
            </a:r>
          </a:p>
          <a:p>
            <a:pPr lvl="1"/>
            <a:r>
              <a:rPr lang="en-AU" dirty="0"/>
              <a:t>Published in Nov 2017 as </a:t>
            </a:r>
            <a:r>
              <a:rPr lang="en-AU" dirty="0">
                <a:solidFill>
                  <a:srgbClr val="FF0000"/>
                </a:solidFill>
              </a:rPr>
              <a:t>&lt;what&gt;</a:t>
            </a:r>
          </a:p>
          <a:p>
            <a:pPr marL="1588" lvl="1" indent="0">
              <a:buNone/>
            </a:pPr>
            <a:endParaRPr lang="en-AU" dirty="0"/>
          </a:p>
        </p:txBody>
      </p:sp>
    </p:spTree>
    <p:extLst>
      <p:ext uri="{BB962C8B-B14F-4D97-AF65-F5344CB8AC3E}">
        <p14:creationId xmlns:p14="http://schemas.microsoft.com/office/powerpoint/2010/main" val="34155497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The IEEE 802 WGs continue to liaise drafts to SC6 for their information</a:t>
            </a:r>
            <a:endParaRPr lang="en-AU" dirty="0"/>
          </a:p>
        </p:txBody>
      </p:sp>
      <p:sp>
        <p:nvSpPr>
          <p:cNvPr id="8" name="Content Placeholder 7"/>
          <p:cNvSpPr>
            <a:spLocks noGrp="1"/>
          </p:cNvSpPr>
          <p:nvPr>
            <p:ph idx="1"/>
          </p:nvPr>
        </p:nvSpPr>
        <p:spPr/>
        <p:txBody>
          <a:bodyPr/>
          <a:lstStyle/>
          <a:p>
            <a:pPr lvl="1"/>
            <a:r>
              <a:rPr lang="en-AU" dirty="0"/>
              <a:t>IEEE 802 has agreed (see N15606) to liaise to SC6 drafts of standards/amendments that are likely to be ratified under the PSDO agreement</a:t>
            </a:r>
          </a:p>
          <a:p>
            <a:pPr lvl="1"/>
            <a:r>
              <a:rPr lang="en-AU" dirty="0"/>
              <a:t>Generally, IEEE 802 will liaise drafts during the Sponsor Ballot process, but may also do so during the Letter Ballot process</a:t>
            </a:r>
          </a:p>
          <a:p>
            <a:pPr lvl="1"/>
            <a:r>
              <a:rPr lang="en-AU" dirty="0"/>
              <a:t>So far drafts have been liaised by all WGs</a:t>
            </a:r>
          </a:p>
          <a:p>
            <a:pPr lvl="2"/>
            <a:r>
              <a:rPr lang="en-AU" dirty="0"/>
              <a:t>IEEE 802.1/3/11/15/16/21/22 WGs</a:t>
            </a:r>
          </a:p>
          <a:p>
            <a:pPr lvl="2"/>
            <a:r>
              <a:rPr lang="en-AU" dirty="0"/>
              <a:t>IEEE 802.16/21/22 are now hibernating</a:t>
            </a:r>
          </a:p>
          <a:p>
            <a:pPr lvl="1"/>
            <a:r>
              <a:rPr lang="en-AU" dirty="0"/>
              <a:t>Note: as of March 2015, any drafts liaised to SC6 will need a “permission statement” added to the front of the draft</a:t>
            </a:r>
          </a:p>
          <a:p>
            <a:pPr lvl="2"/>
            <a:r>
              <a:rPr lang="en-AU" dirty="0"/>
              <a:t>Please contact the staff liaisons for each of the Working Groups</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a:t>
            </a:fld>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3754579076"/>
              </p:ext>
            </p:extLst>
          </p:nvPr>
        </p:nvGraphicFramePr>
        <p:xfrm>
          <a:off x="0" y="2057400"/>
          <a:ext cx="914401" cy="771525"/>
        </p:xfrm>
        <a:graphic>
          <a:graphicData uri="http://schemas.openxmlformats.org/presentationml/2006/ole">
            <mc:AlternateContent xmlns:mc="http://schemas.openxmlformats.org/markup-compatibility/2006">
              <mc:Choice xmlns:v="urn:schemas-microsoft-com:vml" Requires="v">
                <p:oleObj spid="_x0000_s271230" name="Acrobat Document" showAsIcon="1" r:id="rId3" imgW="914400" imgH="771480" progId="AcroExch.Document.DC">
                  <p:embed/>
                </p:oleObj>
              </mc:Choice>
              <mc:Fallback>
                <p:oleObj name="Acrobat Document" showAsIcon="1" r:id="rId3" imgW="914400" imgH="771480" progId="AcroExch.Document.DC">
                  <p:embed/>
                  <p:pic>
                    <p:nvPicPr>
                      <p:cNvPr id="0" name="Object 1"/>
                      <p:cNvPicPr>
                        <a:picLocks noChangeAspect="1" noChangeArrowheads="1"/>
                      </p:cNvPicPr>
                      <p:nvPr/>
                    </p:nvPicPr>
                    <p:blipFill>
                      <a:blip r:embed="rId4"/>
                      <a:srcRect/>
                      <a:stretch>
                        <a:fillRect/>
                      </a:stretch>
                    </p:blipFill>
                    <p:spPr bwMode="auto">
                      <a:xfrm>
                        <a:off x="0" y="2057400"/>
                        <a:ext cx="914401"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5463347"/>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8802.3bq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140</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802.3bq </a:t>
            </a:r>
            <a:r>
              <a:rPr lang="en-AU" dirty="0">
                <a:solidFill>
                  <a:schemeClr val="tx2"/>
                </a:solidFill>
              </a:rPr>
              <a:t>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802.3bq passed 60-day pre-ballot on 11 Jan 2017 (N16536)</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(see 802.3bp response)</a:t>
            </a:r>
          </a:p>
          <a:p>
            <a:r>
              <a:rPr lang="en-AU" dirty="0"/>
              <a:t>FDIS ballot: </a:t>
            </a:r>
            <a:r>
              <a:rPr lang="en-AU" dirty="0">
                <a:solidFill>
                  <a:srgbClr val="00B050"/>
                </a:solidFill>
              </a:rPr>
              <a:t>passed &amp; published</a:t>
            </a:r>
          </a:p>
          <a:p>
            <a:pPr lvl="1"/>
            <a:r>
              <a:rPr lang="en-AU" dirty="0"/>
              <a:t>802.3bq passed FDIS ballot on 18 Oct 2017</a:t>
            </a:r>
          </a:p>
          <a:p>
            <a:pPr lvl="2"/>
            <a:r>
              <a:rPr lang="en-AU" dirty="0"/>
              <a:t>Passed 12/0/8</a:t>
            </a:r>
          </a:p>
          <a:p>
            <a:pPr lvl="1"/>
            <a:r>
              <a:rPr lang="en-AU" dirty="0"/>
              <a:t>Published in Nov 2017 as </a:t>
            </a:r>
            <a:r>
              <a:rPr lang="en-AU" dirty="0">
                <a:solidFill>
                  <a:srgbClr val="FF0000"/>
                </a:solidFill>
              </a:rPr>
              <a:t>&lt;what&gt;</a:t>
            </a:r>
          </a:p>
          <a:p>
            <a:pPr lvl="1"/>
            <a:endParaRPr lang="en-AU" dirty="0"/>
          </a:p>
          <a:p>
            <a:pPr lvl="2"/>
            <a:endParaRPr lang="en-AU" dirty="0"/>
          </a:p>
        </p:txBody>
      </p:sp>
    </p:spTree>
    <p:extLst>
      <p:ext uri="{BB962C8B-B14F-4D97-AF65-F5344CB8AC3E}">
        <p14:creationId xmlns:p14="http://schemas.microsoft.com/office/powerpoint/2010/main" val="4159450296"/>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8802.3br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141</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802.3br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802.3br passed 60-day pre-ballot on 16 Feb 2017 (N16568)</a:t>
            </a:r>
          </a:p>
          <a:p>
            <a:pPr lvl="2"/>
            <a:r>
              <a:rPr lang="en-AU" dirty="0"/>
              <a:t>Support need for IS: passed 11/0/9</a:t>
            </a:r>
          </a:p>
          <a:p>
            <a:pPr lvl="2"/>
            <a:r>
              <a:rPr lang="en-AU" dirty="0"/>
              <a:t>Support submission for this IS: passed 10/1/9</a:t>
            </a:r>
          </a:p>
          <a:p>
            <a:pPr lvl="1"/>
            <a:r>
              <a:rPr lang="en-AU" dirty="0"/>
              <a:t>China NB voted “no” with one comment</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802.3br passed FDIS ballot on 11 Oct 2017 (N16723?)</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3065902857"/>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8802.3by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142</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802.3by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802.3by passed 60-day pre-ballot on 11 Jan 2017 (N16535)</a:t>
            </a:r>
          </a:p>
          <a:p>
            <a:pPr lvl="2"/>
            <a:r>
              <a:rPr lang="en-AU" dirty="0"/>
              <a:t>Support need for IS: passed 9/0/10 </a:t>
            </a:r>
          </a:p>
          <a:p>
            <a:pPr lvl="2"/>
            <a:r>
              <a:rPr lang="en-AU" dirty="0"/>
              <a:t>Support submission for this IS: passed 7/1/11</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802.3by passed FDIS ballot on 18 Oct 2017</a:t>
            </a:r>
          </a:p>
          <a:p>
            <a:pPr lvl="2"/>
            <a:r>
              <a:rPr lang="en-AU" dirty="0"/>
              <a:t>Passed 12/0/8</a:t>
            </a:r>
          </a:p>
          <a:p>
            <a:pPr lvl="1"/>
            <a:r>
              <a:rPr lang="en-AU" dirty="0"/>
              <a:t>Published in Nov 2017 as </a:t>
            </a:r>
            <a:r>
              <a:rPr lang="en-AU" dirty="0">
                <a:solidFill>
                  <a:srgbClr val="FF0000"/>
                </a:solidFill>
              </a:rPr>
              <a:t>&lt;what&gt;</a:t>
            </a:r>
          </a:p>
        </p:txBody>
      </p:sp>
    </p:spTree>
    <p:extLst>
      <p:ext uri="{BB962C8B-B14F-4D97-AF65-F5344CB8AC3E}">
        <p14:creationId xmlns:p14="http://schemas.microsoft.com/office/powerpoint/2010/main" val="27392361"/>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8802.3bz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802.3bz was liaised in June 2016 (when in SB)</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Passed on 16 Feb 2017 (N16567)</a:t>
            </a:r>
          </a:p>
          <a:p>
            <a:pPr lvl="2"/>
            <a:r>
              <a:rPr lang="en-AU" dirty="0"/>
              <a:t>Support need for IS: passed 11/0/9</a:t>
            </a:r>
          </a:p>
          <a:p>
            <a:pPr lvl="2"/>
            <a:r>
              <a:rPr lang="en-AU" dirty="0"/>
              <a:t>Support submission for this IS: passed 10/1/9 </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802.3bz passed FDIS pre-ballot on 11 Oct 2017 (N16724)</a:t>
            </a:r>
          </a:p>
          <a:p>
            <a:pPr lvl="2"/>
            <a:r>
              <a:rPr lang="en-AU" dirty="0"/>
              <a:t>Passed 11/0/10</a:t>
            </a:r>
          </a:p>
          <a:p>
            <a:pPr lvl="1"/>
            <a:r>
              <a:rPr lang="en-AU" dirty="0"/>
              <a:t>Published in Nov 2017 as </a:t>
            </a:r>
            <a:r>
              <a:rPr lang="en-AU" dirty="0">
                <a:solidFill>
                  <a:srgbClr val="FF0000"/>
                </a:solidFill>
              </a:rPr>
              <a:t>&lt;what&gt;</a:t>
            </a:r>
            <a:endParaRPr lang="en-AU" dirty="0"/>
          </a:p>
          <a:p>
            <a:pPr lvl="2"/>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143</a:t>
            </a:fld>
            <a:endParaRPr lang="en-US"/>
          </a:p>
        </p:txBody>
      </p:sp>
    </p:spTree>
    <p:extLst>
      <p:ext uri="{BB962C8B-B14F-4D97-AF65-F5344CB8AC3E}">
        <p14:creationId xmlns:p14="http://schemas.microsoft.com/office/powerpoint/2010/main" val="1168930436"/>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802.15.3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GB" dirty="0"/>
              <a:t>802.15.3-revA D2.0 was liaised in Dec 2015 for information</a:t>
            </a:r>
          </a:p>
          <a:p>
            <a:r>
              <a:rPr lang="en-US" dirty="0"/>
              <a:t>60-day</a:t>
            </a:r>
            <a:r>
              <a:rPr lang="en-AU" dirty="0"/>
              <a:t> pre-ballot: </a:t>
            </a:r>
            <a:r>
              <a:rPr lang="en-AU" dirty="0">
                <a:solidFill>
                  <a:srgbClr val="00B050"/>
                </a:solidFill>
              </a:rPr>
              <a:t>passed &amp; response sent</a:t>
            </a:r>
          </a:p>
          <a:p>
            <a:pPr lvl="1"/>
            <a:r>
              <a:rPr lang="en-AU" dirty="0"/>
              <a:t>IEEE 802.15.3-2016 passed 60-day pre-ballot on 23 Oct 2016 (N16495)</a:t>
            </a:r>
          </a:p>
          <a:p>
            <a:pPr lvl="2"/>
            <a:r>
              <a:rPr lang="en-AU" dirty="0"/>
              <a:t>Passed 8/0/10 on need for ISO standard</a:t>
            </a:r>
          </a:p>
          <a:p>
            <a:pPr lvl="2"/>
            <a:r>
              <a:rPr lang="en-AU" dirty="0"/>
              <a:t>Passed 7/0/11 on support for submission to FDIS</a:t>
            </a:r>
          </a:p>
          <a:p>
            <a:pPr lvl="2"/>
            <a:r>
              <a:rPr lang="en-AU" dirty="0"/>
              <a:t>China NB voted yes with one comment</a:t>
            </a:r>
          </a:p>
          <a:p>
            <a:pPr lvl="1"/>
            <a:r>
              <a:rPr lang="en-AU" dirty="0"/>
              <a:t>Response was approved by 802 EC in Nov 2016 and sent in Feb 2017</a:t>
            </a:r>
          </a:p>
          <a:p>
            <a:pPr lvl="2"/>
            <a:r>
              <a:rPr lang="en-AU" dirty="0"/>
              <a:t>See </a:t>
            </a:r>
            <a:r>
              <a:rPr lang="en-AU" dirty="0">
                <a:hlinkClick r:id="rId2"/>
              </a:rPr>
              <a:t>15-16-0768-01</a:t>
            </a:r>
            <a:endParaRPr lang="en-AU"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2017 by 14/0/14 (N16710)</a:t>
            </a:r>
          </a:p>
          <a:p>
            <a:pPr lvl="1"/>
            <a:r>
              <a:rPr lang="en-AU" dirty="0"/>
              <a:t>Published in Oct 2017 as </a:t>
            </a:r>
            <a:r>
              <a:rPr lang="en-AU" dirty="0">
                <a:solidFill>
                  <a:srgbClr val="FF0000"/>
                </a:solidFill>
              </a:rPr>
              <a:t>&lt;what&gt;</a:t>
            </a:r>
            <a:endParaRPr lang="en-AU" dirty="0"/>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144</a:t>
            </a:fld>
            <a:endParaRPr lang="en-US"/>
          </a:p>
        </p:txBody>
      </p:sp>
    </p:spTree>
    <p:extLst>
      <p:ext uri="{BB962C8B-B14F-4D97-AF65-F5344CB8AC3E}">
        <p14:creationId xmlns:p14="http://schemas.microsoft.com/office/powerpoint/2010/main" val="2373955556"/>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802.15.4-2015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IEEE 802.15.4-2006 was adopted by ISO under JTC 1/SC 31 but JTC1/SC6 has responsibility as of June 2015 for IEEE 802.15 standards</a:t>
            </a:r>
          </a:p>
          <a:p>
            <a:pPr lvl="1"/>
            <a:r>
              <a:rPr lang="en-AU" dirty="0"/>
              <a:t>IEEE 802.15.4-2015 </a:t>
            </a:r>
            <a:r>
              <a:rPr lang="en-GB" dirty="0"/>
              <a:t>submission to the PSDO was approved in March 2016 but nothing much happened</a:t>
            </a:r>
          </a:p>
          <a:p>
            <a:pPr lvl="1"/>
            <a:r>
              <a:rPr lang="en-AU" dirty="0"/>
              <a:t>IEEE 802.15.4-2015 was sent for information in Dec 2016</a:t>
            </a:r>
            <a:endParaRPr lang="en-GB" dirty="0"/>
          </a:p>
          <a:p>
            <a:r>
              <a:rPr lang="en-US" dirty="0"/>
              <a:t>60-day</a:t>
            </a:r>
            <a:r>
              <a:rPr lang="en-AU" dirty="0"/>
              <a:t> pre-ballot: </a:t>
            </a:r>
            <a:r>
              <a:rPr lang="en-AU" dirty="0">
                <a:solidFill>
                  <a:srgbClr val="00B050"/>
                </a:solidFill>
              </a:rPr>
              <a:t>passed</a:t>
            </a:r>
          </a:p>
          <a:p>
            <a:pPr lvl="1"/>
            <a:r>
              <a:rPr lang="en-AU" dirty="0"/>
              <a:t>IEEE 802.15.4-2015 60-day pre-ballot closed on 20 April 2017 (N16615)</a:t>
            </a:r>
          </a:p>
          <a:p>
            <a:pPr lvl="2"/>
            <a:r>
              <a:rPr lang="en-AU" dirty="0"/>
              <a:t>Passed 8/0/11 on need for ISO standard</a:t>
            </a:r>
          </a:p>
          <a:p>
            <a:pPr lvl="2"/>
            <a:r>
              <a:rPr lang="en-AU" dirty="0"/>
              <a:t>Passed 8/0/11 on support for submission to FDIS</a:t>
            </a:r>
          </a:p>
          <a:p>
            <a:pPr lvl="2"/>
            <a:r>
              <a:rPr lang="en-AU" dirty="0"/>
              <a:t>No comments</a:t>
            </a:r>
          </a:p>
          <a:p>
            <a:r>
              <a:rPr lang="en-AU" dirty="0"/>
              <a:t>FDIS ballot: </a:t>
            </a:r>
            <a:r>
              <a:rPr lang="en-AU" dirty="0">
                <a:solidFill>
                  <a:srgbClr val="00B050"/>
                </a:solidFill>
              </a:rPr>
              <a:t>passed &amp; published</a:t>
            </a:r>
          </a:p>
          <a:p>
            <a:pPr lvl="1"/>
            <a:r>
              <a:rPr lang="en-AU" dirty="0"/>
              <a:t>Passed on 27 Jan 2018 by 12/0/10, with no comments (N16763)</a:t>
            </a:r>
          </a:p>
          <a:p>
            <a:pPr lvl="1"/>
            <a:r>
              <a:rPr lang="en-US" dirty="0"/>
              <a:t>ISO/IEC/IEEE 8802-15-4:2018 </a:t>
            </a:r>
            <a:r>
              <a:rPr lang="en-AU" dirty="0"/>
              <a:t>was published in Mar 2018</a:t>
            </a:r>
          </a:p>
          <a:p>
            <a:pPr lvl="1"/>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145</a:t>
            </a:fld>
            <a:endParaRPr lang="en-US"/>
          </a:p>
        </p:txBody>
      </p:sp>
    </p:spTree>
    <p:extLst>
      <p:ext uri="{BB962C8B-B14F-4D97-AF65-F5344CB8AC3E}">
        <p14:creationId xmlns:p14="http://schemas.microsoft.com/office/powerpoint/2010/main" val="2284630286"/>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802.21-2017 has been published</a:t>
            </a:r>
          </a:p>
        </p:txBody>
      </p:sp>
      <p:sp>
        <p:nvSpPr>
          <p:cNvPr id="10" name="Content Placeholder 9"/>
          <p:cNvSpPr>
            <a:spLocks noGrp="1"/>
          </p:cNvSpPr>
          <p:nvPr>
            <p:ph idx="1"/>
          </p:nvPr>
        </p:nvSpPr>
        <p:spPr>
          <a:xfrm>
            <a:off x="685800" y="1066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802.21-2017 was approved for liaison for information in July 2016</a:t>
            </a:r>
          </a:p>
          <a:p>
            <a:pPr lvl="2"/>
            <a:r>
              <a:rPr lang="en-AU" dirty="0"/>
              <a:t>D7 was sent in Nov 2016</a:t>
            </a:r>
          </a:p>
          <a:p>
            <a:r>
              <a:rPr lang="en-US" dirty="0"/>
              <a:t>60-day</a:t>
            </a:r>
            <a:r>
              <a:rPr lang="en-AU" dirty="0"/>
              <a:t> pre-ballot: </a:t>
            </a:r>
            <a:r>
              <a:rPr lang="en-AU" dirty="0">
                <a:solidFill>
                  <a:srgbClr val="00B050"/>
                </a:solidFill>
              </a:rPr>
              <a:t>passed &amp; response sent</a:t>
            </a:r>
          </a:p>
          <a:p>
            <a:pPr lvl="1"/>
            <a:r>
              <a:rPr lang="en-AU" dirty="0"/>
              <a:t>IEEE 802.21-2017 60-day pre-ballot closed on 10 April 2017 (N16671)</a:t>
            </a:r>
          </a:p>
          <a:p>
            <a:pPr lvl="2"/>
            <a:r>
              <a:rPr lang="en-AU" dirty="0"/>
              <a:t>Passed 6/1/14 on need for ISO standard</a:t>
            </a:r>
          </a:p>
          <a:p>
            <a:pPr lvl="2"/>
            <a:r>
              <a:rPr lang="en-AU" dirty="0"/>
              <a:t>Passed 6/1/14 on support for submission to FDIS</a:t>
            </a:r>
          </a:p>
          <a:p>
            <a:pPr lvl="2"/>
            <a:r>
              <a:rPr lang="en-AU" dirty="0"/>
              <a:t>Only negative vote was from China NB (the usual security comment)</a:t>
            </a:r>
          </a:p>
          <a:p>
            <a:pPr lvl="1"/>
            <a:r>
              <a:rPr lang="en-AU" dirty="0"/>
              <a:t>A response was sent on 20 July 2017</a:t>
            </a:r>
          </a:p>
          <a:p>
            <a:pPr lvl="2"/>
            <a:r>
              <a:rPr lang="en-AU" dirty="0"/>
              <a:t>See 21-17-0036-00 (N16682)</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response sent &amp; published</a:t>
            </a:r>
          </a:p>
          <a:p>
            <a:pPr lvl="1"/>
            <a:r>
              <a:rPr lang="en-AU" dirty="0"/>
              <a:t>IEEE 802.21-2017 FDIS passed (N16768)</a:t>
            </a:r>
          </a:p>
          <a:p>
            <a:pPr lvl="2"/>
            <a:r>
              <a:rPr lang="en-AU" dirty="0"/>
              <a:t>Passed 12/1/6 (with comments from China NB)</a:t>
            </a:r>
          </a:p>
          <a:p>
            <a:pPr lvl="1"/>
            <a:r>
              <a:rPr lang="en-AU" dirty="0"/>
              <a:t>A  response was sent in Mar 2018 (N16770)</a:t>
            </a:r>
          </a:p>
          <a:p>
            <a:pPr lvl="1"/>
            <a:r>
              <a:rPr lang="en-US" dirty="0"/>
              <a:t>ISO/IEC/IEEE 8802-21:2018</a:t>
            </a:r>
            <a:r>
              <a:rPr lang="en-AU" dirty="0"/>
              <a:t> published in Apr 2018</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146</a:t>
            </a:fld>
            <a:endParaRPr lang="en-US"/>
          </a:p>
        </p:txBody>
      </p:sp>
    </p:spTree>
    <p:extLst>
      <p:ext uri="{BB962C8B-B14F-4D97-AF65-F5344CB8AC3E}">
        <p14:creationId xmlns:p14="http://schemas.microsoft.com/office/powerpoint/2010/main" val="1676862021"/>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802.22b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147</a:t>
            </a:fld>
            <a:endParaRPr lang="en-US"/>
          </a:p>
        </p:txBody>
      </p:sp>
      <p:sp>
        <p:nvSpPr>
          <p:cNvPr id="10" name="Content Placeholder 9"/>
          <p:cNvSpPr>
            <a:spLocks noGrp="1"/>
          </p:cNvSpPr>
          <p:nvPr>
            <p:ph idx="1"/>
          </p:nvPr>
        </p:nvSpPr>
        <p:spPr>
          <a:xfrm>
            <a:off x="685800" y="1143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802.22b was liaised in July 2015 to SC6  to allow them to become familiar with it before submission for approval under the PSDO process</a:t>
            </a:r>
          </a:p>
          <a:p>
            <a:r>
              <a:rPr lang="en-US" dirty="0"/>
              <a:t>60-day</a:t>
            </a:r>
            <a:r>
              <a:rPr lang="en-AU" dirty="0"/>
              <a:t> pre-ballot: </a:t>
            </a:r>
            <a:r>
              <a:rPr lang="en-AU" dirty="0">
                <a:solidFill>
                  <a:srgbClr val="00B050"/>
                </a:solidFill>
              </a:rPr>
              <a:t>passed on 3 April 2016 and response sent</a:t>
            </a:r>
          </a:p>
          <a:p>
            <a:pPr lvl="1"/>
            <a:r>
              <a:rPr lang="en-AU" dirty="0"/>
              <a:t>IEEE 802.22b was submitted for </a:t>
            </a:r>
            <a:r>
              <a:rPr lang="en-US" dirty="0"/>
              <a:t>60-day</a:t>
            </a:r>
            <a:r>
              <a:rPr lang="en-AU" dirty="0"/>
              <a:t> ballot in December 2015, and after a delay the ballot passed on 3 April 2016 (N16415)</a:t>
            </a:r>
          </a:p>
          <a:p>
            <a:pPr lvl="2"/>
            <a:r>
              <a:rPr lang="en-AU" dirty="0"/>
              <a:t>Support need for ISO standard? Passed 9/1/8</a:t>
            </a:r>
          </a:p>
          <a:p>
            <a:pPr lvl="2"/>
            <a:r>
              <a:rPr lang="en-AU" dirty="0"/>
              <a:t>Support this submission being sent to FDIS? 8/2/8</a:t>
            </a:r>
          </a:p>
          <a:p>
            <a:pPr lvl="1"/>
            <a:r>
              <a:rPr lang="en-AU" dirty="0"/>
              <a:t>China NB &amp; Japan NB voted “no”</a:t>
            </a:r>
          </a:p>
          <a:p>
            <a:pPr lvl="2"/>
            <a:r>
              <a:rPr lang="en-AU" dirty="0"/>
              <a:t>802.22 WG response was sent in Nov 2016</a:t>
            </a:r>
          </a:p>
          <a:p>
            <a:r>
              <a:rPr lang="en-AU" dirty="0"/>
              <a:t>FDIS ballot: </a:t>
            </a:r>
            <a:r>
              <a:rPr lang="en-AU" dirty="0">
                <a:solidFill>
                  <a:srgbClr val="00B050"/>
                </a:solidFill>
              </a:rPr>
              <a:t>passed 27 July 2017  &amp; published (&amp; response sent later)</a:t>
            </a:r>
          </a:p>
          <a:p>
            <a:pPr lvl="1"/>
            <a:r>
              <a:rPr lang="en-AU" dirty="0"/>
              <a:t>Passed on 27 July 2017 by 12/1/16 (N16690)</a:t>
            </a:r>
          </a:p>
          <a:p>
            <a:pPr lvl="2"/>
            <a:r>
              <a:rPr lang="en-AU" dirty="0"/>
              <a:t>China NB voted “no” with two comments</a:t>
            </a:r>
          </a:p>
          <a:p>
            <a:pPr lvl="1"/>
            <a:r>
              <a:rPr lang="en-US" dirty="0"/>
              <a:t>ISO/IEC/IEEE 8802-22:2015/</a:t>
            </a:r>
            <a:r>
              <a:rPr lang="en-US" dirty="0" err="1"/>
              <a:t>Amd</a:t>
            </a:r>
            <a:r>
              <a:rPr lang="en-US" dirty="0"/>
              <a:t> 2:2017 </a:t>
            </a:r>
            <a:r>
              <a:rPr lang="en-AU" dirty="0"/>
              <a:t>was published in Oct 2017</a:t>
            </a:r>
          </a:p>
          <a:p>
            <a:pPr lvl="1"/>
            <a:r>
              <a:rPr lang="en-AU" dirty="0"/>
              <a:t>Response to comments were sent in Mar 2018 (N16771)</a:t>
            </a:r>
          </a:p>
        </p:txBody>
      </p:sp>
    </p:spTree>
    <p:extLst>
      <p:ext uri="{BB962C8B-B14F-4D97-AF65-F5344CB8AC3E}">
        <p14:creationId xmlns:p14="http://schemas.microsoft.com/office/powerpoint/2010/main" val="1350034787"/>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802.1AC-Rev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802.1AC-Rev D3.0 was liaised for information in Dec 2015</a:t>
            </a:r>
          </a:p>
          <a:p>
            <a:r>
              <a:rPr lang="en-US" dirty="0"/>
              <a:t>60-day</a:t>
            </a:r>
            <a:r>
              <a:rPr lang="en-AU" dirty="0"/>
              <a:t> pre-ballot: </a:t>
            </a:r>
            <a:r>
              <a:rPr lang="en-AU" dirty="0">
                <a:solidFill>
                  <a:srgbClr val="00B050"/>
                </a:solidFill>
              </a:rPr>
              <a:t>passed &amp; response liaised</a:t>
            </a:r>
          </a:p>
          <a:p>
            <a:pPr lvl="1"/>
            <a:r>
              <a:rPr lang="en-AU" dirty="0"/>
              <a:t>802.1AC-Rev 60-day ballot passed on 24 May 2017 (N16647)</a:t>
            </a:r>
          </a:p>
          <a:p>
            <a:pPr lvl="2"/>
            <a:r>
              <a:rPr lang="en-AU" dirty="0"/>
              <a:t>Passed 11/0/8 on need for ISO standard</a:t>
            </a:r>
          </a:p>
          <a:p>
            <a:pPr lvl="2"/>
            <a:r>
              <a:rPr lang="en-AU" dirty="0"/>
              <a:t>Passed 10/1/9 on support for submission to FDIS</a:t>
            </a:r>
          </a:p>
          <a:p>
            <a:pPr lvl="1"/>
            <a:r>
              <a:rPr lang="en-AU" dirty="0"/>
              <a:t>China NB voted “no” with one comment</a:t>
            </a:r>
          </a:p>
          <a:p>
            <a:pPr lvl="2"/>
            <a:r>
              <a:rPr lang="en-AU" dirty="0"/>
              <a:t>Response (N16687) was liaised in July 2017</a:t>
            </a:r>
          </a:p>
          <a:p>
            <a:r>
              <a:rPr lang="en-AU" dirty="0"/>
              <a:t>FDIS ballot: </a:t>
            </a:r>
            <a:r>
              <a:rPr lang="en-AU" dirty="0">
                <a:solidFill>
                  <a:srgbClr val="00B050"/>
                </a:solidFill>
              </a:rPr>
              <a:t>passed, response liaised &amp; published</a:t>
            </a:r>
          </a:p>
          <a:p>
            <a:pPr lvl="1"/>
            <a:r>
              <a:rPr lang="en-AU" dirty="0"/>
              <a:t>802.1AC-Rev passed its FDIS ballot on 7 Mar 2018 (N16769)</a:t>
            </a:r>
          </a:p>
          <a:p>
            <a:pPr lvl="2"/>
            <a:r>
              <a:rPr lang="en-AU" dirty="0"/>
              <a:t>Passed 11/1/6</a:t>
            </a:r>
          </a:p>
          <a:p>
            <a:pPr lvl="1"/>
            <a:r>
              <a:rPr lang="en-AU" dirty="0"/>
              <a:t>China NB voted “no” with one comment</a:t>
            </a:r>
          </a:p>
          <a:p>
            <a:pPr lvl="2"/>
            <a:r>
              <a:rPr lang="en-AU" dirty="0"/>
              <a:t>A response was sent in Apr 2018 (N16795)</a:t>
            </a:r>
          </a:p>
          <a:p>
            <a:pPr lvl="1"/>
            <a:r>
              <a:rPr lang="en-AU" dirty="0"/>
              <a:t>Published as ISO/IEC/IEEE 8802-1AC:2018</a:t>
            </a:r>
          </a:p>
          <a:p>
            <a:pPr lvl="2"/>
            <a:endParaRPr lang="en-AU" dirty="0">
              <a:solidFill>
                <a:srgbClr val="FF0000"/>
              </a:solidFill>
            </a:endParaRPr>
          </a:p>
          <a:p>
            <a:pPr lvl="2"/>
            <a:endParaRPr lang="en-AU" dirty="0"/>
          </a:p>
          <a:p>
            <a:pPr lvl="2"/>
            <a:endParaRPr lang="en-AU" dirty="0"/>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148</a:t>
            </a:fld>
            <a:endParaRPr lang="en-US"/>
          </a:p>
        </p:txBody>
      </p:sp>
    </p:spTree>
    <p:extLst>
      <p:ext uri="{BB962C8B-B14F-4D97-AF65-F5344CB8AC3E}">
        <p14:creationId xmlns:p14="http://schemas.microsoft.com/office/powerpoint/2010/main" val="836845168"/>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802d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802d D1.0 (</a:t>
            </a:r>
            <a:r>
              <a:rPr lang="en-GB" dirty="0"/>
              <a:t>Overview and Architecture—Amendment: Allocation of Uniform Resource Name (URN) values in IEEE 802 standards) </a:t>
            </a:r>
            <a:r>
              <a:rPr lang="en-AU" dirty="0"/>
              <a:t>was liaised for information in Oct 2016 (see N16484)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802d passed 60-day pre-ballot on 15 June 2017 (N16657)</a:t>
            </a:r>
          </a:p>
          <a:p>
            <a:pPr lvl="2"/>
            <a:r>
              <a:rPr lang="en-AU" dirty="0"/>
              <a:t>Passed 9/0/11 on need for ISO standard</a:t>
            </a:r>
          </a:p>
          <a:p>
            <a:pPr lvl="2"/>
            <a:r>
              <a:rPr lang="en-AU" dirty="0"/>
              <a:t>Passed 9/0/11 on support for submission to FDIS </a:t>
            </a:r>
          </a:p>
          <a:p>
            <a:r>
              <a:rPr lang="en-AU" dirty="0"/>
              <a:t>FDIS ballot: </a:t>
            </a:r>
            <a:r>
              <a:rPr lang="en-AU" dirty="0">
                <a:solidFill>
                  <a:srgbClr val="00B050"/>
                </a:solidFill>
              </a:rPr>
              <a:t>passed, and published</a:t>
            </a:r>
          </a:p>
          <a:p>
            <a:pPr lvl="1"/>
            <a:r>
              <a:rPr lang="en-AU" dirty="0"/>
              <a:t>802d passed FDIS ballot on 14 Mar 2018 (N16779/N16783)</a:t>
            </a:r>
          </a:p>
          <a:p>
            <a:pPr lvl="2"/>
            <a:r>
              <a:rPr lang="en-AU" dirty="0"/>
              <a:t>Passed 12/0/7</a:t>
            </a:r>
          </a:p>
          <a:p>
            <a:pPr lvl="1"/>
            <a:r>
              <a:rPr lang="en-AU" dirty="0"/>
              <a:t>Published as ISO/IEC/IEEE 8802-A:2015/AMD1:2018</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149</a:t>
            </a:fld>
            <a:endParaRPr lang="en-US"/>
          </a:p>
        </p:txBody>
      </p:sp>
    </p:spTree>
    <p:extLst>
      <p:ext uri="{BB962C8B-B14F-4D97-AF65-F5344CB8AC3E}">
        <p14:creationId xmlns:p14="http://schemas.microsoft.com/office/powerpoint/2010/main" val="28794734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continues to notify SC6 of various new projects</a:t>
            </a:r>
          </a:p>
        </p:txBody>
      </p:sp>
      <p:sp>
        <p:nvSpPr>
          <p:cNvPr id="3" name="Content Placeholder 2"/>
          <p:cNvSpPr>
            <a:spLocks noGrp="1"/>
          </p:cNvSpPr>
          <p:nvPr>
            <p:ph idx="1"/>
          </p:nvPr>
        </p:nvSpPr>
        <p:spPr/>
        <p:txBody>
          <a:bodyPr/>
          <a:lstStyle/>
          <a:p>
            <a:pPr lvl="1"/>
            <a:r>
              <a:rPr lang="en-AU" dirty="0"/>
              <a:t>IEEE 802 has agreed to notify SC6 when IEEE 802 starts new projects</a:t>
            </a:r>
          </a:p>
          <a:p>
            <a:pPr lvl="1"/>
            <a:r>
              <a:rPr lang="en-AU" dirty="0"/>
              <a:t>The benefit to IEEE 802 is that it might cause SC6 members to participate in or contribute to IEEE 802 activities</a:t>
            </a:r>
          </a:p>
          <a:p>
            <a:pPr lvl="1"/>
            <a:r>
              <a:rPr lang="en-AU" dirty="0"/>
              <a:t>A liaison was sent after the Nov 2019 plenary (</a:t>
            </a:r>
            <a:r>
              <a:rPr lang="en-AU" dirty="0" err="1"/>
              <a:t>N</a:t>
            </a:r>
            <a:r>
              <a:rPr lang="en-AU" dirty="0" err="1">
                <a:solidFill>
                  <a:srgbClr val="FF0000"/>
                </a:solidFill>
              </a:rPr>
              <a:t>xxxxx</a:t>
            </a:r>
            <a:r>
              <a:rPr lang="en-AU" dirty="0"/>
              <a:t>)</a:t>
            </a:r>
            <a:r>
              <a:rPr lang="en-AU" b="0" dirty="0"/>
              <a:t> noting the approval of various SGs:</a:t>
            </a:r>
            <a:endParaRPr lang="en-AU" dirty="0">
              <a:solidFill>
                <a:srgbClr val="FF0000"/>
              </a:solidFill>
            </a:endParaRPr>
          </a:p>
          <a:p>
            <a:pPr lvl="2"/>
            <a:r>
              <a:rPr lang="en-AU" dirty="0"/>
              <a:t>IEEE 802.3 100 Gb/s wavelength Short Reach PHYs PAR Study Group</a:t>
            </a:r>
          </a:p>
          <a:p>
            <a:pPr lvl="2"/>
            <a:r>
              <a:rPr lang="en-AU" dirty="0"/>
              <a:t>IEEE 802.11 Sensing PAR Study Group</a:t>
            </a:r>
          </a:p>
          <a:p>
            <a:pPr lvl="2"/>
            <a:r>
              <a:rPr lang="en-AU" dirty="0"/>
              <a:t>IEEE 802.15 Reduced Spectral Bandwidth PHY Study Group </a:t>
            </a:r>
            <a:endParaRPr lang="en-AU" b="0" dirty="0"/>
          </a:p>
          <a:p>
            <a:pPr lvl="2"/>
            <a:endParaRPr lang="en-AU" b="0" dirty="0">
              <a:solidFill>
                <a:srgbClr val="FF0000"/>
              </a:solidFill>
            </a:endParaRPr>
          </a:p>
          <a:p>
            <a:pPr lvl="1"/>
            <a:endParaRPr lang="en-AU" b="0" dirty="0"/>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15</a:t>
            </a:fld>
            <a:endParaRPr lang="en-US"/>
          </a:p>
        </p:txBody>
      </p:sp>
    </p:spTree>
    <p:extLst>
      <p:ext uri="{BB962C8B-B14F-4D97-AF65-F5344CB8AC3E}">
        <p14:creationId xmlns:p14="http://schemas.microsoft.com/office/powerpoint/2010/main" val="2508894760"/>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802.11mc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802.11mc drafts were liaised for information</a:t>
            </a:r>
          </a:p>
          <a:p>
            <a:pPr lvl="2"/>
            <a:r>
              <a:rPr lang="en-GB" dirty="0"/>
              <a:t>D5.0 in Jan 2016, D6.0 in Jul 2016 &amp; D8.0 in Oct 2016</a:t>
            </a:r>
          </a:p>
          <a:p>
            <a:r>
              <a:rPr lang="en-US" dirty="0"/>
              <a:t>60-day</a:t>
            </a:r>
            <a:r>
              <a:rPr lang="en-AU" dirty="0"/>
              <a:t> pre-ballot: </a:t>
            </a:r>
            <a:r>
              <a:rPr lang="en-AU" dirty="0">
                <a:solidFill>
                  <a:srgbClr val="00B050"/>
                </a:solidFill>
              </a:rPr>
              <a:t>passed &amp; responses liaised</a:t>
            </a:r>
          </a:p>
          <a:p>
            <a:pPr lvl="1"/>
            <a:r>
              <a:rPr lang="en-AU" dirty="0"/>
              <a:t>802.11-2016 passed 60-day pre-ballot (N16607) on 16 April 2017</a:t>
            </a:r>
          </a:p>
          <a:p>
            <a:pPr lvl="2"/>
            <a:r>
              <a:rPr lang="en-AU" dirty="0"/>
              <a:t>Need? 10/0/10</a:t>
            </a:r>
          </a:p>
          <a:p>
            <a:pPr lvl="2"/>
            <a:r>
              <a:rPr lang="en-AU" dirty="0"/>
              <a:t>Submission? 9/1/10</a:t>
            </a:r>
          </a:p>
          <a:p>
            <a:pPr lvl="1"/>
            <a:r>
              <a:rPr lang="en-AU" dirty="0"/>
              <a:t>China voted no with usual comment, for which a response was approved – see 11-17-0629-01 – was sent on 10 June (N16655)</a:t>
            </a:r>
            <a:endParaRPr lang="en-AU" dirty="0">
              <a:solidFill>
                <a:srgbClr val="FF0000"/>
              </a:solidFill>
            </a:endParaRPr>
          </a:p>
          <a:p>
            <a:r>
              <a:rPr lang="en-AU" dirty="0"/>
              <a:t>FDIS ballot: </a:t>
            </a:r>
            <a:r>
              <a:rPr lang="en-AU" dirty="0">
                <a:solidFill>
                  <a:srgbClr val="00B050"/>
                </a:solidFill>
              </a:rPr>
              <a:t>passed, response sent &amp; published</a:t>
            </a:r>
          </a:p>
          <a:p>
            <a:pPr lvl="1"/>
            <a:r>
              <a:rPr lang="en-AU" dirty="0"/>
              <a:t>802.11-2016 passed its FDIS ballot on 13 Apr 2018 (N16794)</a:t>
            </a:r>
          </a:p>
          <a:p>
            <a:pPr lvl="2"/>
            <a:r>
              <a:rPr lang="en-AU" dirty="0"/>
              <a:t>Passed 12/1/6 (with comments by China NB)</a:t>
            </a:r>
          </a:p>
          <a:p>
            <a:pPr lvl="1"/>
            <a:r>
              <a:rPr lang="en-AU" dirty="0"/>
              <a:t>A response has been sent (N16812)</a:t>
            </a:r>
          </a:p>
          <a:p>
            <a:pPr lvl="1"/>
            <a:r>
              <a:rPr lang="en-AU" dirty="0"/>
              <a:t>Published as ISO/IEC/IEEE 8802-11:2018</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150</a:t>
            </a:fld>
            <a:endParaRPr lang="en-US"/>
          </a:p>
        </p:txBody>
      </p:sp>
    </p:spTree>
    <p:extLst>
      <p:ext uri="{BB962C8B-B14F-4D97-AF65-F5344CB8AC3E}">
        <p14:creationId xmlns:p14="http://schemas.microsoft.com/office/powerpoint/2010/main" val="2426850645"/>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802.21.1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802.21.1 was approved for liaison for information in July 2016</a:t>
            </a:r>
          </a:p>
          <a:p>
            <a:pPr lvl="2"/>
            <a:r>
              <a:rPr lang="en-AU" dirty="0"/>
              <a:t>D5 was sent in Nov 2016</a:t>
            </a:r>
          </a:p>
          <a:p>
            <a:r>
              <a:rPr lang="en-US" dirty="0"/>
              <a:t>60-day</a:t>
            </a:r>
            <a:r>
              <a:rPr lang="en-AU" dirty="0"/>
              <a:t> pre-ballot: </a:t>
            </a:r>
            <a:r>
              <a:rPr lang="en-AU" dirty="0">
                <a:solidFill>
                  <a:srgbClr val="00B050"/>
                </a:solidFill>
              </a:rPr>
              <a:t>passed</a:t>
            </a:r>
          </a:p>
          <a:p>
            <a:pPr lvl="1"/>
            <a:r>
              <a:rPr lang="en-AU" dirty="0"/>
              <a:t>IEEE 802.21.1 60-day pre-ballot passed on 10 April 2017 (N16672)</a:t>
            </a:r>
          </a:p>
          <a:p>
            <a:pPr lvl="2"/>
            <a:r>
              <a:rPr lang="en-AU" dirty="0"/>
              <a:t>Passed 6/0/14 on need for ISO standard</a:t>
            </a:r>
          </a:p>
          <a:p>
            <a:pPr lvl="2"/>
            <a:r>
              <a:rPr lang="en-AU" dirty="0"/>
              <a:t>Passed 6/0/14 on support for submission to FDIS</a:t>
            </a:r>
          </a:p>
          <a:p>
            <a:pPr lvl="1"/>
            <a:r>
              <a:rPr lang="en-AU" dirty="0"/>
              <a:t>China NB voted “no” with comments</a:t>
            </a:r>
          </a:p>
          <a:p>
            <a:pPr lvl="2"/>
            <a:r>
              <a:rPr lang="en-AU" dirty="0"/>
              <a:t>A response was sent on 20 July 2017 (N16682)</a:t>
            </a:r>
            <a:endParaRPr lang="en-AU" dirty="0">
              <a:solidFill>
                <a:schemeClr val="accent2"/>
              </a:solidFill>
            </a:endParaRPr>
          </a:p>
          <a:p>
            <a:r>
              <a:rPr lang="en-AU" dirty="0"/>
              <a:t>FDIS ballot: </a:t>
            </a:r>
            <a:r>
              <a:rPr lang="en-AU" dirty="0">
                <a:solidFill>
                  <a:srgbClr val="00B050"/>
                </a:solidFill>
              </a:rPr>
              <a:t>passed, response sent &amp; published</a:t>
            </a:r>
          </a:p>
          <a:p>
            <a:pPr lvl="1"/>
            <a:r>
              <a:rPr lang="en-AU" dirty="0"/>
              <a:t>IEEE 802.21.1 FDIS ballot passed on 14 Mar 2018 (N16780, N16784)</a:t>
            </a:r>
          </a:p>
          <a:p>
            <a:pPr lvl="2"/>
            <a:r>
              <a:rPr lang="en-AU" dirty="0"/>
              <a:t>Passed 11/1/7 (with comment from China NB)</a:t>
            </a:r>
          </a:p>
          <a:p>
            <a:pPr lvl="1"/>
            <a:r>
              <a:rPr lang="en-AU" dirty="0"/>
              <a:t>A response has been sent (N16811) and waiting for publication</a:t>
            </a:r>
          </a:p>
          <a:p>
            <a:pPr lvl="1"/>
            <a:r>
              <a:rPr lang="en-AU" dirty="0"/>
              <a:t>Published as ISO/IEC/IEEE 8802-21-1:2018</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151</a:t>
            </a:fld>
            <a:endParaRPr lang="en-US"/>
          </a:p>
        </p:txBody>
      </p:sp>
    </p:spTree>
    <p:extLst>
      <p:ext uri="{BB962C8B-B14F-4D97-AF65-F5344CB8AC3E}">
        <p14:creationId xmlns:p14="http://schemas.microsoft.com/office/powerpoint/2010/main" val="1420188398"/>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IEEE 802.1AX-2014/Cor1 </a:t>
            </a:r>
            <a:r>
              <a:rPr lang="en-AU" dirty="0"/>
              <a:t>has been published</a:t>
            </a:r>
          </a:p>
        </p:txBody>
      </p:sp>
      <p:sp>
        <p:nvSpPr>
          <p:cNvPr id="10" name="Content Placeholder 9"/>
          <p:cNvSpPr>
            <a:spLocks noGrp="1"/>
          </p:cNvSpPr>
          <p:nvPr>
            <p:ph idx="1"/>
          </p:nvPr>
        </p:nvSpPr>
        <p:spPr/>
        <p:txBody>
          <a:bodyPr/>
          <a:lstStyle/>
          <a:p>
            <a:r>
              <a:rPr lang="en-US" dirty="0"/>
              <a:t>90-day</a:t>
            </a:r>
            <a:r>
              <a:rPr lang="en-AU" dirty="0"/>
              <a:t>  FDIS ballot: </a:t>
            </a:r>
            <a:r>
              <a:rPr lang="en-AU" dirty="0">
                <a:solidFill>
                  <a:srgbClr val="00B050"/>
                </a:solidFill>
              </a:rPr>
              <a:t>passed &amp; published</a:t>
            </a:r>
          </a:p>
          <a:p>
            <a:pPr lvl="1"/>
            <a:r>
              <a:rPr lang="en-GB" dirty="0"/>
              <a:t>802.1AX-2014/Cor1 </a:t>
            </a:r>
            <a:r>
              <a:rPr lang="en-AU" dirty="0"/>
              <a:t>passed 90-day FDIS on 20 July 2018 (N16684)</a:t>
            </a:r>
          </a:p>
          <a:p>
            <a:pPr lvl="2"/>
            <a:r>
              <a:rPr lang="en-AU" dirty="0"/>
              <a:t>Passed 10/0/10</a:t>
            </a:r>
          </a:p>
          <a:p>
            <a:pPr lvl="2"/>
            <a:r>
              <a:rPr lang="en-AU" dirty="0"/>
              <a:t>There were no comments</a:t>
            </a:r>
          </a:p>
          <a:p>
            <a:pPr lvl="1"/>
            <a:r>
              <a:rPr lang="en-US" dirty="0"/>
              <a:t>It has been published as ISO/IEC 8802-1AX:2016/</a:t>
            </a:r>
            <a:r>
              <a:rPr lang="en-US" dirty="0" err="1"/>
              <a:t>Cor</a:t>
            </a:r>
            <a:r>
              <a:rPr lang="en-US" dirty="0"/>
              <a:t> 1:2018</a:t>
            </a:r>
            <a:endParaRPr lang="en-AU" dirty="0">
              <a:solidFill>
                <a:srgbClr val="FF0000"/>
              </a:solidFill>
            </a:endParaRPr>
          </a:p>
          <a:p>
            <a:pPr lvl="1"/>
            <a:endParaRPr lang="en-AU" dirty="0">
              <a:solidFill>
                <a:srgbClr val="FF0000"/>
              </a:solidFill>
            </a:endParaRP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152</a:t>
            </a:fld>
            <a:endParaRPr lang="en-US"/>
          </a:p>
        </p:txBody>
      </p:sp>
    </p:spTree>
    <p:extLst>
      <p:ext uri="{BB962C8B-B14F-4D97-AF65-F5344CB8AC3E}">
        <p14:creationId xmlns:p14="http://schemas.microsoft.com/office/powerpoint/2010/main" val="2425167919"/>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a:t>
            </a:r>
            <a:r>
              <a:rPr lang="en-AU" dirty="0" err="1"/>
              <a:t>Cor</a:t>
            </a:r>
            <a:r>
              <a:rPr lang="en-AU" dirty="0"/>
              <a:t> 1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153</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a:t>
            </a:r>
            <a:r>
              <a:rPr lang="en-AU" dirty="0" err="1"/>
              <a:t>Cor</a:t>
            </a:r>
            <a:r>
              <a:rPr lang="en-AU" dirty="0"/>
              <a:t>  1 D2.1 was liaised in Feb 2017</a:t>
            </a:r>
          </a:p>
          <a:p>
            <a:r>
              <a:rPr lang="en-US" dirty="0"/>
              <a:t>90-day</a:t>
            </a:r>
            <a:r>
              <a:rPr lang="en-AU" dirty="0"/>
              <a:t> FDIS: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Passed on 22 Nov 2017 (N16782)</a:t>
            </a:r>
          </a:p>
          <a:p>
            <a:pPr lvl="2"/>
            <a:r>
              <a:rPr lang="en-AU" dirty="0"/>
              <a:t>Support need for IS: passed 8/0/14</a:t>
            </a:r>
          </a:p>
          <a:p>
            <a:pPr lvl="2"/>
            <a:r>
              <a:rPr lang="en-AU" dirty="0"/>
              <a:t>Support this IS: passed 8/0/14</a:t>
            </a:r>
          </a:p>
          <a:p>
            <a:pPr lvl="2"/>
            <a:r>
              <a:rPr lang="en-AU" dirty="0"/>
              <a:t>No comments</a:t>
            </a:r>
          </a:p>
          <a:p>
            <a:pPr lvl="1"/>
            <a:r>
              <a:rPr lang="en-AU" dirty="0"/>
              <a:t>It has been published as I</a:t>
            </a:r>
            <a:r>
              <a:rPr lang="en-US" dirty="0"/>
              <a:t>SO/IEC/IEEE8802-3:2017/</a:t>
            </a:r>
            <a:r>
              <a:rPr lang="en-US" dirty="0" err="1"/>
              <a:t>Cor</a:t>
            </a:r>
            <a:r>
              <a:rPr lang="en-US" dirty="0"/>
              <a:t> 1:2018</a:t>
            </a:r>
            <a:endParaRPr lang="en-AU" b="1" dirty="0"/>
          </a:p>
          <a:p>
            <a:pPr lvl="1"/>
            <a:endParaRPr lang="en-AU" dirty="0">
              <a:solidFill>
                <a:srgbClr val="FF0000"/>
              </a:solidFill>
            </a:endParaRPr>
          </a:p>
          <a:p>
            <a:endParaRPr lang="en-AU" dirty="0">
              <a:solidFill>
                <a:schemeClr val="accent2"/>
              </a:solidFill>
            </a:endParaRPr>
          </a:p>
        </p:txBody>
      </p:sp>
    </p:spTree>
    <p:extLst>
      <p:ext uri="{BB962C8B-B14F-4D97-AF65-F5344CB8AC3E}">
        <p14:creationId xmlns:p14="http://schemas.microsoft.com/office/powerpoint/2010/main" val="1551028614"/>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802.21-2017-Cor1 90-day  FDIS ballot passed and response sent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US" dirty="0"/>
              <a:t>Currently likely to be approved by </a:t>
            </a:r>
            <a:r>
              <a:rPr lang="en-US" dirty="0" err="1"/>
              <a:t>RevCom</a:t>
            </a:r>
            <a:r>
              <a:rPr lang="en-US" dirty="0"/>
              <a:t> in December</a:t>
            </a:r>
          </a:p>
          <a:p>
            <a:pPr lvl="1"/>
            <a:r>
              <a:rPr lang="en-AU" dirty="0"/>
              <a:t>P802.21-2017/</a:t>
            </a:r>
            <a:r>
              <a:rPr lang="en-AU" dirty="0" err="1"/>
              <a:t>Cor</a:t>
            </a:r>
            <a:r>
              <a:rPr lang="en-AU" dirty="0"/>
              <a:t> 1™/D02 was sent in </a:t>
            </a:r>
            <a:r>
              <a:rPr lang="en-US" dirty="0"/>
              <a:t>Nov 2017</a:t>
            </a:r>
          </a:p>
          <a:p>
            <a:r>
              <a:rPr lang="en-US" dirty="0"/>
              <a:t>90-day</a:t>
            </a:r>
            <a:r>
              <a:rPr lang="en-AU" dirty="0"/>
              <a:t>  FDIS 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IEEE 802.21-2017-Cor1 90-day  FDIS ballot passed on 16 June 2018 (N16814)</a:t>
            </a:r>
          </a:p>
          <a:p>
            <a:pPr lvl="2"/>
            <a:r>
              <a:rPr lang="en-AU" dirty="0"/>
              <a:t>Passed 5/0/12</a:t>
            </a:r>
          </a:p>
          <a:p>
            <a:pPr lvl="2"/>
            <a:r>
              <a:rPr lang="en-AU" dirty="0"/>
              <a:t>Abstain comment from China NB</a:t>
            </a:r>
          </a:p>
          <a:p>
            <a:pPr lvl="1"/>
            <a:r>
              <a:rPr lang="en-AU" dirty="0"/>
              <a:t>Response was sent after July 2018 meeting (N16816)</a:t>
            </a:r>
          </a:p>
          <a:p>
            <a:pPr lvl="1"/>
            <a:r>
              <a:rPr lang="en-AU" dirty="0"/>
              <a:t>It has now been published as ISO/IEC/IEEE 8802-21:2018/Cor-1:2018</a:t>
            </a:r>
          </a:p>
          <a:p>
            <a:pPr lvl="2"/>
            <a:endParaRPr lang="en-AU" dirty="0"/>
          </a:p>
          <a:p>
            <a:pPr lvl="2"/>
            <a:endParaRPr lang="en-AU" dirty="0"/>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154</a:t>
            </a:fld>
            <a:endParaRPr lang="en-US"/>
          </a:p>
        </p:txBody>
      </p:sp>
    </p:spTree>
    <p:extLst>
      <p:ext uri="{BB962C8B-B14F-4D97-AF65-F5344CB8AC3E}">
        <p14:creationId xmlns:p14="http://schemas.microsoft.com/office/powerpoint/2010/main" val="3367614496"/>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802.3bn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155</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802.3bn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 and response sent</a:t>
            </a:r>
            <a:endParaRPr lang="en-AU" dirty="0">
              <a:solidFill>
                <a:schemeClr val="accent2"/>
              </a:solidFill>
            </a:endParaRPr>
          </a:p>
          <a:p>
            <a:pPr lvl="1"/>
            <a:r>
              <a:rPr lang="en-AU" dirty="0"/>
              <a:t>802.3bn-2016 passed 60-day pre-ballot on 16 Apr 2017 (N16546)</a:t>
            </a:r>
          </a:p>
          <a:p>
            <a:pPr lvl="2"/>
            <a:r>
              <a:rPr lang="en-AU" dirty="0"/>
              <a:t>Need? 8/1/10</a:t>
            </a:r>
          </a:p>
          <a:p>
            <a:pPr lvl="2"/>
            <a:r>
              <a:rPr lang="en-AU" dirty="0"/>
              <a:t>Submission? 8/1/10</a:t>
            </a:r>
          </a:p>
          <a:p>
            <a:pPr lvl="1"/>
            <a:r>
              <a:rPr lang="en-AU" dirty="0"/>
              <a:t>China NB voted “no” and provided the usual comments</a:t>
            </a:r>
          </a:p>
          <a:p>
            <a:pPr lvl="2"/>
            <a:r>
              <a:rPr lang="en-AU" dirty="0"/>
              <a:t>A response was sent to SC6 on 7 June 2017 (6N16649)</a:t>
            </a:r>
          </a:p>
          <a:p>
            <a:r>
              <a:rPr lang="en-AU" dirty="0"/>
              <a:t>FDIS ballot: </a:t>
            </a:r>
            <a:r>
              <a:rPr lang="en-AU" dirty="0">
                <a:solidFill>
                  <a:srgbClr val="00B050"/>
                </a:solidFill>
              </a:rPr>
              <a:t>passed &amp; published</a:t>
            </a:r>
          </a:p>
          <a:p>
            <a:pPr lvl="1"/>
            <a:r>
              <a:rPr lang="en-AU" dirty="0"/>
              <a:t>FDIS ballot passed 11/0/7 on 3 September 2018 (N16853)</a:t>
            </a:r>
          </a:p>
          <a:p>
            <a:pPr lvl="1"/>
            <a:r>
              <a:rPr lang="en-AU" dirty="0"/>
              <a:t>Published as ISO/IEC/IEEE 8802-3:2017/</a:t>
            </a:r>
            <a:r>
              <a:rPr lang="en-AU" dirty="0" err="1"/>
              <a:t>Amd</a:t>
            </a:r>
            <a:r>
              <a:rPr lang="en-AU" dirty="0"/>
              <a:t> 6</a:t>
            </a:r>
            <a:endParaRPr lang="en-AU" dirty="0">
              <a:solidFill>
                <a:srgbClr val="FF0000"/>
              </a:solidFill>
            </a:endParaRPr>
          </a:p>
        </p:txBody>
      </p:sp>
    </p:spTree>
    <p:extLst>
      <p:ext uri="{BB962C8B-B14F-4D97-AF65-F5344CB8AC3E}">
        <p14:creationId xmlns:p14="http://schemas.microsoft.com/office/powerpoint/2010/main" val="2158876414"/>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802.3bv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156</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802.3bv D3.1 was liaised to SC6  in Oct 2016</a:t>
            </a:r>
          </a:p>
          <a:p>
            <a:r>
              <a:rPr lang="en-US" dirty="0"/>
              <a:t>60-day</a:t>
            </a:r>
            <a:r>
              <a:rPr lang="en-AU" dirty="0"/>
              <a:t> pre-ballot: </a:t>
            </a:r>
            <a:r>
              <a:rPr lang="en-AU" dirty="0">
                <a:solidFill>
                  <a:srgbClr val="00B050"/>
                </a:solidFill>
              </a:rPr>
              <a:t>passed</a:t>
            </a:r>
          </a:p>
          <a:p>
            <a:pPr lvl="1"/>
            <a:r>
              <a:rPr lang="en-AU" dirty="0"/>
              <a:t>Note: another ISO group is developing a standard to complement IEEE </a:t>
            </a:r>
            <a:r>
              <a:rPr lang="en-AU" dirty="0" err="1"/>
              <a:t>Std</a:t>
            </a:r>
            <a:r>
              <a:rPr lang="en-AU" dirty="0"/>
              <a:t> 802.3bv-2017 (ISO TC22 SC32) and may be interested in ensuring it is approved in SC6</a:t>
            </a:r>
          </a:p>
          <a:p>
            <a:pPr lvl="1"/>
            <a:r>
              <a:rPr lang="en-AU" dirty="0"/>
              <a:t>802.3bv passed 60-day pre-ballot on 18 August 2017 (N16694)</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a:t>
            </a:r>
          </a:p>
          <a:p>
            <a:pPr lvl="1"/>
            <a:r>
              <a:rPr lang="en-AU" dirty="0"/>
              <a:t>FDIS ballot passed 11/0/7 on 3 September 2018 (N16851)</a:t>
            </a:r>
            <a:endParaRPr lang="en-AU" dirty="0">
              <a:solidFill>
                <a:schemeClr val="accent2"/>
              </a:solidFill>
            </a:endParaRPr>
          </a:p>
          <a:p>
            <a:pPr lvl="1"/>
            <a:r>
              <a:rPr lang="en-AU" dirty="0"/>
              <a:t>Published as ISO/IEC/IEEE 8802-3:2017/</a:t>
            </a:r>
            <a:r>
              <a:rPr lang="en-AU" dirty="0" err="1"/>
              <a:t>Amd</a:t>
            </a:r>
            <a:r>
              <a:rPr lang="en-AU" dirty="0"/>
              <a:t> 9</a:t>
            </a:r>
            <a:endParaRPr lang="en-AU" dirty="0">
              <a:solidFill>
                <a:srgbClr val="FF0000"/>
              </a:solidFill>
            </a:endParaRPr>
          </a:p>
          <a:p>
            <a:endParaRPr lang="en-AU" dirty="0"/>
          </a:p>
        </p:txBody>
      </p:sp>
    </p:spTree>
    <p:extLst>
      <p:ext uri="{BB962C8B-B14F-4D97-AF65-F5344CB8AC3E}">
        <p14:creationId xmlns:p14="http://schemas.microsoft.com/office/powerpoint/2010/main" val="3946522868"/>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802.3bu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157</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802.3bu D3.2 was liaised to SC6  in Oct 2016</a:t>
            </a:r>
          </a:p>
          <a:p>
            <a:r>
              <a:rPr lang="en-US" dirty="0"/>
              <a:t>60-day</a:t>
            </a:r>
            <a:r>
              <a:rPr lang="en-AU" dirty="0"/>
              <a:t> pre-ballot: </a:t>
            </a:r>
            <a:r>
              <a:rPr lang="en-AU" dirty="0">
                <a:solidFill>
                  <a:srgbClr val="00B050"/>
                </a:solidFill>
              </a:rPr>
              <a:t>passed</a:t>
            </a:r>
            <a:r>
              <a:rPr lang="en-AU" dirty="0">
                <a:solidFill>
                  <a:schemeClr val="accent2"/>
                </a:solidFill>
              </a:rPr>
              <a:t> </a:t>
            </a:r>
          </a:p>
          <a:p>
            <a:pPr lvl="1"/>
            <a:r>
              <a:rPr lang="en-AU" dirty="0"/>
              <a:t>802.3bu passed 60-day pre-ballot on 18 August 2017 (N16693)</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 </a:t>
            </a:r>
          </a:p>
          <a:p>
            <a:pPr lvl="1"/>
            <a:r>
              <a:rPr lang="en-AU" dirty="0"/>
              <a:t>FDIS ballot passed 11/0/7 on 3 September 2018 (N16852)</a:t>
            </a:r>
          </a:p>
          <a:p>
            <a:pPr lvl="1"/>
            <a:r>
              <a:rPr lang="en-AU" dirty="0"/>
              <a:t>Published as ISO/IEC/IEEE 8802-3:2017/</a:t>
            </a:r>
            <a:r>
              <a:rPr lang="en-AU" dirty="0" err="1"/>
              <a:t>Amd</a:t>
            </a:r>
            <a:r>
              <a:rPr lang="en-AU" dirty="0"/>
              <a:t> 8</a:t>
            </a:r>
          </a:p>
        </p:txBody>
      </p:sp>
    </p:spTree>
    <p:extLst>
      <p:ext uri="{BB962C8B-B14F-4D97-AF65-F5344CB8AC3E}">
        <p14:creationId xmlns:p14="http://schemas.microsoft.com/office/powerpoint/2010/main" val="3876077492"/>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802.1AEcg has ratified as a ISO/IEC/IEEE standard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802.1AEcg D1.4 was liaised for information in Oct 2016 (N16484)</a:t>
            </a:r>
          </a:p>
          <a:p>
            <a:r>
              <a:rPr lang="en-US" dirty="0"/>
              <a:t>60-day</a:t>
            </a:r>
            <a:r>
              <a:rPr lang="en-AU" dirty="0"/>
              <a:t> pre-ballot: </a:t>
            </a:r>
            <a:r>
              <a:rPr lang="en-AU" dirty="0">
                <a:solidFill>
                  <a:srgbClr val="00B050"/>
                </a:solidFill>
              </a:rPr>
              <a:t>passed &amp; response sent</a:t>
            </a:r>
          </a:p>
          <a:p>
            <a:pPr lvl="1"/>
            <a:r>
              <a:rPr lang="en-AU" dirty="0"/>
              <a:t>802.1AEcg passed 60-day pre-ballot on 7 Sept 2017 (N16707)</a:t>
            </a:r>
          </a:p>
          <a:p>
            <a:pPr lvl="2"/>
            <a:r>
              <a:rPr lang="en-AU" dirty="0"/>
              <a:t>Passed 6/1/12 on need for ISO standard</a:t>
            </a:r>
          </a:p>
          <a:p>
            <a:pPr lvl="2"/>
            <a:r>
              <a:rPr lang="en-AU" dirty="0"/>
              <a:t>Passed 5/1/13 on support for submission to FDIS </a:t>
            </a:r>
          </a:p>
          <a:p>
            <a:pPr lvl="1"/>
            <a:r>
              <a:rPr lang="en-AU" dirty="0"/>
              <a:t>China NB voted “no” with one comment</a:t>
            </a:r>
          </a:p>
          <a:p>
            <a:pPr lvl="2"/>
            <a:r>
              <a:rPr lang="en-AU" dirty="0"/>
              <a:t>The response was sent in Dec 2017 (N16753)</a:t>
            </a:r>
          </a:p>
          <a:p>
            <a:r>
              <a:rPr lang="en-AU" dirty="0"/>
              <a:t>FDIS ballot: </a:t>
            </a:r>
            <a:r>
              <a:rPr lang="en-AU" dirty="0">
                <a:solidFill>
                  <a:srgbClr val="00B050"/>
                </a:solidFill>
              </a:rPr>
              <a:t>passed, response sent &amp; published</a:t>
            </a:r>
          </a:p>
          <a:p>
            <a:pPr lvl="1"/>
            <a:r>
              <a:rPr lang="en-AU" dirty="0"/>
              <a:t>802.1AEcg passed FDIS ballot on 28 Aug 2018 (N</a:t>
            </a:r>
            <a:r>
              <a:rPr lang="en-AU" dirty="0">
                <a:solidFill>
                  <a:srgbClr val="FF0000"/>
                </a:solidFill>
              </a:rPr>
              <a:t>??????</a:t>
            </a:r>
            <a:r>
              <a:rPr lang="en-AU" dirty="0"/>
              <a:t>)</a:t>
            </a:r>
          </a:p>
          <a:p>
            <a:pPr lvl="2"/>
            <a:r>
              <a:rPr lang="en-AU" dirty="0"/>
              <a:t>Passed 10/1/11, with China NB voting no </a:t>
            </a:r>
          </a:p>
          <a:p>
            <a:pPr lvl="1"/>
            <a:r>
              <a:rPr lang="en-AU" dirty="0"/>
              <a:t>Comment responses were sent in Jan 2019 (N16913)</a:t>
            </a:r>
          </a:p>
          <a:p>
            <a:pPr lvl="1"/>
            <a:r>
              <a:rPr lang="en-AU" dirty="0"/>
              <a:t>Published as ISO/IEC/IEEE 8802-1AE:2013/</a:t>
            </a:r>
            <a:r>
              <a:rPr lang="en-AU" dirty="0" err="1"/>
              <a:t>Amd</a:t>
            </a:r>
            <a:r>
              <a:rPr lang="en-AU" dirty="0"/>
              <a:t> 3:2018</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158</a:t>
            </a:fld>
            <a:endParaRPr lang="en-US"/>
          </a:p>
        </p:txBody>
      </p:sp>
    </p:spTree>
    <p:extLst>
      <p:ext uri="{BB962C8B-B14F-4D97-AF65-F5344CB8AC3E}">
        <p14:creationId xmlns:p14="http://schemas.microsoft.com/office/powerpoint/2010/main" val="2770857998"/>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802.16-2017 passed 60-day pre-ballot with comments but the PSDO process was cancelled</a:t>
            </a:r>
          </a:p>
        </p:txBody>
      </p:sp>
      <p:sp>
        <p:nvSpPr>
          <p:cNvPr id="10" name="Content Placeholder 9"/>
          <p:cNvSpPr>
            <a:spLocks noGrp="1"/>
          </p:cNvSpPr>
          <p:nvPr>
            <p:ph idx="1"/>
          </p:nvPr>
        </p:nvSpPr>
        <p:spPr>
          <a:xfrm>
            <a:off x="441325" y="1767038"/>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802.16-2017 was sent for information in Mar 2018 (N16785)</a:t>
            </a:r>
            <a:endParaRPr lang="en-GB" dirty="0"/>
          </a:p>
          <a:p>
            <a:r>
              <a:rPr lang="en-US" dirty="0"/>
              <a:t>60-day</a:t>
            </a:r>
            <a:r>
              <a:rPr lang="en-AU" dirty="0"/>
              <a:t> pre-ballot: </a:t>
            </a:r>
            <a:r>
              <a:rPr lang="en-AU" dirty="0">
                <a:solidFill>
                  <a:srgbClr val="00B050"/>
                </a:solidFill>
              </a:rPr>
              <a:t>passed </a:t>
            </a:r>
            <a:r>
              <a:rPr lang="en-AU" dirty="0">
                <a:solidFill>
                  <a:schemeClr val="accent2"/>
                </a:solidFill>
              </a:rPr>
              <a:t>but response required</a:t>
            </a:r>
          </a:p>
          <a:p>
            <a:pPr lvl="1"/>
            <a:r>
              <a:rPr lang="en-GB" dirty="0"/>
              <a:t>The 60-day </a:t>
            </a:r>
            <a:r>
              <a:rPr lang="en-AU" dirty="0"/>
              <a:t>(N16810) </a:t>
            </a:r>
            <a:r>
              <a:rPr lang="en-GB" dirty="0"/>
              <a:t>ballot passed (N16821) on </a:t>
            </a:r>
            <a:r>
              <a:rPr lang="en-AU" dirty="0"/>
              <a:t>30 July 2018</a:t>
            </a:r>
            <a:endParaRPr lang="en-GB" dirty="0"/>
          </a:p>
          <a:p>
            <a:pPr lvl="2"/>
            <a:r>
              <a:rPr lang="en-GB" dirty="0"/>
              <a:t>Need for IS on topic: 7/0/11</a:t>
            </a:r>
          </a:p>
          <a:p>
            <a:pPr lvl="2"/>
            <a:r>
              <a:rPr lang="en-GB" dirty="0"/>
              <a:t>Submission of this proposal as IS: 5/1/12, with “no” (with comments) from China</a:t>
            </a:r>
          </a:p>
          <a:p>
            <a:r>
              <a:rPr lang="en-AU" dirty="0"/>
              <a:t>FDIS ballot: </a:t>
            </a:r>
            <a:r>
              <a:rPr lang="en-AU" dirty="0">
                <a:solidFill>
                  <a:schemeClr val="accent2"/>
                </a:solidFill>
              </a:rPr>
              <a:t>cancelled</a:t>
            </a:r>
          </a:p>
          <a:p>
            <a:pPr lvl="1"/>
            <a:r>
              <a:rPr lang="en-AU" dirty="0"/>
              <a:t>The EC approved cancelling the PSDO process in Nov 2018, and the following was sent to SC6</a:t>
            </a:r>
          </a:p>
          <a:p>
            <a:pPr lvl="2"/>
            <a:r>
              <a:rPr lang="en-AU" i="1" dirty="0"/>
              <a:t>IEEE 802 thanks JTC 1/SC 6 for considering the adoption of IEEE 802.16-2017 under the ISO/IEEE PSDO Agreement. We further appreciate the comments received. At this time, IEEE would like to withdraw this document from the PSDO process and refer the comments received to the IEEE 802.16 Working Group for further consideration.</a:t>
            </a:r>
          </a:p>
          <a:p>
            <a:endParaRPr lang="en-AU" dirty="0">
              <a:solidFill>
                <a:schemeClr val="accent2"/>
              </a:solidFill>
            </a:endParaRPr>
          </a:p>
          <a:p>
            <a:pPr lvl="1"/>
            <a:endParaRPr lang="en-AU" dirty="0">
              <a:solidFill>
                <a:srgbClr val="FF0000"/>
              </a:solidFill>
            </a:endParaRPr>
          </a:p>
          <a:p>
            <a:endParaRPr lang="en-AU" dirty="0">
              <a:solidFill>
                <a:schemeClr val="accent2"/>
              </a:solidFill>
            </a:endParaRPr>
          </a:p>
          <a:p>
            <a:pPr lvl="1"/>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159</a:t>
            </a:fld>
            <a:endParaRPr lang="en-US"/>
          </a:p>
        </p:txBody>
      </p:sp>
    </p:spTree>
    <p:extLst>
      <p:ext uri="{BB962C8B-B14F-4D97-AF65-F5344CB8AC3E}">
        <p14:creationId xmlns:p14="http://schemas.microsoft.com/office/powerpoint/2010/main" val="42232000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t>
            </a:r>
            <a:r>
              <a:rPr lang="en-AU" dirty="0" err="1"/>
              <a:t>iMeet</a:t>
            </a:r>
            <a:r>
              <a:rPr lang="en-AU" dirty="0"/>
              <a:t> area for the “Adoption of IEEE 802 standards by ISO/IEC JTC1” is operational</a:t>
            </a:r>
          </a:p>
        </p:txBody>
      </p:sp>
      <p:sp>
        <p:nvSpPr>
          <p:cNvPr id="3" name="Content Placeholder 2"/>
          <p:cNvSpPr>
            <a:spLocks noGrp="1"/>
          </p:cNvSpPr>
          <p:nvPr>
            <p:ph idx="1"/>
          </p:nvPr>
        </p:nvSpPr>
        <p:spPr/>
        <p:txBody>
          <a:bodyPr/>
          <a:lstStyle/>
          <a:p>
            <a:pPr lvl="1"/>
            <a:r>
              <a:rPr lang="en-AU" dirty="0"/>
              <a:t>IEEE-SA staff have completed the first iteration of the </a:t>
            </a:r>
            <a:r>
              <a:rPr lang="en-AU" dirty="0" err="1"/>
              <a:t>iMeet</a:t>
            </a:r>
            <a:r>
              <a:rPr lang="en-AU" dirty="0"/>
              <a:t> area for the Adoption of IEEE 802 standards by ISO/IEC JTC1 </a:t>
            </a:r>
          </a:p>
          <a:p>
            <a:pPr lvl="1"/>
            <a:r>
              <a:rPr lang="en-AU" dirty="0"/>
              <a:t>The public view of the process is up and running</a:t>
            </a:r>
          </a:p>
          <a:p>
            <a:pPr lvl="2"/>
            <a:r>
              <a:rPr lang="en-AU" dirty="0"/>
              <a:t>See </a:t>
            </a:r>
            <a:r>
              <a:rPr lang="en-AU" u="sng" dirty="0">
                <a:hlinkClick r:id="rId2"/>
              </a:rPr>
              <a:t>https://ieee-sa.imeetcentral.com/802psdo/</a:t>
            </a:r>
            <a:r>
              <a:rPr lang="en-AU" dirty="0"/>
              <a:t> (link updated in July 2016)</a:t>
            </a:r>
          </a:p>
          <a:p>
            <a:pPr lvl="2"/>
            <a:r>
              <a:rPr lang="en-AU" dirty="0"/>
              <a:t>The site is up-to-date as of 15 June 2018</a:t>
            </a:r>
          </a:p>
          <a:p>
            <a:pPr lvl="1"/>
            <a:r>
              <a:rPr lang="en-AU" dirty="0" err="1"/>
              <a:t>iMeet</a:t>
            </a:r>
            <a:r>
              <a:rPr lang="en-AU" dirty="0"/>
              <a:t> also contains links to a </a:t>
            </a:r>
            <a:r>
              <a:rPr lang="en-AU" dirty="0">
                <a:hlinkClick r:id="rId3"/>
              </a:rPr>
              <a:t>document</a:t>
            </a:r>
            <a:r>
              <a:rPr lang="en-AU" dirty="0"/>
              <a:t> that explains processes for interactions between SC6 &amp; IEEE 802:</a:t>
            </a:r>
          </a:p>
          <a:p>
            <a:pPr lvl="2"/>
            <a:r>
              <a:rPr lang="en-AU" dirty="0"/>
              <a:t>How does a WG send a liaison to SC6?</a:t>
            </a:r>
          </a:p>
          <a:p>
            <a:pPr lvl="2"/>
            <a:r>
              <a:rPr lang="en-AU" dirty="0"/>
              <a:t>How does a WG send a document to SC6 for information or review?</a:t>
            </a:r>
          </a:p>
          <a:p>
            <a:pPr lvl="2"/>
            <a:r>
              <a:rPr lang="en-AU" dirty="0"/>
              <a:t>How does a WG submit a standard for ratification under the PSDO process?</a:t>
            </a:r>
          </a:p>
          <a:p>
            <a:pPr lvl="2"/>
            <a:r>
              <a:rPr lang="en-AU" dirty="0"/>
              <a:t>How does a WG submit response to comments received?</a:t>
            </a:r>
          </a:p>
          <a:p>
            <a:pPr lvl="2"/>
            <a:r>
              <a:rPr lang="en-AU" dirty="0"/>
              <a:t>Feb 2017: John D'Ambrosia is developing some standard motion templates</a:t>
            </a:r>
          </a:p>
          <a:p>
            <a:pPr lvl="2"/>
            <a:endParaRPr lang="en-AU" u="sng"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16</a:t>
            </a:fld>
            <a:endParaRPr lang="en-US"/>
          </a:p>
        </p:txBody>
      </p:sp>
    </p:spTree>
    <p:extLst>
      <p:ext uri="{BB962C8B-B14F-4D97-AF65-F5344CB8AC3E}">
        <p14:creationId xmlns:p14="http://schemas.microsoft.com/office/powerpoint/2010/main" val="296495851"/>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802.1CB has been published as ISO/IEC/IEEE 8802-1CB:2019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802.1CB D2.6 was submitted in Sep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802.1CB was submitted in Nov 2017 (N16742)</a:t>
            </a:r>
          </a:p>
          <a:p>
            <a:pPr lvl="1"/>
            <a:r>
              <a:rPr lang="en-AU" dirty="0"/>
              <a:t>802.1CB passed 60-day pre-ballot on 18 Jan 2018 (N16761)</a:t>
            </a:r>
          </a:p>
          <a:p>
            <a:pPr lvl="2"/>
            <a:r>
              <a:rPr lang="en-AU" dirty="0"/>
              <a:t>Passed 9/0/13 on need for ISO standard</a:t>
            </a:r>
          </a:p>
          <a:p>
            <a:pPr lvl="2"/>
            <a:r>
              <a:rPr lang="en-AU" dirty="0"/>
              <a:t>Passed 8/0/14 on support for submission to FDIS </a:t>
            </a:r>
          </a:p>
          <a:p>
            <a:pPr lvl="1"/>
            <a:r>
              <a:rPr lang="en-AU" dirty="0"/>
              <a:t>There were no comments</a:t>
            </a:r>
          </a:p>
          <a:p>
            <a:r>
              <a:rPr lang="en-AU" dirty="0"/>
              <a:t>FDIS ballot: </a:t>
            </a:r>
            <a:r>
              <a:rPr lang="en-AU" dirty="0">
                <a:solidFill>
                  <a:srgbClr val="00B050"/>
                </a:solidFill>
              </a:rPr>
              <a:t>passed &amp; published</a:t>
            </a:r>
          </a:p>
          <a:p>
            <a:pPr lvl="1"/>
            <a:r>
              <a:rPr lang="en-AU" dirty="0"/>
              <a:t>FDIS ballot passed 10/0/9 on 26 Dec 2018 (</a:t>
            </a:r>
            <a:r>
              <a:rPr lang="en-AU" dirty="0">
                <a:solidFill>
                  <a:srgbClr val="FF0000"/>
                </a:solidFill>
              </a:rPr>
              <a:t>N??????</a:t>
            </a:r>
            <a:r>
              <a:rPr lang="en-AU" dirty="0"/>
              <a:t>)</a:t>
            </a:r>
            <a:endParaRPr lang="en-US" dirty="0"/>
          </a:p>
          <a:p>
            <a:pPr lvl="1"/>
            <a:r>
              <a:rPr lang="en-AU" dirty="0"/>
              <a:t>Published as ISO/IEC/IEEE 8802-1CB:2019</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160</a:t>
            </a:fld>
            <a:endParaRPr lang="en-US"/>
          </a:p>
        </p:txBody>
      </p:sp>
    </p:spTree>
    <p:extLst>
      <p:ext uri="{BB962C8B-B14F-4D97-AF65-F5344CB8AC3E}">
        <p14:creationId xmlns:p14="http://schemas.microsoft.com/office/powerpoint/2010/main" val="2340587522"/>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802.1Qci has been published as ISO/IEC/IEEE 8802-1Q:2016/</a:t>
            </a:r>
            <a:r>
              <a:rPr lang="en-AU" dirty="0" err="1"/>
              <a:t>Amd</a:t>
            </a:r>
            <a:r>
              <a:rPr lang="en-AU" dirty="0"/>
              <a:t> 6:2019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802.1Qci D2.0 was submitted in Oct 2016</a:t>
            </a:r>
          </a:p>
          <a:p>
            <a:r>
              <a:rPr lang="en-US" dirty="0"/>
              <a:t>60-day</a:t>
            </a:r>
            <a:r>
              <a:rPr lang="en-AU" dirty="0"/>
              <a:t> pre-ballot: </a:t>
            </a:r>
            <a:r>
              <a:rPr lang="en-AU" dirty="0">
                <a:solidFill>
                  <a:srgbClr val="00B050"/>
                </a:solidFill>
              </a:rPr>
              <a:t>passed &amp; response sent</a:t>
            </a:r>
          </a:p>
          <a:p>
            <a:pPr lvl="1"/>
            <a:r>
              <a:rPr lang="en-AU" dirty="0"/>
              <a:t>802.1Qci (6N16715) passed 60-day pre-ballot on 9 Dec 2017 (6N16760)</a:t>
            </a:r>
          </a:p>
          <a:p>
            <a:pPr lvl="2"/>
            <a:r>
              <a:rPr lang="en-AU" dirty="0"/>
              <a:t>Passed 8/0/13 on need for ISO standard</a:t>
            </a:r>
          </a:p>
          <a:p>
            <a:pPr lvl="2"/>
            <a:r>
              <a:rPr lang="en-AU" dirty="0"/>
              <a:t>Passed 6/1/14 on support for submission to FDIS </a:t>
            </a:r>
          </a:p>
          <a:p>
            <a:pPr lvl="1"/>
            <a:r>
              <a:rPr lang="en-AU" dirty="0"/>
              <a:t>China NB voted “no” with one comment</a:t>
            </a:r>
          </a:p>
          <a:p>
            <a:pPr lvl="2"/>
            <a:r>
              <a:rPr lang="en-AU" dirty="0"/>
              <a:t>A response was sent in Apr 2018 (N16796)</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a:t>
            </a:r>
            <a:r>
              <a:rPr lang="en-AU" dirty="0" err="1"/>
              <a:t>Amd</a:t>
            </a:r>
            <a:r>
              <a:rPr lang="en-AU" dirty="0"/>
              <a:t> 6</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161</a:t>
            </a:fld>
            <a:endParaRPr lang="en-US"/>
          </a:p>
        </p:txBody>
      </p:sp>
    </p:spTree>
    <p:extLst>
      <p:ext uri="{BB962C8B-B14F-4D97-AF65-F5344CB8AC3E}">
        <p14:creationId xmlns:p14="http://schemas.microsoft.com/office/powerpoint/2010/main" val="2400662868"/>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802.1Qch has been published as ISO/IEC/IEEE 8802-1Q:2016/</a:t>
            </a:r>
            <a:r>
              <a:rPr lang="en-AU" dirty="0" err="1"/>
              <a:t>Amd</a:t>
            </a:r>
            <a:r>
              <a:rPr lang="en-AU" dirty="0"/>
              <a:t> 7:2019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802.1Qch D2.0 was submitted in Nov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802.1Qch was submitted in Nov 2017 (N16743)</a:t>
            </a:r>
          </a:p>
          <a:p>
            <a:pPr lvl="1"/>
            <a:r>
              <a:rPr lang="en-AU" dirty="0"/>
              <a:t>802.1Qch passed 60-day pre-ballot on 18 Jan 2018 (N16762)</a:t>
            </a:r>
          </a:p>
          <a:p>
            <a:pPr lvl="2"/>
            <a:r>
              <a:rPr lang="en-AU" dirty="0"/>
              <a:t>Passed 9/0/13 on need for ISO standard</a:t>
            </a:r>
          </a:p>
          <a:p>
            <a:pPr lvl="2"/>
            <a:r>
              <a:rPr lang="en-AU" dirty="0"/>
              <a:t>Passed 7/0/15 on support for submission to FDIS </a:t>
            </a:r>
          </a:p>
          <a:p>
            <a:pPr lvl="1"/>
            <a:r>
              <a:rPr lang="en-AU" dirty="0"/>
              <a:t>No comments were received</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8802-1Q:2016/</a:t>
            </a:r>
            <a:r>
              <a:rPr lang="en-AU" dirty="0" err="1"/>
              <a:t>Amd</a:t>
            </a:r>
            <a:r>
              <a:rPr lang="en-AU" dirty="0"/>
              <a:t> 7:2019</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162</a:t>
            </a:fld>
            <a:endParaRPr lang="en-US"/>
          </a:p>
        </p:txBody>
      </p:sp>
    </p:spTree>
    <p:extLst>
      <p:ext uri="{BB962C8B-B14F-4D97-AF65-F5344CB8AC3E}">
        <p14:creationId xmlns:p14="http://schemas.microsoft.com/office/powerpoint/2010/main" val="2029258541"/>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802.3bs has been published as ISO/IEC/IEEE 8802-3:2017/</a:t>
            </a:r>
            <a:r>
              <a:rPr lang="en-AU" dirty="0" err="1"/>
              <a:t>Amd</a:t>
            </a:r>
            <a:r>
              <a:rPr lang="en-AU" dirty="0"/>
              <a:t> 10:2019</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163</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802.3bs D3.0 was liaised in Feb 2017</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(N16792)</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10:2019</a:t>
            </a:r>
          </a:p>
        </p:txBody>
      </p:sp>
    </p:spTree>
    <p:extLst>
      <p:ext uri="{BB962C8B-B14F-4D97-AF65-F5344CB8AC3E}">
        <p14:creationId xmlns:p14="http://schemas.microsoft.com/office/powerpoint/2010/main" val="1394595452"/>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802.3cc has been published as ISO/IEC/IEEE 8802-3:2017/</a:t>
            </a:r>
            <a:r>
              <a:rPr lang="en-AU" dirty="0" err="1"/>
              <a:t>Amd</a:t>
            </a:r>
            <a:r>
              <a:rPr lang="en-AU" dirty="0"/>
              <a:t> 11:2019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802.3cc D3.0 was liaised in June 2016 (when in SB)</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(N16793)</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 </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11:2019</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164</a:t>
            </a:fld>
            <a:endParaRPr lang="en-US"/>
          </a:p>
        </p:txBody>
      </p:sp>
    </p:spTree>
    <p:extLst>
      <p:ext uri="{BB962C8B-B14F-4D97-AF65-F5344CB8AC3E}">
        <p14:creationId xmlns:p14="http://schemas.microsoft.com/office/powerpoint/2010/main" val="115300128"/>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has been published as ISO/IEC/IEEE 8802-11:2018/</a:t>
            </a:r>
            <a:r>
              <a:rPr lang="en-AU" dirty="0" err="1"/>
              <a:t>Amd</a:t>
            </a:r>
            <a:r>
              <a:rPr lang="en-AU" dirty="0"/>
              <a:t> 1:2019</a:t>
            </a:r>
          </a:p>
        </p:txBody>
      </p:sp>
      <p:sp>
        <p:nvSpPr>
          <p:cNvPr id="10" name="Content Placeholder 9"/>
          <p:cNvSpPr>
            <a:spLocks noGrp="1"/>
          </p:cNvSpPr>
          <p:nvPr>
            <p:ph idx="1"/>
          </p:nvPr>
        </p:nvSpPr>
        <p:spPr>
          <a:xfrm>
            <a:off x="685800" y="1828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802.11ai drafts were liaised for information </a:t>
            </a:r>
          </a:p>
          <a:p>
            <a:pPr lvl="2"/>
            <a:r>
              <a:rPr lang="en-GB" dirty="0"/>
              <a:t>D6.0 in Oct 2015,  D8.0 in Jul 2016,  D9.0 in Sep 2016</a:t>
            </a:r>
          </a:p>
          <a:p>
            <a:r>
              <a:rPr lang="en-US" dirty="0"/>
              <a:t>60-day</a:t>
            </a:r>
            <a:r>
              <a:rPr lang="en-AU" dirty="0"/>
              <a:t> pre-ballot: </a:t>
            </a:r>
            <a:r>
              <a:rPr lang="en-AU" dirty="0">
                <a:solidFill>
                  <a:srgbClr val="00B050"/>
                </a:solidFill>
              </a:rPr>
              <a:t>passed</a:t>
            </a:r>
          </a:p>
          <a:p>
            <a:pPr lvl="1"/>
            <a:r>
              <a:rPr lang="en-AU" dirty="0"/>
              <a:t>802.11ai-2016 passed 60-day pre-ballot (N16608) on 16 April 2017</a:t>
            </a:r>
          </a:p>
          <a:p>
            <a:pPr lvl="2"/>
            <a:r>
              <a:rPr lang="en-AU" dirty="0"/>
              <a:t>Need? 9/1/10</a:t>
            </a:r>
          </a:p>
          <a:p>
            <a:pPr lvl="2"/>
            <a:r>
              <a:rPr lang="en-AU" dirty="0"/>
              <a:t>Submission? 9/1/10</a:t>
            </a:r>
          </a:p>
          <a:p>
            <a:pPr lvl="1"/>
            <a:r>
              <a:rPr lang="en-AU" dirty="0"/>
              <a:t>China voted “no” with the usual security related comments, to which responses were developed</a:t>
            </a:r>
          </a:p>
          <a:p>
            <a:pPr lvl="2"/>
            <a:r>
              <a:rPr lang="en-AU" dirty="0"/>
              <a:t>See </a:t>
            </a:r>
            <a:r>
              <a:rPr lang="en-AU" dirty="0">
                <a:hlinkClick r:id="rId2"/>
              </a:rPr>
              <a:t>11-17-612-02</a:t>
            </a:r>
            <a:r>
              <a:rPr lang="en-AU" dirty="0"/>
              <a:t> – was sent on 10 June 2017 (N16656)</a:t>
            </a:r>
          </a:p>
          <a:p>
            <a:pPr lvl="1"/>
            <a:r>
              <a:rPr lang="en-AU" dirty="0"/>
              <a:t>…</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165</a:t>
            </a:fld>
            <a:endParaRPr lang="en-US"/>
          </a:p>
        </p:txBody>
      </p:sp>
    </p:spTree>
    <p:extLst>
      <p:ext uri="{BB962C8B-B14F-4D97-AF65-F5344CB8AC3E}">
        <p14:creationId xmlns:p14="http://schemas.microsoft.com/office/powerpoint/2010/main" val="4138948983"/>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has been published as ISO/IEC/IEEE 8802-11:2018/</a:t>
            </a:r>
            <a:r>
              <a:rPr lang="en-AU" dirty="0" err="1"/>
              <a:t>Amd</a:t>
            </a:r>
            <a:r>
              <a:rPr lang="en-AU" dirty="0"/>
              <a:t> 1:2019</a:t>
            </a:r>
          </a:p>
        </p:txBody>
      </p:sp>
      <p:sp>
        <p:nvSpPr>
          <p:cNvPr id="10" name="Content Placeholder 9"/>
          <p:cNvSpPr>
            <a:spLocks noGrp="1"/>
          </p:cNvSpPr>
          <p:nvPr>
            <p:ph idx="1"/>
          </p:nvPr>
        </p:nvSpPr>
        <p:spPr>
          <a:xfrm>
            <a:off x="685800" y="1828800"/>
            <a:ext cx="7772400" cy="4114800"/>
          </a:xfrm>
        </p:spPr>
        <p:txBody>
          <a:bodyPr/>
          <a:lstStyle/>
          <a:p>
            <a:pPr lvl="1"/>
            <a:r>
              <a:rPr lang="en-AU" dirty="0"/>
              <a:t>…</a:t>
            </a:r>
          </a:p>
          <a:p>
            <a:pPr lvl="1"/>
            <a:r>
              <a:rPr lang="en-AU" dirty="0"/>
              <a:t>Unfortunately, errors in the publication process required a re-run of the 60-day pre-ballot, which passed on 1 Sept 2017 (N16697)</a:t>
            </a:r>
          </a:p>
          <a:p>
            <a:pPr lvl="2"/>
            <a:r>
              <a:rPr lang="en-AU" dirty="0"/>
              <a:t>Need? 9/1/11</a:t>
            </a:r>
          </a:p>
          <a:p>
            <a:pPr lvl="2"/>
            <a:r>
              <a:rPr lang="en-AU" dirty="0"/>
              <a:t>Submission? 9/1/11</a:t>
            </a:r>
          </a:p>
          <a:p>
            <a:pPr lvl="1"/>
            <a:r>
              <a:rPr lang="en-AU" dirty="0">
                <a:solidFill>
                  <a:schemeClr val="tx2"/>
                </a:solidFill>
              </a:rPr>
              <a:t>China voted “no” with the usual security related comment</a:t>
            </a:r>
          </a:p>
          <a:p>
            <a:pPr lvl="2"/>
            <a:r>
              <a:rPr lang="en-AU" dirty="0">
                <a:solidFill>
                  <a:schemeClr val="tx2"/>
                </a:solidFill>
              </a:rPr>
              <a:t>Response (</a:t>
            </a:r>
            <a:r>
              <a:rPr lang="en-US" dirty="0">
                <a:hlinkClick r:id="rId2"/>
              </a:rPr>
              <a:t>11-17/1398r0</a:t>
            </a:r>
            <a:r>
              <a:rPr lang="en-US" dirty="0"/>
              <a:t>)</a:t>
            </a:r>
            <a:r>
              <a:rPr lang="en-AU" dirty="0">
                <a:solidFill>
                  <a:schemeClr val="tx2"/>
                </a:solidFill>
              </a:rPr>
              <a:t> has been approved was sent in Oct 2017 (N16725)</a:t>
            </a:r>
          </a:p>
          <a:p>
            <a:r>
              <a:rPr lang="en-AU" dirty="0"/>
              <a:t>FDIS ballot: </a:t>
            </a:r>
            <a:r>
              <a:rPr lang="en-AU" dirty="0">
                <a:solidFill>
                  <a:srgbClr val="00B050"/>
                </a:solidFill>
              </a:rPr>
              <a:t>passed &amp; published</a:t>
            </a:r>
          </a:p>
          <a:p>
            <a:pPr lvl="1"/>
            <a:r>
              <a:rPr lang="en-AU" dirty="0"/>
              <a:t>FDIS ballot passed 9/1/9 on 26 Dec 2018 (N16982)</a:t>
            </a:r>
          </a:p>
          <a:p>
            <a:pPr lvl="2"/>
            <a:r>
              <a:rPr lang="en-AU" dirty="0"/>
              <a:t>China voted no</a:t>
            </a:r>
          </a:p>
          <a:p>
            <a:pPr lvl="1"/>
            <a:r>
              <a:rPr lang="en-AU" dirty="0"/>
              <a:t>A response was sent in Feb 2019 (N16888) – see </a:t>
            </a:r>
            <a:r>
              <a:rPr lang="en-AU" dirty="0">
                <a:hlinkClick r:id="rId3"/>
              </a:rPr>
              <a:t>11-19-0062-01</a:t>
            </a:r>
            <a:endParaRPr lang="en-AU" dirty="0"/>
          </a:p>
          <a:p>
            <a:pPr lvl="1"/>
            <a:r>
              <a:rPr lang="en-AU" dirty="0"/>
              <a:t>Published as ISO/IEC/IEEE 8802-11:2018/</a:t>
            </a:r>
            <a:r>
              <a:rPr lang="en-AU" dirty="0" err="1"/>
              <a:t>Amd</a:t>
            </a:r>
            <a:r>
              <a:rPr lang="en-AU" dirty="0"/>
              <a:t> 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166</a:t>
            </a:fld>
            <a:endParaRPr lang="en-US"/>
          </a:p>
        </p:txBody>
      </p:sp>
    </p:spTree>
    <p:extLst>
      <p:ext uri="{BB962C8B-B14F-4D97-AF65-F5344CB8AC3E}">
        <p14:creationId xmlns:p14="http://schemas.microsoft.com/office/powerpoint/2010/main" val="2771317728"/>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802c has been published as ISO/IEC/IEEE 8802-A:2015/</a:t>
            </a:r>
            <a:r>
              <a:rPr lang="en-AU" dirty="0" err="1"/>
              <a:t>Amd</a:t>
            </a:r>
            <a:r>
              <a:rPr lang="en-AU" dirty="0"/>
              <a:t> 2:2019</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802c/D2.1 </a:t>
            </a:r>
            <a:r>
              <a:rPr lang="en-AU" dirty="0"/>
              <a:t>was liaised for information in Mar 2017 (N16598)</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802c 60-day ballot passed on 2 Feb 2018 (N16765)</a:t>
            </a:r>
          </a:p>
          <a:p>
            <a:pPr lvl="2"/>
            <a:r>
              <a:rPr lang="en-AU" dirty="0"/>
              <a:t>Passed 10/0/12 on need for ISO standard</a:t>
            </a:r>
          </a:p>
          <a:p>
            <a:pPr lvl="2"/>
            <a:r>
              <a:rPr lang="en-AU" dirty="0"/>
              <a:t>Passed 9/0/13 on support for submission to FDIS</a:t>
            </a:r>
          </a:p>
          <a:p>
            <a:pPr lvl="1"/>
            <a:r>
              <a:rPr lang="en-AU" dirty="0"/>
              <a:t>China NB and US NB provided comments</a:t>
            </a:r>
          </a:p>
          <a:p>
            <a:pPr lvl="2"/>
            <a:r>
              <a:rPr lang="en-AU" dirty="0"/>
              <a:t>A response was sent in Apr 2018 (N16797)</a:t>
            </a:r>
          </a:p>
          <a:p>
            <a:r>
              <a:rPr lang="en-AU" dirty="0"/>
              <a:t>FDIS ballot: </a:t>
            </a:r>
            <a:r>
              <a:rPr lang="en-AU" dirty="0">
                <a:solidFill>
                  <a:srgbClr val="00B050"/>
                </a:solidFill>
              </a:rPr>
              <a:t>passed &amp; published and response sent</a:t>
            </a:r>
          </a:p>
          <a:p>
            <a:pPr lvl="1"/>
            <a:r>
              <a:rPr lang="en-AU" dirty="0"/>
              <a:t>FDIS ballot passed 9/1/9 on 26 Dec 2018 (</a:t>
            </a:r>
            <a:r>
              <a:rPr lang="en-AU" dirty="0">
                <a:solidFill>
                  <a:srgbClr val="FF0000"/>
                </a:solidFill>
              </a:rPr>
              <a:t>N??????</a:t>
            </a:r>
            <a:r>
              <a:rPr lang="en-AU" dirty="0"/>
              <a:t>)</a:t>
            </a:r>
          </a:p>
          <a:p>
            <a:pPr lvl="1"/>
            <a:r>
              <a:rPr lang="en-AU" dirty="0"/>
              <a:t>China NB voted “no” &amp; provided comments</a:t>
            </a:r>
          </a:p>
          <a:p>
            <a:pPr lvl="2"/>
            <a:r>
              <a:rPr lang="en-AU" dirty="0"/>
              <a:t>A response was sent in Apr 2019 (N16944)</a:t>
            </a:r>
            <a:r>
              <a:rPr lang="en-AU" dirty="0">
                <a:solidFill>
                  <a:srgbClr val="FF0000"/>
                </a:solidFill>
              </a:rPr>
              <a:t> </a:t>
            </a:r>
          </a:p>
          <a:p>
            <a:pPr lvl="1"/>
            <a:r>
              <a:rPr lang="en-AU" dirty="0"/>
              <a:t>Published as ISO/IEC/IEEE 8802-A:2015/</a:t>
            </a:r>
            <a:r>
              <a:rPr lang="en-AU" dirty="0" err="1"/>
              <a:t>Amd</a:t>
            </a:r>
            <a:r>
              <a:rPr lang="en-AU" dirty="0"/>
              <a:t> 2:2019</a:t>
            </a:r>
          </a:p>
          <a:p>
            <a:pPr lvl="2"/>
            <a:r>
              <a:rPr lang="en-AU" dirty="0">
                <a:solidFill>
                  <a:srgbClr val="FF0000"/>
                </a:solidFill>
              </a:rPr>
              <a:t> </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167</a:t>
            </a:fld>
            <a:endParaRPr lang="en-US"/>
          </a:p>
        </p:txBody>
      </p:sp>
    </p:spTree>
    <p:extLst>
      <p:ext uri="{BB962C8B-B14F-4D97-AF65-F5344CB8AC3E}">
        <p14:creationId xmlns:p14="http://schemas.microsoft.com/office/powerpoint/2010/main" val="1406622443"/>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802.11ah has been published as ISO/IEC/IEEE 8802-11:2018/</a:t>
            </a:r>
            <a:r>
              <a:rPr lang="en-AU" dirty="0" err="1"/>
              <a:t>Amd</a:t>
            </a:r>
            <a:r>
              <a:rPr lang="en-AU" dirty="0"/>
              <a:t> 2</a:t>
            </a:r>
            <a:br>
              <a:rPr lang="en-AU" dirty="0"/>
            </a:br>
            <a:endParaRPr lang="en-AU" dirty="0"/>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802.11ah drafts were liaised for information </a:t>
            </a:r>
          </a:p>
          <a:p>
            <a:pPr lvl="2"/>
            <a:r>
              <a:rPr lang="en-GB" dirty="0"/>
              <a:t>D5.0 in Oct 2015</a:t>
            </a:r>
          </a:p>
          <a:p>
            <a:pPr lvl="2"/>
            <a:r>
              <a:rPr lang="en-GB" dirty="0"/>
              <a:t>D9.0 in Sep 2016</a:t>
            </a:r>
          </a:p>
          <a:p>
            <a:r>
              <a:rPr lang="en-US" dirty="0"/>
              <a:t>60-day</a:t>
            </a:r>
            <a:r>
              <a:rPr lang="en-AU" dirty="0"/>
              <a:t> pre-ballot: </a:t>
            </a:r>
            <a:r>
              <a:rPr lang="en-AU" dirty="0">
                <a:solidFill>
                  <a:srgbClr val="00B050"/>
                </a:solidFill>
              </a:rPr>
              <a:t>passed</a:t>
            </a:r>
          </a:p>
          <a:p>
            <a:pPr lvl="1"/>
            <a:r>
              <a:rPr lang="en-AU" dirty="0"/>
              <a:t>802.11ah passed 60-day pre-ballot (N16685) on 20 July 2017</a:t>
            </a:r>
          </a:p>
          <a:p>
            <a:pPr lvl="2"/>
            <a:r>
              <a:rPr lang="en-AU" dirty="0"/>
              <a:t>Need? 10/0/10</a:t>
            </a:r>
          </a:p>
          <a:p>
            <a:pPr lvl="2"/>
            <a:r>
              <a:rPr lang="en-AU" dirty="0"/>
              <a:t>Submission? 9/0/11</a:t>
            </a:r>
          </a:p>
          <a:p>
            <a:r>
              <a:rPr lang="en-AU" dirty="0"/>
              <a:t>FDIS ballot: </a:t>
            </a:r>
            <a:r>
              <a:rPr lang="en-AU" dirty="0">
                <a:solidFill>
                  <a:srgbClr val="00B050"/>
                </a:solidFill>
              </a:rPr>
              <a:t>passed &amp; published</a:t>
            </a:r>
          </a:p>
          <a:p>
            <a:pPr lvl="1"/>
            <a:r>
              <a:rPr lang="en-AU" dirty="0"/>
              <a:t>802.11ah passed FDIS ballot (N16685) on 8 Feb 2019 (N16983)</a:t>
            </a:r>
          </a:p>
          <a:p>
            <a:pPr lvl="2"/>
            <a:r>
              <a:rPr lang="en-AU" dirty="0"/>
              <a:t>Passed 9/1/9</a:t>
            </a:r>
          </a:p>
          <a:p>
            <a:pPr lvl="1"/>
            <a:r>
              <a:rPr lang="en-AU" dirty="0"/>
              <a:t>There was a negative vote and comments from China NB</a:t>
            </a:r>
          </a:p>
          <a:p>
            <a:pPr lvl="2"/>
            <a:r>
              <a:rPr lang="en-AU" dirty="0"/>
              <a:t>Response sent in Mar 2019 (N16906)</a:t>
            </a:r>
          </a:p>
          <a:p>
            <a:pPr lvl="1"/>
            <a:r>
              <a:rPr lang="en-AU" dirty="0"/>
              <a:t>Standard published as ISO/IEC/IEEE 8802-11:2018/</a:t>
            </a:r>
            <a:r>
              <a:rPr lang="en-AU" dirty="0" err="1"/>
              <a:t>Amd</a:t>
            </a:r>
            <a:r>
              <a:rPr lang="en-AU" dirty="0"/>
              <a:t> 2</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168</a:t>
            </a:fld>
            <a:endParaRPr lang="en-US"/>
          </a:p>
        </p:txBody>
      </p:sp>
    </p:spTree>
    <p:extLst>
      <p:ext uri="{BB962C8B-B14F-4D97-AF65-F5344CB8AC3E}">
        <p14:creationId xmlns:p14="http://schemas.microsoft.com/office/powerpoint/2010/main" val="1870478364"/>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1CM</a:t>
            </a:r>
            <a:r>
              <a:rPr lang="en-AU" dirty="0"/>
              <a:t> has been published as ISO/IEC/IEEE 8802-1CM:2019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D2.2 was liaised in Apr 2018 (WG1N124)</a:t>
            </a:r>
          </a:p>
          <a:p>
            <a:r>
              <a:rPr lang="en-US" dirty="0"/>
              <a:t>60-day</a:t>
            </a:r>
            <a:r>
              <a:rPr lang="en-AU" dirty="0"/>
              <a:t> pre-ballot: </a:t>
            </a:r>
            <a:r>
              <a:rPr lang="en-AU" dirty="0">
                <a:solidFill>
                  <a:srgbClr val="00B050"/>
                </a:solidFill>
              </a:rPr>
              <a:t>passed</a:t>
            </a:r>
            <a:endParaRPr lang="en-AU" dirty="0"/>
          </a:p>
          <a:p>
            <a:pPr lvl="1"/>
            <a:r>
              <a:rPr lang="en-AU" dirty="0"/>
              <a:t>802.</a:t>
            </a:r>
            <a:r>
              <a:rPr lang="en-AU" dirty="0">
                <a:cs typeface="Arial" panose="020B0604020202020204" pitchFamily="34" charset="0"/>
              </a:rPr>
              <a:t>1CM</a:t>
            </a:r>
            <a:r>
              <a:rPr lang="en-AU" dirty="0"/>
              <a:t> 60-day ballot passed on 14 Oct 2018 (N16859)</a:t>
            </a:r>
          </a:p>
          <a:p>
            <a:pPr lvl="2"/>
            <a:r>
              <a:rPr lang="en-AU" dirty="0"/>
              <a:t>Passed 7/0/11 on need for ISO standard</a:t>
            </a:r>
          </a:p>
          <a:p>
            <a:pPr lvl="2"/>
            <a:r>
              <a:rPr lang="en-AU" dirty="0"/>
              <a:t>Passed 5/0/13 on support for submission to FDIS</a:t>
            </a:r>
          </a:p>
          <a:p>
            <a:pPr lvl="1"/>
            <a:r>
              <a:rPr lang="en-AU" dirty="0"/>
              <a:t>No comments were submitted</a:t>
            </a:r>
          </a:p>
          <a:p>
            <a:r>
              <a:rPr lang="en-AU" dirty="0"/>
              <a:t>FDIS ballot: </a:t>
            </a:r>
            <a:r>
              <a:rPr lang="en-AU" kern="1200" dirty="0">
                <a:solidFill>
                  <a:srgbClr val="00B050"/>
                </a:solidFill>
              </a:rPr>
              <a:t>passed &amp; published</a:t>
            </a:r>
          </a:p>
          <a:p>
            <a:pPr lvl="1"/>
            <a:r>
              <a:rPr lang="en-AU" dirty="0"/>
              <a:t>802.</a:t>
            </a:r>
            <a:r>
              <a:rPr lang="en-AU" dirty="0">
                <a:cs typeface="Arial" panose="020B0604020202020204" pitchFamily="34" charset="0"/>
              </a:rPr>
              <a:t>1CM</a:t>
            </a:r>
            <a:r>
              <a:rPr lang="en-AU" dirty="0"/>
              <a:t> FDIS ballot passed on 27 Jun 2018</a:t>
            </a:r>
          </a:p>
          <a:p>
            <a:pPr lvl="2"/>
            <a:r>
              <a:rPr lang="en-AU" kern="1200" dirty="0"/>
              <a:t>Passed 10/10/10</a:t>
            </a:r>
          </a:p>
          <a:p>
            <a:pPr lvl="2"/>
            <a:r>
              <a:rPr lang="en-AU" kern="1200" dirty="0"/>
              <a:t>No comments</a:t>
            </a:r>
          </a:p>
          <a:p>
            <a:pPr lvl="1"/>
            <a:r>
              <a:rPr lang="en-AU" dirty="0"/>
              <a:t>Published as  ISO/IEC/IEEE 8802-1CM:2019</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169</a:t>
            </a:fld>
            <a:endParaRPr lang="en-US"/>
          </a:p>
        </p:txBody>
      </p:sp>
    </p:spTree>
    <p:extLst>
      <p:ext uri="{BB962C8B-B14F-4D97-AF65-F5344CB8AC3E}">
        <p14:creationId xmlns:p14="http://schemas.microsoft.com/office/powerpoint/2010/main" val="35753137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The issues highlighted in Hawaii related to the balloting process have probably been resolved</a:t>
            </a:r>
          </a:p>
        </p:txBody>
      </p:sp>
      <p:sp>
        <p:nvSpPr>
          <p:cNvPr id="8" name="Content Placeholder 7"/>
          <p:cNvSpPr>
            <a:spLocks noGrp="1"/>
          </p:cNvSpPr>
          <p:nvPr>
            <p:ph idx="1"/>
          </p:nvPr>
        </p:nvSpPr>
        <p:spPr/>
        <p:txBody>
          <a:bodyPr/>
          <a:lstStyle/>
          <a:p>
            <a:pPr lvl="1"/>
            <a:r>
              <a:rPr lang="en-AU" dirty="0"/>
              <a:t>In recent months a number of 60-day and FDIS ballots have not started as expected</a:t>
            </a:r>
          </a:p>
          <a:p>
            <a:pPr lvl="1"/>
            <a:r>
              <a:rPr lang="en-AU" dirty="0"/>
              <a:t>(Update on 15 Nov 2019) It is believed the procedural issues between IEEE-SA staff and ISO staff that have caused a slowdown in ballot handling have now been resolved and that ballots will restart in next 6-8 weeks.</a:t>
            </a:r>
          </a:p>
          <a:p>
            <a:pPr lvl="1"/>
            <a:r>
              <a:rPr lang="en-AU" dirty="0"/>
              <a:t>(Update on 17 Dec 2019) The first FDIS (802.1Q) has started after the procedural issues</a:t>
            </a:r>
          </a:p>
          <a:p>
            <a:pPr lvl="1"/>
            <a:r>
              <a:rPr lang="en-AU" dirty="0"/>
              <a:t>(Update on 7 Jan 2020) It appears procedural issues are still being encountered</a:t>
            </a:r>
            <a:endParaRPr lang="en-AU" dirty="0">
              <a:solidFill>
                <a:srgbClr val="FF0000"/>
              </a:solidFill>
            </a:endParaRPr>
          </a:p>
          <a:p>
            <a:pPr lvl="1"/>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17</a:t>
            </a:fld>
            <a:endParaRPr lang="en-US"/>
          </a:p>
        </p:txBody>
      </p:sp>
    </p:spTree>
    <p:extLst>
      <p:ext uri="{BB962C8B-B14F-4D97-AF65-F5344CB8AC3E}">
        <p14:creationId xmlns:p14="http://schemas.microsoft.com/office/powerpoint/2010/main" val="1273078139"/>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802.15.6-2012 published as ISO/IEC/IEEE 8802-15-6:2017</a:t>
            </a:r>
            <a:endParaRPr lang="en-AU" dirty="0">
              <a:solidFill>
                <a:srgbClr val="FF0000"/>
              </a:solidFill>
            </a:endParaRPr>
          </a:p>
        </p:txBody>
      </p:sp>
      <p:sp>
        <p:nvSpPr>
          <p:cNvPr id="10" name="Content Placeholder 9"/>
          <p:cNvSpPr>
            <a:spLocks noGrp="1"/>
          </p:cNvSpPr>
          <p:nvPr>
            <p:ph idx="1"/>
          </p:nvPr>
        </p:nvSpPr>
        <p:spPr>
          <a:xfrm>
            <a:off x="685800" y="1524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The 802.15.6 standard was supposed to be liaised in Apr 2016 for information but was eventually liaised in late July 2016</a:t>
            </a:r>
          </a:p>
          <a:p>
            <a:r>
              <a:rPr lang="en-US" dirty="0"/>
              <a:t>60-day</a:t>
            </a:r>
            <a:r>
              <a:rPr lang="en-AU" dirty="0"/>
              <a:t> pre-ballot: </a:t>
            </a:r>
            <a:r>
              <a:rPr lang="en-AU" dirty="0">
                <a:solidFill>
                  <a:srgbClr val="00B050"/>
                </a:solidFill>
              </a:rPr>
              <a:t>passed &amp; responses sent</a:t>
            </a:r>
            <a:endParaRPr lang="en-AU" dirty="0">
              <a:solidFill>
                <a:schemeClr val="accent2"/>
              </a:solidFill>
            </a:endParaRPr>
          </a:p>
          <a:p>
            <a:pPr lvl="1"/>
            <a:r>
              <a:rPr lang="en-GB" dirty="0"/>
              <a:t>The 60-day ballot passed on 23 Nov 2016</a:t>
            </a:r>
          </a:p>
          <a:p>
            <a:pPr lvl="2"/>
            <a:r>
              <a:rPr lang="en-GB" dirty="0"/>
              <a:t>Need for IS on topic: 9/0/10</a:t>
            </a:r>
          </a:p>
          <a:p>
            <a:pPr lvl="2"/>
            <a:r>
              <a:rPr lang="en-GB" dirty="0"/>
              <a:t>Submission of this proposal as IS: 6/3/10, with “no” from Germany, Japan &amp; UK</a:t>
            </a:r>
          </a:p>
          <a:p>
            <a:pPr lvl="1"/>
            <a:r>
              <a:rPr lang="en-AU" dirty="0"/>
              <a:t>Responses were sent in Feb 2017 (see 15-17-0107-02)</a:t>
            </a:r>
            <a:endParaRPr lang="en-GB"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17 by 12/2/14 (N16711)</a:t>
            </a:r>
          </a:p>
          <a:p>
            <a:pPr lvl="2"/>
            <a:r>
              <a:rPr lang="en-AU" dirty="0"/>
              <a:t>China NB and Japan NB voted “no” with comments</a:t>
            </a:r>
          </a:p>
          <a:p>
            <a:pPr lvl="2"/>
            <a:r>
              <a:rPr lang="en-AU" dirty="0"/>
              <a:t>Response finally sent after July 2019 meeting by e-mail but SC6 Secretary decided not to publish because so late</a:t>
            </a:r>
          </a:p>
          <a:p>
            <a:pPr lvl="1"/>
            <a:r>
              <a:rPr lang="en-AU" dirty="0"/>
              <a:t>Published as ISO/IEC/IEEE 8802-15-6:2017</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170</a:t>
            </a:fld>
            <a:endParaRPr lang="en-US"/>
          </a:p>
        </p:txBody>
      </p:sp>
    </p:spTree>
    <p:extLst>
      <p:ext uri="{BB962C8B-B14F-4D97-AF65-F5344CB8AC3E}">
        <p14:creationId xmlns:p14="http://schemas.microsoft.com/office/powerpoint/2010/main" val="2236521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has sent 62 standards through to PSDO ratification with 36 in-process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698217640"/>
              </p:ext>
            </p:extLst>
          </p:nvPr>
        </p:nvGraphicFramePr>
        <p:xfrm>
          <a:off x="1714500" y="2133600"/>
          <a:ext cx="5791200" cy="3337560"/>
        </p:xfrm>
        <a:graphic>
          <a:graphicData uri="http://schemas.openxmlformats.org/drawingml/2006/table">
            <a:tbl>
              <a:tblPr firstRow="1" bandRow="1">
                <a:tableStyleId>{21E4AEA4-8DFA-4A89-87EB-49C32662AFE0}</a:tableStyleId>
              </a:tblPr>
              <a:tblGrid>
                <a:gridCol w="1930400">
                  <a:extLst>
                    <a:ext uri="{9D8B030D-6E8A-4147-A177-3AD203B41FA5}">
                      <a16:colId xmlns:a16="http://schemas.microsoft.com/office/drawing/2014/main" val="4026387333"/>
                    </a:ext>
                  </a:extLst>
                </a:gridCol>
                <a:gridCol w="1930400">
                  <a:extLst>
                    <a:ext uri="{9D8B030D-6E8A-4147-A177-3AD203B41FA5}">
                      <a16:colId xmlns:a16="http://schemas.microsoft.com/office/drawing/2014/main" val="1749157900"/>
                    </a:ext>
                  </a:extLst>
                </a:gridCol>
                <a:gridCol w="1930400">
                  <a:extLst>
                    <a:ext uri="{9D8B030D-6E8A-4147-A177-3AD203B41FA5}">
                      <a16:colId xmlns:a16="http://schemas.microsoft.com/office/drawing/2014/main" val="3686578755"/>
                    </a:ext>
                  </a:extLst>
                </a:gridCol>
              </a:tblGrid>
              <a:tr h="370840">
                <a:tc>
                  <a:txBody>
                    <a:bodyPr/>
                    <a:lstStyle/>
                    <a:p>
                      <a:pPr algn="ctr"/>
                      <a:r>
                        <a:rPr lang="en-AU" dirty="0"/>
                        <a:t>WG</a:t>
                      </a:r>
                    </a:p>
                  </a:txBody>
                  <a:tcPr/>
                </a:tc>
                <a:tc>
                  <a:txBody>
                    <a:bodyPr/>
                    <a:lstStyle/>
                    <a:p>
                      <a:pPr algn="ctr"/>
                      <a:r>
                        <a:rPr lang="en-AU" dirty="0"/>
                        <a:t>Completed</a:t>
                      </a:r>
                    </a:p>
                  </a:txBody>
                  <a:tcPr/>
                </a:tc>
                <a:tc>
                  <a:txBody>
                    <a:bodyPr/>
                    <a:lstStyle/>
                    <a:p>
                      <a:pPr algn="ctr"/>
                      <a:r>
                        <a:rPr lang="en-AU" dirty="0"/>
                        <a:t>In-process</a:t>
                      </a:r>
                    </a:p>
                  </a:txBody>
                  <a:tcPr/>
                </a:tc>
                <a:extLst>
                  <a:ext uri="{0D108BD9-81ED-4DB2-BD59-A6C34878D82A}">
                    <a16:rowId xmlns:a16="http://schemas.microsoft.com/office/drawing/2014/main" val="2218623818"/>
                  </a:ext>
                </a:extLst>
              </a:tr>
              <a:tr h="370840">
                <a:tc>
                  <a:txBody>
                    <a:bodyPr/>
                    <a:lstStyle/>
                    <a:p>
                      <a:pPr algn="ctr"/>
                      <a:r>
                        <a:rPr lang="en-AU" b="1" dirty="0"/>
                        <a:t>802.1</a:t>
                      </a:r>
                    </a:p>
                  </a:txBody>
                  <a:tcPr/>
                </a:tc>
                <a:tc>
                  <a:txBody>
                    <a:bodyPr/>
                    <a:lstStyle/>
                    <a:p>
                      <a:pPr algn="ctr"/>
                      <a:r>
                        <a:rPr lang="en-AU" dirty="0"/>
                        <a:t>29</a:t>
                      </a:r>
                    </a:p>
                  </a:txBody>
                  <a:tcPr/>
                </a:tc>
                <a:tc>
                  <a:txBody>
                    <a:bodyPr/>
                    <a:lstStyle/>
                    <a:p>
                      <a:pPr algn="ctr"/>
                      <a:r>
                        <a:rPr lang="en-AU" dirty="0"/>
                        <a:t>13</a:t>
                      </a:r>
                    </a:p>
                  </a:txBody>
                  <a:tcPr/>
                </a:tc>
                <a:extLst>
                  <a:ext uri="{0D108BD9-81ED-4DB2-BD59-A6C34878D82A}">
                    <a16:rowId xmlns:a16="http://schemas.microsoft.com/office/drawing/2014/main" val="2541870238"/>
                  </a:ext>
                </a:extLst>
              </a:tr>
              <a:tr h="370840">
                <a:tc>
                  <a:txBody>
                    <a:bodyPr/>
                    <a:lstStyle/>
                    <a:p>
                      <a:pPr algn="ctr"/>
                      <a:r>
                        <a:rPr lang="en-AU" b="1" dirty="0"/>
                        <a:t>802.3</a:t>
                      </a:r>
                    </a:p>
                  </a:txBody>
                  <a:tcPr/>
                </a:tc>
                <a:tc>
                  <a:txBody>
                    <a:bodyPr/>
                    <a:lstStyle/>
                    <a:p>
                      <a:pPr algn="ctr"/>
                      <a:r>
                        <a:rPr lang="en-AU" dirty="0"/>
                        <a:t>15</a:t>
                      </a:r>
                    </a:p>
                  </a:txBody>
                  <a:tcPr/>
                </a:tc>
                <a:tc>
                  <a:txBody>
                    <a:bodyPr/>
                    <a:lstStyle/>
                    <a:p>
                      <a:pPr algn="ctr"/>
                      <a:r>
                        <a:rPr lang="en-AU" dirty="0"/>
                        <a:t>11</a:t>
                      </a:r>
                    </a:p>
                  </a:txBody>
                  <a:tcPr/>
                </a:tc>
                <a:extLst>
                  <a:ext uri="{0D108BD9-81ED-4DB2-BD59-A6C34878D82A}">
                    <a16:rowId xmlns:a16="http://schemas.microsoft.com/office/drawing/2014/main" val="2616437558"/>
                  </a:ext>
                </a:extLst>
              </a:tr>
              <a:tr h="370840">
                <a:tc>
                  <a:txBody>
                    <a:bodyPr/>
                    <a:lstStyle/>
                    <a:p>
                      <a:pPr algn="ctr"/>
                      <a:r>
                        <a:rPr lang="en-AU" b="1" dirty="0"/>
                        <a:t>802.11</a:t>
                      </a:r>
                    </a:p>
                  </a:txBody>
                  <a:tcPr/>
                </a:tc>
                <a:tc>
                  <a:txBody>
                    <a:bodyPr/>
                    <a:lstStyle/>
                    <a:p>
                      <a:pPr algn="ctr"/>
                      <a:r>
                        <a:rPr lang="en-AU" dirty="0"/>
                        <a:t>9</a:t>
                      </a:r>
                    </a:p>
                  </a:txBody>
                  <a:tcPr/>
                </a:tc>
                <a:tc>
                  <a:txBody>
                    <a:bodyPr/>
                    <a:lstStyle/>
                    <a:p>
                      <a:pPr algn="ctr"/>
                      <a:r>
                        <a:rPr lang="en-AU" dirty="0"/>
                        <a:t>12</a:t>
                      </a:r>
                    </a:p>
                  </a:txBody>
                  <a:tcPr/>
                </a:tc>
                <a:extLst>
                  <a:ext uri="{0D108BD9-81ED-4DB2-BD59-A6C34878D82A}">
                    <a16:rowId xmlns:a16="http://schemas.microsoft.com/office/drawing/2014/main" val="3943146548"/>
                  </a:ext>
                </a:extLst>
              </a:tr>
              <a:tr h="370840">
                <a:tc>
                  <a:txBody>
                    <a:bodyPr/>
                    <a:lstStyle/>
                    <a:p>
                      <a:pPr algn="ctr"/>
                      <a:r>
                        <a:rPr lang="en-AU" b="1" dirty="0"/>
                        <a:t>802.15</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2187709932"/>
                  </a:ext>
                </a:extLst>
              </a:tr>
              <a:tr h="370840">
                <a:tc>
                  <a:txBody>
                    <a:bodyPr/>
                    <a:lstStyle/>
                    <a:p>
                      <a:pPr algn="ctr"/>
                      <a:r>
                        <a:rPr lang="en-AU" b="1" dirty="0"/>
                        <a:t>802.16</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1930315798"/>
                  </a:ext>
                </a:extLst>
              </a:tr>
              <a:tr h="370840">
                <a:tc>
                  <a:txBody>
                    <a:bodyPr/>
                    <a:lstStyle/>
                    <a:p>
                      <a:pPr algn="ctr"/>
                      <a:r>
                        <a:rPr lang="en-AU" b="1" dirty="0"/>
                        <a:t>802.21</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3179030079"/>
                  </a:ext>
                </a:extLst>
              </a:tr>
              <a:tr h="370840">
                <a:tc>
                  <a:txBody>
                    <a:bodyPr/>
                    <a:lstStyle/>
                    <a:p>
                      <a:pPr algn="ctr"/>
                      <a:r>
                        <a:rPr lang="en-AU" b="1" dirty="0"/>
                        <a:t>802.22</a:t>
                      </a:r>
                    </a:p>
                  </a:txBody>
                  <a:tcPr/>
                </a:tc>
                <a:tc>
                  <a:txBody>
                    <a:bodyPr/>
                    <a:lstStyle/>
                    <a:p>
                      <a:pPr algn="ctr"/>
                      <a:r>
                        <a:rPr lang="en-AU" dirty="0"/>
                        <a:t>3</a:t>
                      </a:r>
                    </a:p>
                  </a:txBody>
                  <a:tcPr>
                    <a:lnB w="12700" cap="flat" cmpd="sng" algn="ctr">
                      <a:solidFill>
                        <a:schemeClr val="tx1"/>
                      </a:solidFill>
                      <a:prstDash val="solid"/>
                      <a:round/>
                      <a:headEnd type="none" w="med" len="med"/>
                      <a:tailEnd type="none" w="med" len="med"/>
                    </a:lnB>
                  </a:tcPr>
                </a:tc>
                <a:tc>
                  <a:txBody>
                    <a:bodyPr/>
                    <a:lstStyle/>
                    <a:p>
                      <a:pPr algn="ctr"/>
                      <a:r>
                        <a:rPr lang="en-AU" dirty="0"/>
                        <a:t>0</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6360250"/>
                  </a:ext>
                </a:extLst>
              </a:tr>
              <a:tr h="370840">
                <a:tc>
                  <a:txBody>
                    <a:bodyPr/>
                    <a:lstStyle/>
                    <a:p>
                      <a:pPr algn="ctr"/>
                      <a:r>
                        <a:rPr lang="en-AU" b="1" dirty="0"/>
                        <a:t>All</a:t>
                      </a:r>
                    </a:p>
                  </a:txBody>
                  <a:tcPr/>
                </a:tc>
                <a:tc>
                  <a:txBody>
                    <a:bodyPr/>
                    <a:lstStyle/>
                    <a:p>
                      <a:pPr algn="ctr"/>
                      <a:r>
                        <a:rPr lang="en-AU" b="1" dirty="0"/>
                        <a:t>62</a:t>
                      </a:r>
                    </a:p>
                  </a:txBody>
                  <a:tcPr>
                    <a:lnT w="12700" cap="flat" cmpd="sng" algn="ctr">
                      <a:solidFill>
                        <a:schemeClr val="tx1"/>
                      </a:solidFill>
                      <a:prstDash val="solid"/>
                      <a:round/>
                      <a:headEnd type="none" w="med" len="med"/>
                      <a:tailEnd type="none" w="med" len="med"/>
                    </a:lnT>
                  </a:tcPr>
                </a:tc>
                <a:tc>
                  <a:txBody>
                    <a:bodyPr/>
                    <a:lstStyle/>
                    <a:p>
                      <a:pPr algn="ctr"/>
                      <a:r>
                        <a:rPr lang="en-AU" b="1" dirty="0"/>
                        <a:t>36</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24263602"/>
                  </a:ext>
                </a:extLst>
              </a:tr>
            </a:tbl>
          </a:graphicData>
        </a:graphic>
      </p:graphicFrame>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18</a:t>
            </a:fld>
            <a:endParaRPr lang="en-US"/>
          </a:p>
        </p:txBody>
      </p:sp>
    </p:spTree>
    <p:extLst>
      <p:ext uri="{BB962C8B-B14F-4D97-AF65-F5344CB8AC3E}">
        <p14:creationId xmlns:p14="http://schemas.microsoft.com/office/powerpoint/2010/main" val="39769215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29 standards completely through the PSDO ratification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19</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1596186"/>
              </p:ext>
            </p:extLst>
          </p:nvPr>
        </p:nvGraphicFramePr>
        <p:xfrm>
          <a:off x="762000" y="1722120"/>
          <a:ext cx="7620000" cy="4602480"/>
        </p:xfrm>
        <a:graphic>
          <a:graphicData uri="http://schemas.openxmlformats.org/drawingml/2006/table">
            <a:tbl>
              <a:tblPr firstRow="1" bandRow="1">
                <a:tableStyleId>{21E4AEA4-8DFA-4A89-87EB-49C32662AFE0}</a:tableStyleId>
              </a:tblPr>
              <a:tblGrid>
                <a:gridCol w="1371600">
                  <a:extLst>
                    <a:ext uri="{9D8B030D-6E8A-4147-A177-3AD203B41FA5}">
                      <a16:colId xmlns:a16="http://schemas.microsoft.com/office/drawing/2014/main" val="20000"/>
                    </a:ext>
                  </a:extLst>
                </a:gridCol>
                <a:gridCol w="2030186">
                  <a:extLst>
                    <a:ext uri="{9D8B030D-6E8A-4147-A177-3AD203B41FA5}">
                      <a16:colId xmlns:a16="http://schemas.microsoft.com/office/drawing/2014/main" val="20001"/>
                    </a:ext>
                  </a:extLst>
                </a:gridCol>
                <a:gridCol w="2109107">
                  <a:extLst>
                    <a:ext uri="{9D8B030D-6E8A-4147-A177-3AD203B41FA5}">
                      <a16:colId xmlns:a16="http://schemas.microsoft.com/office/drawing/2014/main" val="20002"/>
                    </a:ext>
                  </a:extLst>
                </a:gridCol>
                <a:gridCol w="2109107">
                  <a:extLst>
                    <a:ext uri="{9D8B030D-6E8A-4147-A177-3AD203B41FA5}">
                      <a16:colId xmlns:a16="http://schemas.microsoft.com/office/drawing/2014/main" val="20003"/>
                    </a:ext>
                  </a:extLst>
                </a:gridCol>
              </a:tblGrid>
              <a:tr h="536222">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10444">
                <a:tc>
                  <a:txBody>
                    <a:bodyPr/>
                    <a:lstStyle/>
                    <a:p>
                      <a:r>
                        <a:rPr lang="en-AU" sz="1600" b="0" dirty="0"/>
                        <a:t>802</a:t>
                      </a:r>
                      <a:endParaRPr lang="en-AU" sz="1600" b="0" dirty="0">
                        <a:latin typeface="+mj-lt"/>
                        <a:cs typeface="Arial" panose="020B0604020202020204" pitchFamily="34" charset="0"/>
                      </a:endParaRPr>
                    </a:p>
                  </a:txBody>
                  <a:tcPr marL="115147" marR="115147"/>
                </a:tc>
                <a:tc>
                  <a:txBody>
                    <a:bodyPr/>
                    <a:lstStyle/>
                    <a:p>
                      <a:pPr algn="ctr"/>
                      <a:r>
                        <a:rPr lang="en-AU" sz="1600" b="0" kern="1200" dirty="0">
                          <a:solidFill>
                            <a:srgbClr val="00B050"/>
                          </a:solidFill>
                        </a:rPr>
                        <a:t>Oct 2014</a:t>
                      </a:r>
                      <a:endParaRPr lang="en-AU" sz="1600" b="0" kern="1200" dirty="0">
                        <a:solidFill>
                          <a:srgbClr val="00B050"/>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Nov 2015</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rPr>
                        <a:t>Jan 2016</a:t>
                      </a:r>
                      <a:endParaRPr lang="en-AU" sz="1600" b="0" kern="1200" dirty="0">
                        <a:solidFill>
                          <a:srgbClr val="00B050"/>
                        </a:solidFill>
                        <a:latin typeface="+mn-lt"/>
                        <a:ea typeface="+mn-ea"/>
                        <a:cs typeface="+mn-cs"/>
                      </a:endParaRPr>
                    </a:p>
                  </a:txBody>
                  <a:tcPr marL="115147" marR="115147"/>
                </a:tc>
                <a:extLst>
                  <a:ext uri="{0D108BD9-81ED-4DB2-BD59-A6C34878D82A}">
                    <a16:rowId xmlns:a16="http://schemas.microsoft.com/office/drawing/2014/main" val="10001"/>
                  </a:ext>
                </a:extLst>
              </a:tr>
              <a:tr h="310444">
                <a:tc>
                  <a:txBody>
                    <a:bodyPr/>
                    <a:lstStyle/>
                    <a:p>
                      <a:r>
                        <a:rPr lang="en-AU" sz="1600" b="0" dirty="0"/>
                        <a:t>802.1X</a:t>
                      </a:r>
                    </a:p>
                  </a:txBody>
                  <a:tcPr marL="115147" marR="115147"/>
                </a:tc>
                <a:tc>
                  <a:txBody>
                    <a:bodyPr/>
                    <a:lstStyle/>
                    <a:p>
                      <a:pPr algn="ctr"/>
                      <a:r>
                        <a:rPr lang="en-AU" sz="1600" b="0" dirty="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extLst>
                  <a:ext uri="{0D108BD9-81ED-4DB2-BD59-A6C34878D82A}">
                    <a16:rowId xmlns:a16="http://schemas.microsoft.com/office/drawing/2014/main" val="10002"/>
                  </a:ext>
                </a:extLst>
              </a:tr>
              <a:tr h="310444">
                <a:tc>
                  <a:txBody>
                    <a:bodyPr/>
                    <a:lstStyle/>
                    <a:p>
                      <a:r>
                        <a:rPr lang="en-AU" sz="1600" b="0" dirty="0"/>
                        <a:t>802.1AE</a:t>
                      </a:r>
                    </a:p>
                  </a:txBody>
                  <a:tcPr marL="115147" marR="115147"/>
                </a:tc>
                <a:tc>
                  <a:txBody>
                    <a:bodyPr/>
                    <a:lstStyle/>
                    <a:p>
                      <a:pPr algn="ctr"/>
                      <a:r>
                        <a:rPr lang="en-AU" sz="1600" b="0" baseline="0" dirty="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extLst>
                  <a:ext uri="{0D108BD9-81ED-4DB2-BD59-A6C34878D82A}">
                    <a16:rowId xmlns:a16="http://schemas.microsoft.com/office/drawing/2014/main" val="10003"/>
                  </a:ext>
                </a:extLst>
              </a:tr>
              <a:tr h="310444">
                <a:tc>
                  <a:txBody>
                    <a:bodyPr/>
                    <a:lstStyle/>
                    <a:p>
                      <a:r>
                        <a:rPr lang="en-AU" sz="1600" b="0" dirty="0"/>
                        <a:t>802.1AB</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4"/>
                  </a:ext>
                </a:extLst>
              </a:tr>
              <a:tr h="310444">
                <a:tc>
                  <a:txBody>
                    <a:bodyPr/>
                    <a:lstStyle/>
                    <a:p>
                      <a:r>
                        <a:rPr lang="en-AU" sz="1600" b="0" dirty="0"/>
                        <a:t>802.1AR</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5"/>
                  </a:ext>
                </a:extLst>
              </a:tr>
              <a:tr h="310444">
                <a:tc>
                  <a:txBody>
                    <a:bodyPr/>
                    <a:lstStyle/>
                    <a:p>
                      <a:r>
                        <a:rPr lang="en-AU" sz="1600" b="0" dirty="0"/>
                        <a:t>802.1AS</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6"/>
                  </a:ext>
                </a:extLst>
              </a:tr>
              <a:tr h="310444">
                <a:tc>
                  <a:txBody>
                    <a:bodyPr/>
                    <a:lstStyle/>
                    <a:p>
                      <a:r>
                        <a:rPr lang="en-AU" sz="1600" b="0" dirty="0">
                          <a:latin typeface="+mj-lt"/>
                          <a:cs typeface="Arial" panose="020B0604020202020204" pitchFamily="34" charset="0"/>
                        </a:rPr>
                        <a:t>802.1AEbw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Jan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7"/>
                  </a:ext>
                </a:extLst>
              </a:tr>
              <a:tr h="310444">
                <a:tc>
                  <a:txBody>
                    <a:bodyPr/>
                    <a:lstStyle/>
                    <a:p>
                      <a:r>
                        <a:rPr lang="en-AU" sz="1600" b="0" dirty="0">
                          <a:latin typeface="+mj-lt"/>
                          <a:cs typeface="Arial" panose="020B0604020202020204" pitchFamily="34" charset="0"/>
                        </a:rPr>
                        <a:t>802.1AEbn</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Jan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8"/>
                  </a:ext>
                </a:extLst>
              </a:tr>
              <a:tr h="310444">
                <a:tc>
                  <a:txBody>
                    <a:bodyPr/>
                    <a:lstStyle/>
                    <a:p>
                      <a:r>
                        <a:rPr lang="en-AU" sz="1600" b="0" dirty="0">
                          <a:latin typeface="+mj-lt"/>
                          <a:cs typeface="Arial" panose="020B0604020202020204" pitchFamily="34" charset="0"/>
                        </a:rPr>
                        <a:t>802.1AX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Nov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09"/>
                  </a:ext>
                </a:extLst>
              </a:tr>
              <a:tr h="310444">
                <a:tc>
                  <a:txBody>
                    <a:bodyPr/>
                    <a:lstStyle/>
                    <a:p>
                      <a:r>
                        <a:rPr lang="en-AU" sz="1600" b="0" dirty="0">
                          <a:latin typeface="+mj-lt"/>
                          <a:cs typeface="Arial" panose="020B0604020202020204" pitchFamily="34" charset="0"/>
                        </a:rPr>
                        <a:t>802.1Xbx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a:t>
                      </a:r>
                      <a:r>
                        <a:rPr lang="en-AU" sz="1600" b="0" baseline="0" dirty="0">
                          <a:solidFill>
                            <a:srgbClr val="00B050"/>
                          </a:solidFill>
                        </a:rPr>
                        <a:t>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a:t>
                      </a:r>
                      <a:r>
                        <a:rPr lang="en-AU" sz="1600" b="0" baseline="0" dirty="0">
                          <a:solidFill>
                            <a:srgbClr val="00B050"/>
                          </a:solidFill>
                        </a:rPr>
                        <a:t>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extLst>
                  <a:ext uri="{0D108BD9-81ED-4DB2-BD59-A6C34878D82A}">
                    <a16:rowId xmlns:a16="http://schemas.microsoft.com/office/drawing/2014/main" val="10010"/>
                  </a:ext>
                </a:extLst>
              </a:tr>
              <a:tr h="310444">
                <a:tc>
                  <a:txBody>
                    <a:bodyPr/>
                    <a:lstStyle/>
                    <a:p>
                      <a:r>
                        <a:rPr lang="en-AU" sz="1600" b="0" dirty="0">
                          <a:latin typeface="+mj-lt"/>
                          <a:cs typeface="Arial" panose="020B0604020202020204" pitchFamily="34" charset="0"/>
                        </a:rPr>
                        <a:t>802.1Q-Rev</a:t>
                      </a:r>
                    </a:p>
                  </a:txBody>
                  <a:tcPr marL="115147" marR="115147">
                    <a:lnB w="12700" cmpd="sng">
                      <a:noFill/>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extLst>
                  <a:ext uri="{0D108BD9-81ED-4DB2-BD59-A6C34878D82A}">
                    <a16:rowId xmlns:a16="http://schemas.microsoft.com/office/drawing/2014/main" val="10011"/>
                  </a:ext>
                </a:extLst>
              </a:tr>
              <a:tr h="310444">
                <a:tc>
                  <a:txBody>
                    <a:bodyPr/>
                    <a:lstStyle/>
                    <a:p>
                      <a:r>
                        <a:rPr lang="en-AU" sz="1600" dirty="0"/>
                        <a:t>802.1BA</a:t>
                      </a:r>
                    </a:p>
                  </a:txBody>
                  <a:tcPr marL="115147" marR="115147">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2015</a:t>
                      </a:r>
                      <a:endParaRPr lang="en-AU" sz="1600" b="0" dirty="0">
                        <a:solidFill>
                          <a:srgbClr val="00B050"/>
                        </a:solidFill>
                      </a:endParaRPr>
                    </a:p>
                  </a:txBody>
                  <a:tcPr marL="115147" marR="115147">
                    <a:lnL w="12700" cmpd="sng">
                      <a:noFill/>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a:t>
                      </a:r>
                      <a:r>
                        <a:rPr lang="en-AU" sz="1600" b="0" baseline="0" dirty="0">
                          <a:solidFill>
                            <a:srgbClr val="00B050"/>
                          </a:solidFill>
                        </a:rPr>
                        <a:t> </a:t>
                      </a:r>
                      <a:r>
                        <a:rPr lang="en-AU" sz="1600" b="0" dirty="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0069246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a:t>This document will be used to run the IEEE 802 JTC1 SC meetings in Irvine in Jan 2020</a:t>
            </a:r>
          </a:p>
        </p:txBody>
      </p:sp>
      <p:sp>
        <p:nvSpPr>
          <p:cNvPr id="3075" name="Rectangle 5"/>
          <p:cNvSpPr>
            <a:spLocks noGrp="1" noChangeArrowheads="1"/>
          </p:cNvSpPr>
          <p:nvPr>
            <p:ph idx="1"/>
          </p:nvPr>
        </p:nvSpPr>
        <p:spPr/>
        <p:txBody>
          <a:bodyPr/>
          <a:lstStyle/>
          <a:p>
            <a:pPr lvl="1"/>
            <a:r>
              <a:rPr lang="en-US" dirty="0"/>
              <a:t>This presentation contains a proposed running order for the IEEE 802 JTC1 Standing Committee meeting, including</a:t>
            </a:r>
          </a:p>
          <a:p>
            <a:pPr lvl="2"/>
            <a:r>
              <a:rPr lang="en-US" dirty="0"/>
              <a:t>Proposed agenda</a:t>
            </a:r>
          </a:p>
          <a:p>
            <a:pPr lvl="2"/>
            <a:r>
              <a:rPr lang="en-US" dirty="0"/>
              <a:t>Other supporting material</a:t>
            </a:r>
          </a:p>
          <a:p>
            <a:pPr lvl="1"/>
            <a:r>
              <a:rPr lang="en-US" dirty="0"/>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dirty="0"/>
              <a:t>Andrew Myles, Cisco</a:t>
            </a:r>
          </a:p>
        </p:txBody>
      </p:sp>
      <p:sp>
        <p:nvSpPr>
          <p:cNvPr id="6" name="Slide Number Placeholder 5"/>
          <p:cNvSpPr>
            <a:spLocks noGrp="1"/>
          </p:cNvSpPr>
          <p:nvPr>
            <p:ph type="sldNum" sz="quarter" idx="11"/>
          </p:nvPr>
        </p:nvSpPr>
        <p:spPr/>
        <p:txBody>
          <a:bodyPr/>
          <a:lstStyle/>
          <a:p>
            <a:pPr>
              <a:defRPr/>
            </a:pPr>
            <a:r>
              <a:rPr lang="en-US" dirty="0"/>
              <a:t>Slide </a:t>
            </a:r>
            <a:fld id="{81B19452-AD8F-4A10-B8E5-1701707FC4DF}" type="slidenum">
              <a:rPr lang="en-US" smtClean="0"/>
              <a:pPr>
                <a:defRPr/>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29 standards completely through the PSDO ratification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20</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86262479"/>
              </p:ext>
            </p:extLst>
          </p:nvPr>
        </p:nvGraphicFramePr>
        <p:xfrm>
          <a:off x="761999" y="1712149"/>
          <a:ext cx="7696200" cy="460248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a:t>802.1BR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a:t>
                      </a:r>
                      <a:r>
                        <a:rPr lang="en-AU" sz="1600" b="0" baseline="0" dirty="0">
                          <a:solidFill>
                            <a:srgbClr val="00B050"/>
                          </a:solidFill>
                        </a:rPr>
                        <a:t> </a:t>
                      </a:r>
                      <a:r>
                        <a:rPr lang="en-AU" sz="1600" b="0" dirty="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3362392614"/>
                  </a:ext>
                </a:extLst>
              </a:tr>
              <a:tr h="291598">
                <a:tc>
                  <a:txBody>
                    <a:bodyPr/>
                    <a:lstStyle/>
                    <a:p>
                      <a:r>
                        <a:rPr lang="en-AU" sz="1600" dirty="0"/>
                        <a:t>802.1Qbv</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3405036956"/>
                  </a:ext>
                </a:extLst>
              </a:tr>
              <a:tr h="291598">
                <a:tc>
                  <a:txBody>
                    <a:bodyPr/>
                    <a:lstStyle/>
                    <a:p>
                      <a:r>
                        <a:rPr lang="en-AU" sz="1600" dirty="0"/>
                        <a:t>802.1AB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3324006233"/>
                  </a:ext>
                </a:extLst>
              </a:tr>
              <a:tr h="291598">
                <a:tc>
                  <a:txBody>
                    <a:bodyPr/>
                    <a:lstStyle/>
                    <a:p>
                      <a:r>
                        <a:rPr lang="en-AU" sz="1600" dirty="0"/>
                        <a:t>802.1Qca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10001"/>
                  </a:ext>
                </a:extLst>
              </a:tr>
              <a:tr h="291598">
                <a:tc>
                  <a:txBody>
                    <a:bodyPr/>
                    <a:lstStyle/>
                    <a:p>
                      <a:r>
                        <a:rPr lang="en-AU" sz="1600" b="0" dirty="0"/>
                        <a:t>802.1Qbu</a:t>
                      </a:r>
                    </a:p>
                  </a:txBody>
                  <a:tcPr marL="115147" marR="115147"/>
                </a:tc>
                <a:tc>
                  <a:txBody>
                    <a:bodyPr/>
                    <a:lstStyle/>
                    <a:p>
                      <a:pPr algn="ct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296114236"/>
                  </a:ext>
                </a:extLst>
              </a:tr>
              <a:tr h="291598">
                <a:tc>
                  <a:txBody>
                    <a:bodyPr/>
                    <a:lstStyle/>
                    <a:p>
                      <a:r>
                        <a:rPr lang="en-AU" sz="1600" b="0" dirty="0"/>
                        <a:t>802.1Qbz</a:t>
                      </a:r>
                    </a:p>
                  </a:txBody>
                  <a:tcPr marL="115147" marR="115147"/>
                </a:tc>
                <a:tc>
                  <a:txBody>
                    <a:bodyPr/>
                    <a:lstStyle/>
                    <a:p>
                      <a:pPr algn="ct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3459995518"/>
                  </a:ext>
                </a:extLst>
              </a:tr>
              <a:tr h="291598">
                <a:tc>
                  <a:txBody>
                    <a:bodyPr/>
                    <a:lstStyle/>
                    <a:p>
                      <a:r>
                        <a:rPr lang="en-AU" sz="1600" dirty="0">
                          <a:latin typeface="+mj-lt"/>
                          <a:cs typeface="Arial" panose="020B0604020202020204" pitchFamily="34" charset="0"/>
                        </a:rPr>
                        <a:t>802.1Qcd</a:t>
                      </a:r>
                      <a:endParaRPr lang="en-AU" sz="1600" b="0" dirty="0"/>
                    </a:p>
                  </a:txBody>
                  <a:tcPr marL="115147" marR="115147"/>
                </a:tc>
                <a:tc>
                  <a:txBody>
                    <a:bodyPr/>
                    <a:lstStyle/>
                    <a:p>
                      <a:pPr algn="ctr"/>
                      <a:r>
                        <a:rPr lang="en-AU" sz="1600" b="0" dirty="0">
                          <a:solidFill>
                            <a:srgbClr val="00B050"/>
                          </a:solidFill>
                        </a:rPr>
                        <a:t>Oct</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4119813029"/>
                  </a:ext>
                </a:extLst>
              </a:tr>
              <a:tr h="291598">
                <a:tc>
                  <a:txBody>
                    <a:bodyPr/>
                    <a:lstStyle/>
                    <a:p>
                      <a:r>
                        <a:rPr lang="en-AU" sz="1600" b="0" dirty="0"/>
                        <a:t>802.1Q-Cor1</a:t>
                      </a:r>
                    </a:p>
                  </a:txBody>
                  <a:tcPr marL="115147" marR="0"/>
                </a:tc>
                <a:tc>
                  <a:txBody>
                    <a:bodyPr/>
                    <a:lstStyle/>
                    <a:p>
                      <a:pPr algn="ct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extLst>
                  <a:ext uri="{0D108BD9-81ED-4DB2-BD59-A6C34878D82A}">
                    <a16:rowId xmlns:a16="http://schemas.microsoft.com/office/drawing/2014/main" val="302007147"/>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dk1"/>
                          </a:solidFill>
                          <a:latin typeface="+mn-lt"/>
                          <a:ea typeface="+mn-ea"/>
                          <a:cs typeface="+mn-cs"/>
                        </a:rPr>
                        <a:t>802.1AC-Rev</a:t>
                      </a:r>
                    </a:p>
                  </a:txBody>
                  <a:tcPr marL="115147" marR="0"/>
                </a:tc>
                <a:tc>
                  <a:txBody>
                    <a:bodyPr/>
                    <a:lstStyle/>
                    <a:p>
                      <a:pPr algn="ctr"/>
                      <a:r>
                        <a:rPr lang="en-AU" sz="1600" b="0" dirty="0">
                          <a:solidFill>
                            <a:srgbClr val="00B050"/>
                          </a:solidFill>
                        </a:rPr>
                        <a:t>May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2018</a:t>
                      </a:r>
                    </a:p>
                  </a:txBody>
                  <a:tcPr marL="115147" marR="115147"/>
                </a:tc>
                <a:extLst>
                  <a:ext uri="{0D108BD9-81ED-4DB2-BD59-A6C34878D82A}">
                    <a16:rowId xmlns:a16="http://schemas.microsoft.com/office/drawing/2014/main" val="347298951"/>
                  </a:ext>
                </a:extLst>
              </a:tr>
              <a:tr h="291598">
                <a:tc>
                  <a:txBody>
                    <a:bodyPr/>
                    <a:lstStyle/>
                    <a:p>
                      <a:r>
                        <a:rPr lang="en-AU" sz="1600" b="0" dirty="0"/>
                        <a:t>802d</a:t>
                      </a:r>
                    </a:p>
                  </a:txBody>
                  <a:tcPr marL="115147" marR="0"/>
                </a:tc>
                <a:tc>
                  <a:txBody>
                    <a:bodyPr/>
                    <a:lstStyle/>
                    <a:p>
                      <a:pPr algn="ctr"/>
                      <a:r>
                        <a:rPr lang="en-AU" sz="1600" b="0" dirty="0">
                          <a:solidFill>
                            <a:srgbClr val="00B050"/>
                          </a:solidFill>
                        </a:rPr>
                        <a:t>Jun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963094535"/>
                  </a:ext>
                </a:extLst>
              </a:tr>
              <a:tr h="291598">
                <a:tc>
                  <a:txBody>
                    <a:bodyPr/>
                    <a:lstStyle/>
                    <a:p>
                      <a:r>
                        <a:rPr lang="en-GB" sz="1600" dirty="0"/>
                        <a:t>802.1AX/Cor1 </a:t>
                      </a:r>
                      <a:endParaRPr lang="en-AU" sz="1600" b="0" dirty="0"/>
                    </a:p>
                  </a:txBody>
                  <a:tcPr marL="115147" marR="0"/>
                </a:tc>
                <a:tc>
                  <a:txBody>
                    <a:bodyPr/>
                    <a:lstStyle/>
                    <a:p>
                      <a:pPr algn="ct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52471432"/>
                  </a:ext>
                </a:extLst>
              </a:tr>
              <a:tr h="291598">
                <a:tc>
                  <a:txBody>
                    <a:bodyPr/>
                    <a:lstStyle/>
                    <a:p>
                      <a:r>
                        <a:rPr lang="en-AU" sz="1600" b="0" dirty="0"/>
                        <a:t>802.1AEcg</a:t>
                      </a:r>
                    </a:p>
                  </a:txBody>
                  <a:tcPr marL="115147" marR="0"/>
                </a:tc>
                <a:tc>
                  <a:txBody>
                    <a:bodyPr/>
                    <a:lstStyle/>
                    <a:p>
                      <a:pPr algn="ctr"/>
                      <a:r>
                        <a:rPr lang="en-AU" sz="1600" b="0" dirty="0">
                          <a:solidFill>
                            <a:srgbClr val="00B050"/>
                          </a:solidFill>
                        </a:rPr>
                        <a:t>Sep 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19</a:t>
                      </a:r>
                    </a:p>
                  </a:txBody>
                  <a:tcPr marL="115147" marR="115147"/>
                </a:tc>
                <a:extLst>
                  <a:ext uri="{0D108BD9-81ED-4DB2-BD59-A6C34878D82A}">
                    <a16:rowId xmlns:a16="http://schemas.microsoft.com/office/drawing/2014/main" val="126968976"/>
                  </a:ext>
                </a:extLst>
              </a:tr>
            </a:tbl>
          </a:graphicData>
        </a:graphic>
      </p:graphicFrame>
    </p:spTree>
    <p:extLst>
      <p:ext uri="{BB962C8B-B14F-4D97-AF65-F5344CB8AC3E}">
        <p14:creationId xmlns:p14="http://schemas.microsoft.com/office/powerpoint/2010/main" val="20953115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29 standards completely through the PSDO ratification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21</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350918794"/>
              </p:ext>
            </p:extLst>
          </p:nvPr>
        </p:nvGraphicFramePr>
        <p:xfrm>
          <a:off x="761999" y="1712149"/>
          <a:ext cx="7696200" cy="225552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a:latin typeface="+mj-lt"/>
                          <a:cs typeface="Arial" panose="020B0604020202020204" pitchFamily="34" charset="0"/>
                        </a:rPr>
                        <a:t>802.1CB</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20</a:t>
                      </a:r>
                      <a:r>
                        <a:rPr lang="en-AU" sz="1600" b="0" kern="1200" baseline="0" dirty="0">
                          <a:solidFill>
                            <a:srgbClr val="00B050"/>
                          </a:solidFill>
                          <a:latin typeface="+mn-lt"/>
                          <a:ea typeface="+mn-ea"/>
                          <a:cs typeface="+mn-cs"/>
                        </a:rPr>
                        <a:t> Jan 18</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26 Dec 18</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62392614"/>
                  </a:ext>
                </a:extLst>
              </a:tr>
              <a:tr h="291598">
                <a:tc>
                  <a:txBody>
                    <a:bodyPr/>
                    <a:lstStyle/>
                    <a:p>
                      <a:r>
                        <a:rPr lang="en-AU" sz="1600" dirty="0">
                          <a:latin typeface="+mj-lt"/>
                          <a:cs typeface="Arial" panose="020B0604020202020204" pitchFamily="34" charset="0"/>
                        </a:rPr>
                        <a:t>802.1Qci</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9</a:t>
                      </a:r>
                      <a:r>
                        <a:rPr lang="en-AU" sz="1600" b="0" kern="1200" baseline="0" dirty="0">
                          <a:solidFill>
                            <a:srgbClr val="00B050"/>
                          </a:solidFill>
                          <a:latin typeface="+mn-lt"/>
                          <a:ea typeface="+mn-ea"/>
                          <a:cs typeface="+mn-cs"/>
                        </a:rPr>
                        <a:t> Dec 17</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 Jan 19</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405036956"/>
                  </a:ext>
                </a:extLst>
              </a:tr>
              <a:tr h="291598">
                <a:tc>
                  <a:txBody>
                    <a:bodyPr/>
                    <a:lstStyle/>
                    <a:p>
                      <a:r>
                        <a:rPr lang="en-AU" sz="1600" dirty="0">
                          <a:latin typeface="+mj-lt"/>
                          <a:cs typeface="Arial" panose="020B0604020202020204" pitchFamily="34" charset="0"/>
                        </a:rPr>
                        <a:t>802.1Qch</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20</a:t>
                      </a:r>
                      <a:r>
                        <a:rPr lang="en-AU" sz="1600" b="0" kern="1200" baseline="0" dirty="0">
                          <a:solidFill>
                            <a:srgbClr val="00B050"/>
                          </a:solidFill>
                          <a:latin typeface="+mn-lt"/>
                          <a:ea typeface="+mn-ea"/>
                          <a:cs typeface="+mn-cs"/>
                        </a:rPr>
                        <a:t> Jan 18</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 Jan</a:t>
                      </a:r>
                      <a:r>
                        <a:rPr lang="en-AU" sz="1600" b="0" baseline="0" dirty="0">
                          <a:solidFill>
                            <a:srgbClr val="00B050"/>
                          </a:solidFill>
                          <a:latin typeface="+mj-lt"/>
                        </a:rPr>
                        <a:t> 19</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24006233"/>
                  </a:ext>
                </a:extLst>
              </a:tr>
              <a:tr h="291598">
                <a:tc>
                  <a:txBody>
                    <a:bodyPr/>
                    <a:lstStyle/>
                    <a:p>
                      <a:r>
                        <a:rPr lang="en-AU" sz="1600" dirty="0">
                          <a:latin typeface="+mj-lt"/>
                          <a:cs typeface="Arial" panose="020B0604020202020204" pitchFamily="34" charset="0"/>
                        </a:rPr>
                        <a:t>802c</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a:t>
                      </a:r>
                      <a:r>
                        <a:rPr lang="en-AU" sz="1600" b="0" kern="1200" baseline="0" dirty="0">
                          <a:solidFill>
                            <a:srgbClr val="00B050"/>
                          </a:solidFill>
                          <a:latin typeface="+mn-lt"/>
                          <a:ea typeface="+mn-ea"/>
                          <a:cs typeface="+mn-cs"/>
                        </a:rPr>
                        <a:t> Feb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26 Dec 18</a:t>
                      </a:r>
                      <a:endParaRPr lang="en-AU" sz="1600" b="0" dirty="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19</a:t>
                      </a:r>
                    </a:p>
                  </a:txBody>
                  <a:tcPr marL="115147" marR="115147"/>
                </a:tc>
                <a:extLst>
                  <a:ext uri="{0D108BD9-81ED-4DB2-BD59-A6C34878D82A}">
                    <a16:rowId xmlns:a16="http://schemas.microsoft.com/office/drawing/2014/main" val="2042115409"/>
                  </a:ext>
                </a:extLst>
              </a:tr>
              <a:tr h="291598">
                <a:tc>
                  <a:txBody>
                    <a:bodyPr/>
                    <a:lstStyle/>
                    <a:p>
                      <a:r>
                        <a:rPr lang="en-AU" sz="1600" dirty="0">
                          <a:latin typeface="+mj-lt"/>
                          <a:cs typeface="Arial" panose="020B0604020202020204" pitchFamily="34" charset="0"/>
                        </a:rPr>
                        <a:t>802.1CM</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Oct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27</a:t>
                      </a:r>
                      <a:r>
                        <a:rPr lang="en-AU" sz="1600" b="0" baseline="0" dirty="0">
                          <a:solidFill>
                            <a:srgbClr val="00B050"/>
                          </a:solidFill>
                          <a:latin typeface="+mj-lt"/>
                        </a:rPr>
                        <a:t> Jun 19</a:t>
                      </a:r>
                      <a:endParaRPr lang="en-AU" sz="1600" b="0" dirty="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4007912991"/>
                  </a:ext>
                </a:extLst>
              </a:tr>
            </a:tbl>
          </a:graphicData>
        </a:graphic>
      </p:graphicFrame>
    </p:spTree>
    <p:extLst>
      <p:ext uri="{BB962C8B-B14F-4D97-AF65-F5344CB8AC3E}">
        <p14:creationId xmlns:p14="http://schemas.microsoft.com/office/powerpoint/2010/main" val="7642986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15 standards completely through the PSDO ratification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22</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17810756"/>
              </p:ext>
            </p:extLst>
          </p:nvPr>
        </p:nvGraphicFramePr>
        <p:xfrm>
          <a:off x="761999" y="1817511"/>
          <a:ext cx="7696200" cy="4126089"/>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t>802.3</a:t>
                      </a:r>
                    </a:p>
                  </a:txBody>
                  <a:tcPr marL="115147" marR="115147"/>
                </a:tc>
                <a:tc>
                  <a:txBody>
                    <a:bodyPr/>
                    <a:lstStyle/>
                    <a:p>
                      <a:pPr algn="ctr"/>
                      <a:r>
                        <a:rPr lang="en-AU" sz="1600" b="0" dirty="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02"/>
                  </a:ext>
                </a:extLst>
              </a:tr>
              <a:tr h="351837">
                <a:tc>
                  <a:txBody>
                    <a:bodyPr/>
                    <a:lstStyle/>
                    <a:p>
                      <a:r>
                        <a:rPr lang="en-AU" sz="1600" b="0" dirty="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2017</a:t>
                      </a:r>
                    </a:p>
                  </a:txBody>
                  <a:tcPr marL="115147" marR="115147"/>
                </a:tc>
                <a:extLst>
                  <a:ext uri="{0D108BD9-81ED-4DB2-BD59-A6C34878D82A}">
                    <a16:rowId xmlns:a16="http://schemas.microsoft.com/office/drawing/2014/main" val="10003"/>
                  </a:ext>
                </a:extLst>
              </a:tr>
              <a:tr h="351837">
                <a:tc>
                  <a:txBody>
                    <a:bodyPr/>
                    <a:lstStyle/>
                    <a:p>
                      <a:r>
                        <a:rPr lang="en-AU" sz="1600" b="0" dirty="0">
                          <a:latin typeface="+mj-lt"/>
                          <a:cs typeface="Arial" panose="020B0604020202020204" pitchFamily="34" charset="0"/>
                        </a:rPr>
                        <a:t>802.3.1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Oct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Jun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4"/>
                  </a:ext>
                </a:extLst>
              </a:tr>
              <a:tr h="351837">
                <a:tc>
                  <a:txBody>
                    <a:bodyPr/>
                    <a:lstStyle/>
                    <a:p>
                      <a:r>
                        <a:rPr lang="en-AU" sz="1600" b="0" dirty="0">
                          <a:latin typeface="+mj-lt"/>
                          <a:cs typeface="Arial" panose="020B0604020202020204" pitchFamily="34" charset="0"/>
                        </a:rPr>
                        <a:t>802.3bw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Nov 2017</a:t>
                      </a:r>
                    </a:p>
                  </a:txBody>
                  <a:tcPr marL="115147" marR="115147"/>
                </a:tc>
                <a:extLst>
                  <a:ext uri="{0D108BD9-81ED-4DB2-BD59-A6C34878D82A}">
                    <a16:rowId xmlns:a16="http://schemas.microsoft.com/office/drawing/2014/main" val="1748773060"/>
                  </a:ext>
                </a:extLst>
              </a:tr>
              <a:tr h="351837">
                <a:tc>
                  <a:txBody>
                    <a:bodyPr/>
                    <a:lstStyle/>
                    <a:p>
                      <a:r>
                        <a:rPr lang="en-AU" sz="1600" b="0" dirty="0">
                          <a:latin typeface="+mj-lt"/>
                          <a:cs typeface="Arial" panose="020B0604020202020204" pitchFamily="34" charset="0"/>
                        </a:rPr>
                        <a:t>802.3bp</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48985805"/>
                  </a:ext>
                </a:extLst>
              </a:tr>
              <a:tr h="351837">
                <a:tc>
                  <a:txBody>
                    <a:bodyPr/>
                    <a:lstStyle/>
                    <a:p>
                      <a:r>
                        <a:rPr lang="en-AU" sz="1600" b="0" dirty="0">
                          <a:latin typeface="+mj-lt"/>
                          <a:cs typeface="Arial" panose="020B0604020202020204" pitchFamily="34" charset="0"/>
                        </a:rPr>
                        <a:t>802.3bq</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851261610"/>
                  </a:ext>
                </a:extLst>
              </a:tr>
              <a:tr h="351837">
                <a:tc>
                  <a:txBody>
                    <a:bodyPr/>
                    <a:lstStyle/>
                    <a:p>
                      <a:r>
                        <a:rPr lang="en-AU" sz="1600" b="0" dirty="0">
                          <a:latin typeface="+mj-lt"/>
                          <a:cs typeface="Arial" panose="020B0604020202020204" pitchFamily="34" charset="0"/>
                        </a:rPr>
                        <a:t>802.3br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514827558"/>
                  </a:ext>
                </a:extLst>
              </a:tr>
              <a:tr h="351837">
                <a:tc>
                  <a:txBody>
                    <a:bodyPr/>
                    <a:lstStyle/>
                    <a:p>
                      <a:r>
                        <a:rPr lang="en-AU" sz="1600" b="0" dirty="0">
                          <a:latin typeface="+mj-lt"/>
                          <a:cs typeface="Arial" panose="020B0604020202020204" pitchFamily="34" charset="0"/>
                        </a:rPr>
                        <a:t>802.3by</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774990739"/>
                  </a:ext>
                </a:extLst>
              </a:tr>
              <a:tr h="351837">
                <a:tc>
                  <a:txBody>
                    <a:bodyPr/>
                    <a:lstStyle/>
                    <a:p>
                      <a:r>
                        <a:rPr lang="en-AU" sz="1600" b="0" dirty="0">
                          <a:latin typeface="+mj-lt"/>
                          <a:cs typeface="Arial" panose="020B0604020202020204" pitchFamily="34" charset="0"/>
                        </a:rPr>
                        <a:t>802.3bz</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88842586"/>
                  </a:ext>
                </a:extLst>
              </a:tr>
              <a:tr h="351837">
                <a:tc>
                  <a:txBody>
                    <a:bodyPr/>
                    <a:lstStyle/>
                    <a:p>
                      <a:r>
                        <a:rPr lang="en-AU" sz="1600" dirty="0"/>
                        <a:t>802.3/</a:t>
                      </a:r>
                      <a:r>
                        <a:rPr lang="en-AU" sz="1600" dirty="0" err="1"/>
                        <a:t>Cor</a:t>
                      </a:r>
                      <a:r>
                        <a:rPr lang="en-AU" sz="1600" dirty="0"/>
                        <a:t> 1 </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Nov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762305255"/>
                  </a:ext>
                </a:extLst>
              </a:tr>
            </a:tbl>
          </a:graphicData>
        </a:graphic>
      </p:graphicFrame>
    </p:spTree>
    <p:extLst>
      <p:ext uri="{BB962C8B-B14F-4D97-AF65-F5344CB8AC3E}">
        <p14:creationId xmlns:p14="http://schemas.microsoft.com/office/powerpoint/2010/main" val="15284730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15 standards completely through the PSDO ratification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23</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627320917"/>
              </p:ext>
            </p:extLst>
          </p:nvPr>
        </p:nvGraphicFramePr>
        <p:xfrm>
          <a:off x="761999" y="1828800"/>
          <a:ext cx="7696200" cy="2366904"/>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GB" sz="1600" b="0" dirty="0">
                          <a:solidFill>
                            <a:schemeClr val="tx1"/>
                          </a:solidFill>
                          <a:latin typeface="+mj-lt"/>
                        </a:rPr>
                        <a:t>802.3bn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16</a:t>
                      </a:r>
                      <a:r>
                        <a:rPr lang="en-AU" sz="1600" b="0" baseline="0" dirty="0">
                          <a:solidFill>
                            <a:srgbClr val="00B050"/>
                          </a:solidFill>
                          <a:latin typeface="+mj-lt"/>
                        </a:rPr>
                        <a:t> Apr 17</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a:t>
                      </a:r>
                      <a:r>
                        <a:rPr lang="en-AU" sz="1600" b="0" baseline="0" dirty="0">
                          <a:solidFill>
                            <a:srgbClr val="00B050"/>
                          </a:solidFill>
                          <a:latin typeface="+mj-lt"/>
                        </a:rPr>
                        <a:t> Sep 18</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a:solidFill>
                            <a:srgbClr val="00B050"/>
                          </a:solidFill>
                          <a:latin typeface="+mn-lt"/>
                          <a:ea typeface="+mn-ea"/>
                          <a:cs typeface="+mn-cs"/>
                        </a:rPr>
                        <a:t>n/a</a:t>
                      </a:r>
                      <a:endParaRPr lang="en-AU" sz="1600" b="0" dirty="0">
                        <a:solidFill>
                          <a:srgbClr val="00B050"/>
                        </a:solidFill>
                        <a:latin typeface="+mj-lt"/>
                      </a:endParaRPr>
                    </a:p>
                  </a:txBody>
                  <a:tcPr marL="115147" marR="115147"/>
                </a:tc>
                <a:extLst>
                  <a:ext uri="{0D108BD9-81ED-4DB2-BD59-A6C34878D82A}">
                    <a16:rowId xmlns:a16="http://schemas.microsoft.com/office/drawing/2014/main" val="10002"/>
                  </a:ext>
                </a:extLst>
              </a:tr>
              <a:tr h="351837">
                <a:tc>
                  <a:txBody>
                    <a:bodyPr/>
                    <a:lstStyle/>
                    <a:p>
                      <a:r>
                        <a:rPr lang="en-GB" sz="1600" b="0" dirty="0">
                          <a:solidFill>
                            <a:schemeClr val="tx1"/>
                          </a:solidFill>
                          <a:latin typeface="+mj-lt"/>
                        </a:rPr>
                        <a:t>802.3bv</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18 </a:t>
                      </a:r>
                      <a:r>
                        <a:rPr lang="en-AU" sz="1600" b="0" baseline="0" dirty="0">
                          <a:solidFill>
                            <a:srgbClr val="00B050"/>
                          </a:solidFill>
                          <a:latin typeface="+mj-lt"/>
                        </a:rPr>
                        <a:t>Aug 17</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a:t>
                      </a:r>
                      <a:r>
                        <a:rPr lang="en-AU" sz="1600" b="0" baseline="0" dirty="0">
                          <a:solidFill>
                            <a:srgbClr val="00B050"/>
                          </a:solidFill>
                          <a:latin typeface="+mj-lt"/>
                        </a:rPr>
                        <a:t> Sep 18</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0003"/>
                  </a:ext>
                </a:extLst>
              </a:tr>
              <a:tr h="351837">
                <a:tc>
                  <a:txBody>
                    <a:bodyPr/>
                    <a:lstStyle/>
                    <a:p>
                      <a:r>
                        <a:rPr lang="en-GB" sz="1600" b="0" dirty="0">
                          <a:solidFill>
                            <a:schemeClr val="tx1"/>
                          </a:solidFill>
                          <a:latin typeface="+mj-lt"/>
                        </a:rPr>
                        <a:t>802.3bu</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18 </a:t>
                      </a:r>
                      <a:r>
                        <a:rPr lang="en-AU" sz="1600" b="0" kern="1200" baseline="0" dirty="0">
                          <a:solidFill>
                            <a:srgbClr val="00B050"/>
                          </a:solidFill>
                          <a:latin typeface="+mn-lt"/>
                          <a:ea typeface="+mn-ea"/>
                          <a:cs typeface="+mn-cs"/>
                        </a:rPr>
                        <a:t>Aug 17</a:t>
                      </a:r>
                      <a:endParaRPr lang="en-AU" sz="1600" b="0" kern="1200" dirty="0">
                        <a:solidFill>
                          <a:srgbClr val="00B050"/>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a:t>
                      </a:r>
                      <a:r>
                        <a:rPr lang="en-AU" sz="1600" b="0" baseline="0" dirty="0">
                          <a:solidFill>
                            <a:srgbClr val="00B050"/>
                          </a:solidFill>
                          <a:latin typeface="+mj-lt"/>
                        </a:rPr>
                        <a:t> Sep 18</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10004"/>
                  </a:ext>
                </a:extLst>
              </a:tr>
              <a:tr h="351837">
                <a:tc>
                  <a:txBody>
                    <a:bodyPr/>
                    <a:lstStyle/>
                    <a:p>
                      <a:r>
                        <a:rPr lang="en-AU" sz="1600" b="0" dirty="0">
                          <a:latin typeface="+mj-lt"/>
                          <a:cs typeface="Arial" panose="020B0604020202020204" pitchFamily="34" charset="0"/>
                        </a:rPr>
                        <a:t>802.3bs</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12</a:t>
                      </a:r>
                      <a:r>
                        <a:rPr lang="en-AU" sz="1600" b="0" kern="1200" baseline="0" dirty="0">
                          <a:solidFill>
                            <a:srgbClr val="00B050"/>
                          </a:solidFill>
                          <a:latin typeface="+mn-lt"/>
                          <a:ea typeface="+mn-ea"/>
                          <a:cs typeface="+mn-cs"/>
                        </a:rPr>
                        <a:t> Apr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a:t>
                      </a:r>
                      <a:r>
                        <a:rPr lang="en-AU" sz="1600" b="0" kern="1200" baseline="0" dirty="0">
                          <a:solidFill>
                            <a:srgbClr val="00B050"/>
                          </a:solidFill>
                          <a:latin typeface="+mn-lt"/>
                          <a:ea typeface="+mn-ea"/>
                          <a:cs typeface="+mn-cs"/>
                        </a:rPr>
                        <a:t> 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748773060"/>
                  </a:ext>
                </a:extLst>
              </a:tr>
              <a:tr h="351837">
                <a:tc>
                  <a:txBody>
                    <a:bodyPr/>
                    <a:lstStyle/>
                    <a:p>
                      <a:r>
                        <a:rPr lang="en-AU" sz="1600" b="0" dirty="0">
                          <a:latin typeface="+mj-lt"/>
                          <a:cs typeface="Arial" panose="020B0604020202020204" pitchFamily="34" charset="0"/>
                        </a:rPr>
                        <a:t>802.3cc</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12</a:t>
                      </a:r>
                      <a:r>
                        <a:rPr lang="en-AU" sz="1600" b="0" kern="1200" baseline="0" dirty="0">
                          <a:solidFill>
                            <a:srgbClr val="00B050"/>
                          </a:solidFill>
                          <a:latin typeface="+mn-lt"/>
                          <a:ea typeface="+mn-ea"/>
                          <a:cs typeface="+mn-cs"/>
                        </a:rPr>
                        <a:t> Apr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a:t>
                      </a:r>
                      <a:r>
                        <a:rPr lang="en-AU" sz="1600" b="0" kern="1200" baseline="0" dirty="0">
                          <a:solidFill>
                            <a:srgbClr val="00B050"/>
                          </a:solidFill>
                          <a:latin typeface="+mn-lt"/>
                          <a:ea typeface="+mn-ea"/>
                          <a:cs typeface="+mn-cs"/>
                        </a:rPr>
                        <a:t> 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862746817"/>
                  </a:ext>
                </a:extLst>
              </a:tr>
            </a:tbl>
          </a:graphicData>
        </a:graphic>
      </p:graphicFrame>
    </p:spTree>
    <p:extLst>
      <p:ext uri="{BB962C8B-B14F-4D97-AF65-F5344CB8AC3E}">
        <p14:creationId xmlns:p14="http://schemas.microsoft.com/office/powerpoint/2010/main" val="37498705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WG has sent 9 standards completely through the PSDO ratification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24</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12679765"/>
              </p:ext>
            </p:extLst>
          </p:nvPr>
        </p:nvGraphicFramePr>
        <p:xfrm>
          <a:off x="761999" y="1712148"/>
          <a:ext cx="7696200" cy="3774252"/>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t>802.11</a:t>
                      </a:r>
                    </a:p>
                  </a:txBody>
                  <a:tcPr marL="115147" marR="115147"/>
                </a:tc>
                <a:tc>
                  <a:txBody>
                    <a:bodyPr/>
                    <a:lstStyle/>
                    <a:p>
                      <a:pPr algn="ctr"/>
                      <a:r>
                        <a:rPr lang="en-AU" sz="1600" b="0" dirty="0">
                          <a:solidFill>
                            <a:srgbClr val="00B050"/>
                          </a:solidFill>
                        </a:rPr>
                        <a:t>2012</a:t>
                      </a:r>
                    </a:p>
                  </a:txBody>
                  <a:tcPr marL="115147" marR="115147"/>
                </a:tc>
                <a:tc>
                  <a:txBody>
                    <a:bodyPr/>
                    <a:lstStyle/>
                    <a:p>
                      <a:pPr algn="ctr"/>
                      <a:r>
                        <a:rPr lang="en-AU" sz="1600" b="0" dirty="0">
                          <a:solidFill>
                            <a:srgbClr val="00B050"/>
                          </a:solidFill>
                        </a:rPr>
                        <a:t>2012</a:t>
                      </a:r>
                    </a:p>
                  </a:txBody>
                  <a:tcPr marL="115147" marR="115147"/>
                </a:tc>
                <a:tc>
                  <a:txBody>
                    <a:bodyPr/>
                    <a:lstStyle/>
                    <a:p>
                      <a:pPr algn="ctr"/>
                      <a:r>
                        <a:rPr lang="en-AU" sz="1600" b="0" dirty="0">
                          <a:solidFill>
                            <a:srgbClr val="00B050"/>
                          </a:solidFill>
                        </a:rPr>
                        <a:t>Nov 2013</a:t>
                      </a:r>
                    </a:p>
                  </a:txBody>
                  <a:tcPr marL="115147" marR="115147"/>
                </a:tc>
                <a:extLst>
                  <a:ext uri="{0D108BD9-81ED-4DB2-BD59-A6C34878D82A}">
                    <a16:rowId xmlns:a16="http://schemas.microsoft.com/office/drawing/2014/main" val="10005"/>
                  </a:ext>
                </a:extLst>
              </a:tr>
              <a:tr h="351837">
                <a:tc>
                  <a:txBody>
                    <a:bodyPr/>
                    <a:lstStyle/>
                    <a:p>
                      <a:r>
                        <a:rPr lang="en-AU" sz="1600" b="0" dirty="0"/>
                        <a:t>802.11aa</a:t>
                      </a:r>
                    </a:p>
                  </a:txBody>
                  <a:tcPr marL="115147" marR="115147"/>
                </a:tc>
                <a:tc>
                  <a:txBody>
                    <a:bodyPr/>
                    <a:lstStyle/>
                    <a:p>
                      <a:pPr algn="ct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6"/>
                  </a:ext>
                </a:extLst>
              </a:tr>
              <a:tr h="351837">
                <a:tc>
                  <a:txBody>
                    <a:bodyPr/>
                    <a:lstStyle/>
                    <a:p>
                      <a:r>
                        <a:rPr lang="en-AU" sz="1600" b="0" dirty="0"/>
                        <a:t>802.11ad</a:t>
                      </a:r>
                    </a:p>
                  </a:txBody>
                  <a:tcPr marL="115147" marR="115147"/>
                </a:tc>
                <a:tc>
                  <a:txBody>
                    <a:bodyPr/>
                    <a:lstStyle/>
                    <a:p>
                      <a:pPr algn="ct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7"/>
                  </a:ext>
                </a:extLst>
              </a:tr>
              <a:tr h="351837">
                <a:tc>
                  <a:txBody>
                    <a:bodyPr/>
                    <a:lstStyle/>
                    <a:p>
                      <a:r>
                        <a:rPr lang="en-AU" sz="1600" b="0" dirty="0"/>
                        <a:t>802.11ae</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8"/>
                  </a:ext>
                </a:extLst>
              </a:tr>
              <a:tr h="351837">
                <a:tc>
                  <a:txBody>
                    <a:bodyPr/>
                    <a:lstStyle/>
                    <a:p>
                      <a:r>
                        <a:rPr lang="en-AU" sz="1600" b="0" dirty="0">
                          <a:latin typeface="+mj-lt"/>
                          <a:cs typeface="Arial" panose="020B0604020202020204" pitchFamily="34" charset="0"/>
                        </a:rPr>
                        <a:t>802.11ac</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a:t>
                      </a:r>
                      <a:r>
                        <a:rPr lang="en-AU" sz="1600" b="0" baseline="0" dirty="0">
                          <a:solidFill>
                            <a:srgbClr val="00B050"/>
                          </a:solidFill>
                        </a:rPr>
                        <a:t>2015</a:t>
                      </a:r>
                    </a:p>
                  </a:txBody>
                  <a:tcPr marL="115147" marR="115147"/>
                </a:tc>
                <a:extLst>
                  <a:ext uri="{0D108BD9-81ED-4DB2-BD59-A6C34878D82A}">
                    <a16:rowId xmlns:a16="http://schemas.microsoft.com/office/drawing/2014/main" val="10009"/>
                  </a:ext>
                </a:extLst>
              </a:tr>
              <a:tr h="351837">
                <a:tc>
                  <a:txBody>
                    <a:bodyPr/>
                    <a:lstStyle/>
                    <a:p>
                      <a:r>
                        <a:rPr lang="en-AU" sz="1600" b="0" dirty="0">
                          <a:latin typeface="+mj-lt"/>
                          <a:cs typeface="Arial" panose="020B0604020202020204" pitchFamily="34" charset="0"/>
                        </a:rPr>
                        <a:t>802.11af</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a:t>
                      </a:r>
                      <a:r>
                        <a:rPr lang="en-AU" sz="1600" b="0" baseline="0" dirty="0">
                          <a:solidFill>
                            <a:srgbClr val="00B050"/>
                          </a:solidFill>
                        </a:rPr>
                        <a:t>2015</a:t>
                      </a:r>
                    </a:p>
                  </a:txBody>
                  <a:tcPr marL="115147" marR="115147"/>
                </a:tc>
                <a:extLst>
                  <a:ext uri="{0D108BD9-81ED-4DB2-BD59-A6C34878D82A}">
                    <a16:rowId xmlns:a16="http://schemas.microsoft.com/office/drawing/2014/main" val="10010"/>
                  </a:ext>
                </a:extLst>
              </a:tr>
              <a:tr h="351837">
                <a:tc>
                  <a:txBody>
                    <a:bodyPr/>
                    <a:lstStyle/>
                    <a:p>
                      <a:r>
                        <a:rPr lang="en-AU" sz="1600" b="0" dirty="0">
                          <a:latin typeface="+mj-lt"/>
                          <a:cs typeface="Arial" panose="020B0604020202020204" pitchFamily="34" charset="0"/>
                        </a:rPr>
                        <a:t>802.11-2016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2018</a:t>
                      </a:r>
                    </a:p>
                  </a:txBody>
                  <a:tcPr marL="115147" marR="115147"/>
                </a:tc>
                <a:extLst>
                  <a:ext uri="{0D108BD9-81ED-4DB2-BD59-A6C34878D82A}">
                    <a16:rowId xmlns:a16="http://schemas.microsoft.com/office/drawing/2014/main" val="3386173467"/>
                  </a:ext>
                </a:extLst>
              </a:tr>
              <a:tr h="351837">
                <a:tc>
                  <a:txBody>
                    <a:bodyPr/>
                    <a:lstStyle/>
                    <a:p>
                      <a:r>
                        <a:rPr lang="en-AU" sz="1600" b="0" dirty="0">
                          <a:latin typeface="+mj-lt"/>
                          <a:cs typeface="Arial" panose="020B0604020202020204" pitchFamily="34" charset="0"/>
                        </a:rPr>
                        <a:t>802.11ai</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a:t>
                      </a:r>
                      <a:r>
                        <a:rPr lang="en-AU" sz="1600" b="0" kern="1200" baseline="0" dirty="0">
                          <a:solidFill>
                            <a:srgbClr val="00B050"/>
                          </a:solidFill>
                          <a:latin typeface="+mn-lt"/>
                          <a:ea typeface="+mn-ea"/>
                          <a:cs typeface="+mn-cs"/>
                        </a:rPr>
                        <a:t> Sep 17</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a:t>
                      </a:r>
                      <a:r>
                        <a:rPr lang="en-AU" sz="1600" b="0" kern="1200" baseline="0" dirty="0">
                          <a:solidFill>
                            <a:srgbClr val="00B050"/>
                          </a:solidFill>
                          <a:latin typeface="+mn-lt"/>
                          <a:ea typeface="+mn-ea"/>
                          <a:cs typeface="+mn-cs"/>
                        </a:rPr>
                        <a:t> 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2019</a:t>
                      </a:r>
                    </a:p>
                  </a:txBody>
                  <a:tcPr marL="115147" marR="115147"/>
                </a:tc>
                <a:extLst>
                  <a:ext uri="{0D108BD9-81ED-4DB2-BD59-A6C34878D82A}">
                    <a16:rowId xmlns:a16="http://schemas.microsoft.com/office/drawing/2014/main" val="1871258202"/>
                  </a:ext>
                </a:extLst>
              </a:tr>
              <a:tr h="351837">
                <a:tc>
                  <a:txBody>
                    <a:bodyPr/>
                    <a:lstStyle/>
                    <a:p>
                      <a:r>
                        <a:rPr lang="en-AU" sz="1600" b="0" dirty="0">
                          <a:latin typeface="+mj-lt"/>
                          <a:cs typeface="Arial" panose="020B0604020202020204" pitchFamily="34" charset="0"/>
                        </a:rPr>
                        <a:t>802.11ah</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20</a:t>
                      </a:r>
                      <a:r>
                        <a:rPr lang="en-AU" sz="1600" b="0" baseline="0" dirty="0">
                          <a:solidFill>
                            <a:srgbClr val="00B050"/>
                          </a:solidFill>
                          <a:latin typeface="+mj-lt"/>
                        </a:rPr>
                        <a:t> Jul 17</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8</a:t>
                      </a:r>
                      <a:r>
                        <a:rPr lang="en-AU" sz="1600" b="0" kern="1200" baseline="0" dirty="0">
                          <a:solidFill>
                            <a:srgbClr val="00B050"/>
                          </a:solidFill>
                          <a:latin typeface="+mn-lt"/>
                          <a:ea typeface="+mn-ea"/>
                          <a:cs typeface="+mn-cs"/>
                        </a:rPr>
                        <a:t> Feb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Mar 19</a:t>
                      </a:r>
                    </a:p>
                  </a:txBody>
                  <a:tcPr marL="115147" marR="115147"/>
                </a:tc>
                <a:extLst>
                  <a:ext uri="{0D108BD9-81ED-4DB2-BD59-A6C34878D82A}">
                    <a16:rowId xmlns:a16="http://schemas.microsoft.com/office/drawing/2014/main" val="802539418"/>
                  </a:ext>
                </a:extLst>
              </a:tr>
            </a:tbl>
          </a:graphicData>
        </a:graphic>
      </p:graphicFrame>
    </p:spTree>
    <p:extLst>
      <p:ext uri="{BB962C8B-B14F-4D97-AF65-F5344CB8AC3E}">
        <p14:creationId xmlns:p14="http://schemas.microsoft.com/office/powerpoint/2010/main" val="25722098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sent three standards  completely through the PSDO ratification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25</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71786702"/>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latin typeface="+mj-lt"/>
                          <a:cs typeface="Arial" panose="020B0604020202020204" pitchFamily="34" charset="0"/>
                        </a:rPr>
                        <a:t>802.15.3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351876640"/>
                  </a:ext>
                </a:extLst>
              </a:tr>
              <a:tr h="351837">
                <a:tc>
                  <a:txBody>
                    <a:bodyPr/>
                    <a:lstStyle/>
                    <a:p>
                      <a:r>
                        <a:rPr lang="en-AU" sz="1600" b="0" dirty="0">
                          <a:latin typeface="+mj-lt"/>
                          <a:cs typeface="Arial" panose="020B0604020202020204" pitchFamily="34" charset="0"/>
                        </a:rPr>
                        <a:t>802.15.4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2448534767"/>
                  </a:ext>
                </a:extLst>
              </a:tr>
              <a:tr h="351837">
                <a:tc>
                  <a:txBody>
                    <a:bodyPr/>
                    <a:lstStyle/>
                    <a:p>
                      <a:r>
                        <a:rPr lang="en-AU" sz="1600" b="0" dirty="0">
                          <a:latin typeface="+mj-lt"/>
                          <a:cs typeface="Arial" panose="020B0604020202020204" pitchFamily="34" charset="0"/>
                        </a:rPr>
                        <a:t>802.15.6</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23 Nov 16</a:t>
                      </a:r>
                      <a:endParaRPr lang="en-AU" sz="1600" b="0" dirty="0">
                        <a:solidFill>
                          <a:srgbClr val="00B050"/>
                        </a:solidFill>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7</a:t>
                      </a:r>
                      <a:r>
                        <a:rPr lang="en-AU" sz="1600" b="0" baseline="0" dirty="0">
                          <a:solidFill>
                            <a:srgbClr val="00B050"/>
                          </a:solidFill>
                          <a:latin typeface="+mj-lt"/>
                        </a:rPr>
                        <a:t> </a:t>
                      </a:r>
                      <a:r>
                        <a:rPr lang="en-AU" sz="1600" b="0" dirty="0">
                          <a:solidFill>
                            <a:srgbClr val="00B050"/>
                          </a:solidFill>
                          <a:latin typeface="+mj-lt"/>
                        </a:rPr>
                        <a:t>Sep</a:t>
                      </a:r>
                      <a:r>
                        <a:rPr lang="en-AU" sz="1600" b="0" baseline="0" dirty="0">
                          <a:solidFill>
                            <a:srgbClr val="00B050"/>
                          </a:solidFill>
                          <a:latin typeface="+mj-lt"/>
                        </a:rPr>
                        <a:t> 17</a:t>
                      </a:r>
                      <a:endParaRPr lang="en-AU" sz="1600" b="0" dirty="0">
                        <a:solidFill>
                          <a:srgbClr val="00B050"/>
                        </a:solidFill>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19</a:t>
                      </a:r>
                      <a:endParaRPr lang="en-AU" sz="1600" b="0" baseline="0" dirty="0">
                        <a:solidFill>
                          <a:srgbClr val="00B050"/>
                        </a:solidFill>
                      </a:endParaRPr>
                    </a:p>
                  </a:txBody>
                  <a:tcPr marL="115147" marR="115147"/>
                </a:tc>
                <a:extLst>
                  <a:ext uri="{0D108BD9-81ED-4DB2-BD59-A6C34878D82A}">
                    <a16:rowId xmlns:a16="http://schemas.microsoft.com/office/drawing/2014/main" val="4262288897"/>
                  </a:ext>
                </a:extLst>
              </a:tr>
            </a:tbl>
          </a:graphicData>
        </a:graphic>
      </p:graphicFrame>
    </p:spTree>
    <p:extLst>
      <p:ext uri="{BB962C8B-B14F-4D97-AF65-F5344CB8AC3E}">
        <p14:creationId xmlns:p14="http://schemas.microsoft.com/office/powerpoint/2010/main" val="4818001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802.16 WG has sent zero standards completely through the PSDO ratification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26</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1372848"/>
              </p:ext>
            </p:extLst>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dirty="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6338704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802.21 WG has sent three standards completely through the PSDO ratification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27</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03587851"/>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802.21-2017</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2018</a:t>
                      </a:r>
                    </a:p>
                  </a:txBody>
                  <a:tcPr marL="115147" marR="115147"/>
                </a:tc>
                <a:extLst>
                  <a:ext uri="{0D108BD9-81ED-4DB2-BD59-A6C34878D82A}">
                    <a16:rowId xmlns:a16="http://schemas.microsoft.com/office/drawing/2014/main" val="35187664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802.21.1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2017</a:t>
                      </a:r>
                    </a:p>
                  </a:txBody>
                  <a:tcPr marL="115147" marR="115147"/>
                </a:tc>
                <a:extLst>
                  <a:ext uri="{0D108BD9-81ED-4DB2-BD59-A6C34878D82A}">
                    <a16:rowId xmlns:a16="http://schemas.microsoft.com/office/drawing/2014/main" val="413192279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802.21/Cor1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Jun</a:t>
                      </a:r>
                      <a:r>
                        <a:rPr lang="en-AU" sz="1600" b="0" baseline="0" dirty="0">
                          <a:solidFill>
                            <a:srgbClr val="00B050"/>
                          </a:solidFill>
                        </a:rPr>
                        <a:t> 2018</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2956146350"/>
                  </a:ext>
                </a:extLst>
              </a:tr>
            </a:tbl>
          </a:graphicData>
        </a:graphic>
      </p:graphicFrame>
    </p:spTree>
    <p:extLst>
      <p:ext uri="{BB962C8B-B14F-4D97-AF65-F5344CB8AC3E}">
        <p14:creationId xmlns:p14="http://schemas.microsoft.com/office/powerpoint/2010/main" val="18040759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802.22 WG has sent three standards completely through the PSDO ratification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28</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28882654"/>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latin typeface="+mj-lt"/>
                          <a:cs typeface="Arial" panose="020B0604020202020204" pitchFamily="34" charset="0"/>
                        </a:rPr>
                        <a:t>802.22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11"/>
                  </a:ext>
                </a:extLst>
              </a:tr>
              <a:tr h="351837">
                <a:tc>
                  <a:txBody>
                    <a:bodyPr/>
                    <a:lstStyle/>
                    <a:p>
                      <a:r>
                        <a:rPr lang="en-AU" sz="1600" b="0" dirty="0">
                          <a:latin typeface="+mj-lt"/>
                          <a:cs typeface="Arial" panose="020B0604020202020204" pitchFamily="34" charset="0"/>
                        </a:rPr>
                        <a:t>802.22a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April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328369986"/>
                  </a:ext>
                </a:extLst>
              </a:tr>
              <a:tr h="351837">
                <a:tc>
                  <a:txBody>
                    <a:bodyPr/>
                    <a:lstStyle/>
                    <a:p>
                      <a:r>
                        <a:rPr lang="en-AU" sz="1600" b="0" dirty="0">
                          <a:latin typeface="+mj-lt"/>
                          <a:cs typeface="Arial" panose="020B0604020202020204" pitchFamily="34" charset="0"/>
                        </a:rPr>
                        <a:t>802.22b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April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extLst>
                  <a:ext uri="{0D108BD9-81ED-4DB2-BD59-A6C34878D82A}">
                    <a16:rowId xmlns:a16="http://schemas.microsoft.com/office/drawing/2014/main" val="1414153154"/>
                  </a:ext>
                </a:extLst>
              </a:tr>
            </a:tbl>
          </a:graphicData>
        </a:graphic>
      </p:graphicFrame>
    </p:spTree>
    <p:extLst>
      <p:ext uri="{BB962C8B-B14F-4D97-AF65-F5344CB8AC3E}">
        <p14:creationId xmlns:p14="http://schemas.microsoft.com/office/powerpoint/2010/main" val="35208022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 has 13 standards in the pipeline for ratification under the PSDO</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29</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3921075702"/>
              </p:ext>
            </p:extLst>
          </p:nvPr>
        </p:nvGraphicFramePr>
        <p:xfrm>
          <a:off x="152399" y="1524000"/>
          <a:ext cx="8839199" cy="493776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a:latin typeface="+mj-lt"/>
                          <a:cs typeface="Arial" panose="020B0604020202020204" pitchFamily="34" charset="0"/>
                        </a:rPr>
                        <a:t>.1Q-2018</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Jul 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11 Mar</a:t>
                      </a:r>
                      <a:r>
                        <a:rPr lang="en-AU" sz="1600" b="0" kern="1200" baseline="0" dirty="0">
                          <a:solidFill>
                            <a:schemeClr val="tx1"/>
                          </a:solidFill>
                          <a:latin typeface="+mn-lt"/>
                          <a:ea typeface="+mn-ea"/>
                          <a:cs typeface="+mn-cs"/>
                        </a:rPr>
                        <a:t> 19</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4 May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19</a:t>
                      </a:r>
                    </a:p>
                  </a:txBody>
                  <a:tcPr marL="115147" marR="115147"/>
                </a:tc>
                <a:extLst>
                  <a:ext uri="{0D108BD9-81ED-4DB2-BD59-A6C34878D82A}">
                    <a16:rowId xmlns:a16="http://schemas.microsoft.com/office/drawing/2014/main" val="1817939056"/>
                  </a:ext>
                </a:extLst>
              </a:tr>
              <a:tr h="330320">
                <a:tc>
                  <a:txBody>
                    <a:bodyPr/>
                    <a:lstStyle/>
                    <a:p>
                      <a:r>
                        <a:rPr lang="en-AU" sz="1600" dirty="0">
                          <a:latin typeface="+mj-lt"/>
                          <a:cs typeface="Arial" panose="020B0604020202020204" pitchFamily="34" charset="0"/>
                        </a:rPr>
                        <a:t>.1Qcc</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Dec</a:t>
                      </a:r>
                      <a:r>
                        <a:rPr lang="en-AU" sz="1600" b="0" baseline="0" dirty="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On hold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285705002"/>
                  </a:ext>
                </a:extLst>
              </a:tr>
              <a:tr h="330320">
                <a:tc>
                  <a:txBody>
                    <a:bodyPr/>
                    <a:lstStyle/>
                    <a:p>
                      <a:r>
                        <a:rPr lang="en-AU" sz="1600" dirty="0">
                          <a:latin typeface="+mj-lt"/>
                          <a:cs typeface="Arial" panose="020B0604020202020204" pitchFamily="34" charset="0"/>
                        </a:rPr>
                        <a:t>.1Qcp</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Dec</a:t>
                      </a:r>
                      <a:r>
                        <a:rPr lang="en-AU" sz="1600" b="0" baseline="0" dirty="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On hold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617972044"/>
                  </a:ext>
                </a:extLst>
              </a:tr>
              <a:tr h="330320">
                <a:tc>
                  <a:txBody>
                    <a:bodyPr/>
                    <a:lstStyle/>
                    <a:p>
                      <a:r>
                        <a:rPr lang="en-AU" sz="1600" dirty="0">
                          <a:latin typeface="+mj-lt"/>
                          <a:cs typeface="Arial" panose="020B0604020202020204" pitchFamily="34" charset="0"/>
                        </a:rPr>
                        <a:t>.1AR-Rev</a:t>
                      </a:r>
                    </a:p>
                  </a:txBody>
                  <a:tcPr marL="115147" marR="0"/>
                </a:tc>
                <a:tc>
                  <a:txBody>
                    <a:bodyPr/>
                    <a:lstStyle/>
                    <a:p>
                      <a:pPr algn="ctr"/>
                      <a:r>
                        <a:rPr lang="en-AU" sz="1600" b="0" dirty="0">
                          <a:solidFill>
                            <a:schemeClr val="tx1"/>
                          </a:solidFill>
                          <a:latin typeface="+mj-lt"/>
                          <a:cs typeface="Arial" panose="020B0604020202020204" pitchFamily="34" charset="0"/>
                        </a:rPr>
                        <a:t>D2.6</a:t>
                      </a:r>
                    </a:p>
                  </a:txBody>
                  <a:tcPr marL="115147" marR="115147"/>
                </a:tc>
                <a:tc>
                  <a:txBody>
                    <a:bodyPr/>
                    <a:lstStyle/>
                    <a:p>
                      <a:pPr algn="ctr"/>
                      <a:r>
                        <a:rPr lang="en-AU" sz="1600" b="0" dirty="0">
                          <a:solidFill>
                            <a:schemeClr val="tx1"/>
                          </a:solidFill>
                          <a:latin typeface="+mj-lt"/>
                          <a:cs typeface="Arial" panose="020B0604020202020204" pitchFamily="34" charset="0"/>
                        </a:rPr>
                        <a:t>Apr</a:t>
                      </a:r>
                      <a:r>
                        <a:rPr lang="en-AU" sz="1600" b="0" baseline="0" dirty="0">
                          <a:solidFill>
                            <a:schemeClr val="tx1"/>
                          </a:solidFill>
                          <a:latin typeface="+mj-lt"/>
                          <a:cs typeface="Arial" panose="020B0604020202020204" pitchFamily="34" charset="0"/>
                        </a:rPr>
                        <a:t> 18</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a:t>
                      </a:r>
                      <a:r>
                        <a:rPr lang="en-AU" sz="1600" b="0" kern="1200" baseline="0" dirty="0">
                          <a:solidFill>
                            <a:schemeClr val="tx1"/>
                          </a:solidFill>
                          <a:latin typeface="+mn-lt"/>
                          <a:ea typeface="+mn-ea"/>
                          <a:cs typeface="+mn-cs"/>
                        </a:rPr>
                        <a:t> Oct 18</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14</a:t>
                      </a:r>
                      <a:r>
                        <a:rPr lang="en-AU" sz="1600" b="0" baseline="0" dirty="0">
                          <a:solidFill>
                            <a:schemeClr val="tx1"/>
                          </a:solidFill>
                          <a:latin typeface="+mj-lt"/>
                        </a:rPr>
                        <a:t> Nov 19</a:t>
                      </a: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kern="1200" dirty="0">
                        <a:solidFill>
                          <a:srgbClr val="00B050"/>
                        </a:solidFill>
                        <a:latin typeface="+mn-lt"/>
                        <a:ea typeface="+mn-ea"/>
                        <a:cs typeface="+mn-cs"/>
                      </a:endParaRPr>
                    </a:p>
                  </a:txBody>
                  <a:tcPr marL="115147" marR="115147"/>
                </a:tc>
                <a:extLst>
                  <a:ext uri="{0D108BD9-81ED-4DB2-BD59-A6C34878D82A}">
                    <a16:rowId xmlns:a16="http://schemas.microsoft.com/office/drawing/2014/main" val="216655859"/>
                  </a:ext>
                </a:extLst>
              </a:tr>
              <a:tr h="330320">
                <a:tc>
                  <a:txBody>
                    <a:bodyPr/>
                    <a:lstStyle/>
                    <a:p>
                      <a:r>
                        <a:rPr lang="en-AU" sz="1600" dirty="0">
                          <a:latin typeface="+mj-lt"/>
                          <a:cs typeface="Arial" panose="020B0604020202020204" pitchFamily="34" charset="0"/>
                        </a:rPr>
                        <a:t>.1Qcy</a:t>
                      </a:r>
                    </a:p>
                  </a:txBody>
                  <a:tcPr marL="115147" marR="0"/>
                </a:tc>
                <a:tc>
                  <a:txBody>
                    <a:bodyPr/>
                    <a:lstStyle/>
                    <a:p>
                      <a:pPr algn="ctr"/>
                      <a:r>
                        <a:rPr lang="en-AU" sz="1600" b="0" dirty="0">
                          <a:solidFill>
                            <a:schemeClr val="tx1"/>
                          </a:solidFill>
                          <a:latin typeface="+mj-lt"/>
                          <a:cs typeface="Arial" panose="020B0604020202020204" pitchFamily="34" charset="0"/>
                        </a:rPr>
                        <a:t>D2.1</a:t>
                      </a:r>
                    </a:p>
                  </a:txBody>
                  <a:tcPr marL="115147" marR="115147"/>
                </a:tc>
                <a:tc>
                  <a:txBody>
                    <a:bodyPr/>
                    <a:lstStyle/>
                    <a:p>
                      <a:pPr algn="ctr"/>
                      <a:r>
                        <a:rPr lang="en-AU" sz="1600" b="0" dirty="0">
                          <a:solidFill>
                            <a:schemeClr val="tx1"/>
                          </a:solidFill>
                          <a:latin typeface="+mj-lt"/>
                          <a:cs typeface="Arial" panose="020B0604020202020204" pitchFamily="34" charset="0"/>
                        </a:rPr>
                        <a:t>Apr 18</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On hold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446974359"/>
                  </a:ext>
                </a:extLst>
              </a:tr>
              <a:tr h="330320">
                <a:tc>
                  <a:txBody>
                    <a:bodyPr/>
                    <a:lstStyle/>
                    <a:p>
                      <a:r>
                        <a:rPr lang="en-AU" sz="1600" dirty="0"/>
                        <a:t>.</a:t>
                      </a:r>
                      <a:r>
                        <a:rPr lang="en-AU" sz="1600" dirty="0">
                          <a:cs typeface="Arial" panose="020B0604020202020204" pitchFamily="34" charset="0"/>
                        </a:rPr>
                        <a:t>1AC/Cor-1</a:t>
                      </a:r>
                      <a:r>
                        <a:rPr lang="en-AU" sz="1600" dirty="0"/>
                        <a:t> </a:t>
                      </a:r>
                      <a:endParaRPr lang="en-AU" sz="1600" dirty="0">
                        <a:latin typeface="+mj-lt"/>
                        <a:cs typeface="Arial" panose="020B0604020202020204" pitchFamily="34" charset="0"/>
                      </a:endParaRP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Apr</a:t>
                      </a:r>
                      <a:r>
                        <a:rPr lang="en-AU" sz="1600" b="0" baseline="0" dirty="0">
                          <a:solidFill>
                            <a:schemeClr val="tx1"/>
                          </a:solidFill>
                          <a:latin typeface="+mj-lt"/>
                          <a:cs typeface="Arial" panose="020B0604020202020204" pitchFamily="34" charset="0"/>
                        </a:rPr>
                        <a:t> 18</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17</a:t>
                      </a:r>
                      <a:r>
                        <a:rPr lang="en-AU" sz="1600" b="0" baseline="0" dirty="0">
                          <a:solidFill>
                            <a:schemeClr val="tx1"/>
                          </a:solidFill>
                          <a:latin typeface="+mj-lt"/>
                        </a:rPr>
                        <a:t> Mar 19</a:t>
                      </a: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n/a</a:t>
                      </a:r>
                    </a:p>
                  </a:txBody>
                  <a:tcPr marL="115147" marR="115147"/>
                </a:tc>
                <a:extLst>
                  <a:ext uri="{0D108BD9-81ED-4DB2-BD59-A6C34878D82A}">
                    <a16:rowId xmlns:a16="http://schemas.microsoft.com/office/drawing/2014/main" val="1457729634"/>
                  </a:ext>
                </a:extLst>
              </a:tr>
              <a:tr h="330320">
                <a:tc>
                  <a:txBody>
                    <a:bodyPr/>
                    <a:lstStyle/>
                    <a:p>
                      <a:r>
                        <a:rPr lang="en-AU" sz="1600" dirty="0">
                          <a:latin typeface="+mj-lt"/>
                          <a:cs typeface="Arial" panose="020B0604020202020204" pitchFamily="34" charset="0"/>
                        </a:rPr>
                        <a:t>.1Xck</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Apr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11 Mar</a:t>
                      </a:r>
                      <a:r>
                        <a:rPr lang="en-AU" sz="1600" b="0" kern="1200" baseline="0" dirty="0">
                          <a:solidFill>
                            <a:schemeClr val="tx1"/>
                          </a:solidFill>
                          <a:latin typeface="+mn-lt"/>
                          <a:ea typeface="+mn-ea"/>
                          <a:cs typeface="+mn-cs"/>
                        </a:rPr>
                        <a:t> 19</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19</a:t>
                      </a:r>
                      <a:endParaRPr lang="en-AU" sz="1600" b="0" dirty="0">
                        <a:solidFill>
                          <a:srgbClr val="00B050"/>
                        </a:solidFill>
                        <a:latin typeface="+mj-lt"/>
                      </a:endParaRPr>
                    </a:p>
                  </a:txBody>
                  <a:tcPr marL="115147" marR="115147"/>
                </a:tc>
                <a:extLst>
                  <a:ext uri="{0D108BD9-81ED-4DB2-BD59-A6C34878D82A}">
                    <a16:rowId xmlns:a16="http://schemas.microsoft.com/office/drawing/2014/main" val="3280136102"/>
                  </a:ext>
                </a:extLst>
              </a:tr>
              <a:tr h="330320">
                <a:tc>
                  <a:txBody>
                    <a:bodyPr/>
                    <a:lstStyle/>
                    <a:p>
                      <a:r>
                        <a:rPr lang="en-AU" sz="1600" dirty="0">
                          <a:latin typeface="+mj-lt"/>
                          <a:cs typeface="Arial" panose="020B0604020202020204" pitchFamily="34" charset="0"/>
                        </a:rPr>
                        <a:t>.1AE-Rev</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Apr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11 Mar</a:t>
                      </a:r>
                      <a:r>
                        <a:rPr lang="en-AU" sz="1600" b="0" kern="1200" baseline="0" dirty="0">
                          <a:solidFill>
                            <a:schemeClr val="tx1"/>
                          </a:solidFill>
                          <a:latin typeface="+mn-lt"/>
                          <a:ea typeface="+mn-ea"/>
                          <a:cs typeface="+mn-cs"/>
                        </a:rPr>
                        <a:t> 19</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19</a:t>
                      </a:r>
                      <a:endParaRPr lang="en-AU" sz="1600" b="0" dirty="0">
                        <a:solidFill>
                          <a:srgbClr val="00B050"/>
                        </a:solidFill>
                        <a:latin typeface="+mj-lt"/>
                      </a:endParaRPr>
                    </a:p>
                  </a:txBody>
                  <a:tcPr marL="115147" marR="115147"/>
                </a:tc>
                <a:extLst>
                  <a:ext uri="{0D108BD9-81ED-4DB2-BD59-A6C34878D82A}">
                    <a16:rowId xmlns:a16="http://schemas.microsoft.com/office/drawing/2014/main" val="2163452583"/>
                  </a:ext>
                </a:extLst>
              </a:tr>
              <a:tr h="330320">
                <a:tc>
                  <a:txBody>
                    <a:bodyPr/>
                    <a:lstStyle/>
                    <a:p>
                      <a:r>
                        <a:rPr lang="en-AU" sz="1600" dirty="0">
                          <a:latin typeface="+mj-lt"/>
                          <a:cs typeface="Arial" panose="020B0604020202020204" pitchFamily="34" charset="0"/>
                        </a:rPr>
                        <a:t>.1AS-Rev</a:t>
                      </a:r>
                    </a:p>
                  </a:txBody>
                  <a:tcPr marL="115147" marR="0"/>
                </a:tc>
                <a:tc>
                  <a:txBody>
                    <a:bodyPr/>
                    <a:lstStyle/>
                    <a:p>
                      <a:pPr algn="ctr"/>
                      <a:r>
                        <a:rPr lang="en-AU" sz="1600" b="0" dirty="0">
                          <a:solidFill>
                            <a:schemeClr val="tx1"/>
                          </a:solidFill>
                          <a:latin typeface="+mj-lt"/>
                          <a:cs typeface="Arial" panose="020B0604020202020204" pitchFamily="34" charset="0"/>
                        </a:rPr>
                        <a:t>D8.0</a:t>
                      </a:r>
                    </a:p>
                  </a:txBody>
                  <a:tcPr marL="115147" marR="115147"/>
                </a:tc>
                <a:tc>
                  <a:txBody>
                    <a:bodyPr/>
                    <a:lstStyle/>
                    <a:p>
                      <a:pPr algn="ctr"/>
                      <a:r>
                        <a:rPr lang="en-AU" sz="1600" b="0" dirty="0">
                          <a:solidFill>
                            <a:schemeClr val="tx1"/>
                          </a:solidFill>
                          <a:latin typeface="+mj-lt"/>
                          <a:cs typeface="Arial" panose="020B0604020202020204" pitchFamily="34" charset="0"/>
                        </a:rPr>
                        <a:t>Mar</a:t>
                      </a:r>
                      <a:r>
                        <a:rPr lang="en-AU" sz="1600" b="0" baseline="0" dirty="0">
                          <a:solidFill>
                            <a:schemeClr val="tx1"/>
                          </a:solidFill>
                          <a:latin typeface="+mj-lt"/>
                          <a:cs typeface="Arial" panose="020B0604020202020204" pitchFamily="34" charset="0"/>
                        </a:rPr>
                        <a:t> 19</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614137734"/>
                  </a:ext>
                </a:extLst>
              </a:tr>
              <a:tr h="330320">
                <a:tc>
                  <a:txBody>
                    <a:bodyPr/>
                    <a:lstStyle/>
                    <a:p>
                      <a:r>
                        <a:rPr lang="en-AU" sz="1600" dirty="0">
                          <a:latin typeface="+mj-lt"/>
                          <a:cs typeface="Arial" panose="020B0604020202020204" pitchFamily="34" charset="0"/>
                        </a:rPr>
                        <a:t>.1AX-Rev</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Ju</a:t>
                      </a:r>
                      <a:r>
                        <a:rPr lang="en-AU" sz="1600" b="0" baseline="0" dirty="0">
                          <a:solidFill>
                            <a:schemeClr val="tx1"/>
                          </a:solidFill>
                          <a:latin typeface="+mj-lt"/>
                          <a:cs typeface="Arial" panose="020B0604020202020204" pitchFamily="34" charset="0"/>
                        </a:rPr>
                        <a:t>l 19</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495738436"/>
                  </a:ext>
                </a:extLst>
              </a:tr>
              <a:tr h="330320">
                <a:tc>
                  <a:txBody>
                    <a:bodyPr/>
                    <a:lstStyle/>
                    <a:p>
                      <a:r>
                        <a:rPr lang="en-AU" sz="1600" dirty="0">
                          <a:latin typeface="+mj-lt"/>
                          <a:cs typeface="Arial" panose="020B0604020202020204" pitchFamily="34" charset="0"/>
                        </a:rPr>
                        <a:t>.1Qcx</a:t>
                      </a:r>
                    </a:p>
                  </a:txBody>
                  <a:tcPr marL="115147" marR="0"/>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940491922"/>
                  </a:ext>
                </a:extLst>
              </a:tr>
              <a:tr h="330320">
                <a:tc>
                  <a:txBody>
                    <a:bodyPr/>
                    <a:lstStyle/>
                    <a:p>
                      <a:r>
                        <a:rPr lang="en-AU" sz="1600" dirty="0">
                          <a:latin typeface="+mj-lt"/>
                          <a:cs typeface="Arial" panose="020B0604020202020204" pitchFamily="34" charset="0"/>
                        </a:rPr>
                        <a:t>.1X-REV</a:t>
                      </a:r>
                    </a:p>
                  </a:txBody>
                  <a:tcPr marL="115147" marR="0"/>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696960976"/>
                  </a:ext>
                </a:extLst>
              </a:tr>
              <a:tr h="330320">
                <a:tc>
                  <a:txBody>
                    <a:bodyPr/>
                    <a:lstStyle/>
                    <a:p>
                      <a:r>
                        <a:rPr lang="en-AU" sz="1600" dirty="0">
                          <a:latin typeface="+mj-lt"/>
                          <a:cs typeface="Arial" panose="020B0604020202020204" pitchFamily="34" charset="0"/>
                        </a:rPr>
                        <a:t>.1CMde</a:t>
                      </a:r>
                    </a:p>
                  </a:txBody>
                  <a:tcPr marL="115147" marR="0"/>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001265962"/>
                  </a:ext>
                </a:extLst>
              </a:tr>
            </a:tbl>
          </a:graphicData>
        </a:graphic>
      </p:graphicFrame>
    </p:spTree>
    <p:extLst>
      <p:ext uri="{BB962C8B-B14F-4D97-AF65-F5344CB8AC3E}">
        <p14:creationId xmlns:p14="http://schemas.microsoft.com/office/powerpoint/2010/main" val="1183884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will review the official IEEE-SA patent material for pre-PAR groups</a:t>
            </a:r>
          </a:p>
        </p:txBody>
      </p:sp>
      <p:sp>
        <p:nvSpPr>
          <p:cNvPr id="4" name="Footer Placeholder 3"/>
          <p:cNvSpPr>
            <a:spLocks noGrp="1"/>
          </p:cNvSpPr>
          <p:nvPr>
            <p:ph type="ftr" sz="quarter" idx="10"/>
          </p:nvPr>
        </p:nvSpPr>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dirty="0"/>
              <a:t>Slide </a:t>
            </a:r>
            <a:fld id="{EF4002E7-DB4D-4CC3-8382-1939D19420D8}" type="slidenum">
              <a:rPr lang="en-US" smtClean="0"/>
              <a:pPr/>
              <a:t>3</a:t>
            </a:fld>
            <a:endParaRPr lang="en-US" dirty="0"/>
          </a:p>
        </p:txBody>
      </p:sp>
      <p:pic>
        <p:nvPicPr>
          <p:cNvPr id="2" name="Picture 1"/>
          <p:cNvPicPr>
            <a:picLocks noChangeAspect="1"/>
          </p:cNvPicPr>
          <p:nvPr/>
        </p:nvPicPr>
        <p:blipFill>
          <a:blip r:embed="rId2"/>
          <a:stretch>
            <a:fillRect/>
          </a:stretch>
        </p:blipFill>
        <p:spPr>
          <a:xfrm>
            <a:off x="1219200" y="1466850"/>
            <a:ext cx="6629400" cy="4972051"/>
          </a:xfrm>
          <a:prstGeom prst="rect">
            <a:avLst/>
          </a:prstGeom>
          <a:ln>
            <a:solidFill>
              <a:schemeClr val="tx1"/>
            </a:solidFill>
          </a:ln>
        </p:spPr>
      </p:pic>
    </p:spTree>
    <p:extLst>
      <p:ext uri="{BB962C8B-B14F-4D97-AF65-F5344CB8AC3E}">
        <p14:creationId xmlns:p14="http://schemas.microsoft.com/office/powerpoint/2010/main" val="53641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Karen Randall</a:t>
            </a:r>
          </a:p>
          <a:p>
            <a:pPr lvl="1"/>
            <a:r>
              <a:rPr lang="en-AU" dirty="0"/>
              <a:t>John Messenger</a:t>
            </a:r>
          </a:p>
          <a:p>
            <a:pPr lvl="1"/>
            <a:r>
              <a:rPr lang="en-AU" dirty="0"/>
              <a:t>Paul Congdon</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30</a:t>
            </a:fld>
            <a:endParaRPr lang="en-US"/>
          </a:p>
        </p:txBody>
      </p:sp>
    </p:spTree>
    <p:extLst>
      <p:ext uri="{BB962C8B-B14F-4D97-AF65-F5344CB8AC3E}">
        <p14:creationId xmlns:p14="http://schemas.microsoft.com/office/powerpoint/2010/main" val="24212038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802.1Q-2018 FDIS ballot closes in May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GB" dirty="0"/>
              <a:t>802.1Q-REV/D2.0 </a:t>
            </a:r>
            <a:r>
              <a:rPr lang="en-AU" dirty="0"/>
              <a:t>was liaised for information in Jul 2017 (N16688)</a:t>
            </a:r>
          </a:p>
          <a:p>
            <a:pPr lvl="1"/>
            <a:r>
              <a:rPr lang="en-GB" dirty="0"/>
              <a:t>802.1Q-2018 was </a:t>
            </a:r>
            <a:r>
              <a:rPr lang="en-AU" dirty="0"/>
              <a:t>published in June 2018</a:t>
            </a:r>
          </a:p>
          <a:p>
            <a:r>
              <a:rPr lang="en-US" dirty="0"/>
              <a:t>60-day</a:t>
            </a:r>
            <a:r>
              <a:rPr lang="en-AU" dirty="0"/>
              <a:t> pre-ballot: </a:t>
            </a:r>
            <a:r>
              <a:rPr lang="en-AU" dirty="0">
                <a:solidFill>
                  <a:srgbClr val="00B050"/>
                </a:solidFill>
              </a:rPr>
              <a:t>passed and response sent</a:t>
            </a:r>
          </a:p>
          <a:p>
            <a:pPr lvl="1"/>
            <a:r>
              <a:rPr lang="en-AU" dirty="0"/>
              <a:t>802.1Q-2018 60-day ballot passed on 11 March 2019 (N16985)</a:t>
            </a:r>
          </a:p>
          <a:p>
            <a:pPr lvl="2"/>
            <a:r>
              <a:rPr lang="en-AU" dirty="0"/>
              <a:t>Passed 10/0/8 on need for ISO standard</a:t>
            </a:r>
          </a:p>
          <a:p>
            <a:pPr lvl="2"/>
            <a:r>
              <a:rPr lang="en-AU" dirty="0"/>
              <a:t>Passed 8/1/9 on support for submission to FDIS</a:t>
            </a:r>
          </a:p>
          <a:p>
            <a:pPr lvl="1"/>
            <a:r>
              <a:rPr lang="en-AU" dirty="0"/>
              <a:t>China voted “no” with 1 comment</a:t>
            </a:r>
          </a:p>
          <a:p>
            <a:pPr lvl="2"/>
            <a:r>
              <a:rPr lang="en-AU" dirty="0"/>
              <a:t>A response was sent in Apr 2019 (N16943)</a:t>
            </a:r>
          </a:p>
          <a:p>
            <a:r>
              <a:rPr lang="en-AU" dirty="0"/>
              <a:t>FDIS ballot: </a:t>
            </a:r>
            <a:r>
              <a:rPr lang="en-AU" dirty="0">
                <a:solidFill>
                  <a:schemeClr val="accent2"/>
                </a:solidFill>
              </a:rPr>
              <a:t>closes 4 May 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31</a:t>
            </a:fld>
            <a:endParaRPr lang="en-US"/>
          </a:p>
        </p:txBody>
      </p:sp>
    </p:spTree>
    <p:extLst>
      <p:ext uri="{BB962C8B-B14F-4D97-AF65-F5344CB8AC3E}">
        <p14:creationId xmlns:p14="http://schemas.microsoft.com/office/powerpoint/2010/main" val="583702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802.1Qcc PSDO process is on hold until the baseline is approved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D2.0 liaised in Dec 2017 (WG1-N119)</a:t>
            </a:r>
          </a:p>
          <a:p>
            <a:pPr lvl="1"/>
            <a:r>
              <a:rPr lang="en-AU" dirty="0"/>
              <a:t>802.1Qcc was approved by </a:t>
            </a:r>
            <a:r>
              <a:rPr lang="en-AU" dirty="0" err="1"/>
              <a:t>RevCom</a:t>
            </a:r>
            <a:r>
              <a:rPr lang="en-AU" dirty="0"/>
              <a:t> in June 2018</a:t>
            </a:r>
          </a:p>
          <a:p>
            <a:r>
              <a:rPr lang="en-US" dirty="0"/>
              <a:t>60-day</a:t>
            </a:r>
            <a:r>
              <a:rPr lang="en-AU" dirty="0"/>
              <a:t> pre-ballot: </a:t>
            </a:r>
            <a:r>
              <a:rPr lang="en-AU" dirty="0">
                <a:solidFill>
                  <a:schemeClr val="accent2"/>
                </a:solidFill>
              </a:rPr>
              <a:t>on hold</a:t>
            </a:r>
          </a:p>
          <a:p>
            <a:pPr marL="174625" lvl="1" indent="-174625"/>
            <a:r>
              <a:rPr lang="en-AU" dirty="0"/>
              <a:t>PSDO start will be on hold until 802.1Q-2018 is approved</a:t>
            </a:r>
          </a:p>
          <a:p>
            <a:pPr marL="357187" lvl="2" indent="-174625"/>
            <a:r>
              <a:rPr lang="en-AU" dirty="0"/>
              <a:t>Submission into PSDO process was approved in July 2018</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32</a:t>
            </a:fld>
            <a:endParaRPr lang="en-US"/>
          </a:p>
        </p:txBody>
      </p:sp>
    </p:spTree>
    <p:extLst>
      <p:ext uri="{BB962C8B-B14F-4D97-AF65-F5344CB8AC3E}">
        <p14:creationId xmlns:p14="http://schemas.microsoft.com/office/powerpoint/2010/main" val="30380581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802.1Qcp PSDO process is on hold until the baseline is approved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D2.6 liaised in Dec 2017 (WG1-N119)</a:t>
            </a:r>
          </a:p>
          <a:p>
            <a:pPr lvl="1"/>
            <a:r>
              <a:rPr lang="en-AU" dirty="0"/>
              <a:t>802.1Qcp was published in Sept 2018</a:t>
            </a:r>
          </a:p>
          <a:p>
            <a:r>
              <a:rPr lang="en-US" dirty="0"/>
              <a:t>60-day</a:t>
            </a:r>
            <a:r>
              <a:rPr lang="en-AU" dirty="0"/>
              <a:t> pre-ballot: </a:t>
            </a:r>
            <a:r>
              <a:rPr lang="en-AU" dirty="0">
                <a:solidFill>
                  <a:schemeClr val="accent2"/>
                </a:solidFill>
              </a:rPr>
              <a:t>on hold</a:t>
            </a:r>
            <a:endParaRPr lang="en-AU" dirty="0"/>
          </a:p>
          <a:p>
            <a:pPr marL="174625" lvl="1" indent="-174625"/>
            <a:r>
              <a:rPr lang="en-AU" dirty="0"/>
              <a:t>PSDO start is on hold until 802.1Q-2018 is approved</a:t>
            </a:r>
          </a:p>
          <a:p>
            <a:pPr marL="357187" lvl="2" indent="-174625"/>
            <a:r>
              <a:rPr lang="en-AU" dirty="0"/>
              <a:t>Submission was approved in July 2018</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33</a:t>
            </a:fld>
            <a:endParaRPr lang="en-US"/>
          </a:p>
        </p:txBody>
      </p:sp>
    </p:spTree>
    <p:extLst>
      <p:ext uri="{BB962C8B-B14F-4D97-AF65-F5344CB8AC3E}">
        <p14:creationId xmlns:p14="http://schemas.microsoft.com/office/powerpoint/2010/main" val="26156431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1AR-Rev</a:t>
            </a:r>
            <a:r>
              <a:rPr lang="en-AU" dirty="0"/>
              <a:t> passed FDIS ballot but requires a response</a:t>
            </a:r>
            <a:br>
              <a:rPr lang="en-AU" dirty="0"/>
            </a:b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D2.0 was liaised in Apr 2018 (WG1N124) </a:t>
            </a:r>
          </a:p>
          <a:p>
            <a:r>
              <a:rPr lang="en-US" dirty="0"/>
              <a:t>60-day</a:t>
            </a:r>
            <a:r>
              <a:rPr lang="en-AU" dirty="0"/>
              <a:t> pre-ballot: </a:t>
            </a:r>
            <a:r>
              <a:rPr lang="en-AU" dirty="0">
                <a:solidFill>
                  <a:srgbClr val="00B050"/>
                </a:solidFill>
              </a:rPr>
              <a:t>passed &amp; responses sent</a:t>
            </a:r>
          </a:p>
          <a:p>
            <a:pPr lvl="1"/>
            <a:r>
              <a:rPr lang="en-AU" dirty="0"/>
              <a:t>802.1AR-Rev 60-day ballot passed on 14 Oct 2018 (N16858)</a:t>
            </a:r>
          </a:p>
          <a:p>
            <a:pPr lvl="2"/>
            <a:r>
              <a:rPr lang="en-AU" dirty="0"/>
              <a:t>Passed 8/0/10 on need for ISO standard</a:t>
            </a:r>
          </a:p>
          <a:p>
            <a:pPr lvl="2"/>
            <a:r>
              <a:rPr lang="en-AU" dirty="0"/>
              <a:t>Passed 5/1/12 on support for submission to FDIS</a:t>
            </a:r>
          </a:p>
          <a:p>
            <a:pPr lvl="1"/>
            <a:r>
              <a:rPr lang="en-AU" dirty="0"/>
              <a:t>China NB provided comments</a:t>
            </a:r>
          </a:p>
          <a:p>
            <a:pPr lvl="2"/>
            <a:r>
              <a:rPr lang="en-AU" dirty="0"/>
              <a:t>Response were sent in Jan 2019 (N16912)</a:t>
            </a:r>
          </a:p>
          <a:p>
            <a:r>
              <a:rPr lang="en-AU" dirty="0"/>
              <a:t>FDIS ballot: </a:t>
            </a:r>
            <a:r>
              <a:rPr lang="en-AU" dirty="0">
                <a:solidFill>
                  <a:srgbClr val="00B050"/>
                </a:solidFill>
              </a:rPr>
              <a:t>passed </a:t>
            </a:r>
            <a:r>
              <a:rPr lang="en-AU" dirty="0">
                <a:solidFill>
                  <a:schemeClr val="accent6"/>
                </a:solidFill>
              </a:rPr>
              <a:t>&amp; responses required</a:t>
            </a:r>
          </a:p>
          <a:p>
            <a:pPr lvl="1"/>
            <a:r>
              <a:rPr lang="en-AU" dirty="0"/>
              <a:t>802.1AR-Rev FDIS ballot passed on 14 Nov 2019</a:t>
            </a:r>
          </a:p>
          <a:p>
            <a:pPr lvl="2"/>
            <a:r>
              <a:rPr lang="en-AU" dirty="0"/>
              <a:t>Passed 11/1/7, </a:t>
            </a:r>
            <a:r>
              <a:rPr lang="en-AU"/>
              <a:t>with China </a:t>
            </a:r>
            <a:r>
              <a:rPr lang="en-AU" dirty="0"/>
              <a:t>NB voting no with </a:t>
            </a:r>
            <a:r>
              <a:rPr lang="en-AU"/>
              <a:t>2 comments (N17067)</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34</a:t>
            </a:fld>
            <a:endParaRPr lang="en-US"/>
          </a:p>
        </p:txBody>
      </p:sp>
      <p:graphicFrame>
        <p:nvGraphicFramePr>
          <p:cNvPr id="2" name="Object 1"/>
          <p:cNvGraphicFramePr>
            <a:graphicFrameLocks noChangeAspect="1"/>
          </p:cNvGraphicFramePr>
          <p:nvPr>
            <p:extLst>
              <p:ext uri="{D42A27DB-BD31-4B8C-83A1-F6EECF244321}">
                <p14:modId xmlns:p14="http://schemas.microsoft.com/office/powerpoint/2010/main" val="2977917025"/>
              </p:ext>
            </p:extLst>
          </p:nvPr>
        </p:nvGraphicFramePr>
        <p:xfrm>
          <a:off x="5181600" y="4419600"/>
          <a:ext cx="914400" cy="806450"/>
        </p:xfrm>
        <a:graphic>
          <a:graphicData uri="http://schemas.openxmlformats.org/presentationml/2006/ole">
            <mc:AlternateContent xmlns:mc="http://schemas.openxmlformats.org/markup-compatibility/2006">
              <mc:Choice xmlns:v="urn:schemas-microsoft-com:vml" Requires="v">
                <p:oleObj spid="_x0000_s287793" name="Acrobat Document" showAsIcon="1" r:id="rId3" imgW="914400" imgH="806400" progId="AcroExch.Document.DC">
                  <p:embed/>
                </p:oleObj>
              </mc:Choice>
              <mc:Fallback>
                <p:oleObj name="Acrobat Document" showAsIcon="1" r:id="rId3" imgW="914400" imgH="806400" progId="AcroExch.Document.DC">
                  <p:embed/>
                  <p:pic>
                    <p:nvPicPr>
                      <p:cNvPr id="0" name=""/>
                      <p:cNvPicPr/>
                      <p:nvPr/>
                    </p:nvPicPr>
                    <p:blipFill>
                      <a:blip r:embed="rId4"/>
                      <a:stretch>
                        <a:fillRect/>
                      </a:stretch>
                    </p:blipFill>
                    <p:spPr>
                      <a:xfrm>
                        <a:off x="5181600" y="4419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15826709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China NB voted “no” on FDIS ballot for IEEE 802.</a:t>
            </a:r>
            <a:r>
              <a:rPr lang="en-AU" dirty="0">
                <a:cs typeface="Arial" panose="020B0604020202020204" pitchFamily="34" charset="0"/>
              </a:rPr>
              <a:t>1AR-Rev</a:t>
            </a:r>
            <a:r>
              <a:rPr lang="en-AU" dirty="0"/>
              <a:t> </a:t>
            </a:r>
          </a:p>
        </p:txBody>
      </p:sp>
      <p:sp>
        <p:nvSpPr>
          <p:cNvPr id="3" name="Content Placeholder 2"/>
          <p:cNvSpPr>
            <a:spLocks noGrp="1"/>
          </p:cNvSpPr>
          <p:nvPr>
            <p:ph idx="1"/>
          </p:nvPr>
        </p:nvSpPr>
        <p:spPr/>
        <p:txBody>
          <a:bodyPr/>
          <a:lstStyle/>
          <a:p>
            <a:r>
              <a:rPr lang="en-AU" dirty="0"/>
              <a:t>Comment CN1</a:t>
            </a:r>
          </a:p>
          <a:p>
            <a:pPr lvl="1"/>
            <a:r>
              <a:rPr lang="en-GB" i="1" dirty="0"/>
              <a:t>The text specifies cryptographic algorithm combinations such as RSA-2048/SHA-256, ECDSA P-256/SHA-256, ECDSA P-384/SHA-384, which are used </a:t>
            </a:r>
            <a:r>
              <a:rPr lang="en-US" i="1" dirty="0"/>
              <a:t>as signature suites.</a:t>
            </a:r>
            <a:endParaRPr lang="en-AU" i="1" dirty="0"/>
          </a:p>
          <a:p>
            <a:pPr lvl="1"/>
            <a:r>
              <a:rPr lang="en-US" i="1" dirty="0"/>
              <a:t>The specific </a:t>
            </a:r>
            <a:r>
              <a:rPr lang="en-GB" i="1" dirty="0"/>
              <a:t>algorithm(s) shall not be limited, because:</a:t>
            </a:r>
            <a:endParaRPr lang="en-AU" i="1" dirty="0"/>
          </a:p>
          <a:p>
            <a:pPr marL="527050" lvl="2" indent="-342900">
              <a:buFont typeface="+mj-lt"/>
              <a:buAutoNum type="arabicPeriod"/>
            </a:pPr>
            <a:r>
              <a:rPr lang="en-US" i="1" dirty="0"/>
              <a:t>There are many other international algorithms for choice, which have been specified in ISO/IEC international standards. </a:t>
            </a:r>
            <a:endParaRPr lang="en-AU" i="1" dirty="0"/>
          </a:p>
          <a:p>
            <a:pPr marL="527050" lvl="2" indent="-342900">
              <a:buFont typeface="+mj-lt"/>
              <a:buAutoNum type="arabicPeriod"/>
            </a:pPr>
            <a:r>
              <a:rPr lang="en-GB" i="1" dirty="0"/>
              <a:t>The policy and regulation requirements on application of cryptographic algorithms differ from countries and regions.</a:t>
            </a:r>
            <a:endParaRPr lang="en-AU" i="1" dirty="0"/>
          </a:p>
          <a:p>
            <a:pPr lvl="1"/>
            <a:r>
              <a:rPr lang="en-GB" i="1" dirty="0"/>
              <a:t>Therefore, </a:t>
            </a:r>
            <a:r>
              <a:rPr lang="en-US" i="1" dirty="0"/>
              <a:t>it is unreasonable to specify cryptographic algorithms such as RSA-2048, ECDSA P-256, ECDSA P-384, SHA-256 and SHA-384 as mandatory implementation in this proposal.</a:t>
            </a:r>
            <a:endParaRPr lang="en-AU" i="1"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35</a:t>
            </a:fld>
            <a:endParaRPr lang="en-US"/>
          </a:p>
        </p:txBody>
      </p:sp>
    </p:spTree>
    <p:extLst>
      <p:ext uri="{BB962C8B-B14F-4D97-AF65-F5344CB8AC3E}">
        <p14:creationId xmlns:p14="http://schemas.microsoft.com/office/powerpoint/2010/main" val="35157512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China NB voted “no” on FDIS ballot for IEEE 802.</a:t>
            </a:r>
            <a:r>
              <a:rPr lang="en-AU" dirty="0">
                <a:cs typeface="Arial" panose="020B0604020202020204" pitchFamily="34" charset="0"/>
              </a:rPr>
              <a:t>1AR-Rev</a:t>
            </a:r>
            <a:r>
              <a:rPr lang="en-AU" dirty="0"/>
              <a:t> </a:t>
            </a:r>
          </a:p>
        </p:txBody>
      </p:sp>
      <p:sp>
        <p:nvSpPr>
          <p:cNvPr id="3" name="Content Placeholder 2"/>
          <p:cNvSpPr>
            <a:spLocks noGrp="1"/>
          </p:cNvSpPr>
          <p:nvPr>
            <p:ph idx="1"/>
          </p:nvPr>
        </p:nvSpPr>
        <p:spPr/>
        <p:txBody>
          <a:bodyPr/>
          <a:lstStyle/>
          <a:p>
            <a:r>
              <a:rPr lang="en-AU" dirty="0"/>
              <a:t>Change CN1</a:t>
            </a:r>
          </a:p>
          <a:p>
            <a:pPr lvl="1"/>
            <a:r>
              <a:rPr lang="en-AU" i="1" dirty="0"/>
              <a:t>In 60-day ballot, China NB referenced TMB Resolution 70/2018 and proposed a statement that does not violate it: “Cryptographic algorithms to be applied to information security mechanism may be subject to national and regional regulations. In this International Standard, cryptographic algorithms are instantiated, and may be chosen according to specific requirements in different countries and regions.” This statement is reasonable and can solve the problem China mentioned easily. Unfortunately, IEEE 802 did not accepted this proposal in 6N16912. </a:t>
            </a:r>
          </a:p>
          <a:p>
            <a:pPr lvl="1"/>
            <a:r>
              <a:rPr lang="en-AU" i="1" dirty="0"/>
              <a:t>…</a:t>
            </a:r>
          </a:p>
          <a:p>
            <a:endParaRPr lang="en-AU"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36</a:t>
            </a:fld>
            <a:endParaRPr lang="en-US"/>
          </a:p>
        </p:txBody>
      </p:sp>
    </p:spTree>
    <p:extLst>
      <p:ext uri="{BB962C8B-B14F-4D97-AF65-F5344CB8AC3E}">
        <p14:creationId xmlns:p14="http://schemas.microsoft.com/office/powerpoint/2010/main" val="40521408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China NB voted “no” on FDIS ballot for IEEE 802.</a:t>
            </a:r>
            <a:r>
              <a:rPr lang="en-AU" dirty="0">
                <a:cs typeface="Arial" panose="020B0604020202020204" pitchFamily="34" charset="0"/>
              </a:rPr>
              <a:t>1AR-Rev</a:t>
            </a:r>
            <a:r>
              <a:rPr lang="en-AU" dirty="0"/>
              <a:t> </a:t>
            </a:r>
          </a:p>
        </p:txBody>
      </p:sp>
      <p:sp>
        <p:nvSpPr>
          <p:cNvPr id="3" name="Content Placeholder 2"/>
          <p:cNvSpPr>
            <a:spLocks noGrp="1"/>
          </p:cNvSpPr>
          <p:nvPr>
            <p:ph idx="1"/>
          </p:nvPr>
        </p:nvSpPr>
        <p:spPr/>
        <p:txBody>
          <a:bodyPr/>
          <a:lstStyle/>
          <a:p>
            <a:r>
              <a:rPr lang="en-AU" dirty="0"/>
              <a:t>Change CN1</a:t>
            </a:r>
          </a:p>
          <a:p>
            <a:pPr lvl="1"/>
            <a:r>
              <a:rPr lang="en-AU" i="1" dirty="0"/>
              <a:t>…</a:t>
            </a:r>
          </a:p>
          <a:p>
            <a:pPr lvl="1"/>
            <a:r>
              <a:rPr lang="en-AU" i="1" dirty="0"/>
              <a:t>However, the proposal given by IEEE 802 in 6N16912 about making amendments cannot solve the issues effectively. Besides, choosing well-vetted, internationally designed, and recognized signature suites should reasonably include other algorithms defined in International Standards.</a:t>
            </a:r>
          </a:p>
          <a:p>
            <a:pPr lvl="1"/>
            <a:r>
              <a:rPr lang="en-AU" i="1" dirty="0"/>
              <a:t>To conclude, China would like to propose again to add a statement in the text of 802.1AR: “Cryptographic algorithms to be applied to information security mechanism may be subject to national and regional regulations. In this International Standard, cryptographic algorithms are instantiated, and other internationally designed and recognized cryptographic algorithms may be chosen according to specific requirements in different countries and regions.”</a:t>
            </a:r>
          </a:p>
          <a:p>
            <a:endParaRPr lang="en-AU"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37</a:t>
            </a:fld>
            <a:endParaRPr lang="en-US"/>
          </a:p>
        </p:txBody>
      </p:sp>
    </p:spTree>
    <p:extLst>
      <p:ext uri="{BB962C8B-B14F-4D97-AF65-F5344CB8AC3E}">
        <p14:creationId xmlns:p14="http://schemas.microsoft.com/office/powerpoint/2010/main" val="739134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China NB voted “no” on FDIS ballot for IEEE 802.</a:t>
            </a:r>
            <a:r>
              <a:rPr lang="en-AU" dirty="0">
                <a:cs typeface="Arial" panose="020B0604020202020204" pitchFamily="34" charset="0"/>
              </a:rPr>
              <a:t>1AR-Rev</a:t>
            </a:r>
            <a:r>
              <a:rPr lang="en-AU" dirty="0"/>
              <a:t> </a:t>
            </a:r>
          </a:p>
        </p:txBody>
      </p:sp>
      <p:sp>
        <p:nvSpPr>
          <p:cNvPr id="3" name="Content Placeholder 2"/>
          <p:cNvSpPr>
            <a:spLocks noGrp="1"/>
          </p:cNvSpPr>
          <p:nvPr>
            <p:ph idx="1"/>
          </p:nvPr>
        </p:nvSpPr>
        <p:spPr/>
        <p:txBody>
          <a:bodyPr/>
          <a:lstStyle/>
          <a:p>
            <a:r>
              <a:rPr lang="en-AU" dirty="0"/>
              <a:t>Proposed response CN1</a:t>
            </a:r>
          </a:p>
          <a:p>
            <a:pPr lvl="1"/>
            <a:r>
              <a:rPr lang="en-AU" dirty="0">
                <a:solidFill>
                  <a:srgbClr val="FF0000"/>
                </a:solidFill>
              </a:rPr>
              <a:t>802.1 WG will discuss in Jan 2019</a:t>
            </a:r>
          </a:p>
          <a:p>
            <a:pPr lvl="1"/>
            <a:r>
              <a:rPr lang="en-AU" dirty="0">
                <a:solidFill>
                  <a:srgbClr val="FF0000"/>
                </a:solidFill>
              </a:rPr>
              <a:t>This comment is an extension on comment during 60-day ballot and will require a new response </a:t>
            </a:r>
          </a:p>
          <a:p>
            <a:endParaRPr lang="en-AU"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38</a:t>
            </a:fld>
            <a:endParaRPr lang="en-US"/>
          </a:p>
        </p:txBody>
      </p:sp>
    </p:spTree>
    <p:extLst>
      <p:ext uri="{BB962C8B-B14F-4D97-AF65-F5344CB8AC3E}">
        <p14:creationId xmlns:p14="http://schemas.microsoft.com/office/powerpoint/2010/main" val="34981203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China NB voted “no” on FDIS ballot for IEEE 802.</a:t>
            </a:r>
            <a:r>
              <a:rPr lang="en-AU" dirty="0">
                <a:cs typeface="Arial" panose="020B0604020202020204" pitchFamily="34" charset="0"/>
              </a:rPr>
              <a:t>1AR-Rev</a:t>
            </a:r>
            <a:r>
              <a:rPr lang="en-AU" dirty="0"/>
              <a:t> </a:t>
            </a:r>
          </a:p>
        </p:txBody>
      </p:sp>
      <p:sp>
        <p:nvSpPr>
          <p:cNvPr id="3" name="Content Placeholder 2"/>
          <p:cNvSpPr>
            <a:spLocks noGrp="1"/>
          </p:cNvSpPr>
          <p:nvPr>
            <p:ph idx="1"/>
          </p:nvPr>
        </p:nvSpPr>
        <p:spPr/>
        <p:txBody>
          <a:bodyPr/>
          <a:lstStyle/>
          <a:p>
            <a:r>
              <a:rPr lang="en-AU" dirty="0"/>
              <a:t>Comment CN2</a:t>
            </a:r>
          </a:p>
          <a:p>
            <a:pPr lvl="1"/>
            <a:r>
              <a:rPr lang="en-AU" i="1" dirty="0"/>
              <a:t>This proposal is based on and implemented with IEEE 802.1X-2010, on which China NB has expressed sustained oppositions and submitted detailed comments on substantial issues </a:t>
            </a:r>
            <a:r>
              <a:rPr lang="en-US" i="1" dirty="0"/>
              <a:t>(including 6N15555 etc.). IEEE has acknowledged the receiving of China NB’s comments, but there has not been any technical improvements made on IEEE </a:t>
            </a:r>
            <a:r>
              <a:rPr lang="en-US" i="1" dirty="0" err="1"/>
              <a:t>Std</a:t>
            </a:r>
            <a:r>
              <a:rPr lang="en-US" i="1" dirty="0"/>
              <a:t> 802.1X and hence the defects still exist. China has noticed the reply in 6N16912, but the reply did not solve the technical problem mentioned about 802.1X.</a:t>
            </a:r>
            <a:endParaRPr lang="en-AU" i="1" dirty="0"/>
          </a:p>
          <a:p>
            <a:r>
              <a:rPr lang="en-AU" dirty="0"/>
              <a:t>Change CN2</a:t>
            </a:r>
          </a:p>
          <a:p>
            <a:pPr lvl="1"/>
            <a:r>
              <a:rPr lang="en-AU" dirty="0"/>
              <a:t>&lt;none&gt;</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39</a:t>
            </a:fld>
            <a:endParaRPr lang="en-US"/>
          </a:p>
        </p:txBody>
      </p:sp>
    </p:spTree>
    <p:extLst>
      <p:ext uri="{BB962C8B-B14F-4D97-AF65-F5344CB8AC3E}">
        <p14:creationId xmlns:p14="http://schemas.microsoft.com/office/powerpoint/2010/main" val="23829463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Participant behavior in IEEE-SA activities is guided</a:t>
            </a:r>
            <a:br>
              <a:rPr lang="en-US"/>
            </a:br>
            <a:r>
              <a:rPr lang="en-US"/>
              <a:t>by the IEEE Codes of Ethics &amp; Conduct</a:t>
            </a:r>
            <a:endParaRPr lang="en-US" dirty="0"/>
          </a:p>
        </p:txBody>
      </p:sp>
      <p:sp>
        <p:nvSpPr>
          <p:cNvPr id="3" name="Content Placeholder 2"/>
          <p:cNvSpPr>
            <a:spLocks noGrp="1"/>
          </p:cNvSpPr>
          <p:nvPr>
            <p:ph idx="1"/>
          </p:nvPr>
        </p:nvSpPr>
        <p:spPr/>
        <p:txBody>
          <a:bodyPr/>
          <a:lstStyle/>
          <a:p>
            <a:pPr lvl="1"/>
            <a:r>
              <a:rPr lang="en-US" dirty="0"/>
              <a:t>All participants in IEEE-SA activities are expected to adhere to the core principles underlying the:</a:t>
            </a:r>
          </a:p>
          <a:p>
            <a:pPr lvl="2"/>
            <a:r>
              <a:rPr lang="en-US" dirty="0">
                <a:hlinkClick r:id="rId2"/>
              </a:rPr>
              <a:t>IEEE Code of Ethics</a:t>
            </a:r>
            <a:endParaRPr lang="en-US" dirty="0"/>
          </a:p>
          <a:p>
            <a:pPr lvl="2"/>
            <a:r>
              <a:rPr lang="en-US" dirty="0">
                <a:hlinkClick r:id="rId3"/>
              </a:rPr>
              <a:t>IEEE Code of Conduct</a:t>
            </a:r>
            <a:endParaRPr lang="en-US" dirty="0"/>
          </a:p>
          <a:p>
            <a:pPr lvl="1"/>
            <a:r>
              <a:rPr lang="en-US" dirty="0"/>
              <a:t>The core principles of the IEEE Codes of Ethics &amp; Conduct are to:</a:t>
            </a:r>
          </a:p>
          <a:p>
            <a:pPr lvl="2"/>
            <a:r>
              <a:rPr lang="en-US" i="1" dirty="0"/>
              <a:t>Uphold the highest standards of integrity, responsible behavior, and ethical and professional conduct</a:t>
            </a:r>
          </a:p>
          <a:p>
            <a:pPr lvl="2"/>
            <a:r>
              <a:rPr lang="en-US" i="1" dirty="0"/>
              <a:t>Treat people fairly and with respect, to not engage in harassment, discrimination, or retaliation, and to protect people's privacy.</a:t>
            </a:r>
          </a:p>
          <a:p>
            <a:pPr lvl="2"/>
            <a:r>
              <a:rPr lang="en-US" i="1" dirty="0"/>
              <a:t>Avoid injuring others, their property, reputation, or employment by false or malicious action</a:t>
            </a:r>
          </a:p>
          <a:p>
            <a:pPr lvl="1"/>
            <a:r>
              <a:rPr lang="en-US" dirty="0"/>
              <a:t>The most recent versions of these Codes are available at</a:t>
            </a:r>
          </a:p>
          <a:p>
            <a:pPr lvl="2"/>
            <a:r>
              <a:rPr lang="en-US" dirty="0">
                <a:hlinkClick r:id="rId4"/>
              </a:rPr>
              <a:t>http://www.ieee.org/about/corporate/governance</a:t>
            </a:r>
            <a:endParaRPr lang="en-US" dirty="0"/>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4</a:t>
            </a:fld>
            <a:endParaRPr lang="en-GB" dirty="0"/>
          </a:p>
        </p:txBody>
      </p:sp>
    </p:spTree>
    <p:extLst>
      <p:ext uri="{BB962C8B-B14F-4D97-AF65-F5344CB8AC3E}">
        <p14:creationId xmlns:p14="http://schemas.microsoft.com/office/powerpoint/2010/main" val="37720179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China NB voted “no” on FDIS ballot for IEEE 802.</a:t>
            </a:r>
            <a:r>
              <a:rPr lang="en-AU" dirty="0">
                <a:cs typeface="Arial" panose="020B0604020202020204" pitchFamily="34" charset="0"/>
              </a:rPr>
              <a:t>1AR-Rev</a:t>
            </a:r>
            <a:r>
              <a:rPr lang="en-AU" dirty="0"/>
              <a:t> </a:t>
            </a:r>
          </a:p>
        </p:txBody>
      </p:sp>
      <p:sp>
        <p:nvSpPr>
          <p:cNvPr id="3" name="Content Placeholder 2"/>
          <p:cNvSpPr>
            <a:spLocks noGrp="1"/>
          </p:cNvSpPr>
          <p:nvPr>
            <p:ph idx="1"/>
          </p:nvPr>
        </p:nvSpPr>
        <p:spPr/>
        <p:txBody>
          <a:bodyPr/>
          <a:lstStyle/>
          <a:p>
            <a:r>
              <a:rPr lang="en-AU" dirty="0"/>
              <a:t>Proposed response CN2</a:t>
            </a:r>
          </a:p>
          <a:p>
            <a:pPr lvl="1"/>
            <a:r>
              <a:rPr lang="en-AU" dirty="0">
                <a:solidFill>
                  <a:srgbClr val="FF0000"/>
                </a:solidFill>
              </a:rPr>
              <a:t>802.1 WG will discuss in Jan 2019</a:t>
            </a:r>
          </a:p>
          <a:p>
            <a:pPr lvl="1"/>
            <a:r>
              <a:rPr lang="en-AU" dirty="0">
                <a:solidFill>
                  <a:srgbClr val="FF0000"/>
                </a:solidFill>
              </a:rPr>
              <a:t>Probably will use same response as for 60-day ballot</a:t>
            </a:r>
          </a:p>
          <a:p>
            <a:endParaRPr lang="en-AU"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40</a:t>
            </a:fld>
            <a:endParaRPr lang="en-US"/>
          </a:p>
        </p:txBody>
      </p:sp>
    </p:spTree>
    <p:extLst>
      <p:ext uri="{BB962C8B-B14F-4D97-AF65-F5344CB8AC3E}">
        <p14:creationId xmlns:p14="http://schemas.microsoft.com/office/powerpoint/2010/main" val="16669125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lvl="1"/>
            <a:r>
              <a:rPr lang="en-AU" dirty="0"/>
              <a:t>IEEE 802.</a:t>
            </a:r>
            <a:r>
              <a:rPr lang="en-AU" dirty="0">
                <a:cs typeface="Arial" panose="020B0604020202020204" pitchFamily="34" charset="0"/>
              </a:rPr>
              <a:t>1Qcy</a:t>
            </a:r>
            <a:r>
              <a:rPr lang="en-AU" dirty="0"/>
              <a:t> PSDO process is on hold until the baseline is approved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D2.1 was liaised in Apr 2018 (WG1N124)</a:t>
            </a:r>
          </a:p>
          <a:p>
            <a:r>
              <a:rPr lang="en-US" dirty="0"/>
              <a:t>60-day</a:t>
            </a:r>
            <a:r>
              <a:rPr lang="en-AU" dirty="0"/>
              <a:t> pre-ballot: </a:t>
            </a:r>
            <a:r>
              <a:rPr lang="en-AU" dirty="0">
                <a:solidFill>
                  <a:schemeClr val="accent2"/>
                </a:solidFill>
              </a:rPr>
              <a:t>on hold</a:t>
            </a:r>
          </a:p>
          <a:p>
            <a:pPr marL="174625" lvl="1" indent="-174625"/>
            <a:r>
              <a:rPr lang="en-AU" dirty="0"/>
              <a:t>PSDO start is on hold until 802.1Q-2018 is approved</a:t>
            </a:r>
          </a:p>
          <a:p>
            <a:pPr marL="357187" lvl="2" indent="-174625"/>
            <a:r>
              <a:rPr lang="en-AU" dirty="0"/>
              <a:t>Submission was approved in July 2018</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41</a:t>
            </a:fld>
            <a:endParaRPr lang="en-US"/>
          </a:p>
        </p:txBody>
      </p:sp>
    </p:spTree>
    <p:extLst>
      <p:ext uri="{BB962C8B-B14F-4D97-AF65-F5344CB8AC3E}">
        <p14:creationId xmlns:p14="http://schemas.microsoft.com/office/powerpoint/2010/main" val="17025117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1AC/Cor-1</a:t>
            </a:r>
            <a:r>
              <a:rPr lang="en-AU" dirty="0"/>
              <a:t> 90-day is waiting for publication</a:t>
            </a:r>
          </a:p>
        </p:txBody>
      </p:sp>
      <p:sp>
        <p:nvSpPr>
          <p:cNvPr id="10" name="Content Placeholder 9"/>
          <p:cNvSpPr>
            <a:spLocks noGrp="1"/>
          </p:cNvSpPr>
          <p:nvPr>
            <p:ph idx="1"/>
          </p:nvPr>
        </p:nvSpPr>
        <p:spPr>
          <a:xfrm>
            <a:off x="519037" y="2360613"/>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D2.0 was liaised in Apr 2018 (WG1N124)</a:t>
            </a:r>
          </a:p>
          <a:p>
            <a:r>
              <a:rPr lang="en-AU" dirty="0"/>
              <a:t>90-day ballot: </a:t>
            </a:r>
            <a:r>
              <a:rPr lang="en-AU" dirty="0">
                <a:solidFill>
                  <a:srgbClr val="00B050"/>
                </a:solidFill>
              </a:rPr>
              <a:t>passed</a:t>
            </a:r>
            <a:r>
              <a:rPr lang="en-AU" dirty="0">
                <a:solidFill>
                  <a:schemeClr val="accent2"/>
                </a:solidFill>
              </a:rPr>
              <a:t> &amp; waiting for publication</a:t>
            </a:r>
          </a:p>
          <a:p>
            <a:pPr lvl="1"/>
            <a:r>
              <a:rPr lang="en-AU" dirty="0"/>
              <a:t>802.</a:t>
            </a:r>
            <a:r>
              <a:rPr lang="en-AU" dirty="0">
                <a:cs typeface="Arial" panose="020B0604020202020204" pitchFamily="34" charset="0"/>
              </a:rPr>
              <a:t>1AC/Cor1</a:t>
            </a:r>
            <a:r>
              <a:rPr lang="en-AU" dirty="0"/>
              <a:t> 90-day FDIS ballot passed on 18 Mar 2019 (N16981)</a:t>
            </a:r>
          </a:p>
          <a:p>
            <a:pPr lvl="2"/>
            <a:r>
              <a:rPr lang="en-AU" dirty="0"/>
              <a:t>Passed 6/0/12 on need for ISO standard</a:t>
            </a:r>
          </a:p>
          <a:p>
            <a:pPr lvl="2"/>
            <a:r>
              <a:rPr lang="en-AU" dirty="0"/>
              <a:t>Passed 6/0/12 on approval</a:t>
            </a:r>
            <a:endParaRPr lang="en-AU" dirty="0">
              <a:solidFill>
                <a:srgbClr val="FF0000"/>
              </a:solidFill>
            </a:endParaRPr>
          </a:p>
          <a:p>
            <a:pPr lvl="1"/>
            <a:r>
              <a:rPr lang="en-AU" dirty="0"/>
              <a:t>Publication is expected in about 8 weeks (as of end of Oct 2019)</a:t>
            </a:r>
          </a:p>
          <a:p>
            <a:pPr lvl="2"/>
            <a:r>
              <a:rPr lang="en-AU" dirty="0"/>
              <a:t>(Jan 2020) Asked Jodi </a:t>
            </a:r>
            <a:r>
              <a:rPr lang="en-AU" dirty="0" err="1"/>
              <a:t>Haasz</a:t>
            </a:r>
            <a:r>
              <a:rPr lang="en-AU" dirty="0"/>
              <a:t> for status</a:t>
            </a:r>
          </a:p>
          <a:p>
            <a:pPr lvl="1"/>
            <a:r>
              <a:rPr lang="en-AU" dirty="0"/>
              <a:t>IEEE 802.1AC/</a:t>
            </a:r>
            <a:r>
              <a:rPr lang="en-AU" dirty="0" err="1"/>
              <a:t>Cor</a:t>
            </a:r>
            <a:r>
              <a:rPr lang="en-AU" dirty="0"/>
              <a:t> 1 will be known as ISO/IEC/IEEE 8802-1AC:2018/COR 1:2019</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42</a:t>
            </a:fld>
            <a:endParaRPr lang="en-US"/>
          </a:p>
        </p:txBody>
      </p:sp>
    </p:spTree>
    <p:extLst>
      <p:ext uri="{BB962C8B-B14F-4D97-AF65-F5344CB8AC3E}">
        <p14:creationId xmlns:p14="http://schemas.microsoft.com/office/powerpoint/2010/main" val="34685483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1Xck</a:t>
            </a:r>
            <a:r>
              <a:rPr lang="en-AU" dirty="0"/>
              <a:t> is waiting for start of FDIS</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a:t>
            </a:r>
            <a:r>
              <a:rPr lang="en-AU" dirty="0">
                <a:cs typeface="Arial" panose="020B0604020202020204" pitchFamily="34" charset="0"/>
              </a:rPr>
              <a:t>1Xck</a:t>
            </a:r>
            <a:r>
              <a:rPr lang="en-AU" dirty="0"/>
              <a:t> D2.0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1Xck</a:t>
            </a:r>
            <a:r>
              <a:rPr lang="en-AU" dirty="0"/>
              <a:t> 60-day ballot passed on 11 March 2019 (N17081)</a:t>
            </a:r>
          </a:p>
          <a:p>
            <a:pPr lvl="2"/>
            <a:r>
              <a:rPr lang="en-AU" dirty="0"/>
              <a:t>Passed 10/0/8 on need for ISO standard</a:t>
            </a:r>
          </a:p>
          <a:p>
            <a:pPr lvl="2"/>
            <a:r>
              <a:rPr lang="en-AU" dirty="0"/>
              <a:t>Passed 8/1/9 on support for submission to FDIS</a:t>
            </a:r>
          </a:p>
          <a:p>
            <a:pPr lvl="1"/>
            <a:r>
              <a:rPr lang="en-AU" dirty="0"/>
              <a:t>China voted “no” with 2 comments</a:t>
            </a:r>
          </a:p>
          <a:p>
            <a:pPr lvl="2"/>
            <a:r>
              <a:rPr lang="en-AU" dirty="0"/>
              <a:t>Response was sent in Sept 2019 (N17060) </a:t>
            </a:r>
          </a:p>
          <a:p>
            <a:r>
              <a:rPr lang="en-AU" dirty="0"/>
              <a:t>FDIS ballot: </a:t>
            </a:r>
            <a:r>
              <a:rPr lang="en-AU" dirty="0">
                <a:solidFill>
                  <a:schemeClr val="accent2"/>
                </a:solidFill>
              </a:rPr>
              <a:t>waiting</a:t>
            </a:r>
          </a:p>
          <a:p>
            <a:pPr lvl="1"/>
            <a:r>
              <a:rPr lang="en-AU" dirty="0">
                <a:solidFill>
                  <a:srgbClr val="FF0000"/>
                </a:solidFill>
              </a:rPr>
              <a:t>(Jan 2019) Process holdup is still being resolved</a:t>
            </a:r>
          </a:p>
          <a:p>
            <a:pPr lvl="1"/>
            <a:r>
              <a:rPr lang="en-AU" dirty="0"/>
              <a:t>Will be called ISO/IEC/IEEE 8802-1X:2013/AMD2-2019</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43</a:t>
            </a:fld>
            <a:endParaRPr lang="en-US"/>
          </a:p>
        </p:txBody>
      </p:sp>
      <p:graphicFrame>
        <p:nvGraphicFramePr>
          <p:cNvPr id="2" name="Object 1"/>
          <p:cNvGraphicFramePr>
            <a:graphicFrameLocks noChangeAspect="1"/>
          </p:cNvGraphicFramePr>
          <p:nvPr>
            <p:extLst>
              <p:ext uri="{D42A27DB-BD31-4B8C-83A1-F6EECF244321}">
                <p14:modId xmlns:p14="http://schemas.microsoft.com/office/powerpoint/2010/main" val="3835615193"/>
              </p:ext>
            </p:extLst>
          </p:nvPr>
        </p:nvGraphicFramePr>
        <p:xfrm>
          <a:off x="5181600" y="4572000"/>
          <a:ext cx="914400" cy="806450"/>
        </p:xfrm>
        <a:graphic>
          <a:graphicData uri="http://schemas.openxmlformats.org/presentationml/2006/ole">
            <mc:AlternateContent xmlns:mc="http://schemas.openxmlformats.org/markup-compatibility/2006">
              <mc:Choice xmlns:v="urn:schemas-microsoft-com:vml" Requires="v">
                <p:oleObj spid="_x0000_s284778" name="Acrobat Document" showAsIcon="1" r:id="rId3" imgW="914400" imgH="806400" progId="AcroExch.Document.DC">
                  <p:embed/>
                </p:oleObj>
              </mc:Choice>
              <mc:Fallback>
                <p:oleObj name="Acrobat Document" showAsIcon="1" r:id="rId3" imgW="914400" imgH="806400" progId="AcroExch.Document.DC">
                  <p:embed/>
                  <p:pic>
                    <p:nvPicPr>
                      <p:cNvPr id="0" name=""/>
                      <p:cNvPicPr/>
                      <p:nvPr/>
                    </p:nvPicPr>
                    <p:blipFill>
                      <a:blip r:embed="rId4"/>
                      <a:stretch>
                        <a:fillRect/>
                      </a:stretch>
                    </p:blipFill>
                    <p:spPr>
                      <a:xfrm>
                        <a:off x="5181600" y="45720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9621723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1AE-Rev </a:t>
            </a:r>
            <a:r>
              <a:rPr lang="en-AU" dirty="0"/>
              <a:t>is waiting for start of FDIS</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a:t>
            </a:r>
            <a:r>
              <a:rPr lang="en-AU" dirty="0">
                <a:cs typeface="Arial" panose="020B0604020202020204" pitchFamily="34" charset="0"/>
              </a:rPr>
              <a:t>1AE-Rev</a:t>
            </a:r>
            <a:r>
              <a:rPr lang="en-AU" dirty="0"/>
              <a:t> D1.1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1AE-Rev</a:t>
            </a:r>
            <a:r>
              <a:rPr lang="en-AU" dirty="0"/>
              <a:t> 60-day ballot passed on 11 March 2019 (N17080)</a:t>
            </a:r>
          </a:p>
          <a:p>
            <a:pPr lvl="2"/>
            <a:r>
              <a:rPr lang="en-AU" dirty="0"/>
              <a:t>Passed 10/0/8 on need for ISO standard</a:t>
            </a:r>
          </a:p>
          <a:p>
            <a:pPr lvl="2"/>
            <a:r>
              <a:rPr lang="en-AU" dirty="0"/>
              <a:t>Passed 8/1/9 on support for submission to FDIS</a:t>
            </a:r>
          </a:p>
          <a:p>
            <a:pPr lvl="1"/>
            <a:r>
              <a:rPr lang="en-AU" dirty="0"/>
              <a:t>China voted “no” with 6 comments</a:t>
            </a:r>
          </a:p>
          <a:p>
            <a:pPr lvl="2"/>
            <a:r>
              <a:rPr lang="en-AU" dirty="0"/>
              <a:t>Response was sent in Sept 2019 (N17059)</a:t>
            </a:r>
          </a:p>
          <a:p>
            <a:r>
              <a:rPr lang="en-AU" dirty="0"/>
              <a:t>FDIS ballot: </a:t>
            </a:r>
            <a:r>
              <a:rPr lang="en-AU" dirty="0">
                <a:solidFill>
                  <a:schemeClr val="accent2"/>
                </a:solidFill>
              </a:rPr>
              <a:t>waiting</a:t>
            </a:r>
          </a:p>
          <a:p>
            <a:pPr lvl="1"/>
            <a:r>
              <a:rPr lang="en-AU" dirty="0">
                <a:solidFill>
                  <a:srgbClr val="FF0000"/>
                </a:solidFill>
              </a:rPr>
              <a:t>(Jan 2019) Process holdup is still being resolved</a:t>
            </a:r>
          </a:p>
          <a:p>
            <a:pPr lvl="1"/>
            <a:r>
              <a:rPr lang="en-AU" dirty="0"/>
              <a:t>Will be known as ISO/IEC/IEEE 8802-1AE:20</a:t>
            </a:r>
            <a:r>
              <a:rPr lang="en-AU" dirty="0">
                <a:solidFill>
                  <a:srgbClr val="FF0000"/>
                </a:solidFill>
              </a:rPr>
              <a:t>20</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44</a:t>
            </a:fld>
            <a:endParaRPr lang="en-US"/>
          </a:p>
        </p:txBody>
      </p:sp>
      <p:graphicFrame>
        <p:nvGraphicFramePr>
          <p:cNvPr id="2" name="Object 1"/>
          <p:cNvGraphicFramePr>
            <a:graphicFrameLocks noChangeAspect="1"/>
          </p:cNvGraphicFramePr>
          <p:nvPr>
            <p:extLst>
              <p:ext uri="{D42A27DB-BD31-4B8C-83A1-F6EECF244321}">
                <p14:modId xmlns:p14="http://schemas.microsoft.com/office/powerpoint/2010/main" val="697962196"/>
              </p:ext>
            </p:extLst>
          </p:nvPr>
        </p:nvGraphicFramePr>
        <p:xfrm>
          <a:off x="5257800" y="4419600"/>
          <a:ext cx="914400" cy="806450"/>
        </p:xfrm>
        <a:graphic>
          <a:graphicData uri="http://schemas.openxmlformats.org/presentationml/2006/ole">
            <mc:AlternateContent xmlns:mc="http://schemas.openxmlformats.org/markup-compatibility/2006">
              <mc:Choice xmlns:v="urn:schemas-microsoft-com:vml" Requires="v">
                <p:oleObj spid="_x0000_s285803" name="Acrobat Document" showAsIcon="1" r:id="rId3" imgW="914400" imgH="806400" progId="AcroExch.Document.DC">
                  <p:embed/>
                </p:oleObj>
              </mc:Choice>
              <mc:Fallback>
                <p:oleObj name="Acrobat Document" showAsIcon="1" r:id="rId3" imgW="914400" imgH="806400" progId="AcroExch.Document.DC">
                  <p:embed/>
                  <p:pic>
                    <p:nvPicPr>
                      <p:cNvPr id="0" name=""/>
                      <p:cNvPicPr/>
                      <p:nvPr/>
                    </p:nvPicPr>
                    <p:blipFill>
                      <a:blip r:embed="rId4"/>
                      <a:stretch>
                        <a:fillRect/>
                      </a:stretch>
                    </p:blipFill>
                    <p:spPr>
                      <a:xfrm>
                        <a:off x="5257800" y="4419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1004597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1AS-Rev</a:t>
            </a:r>
            <a:r>
              <a:rPr lang="en-AU" dirty="0"/>
              <a:t> will be sent to 60-day ballot soon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a:t>
            </a:r>
            <a:r>
              <a:rPr lang="en-AU" dirty="0">
                <a:cs typeface="Arial" panose="020B0604020202020204" pitchFamily="34" charset="0"/>
              </a:rPr>
              <a:t>1AS-Rev </a:t>
            </a:r>
            <a:r>
              <a:rPr lang="en-US" dirty="0"/>
              <a:t>D8 was liaised in Mar 2019</a:t>
            </a:r>
            <a:endParaRPr lang="en-AU" dirty="0"/>
          </a:p>
          <a:p>
            <a:r>
              <a:rPr lang="en-US" dirty="0"/>
              <a:t>60-day</a:t>
            </a:r>
            <a:r>
              <a:rPr lang="en-AU" dirty="0"/>
              <a:t> pre-ballot: </a:t>
            </a:r>
            <a:r>
              <a:rPr lang="en-AU" dirty="0">
                <a:solidFill>
                  <a:schemeClr val="accent2"/>
                </a:solidFill>
              </a:rPr>
              <a:t>waiting</a:t>
            </a:r>
          </a:p>
          <a:p>
            <a:pPr lvl="1"/>
            <a:r>
              <a:rPr lang="en-AU" dirty="0"/>
              <a:t>(Nov 2019) Will go to </a:t>
            </a:r>
            <a:r>
              <a:rPr lang="en-AU" dirty="0" err="1"/>
              <a:t>RevCom</a:t>
            </a:r>
            <a:r>
              <a:rPr lang="en-AU" dirty="0"/>
              <a:t> soon and a motion to send to ISO was approved in Hawaii in Nov 2019</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45</a:t>
            </a:fld>
            <a:endParaRPr lang="en-US"/>
          </a:p>
        </p:txBody>
      </p:sp>
    </p:spTree>
    <p:extLst>
      <p:ext uri="{BB962C8B-B14F-4D97-AF65-F5344CB8AC3E}">
        <p14:creationId xmlns:p14="http://schemas.microsoft.com/office/powerpoint/2010/main" val="4275516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1AX-REV </a:t>
            </a:r>
            <a:r>
              <a:rPr lang="en-AU" dirty="0"/>
              <a:t>will be sent to 60-day ballot soon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a:t>
            </a:r>
            <a:r>
              <a:rPr lang="en-AU" dirty="0">
                <a:cs typeface="Arial" panose="020B0604020202020204" pitchFamily="34" charset="0"/>
              </a:rPr>
              <a:t>1AX-Rev </a:t>
            </a:r>
            <a:r>
              <a:rPr lang="en-US" dirty="0"/>
              <a:t>D2.0 was liaised in Jul 2019 (N</a:t>
            </a:r>
            <a:r>
              <a:rPr lang="en-AU" dirty="0"/>
              <a:t>16984)</a:t>
            </a:r>
            <a:endParaRPr lang="en-US" dirty="0"/>
          </a:p>
          <a:p>
            <a:r>
              <a:rPr lang="en-US" dirty="0"/>
              <a:t>60-day</a:t>
            </a:r>
            <a:r>
              <a:rPr lang="en-AU" dirty="0"/>
              <a:t> pre-ballot: </a:t>
            </a:r>
            <a:r>
              <a:rPr lang="en-AU" dirty="0">
                <a:solidFill>
                  <a:schemeClr val="accent2"/>
                </a:solidFill>
              </a:rPr>
              <a:t>waiting</a:t>
            </a:r>
          </a:p>
          <a:p>
            <a:pPr lvl="1"/>
            <a:r>
              <a:rPr lang="en-AU" dirty="0"/>
              <a:t>(Nov 2019) Will go to </a:t>
            </a:r>
            <a:r>
              <a:rPr lang="en-AU" dirty="0" err="1"/>
              <a:t>RevCom</a:t>
            </a:r>
            <a:r>
              <a:rPr lang="en-AU" dirty="0"/>
              <a:t> soon and a motion to send to ISO was approved in Hawaii in Nov 2019</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46</a:t>
            </a:fld>
            <a:endParaRPr lang="en-US"/>
          </a:p>
        </p:txBody>
      </p:sp>
    </p:spTree>
    <p:extLst>
      <p:ext uri="{BB962C8B-B14F-4D97-AF65-F5344CB8AC3E}">
        <p14:creationId xmlns:p14="http://schemas.microsoft.com/office/powerpoint/2010/main" val="19488797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802.1Qcx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Approval in July 2019 for submission of draft for information on entering SA Ballot</a:t>
            </a:r>
          </a:p>
          <a:p>
            <a:pPr lvl="2"/>
            <a:r>
              <a:rPr lang="en-AU" dirty="0"/>
              <a:t>(Nov 2019) Still not in SA Ballot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47</a:t>
            </a:fld>
            <a:endParaRPr lang="en-US"/>
          </a:p>
        </p:txBody>
      </p:sp>
    </p:spTree>
    <p:extLst>
      <p:ext uri="{BB962C8B-B14F-4D97-AF65-F5344CB8AC3E}">
        <p14:creationId xmlns:p14="http://schemas.microsoft.com/office/powerpoint/2010/main" val="40487334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802.1X-REV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Approval in July 2019 for submission of draft for information on entering Sponsor Ballot</a:t>
            </a:r>
          </a:p>
          <a:p>
            <a:pPr lvl="2"/>
            <a:r>
              <a:rPr lang="en-AU" dirty="0"/>
              <a:t>In Sept 2019, the 802,1 WG decided to hold off until 802.1Xck balloting is complete (now probably after June 2020)</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48</a:t>
            </a:fld>
            <a:endParaRPr lang="en-US"/>
          </a:p>
        </p:txBody>
      </p:sp>
    </p:spTree>
    <p:extLst>
      <p:ext uri="{BB962C8B-B14F-4D97-AF65-F5344CB8AC3E}">
        <p14:creationId xmlns:p14="http://schemas.microsoft.com/office/powerpoint/2010/main" val="294110530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802.1CMde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Approval in Hawaii in Nov 2019 for submission of draft for information</a:t>
            </a:r>
          </a:p>
          <a:p>
            <a:pPr lvl="2"/>
            <a:r>
              <a:rPr lang="en-AU" dirty="0">
                <a:solidFill>
                  <a:srgbClr val="FF0000"/>
                </a:solidFill>
              </a:rPr>
              <a:t>(6 Jan 2020) Still not sent; asked Glen Parsons</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49</a:t>
            </a:fld>
            <a:endParaRPr lang="en-US"/>
          </a:p>
        </p:txBody>
      </p:sp>
    </p:spTree>
    <p:extLst>
      <p:ext uri="{BB962C8B-B14F-4D97-AF65-F5344CB8AC3E}">
        <p14:creationId xmlns:p14="http://schemas.microsoft.com/office/powerpoint/2010/main" val="11969606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153400" cy="1066800"/>
          </a:xfrm>
        </p:spPr>
        <p:txBody>
          <a:bodyPr/>
          <a:lstStyle/>
          <a:p>
            <a:r>
              <a:rPr lang="en-US" dirty="0"/>
              <a:t>Participants in the IEEE-SA “individual process” shall act independently of others, including employers</a:t>
            </a:r>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require that “participants in the IEEE standards development individual process shall act based on their qualifications and experience”</a:t>
            </a:r>
          </a:p>
          <a:p>
            <a:pPr lvl="1"/>
            <a:r>
              <a:rPr lang="en-US" dirty="0"/>
              <a:t>This means participants:</a:t>
            </a:r>
          </a:p>
          <a:p>
            <a:pPr lvl="2"/>
            <a:r>
              <a:rPr lang="en-US" b="1" dirty="0">
                <a:solidFill>
                  <a:srgbClr val="00B050"/>
                </a:solidFill>
              </a:rPr>
              <a:t>Shall act &amp; vote </a:t>
            </a:r>
            <a:r>
              <a:rPr lang="en-US" dirty="0"/>
              <a:t>based on their personal &amp; independent opinions derived from their expertise, knowledge, and qualifications</a:t>
            </a:r>
          </a:p>
          <a:p>
            <a:pPr lvl="2"/>
            <a:r>
              <a:rPr lang="en-US" b="1" dirty="0">
                <a:solidFill>
                  <a:srgbClr val="FF0000"/>
                </a:solidFill>
              </a:rPr>
              <a:t>Shall not act or vote </a:t>
            </a:r>
            <a:r>
              <a:rPr lang="en-US" dirty="0"/>
              <a:t>based on any obligation to or any direction from any other person or organization, including an employer or client, regardless of any external commitments, agreements, contracts, or orders</a:t>
            </a:r>
          </a:p>
          <a:p>
            <a:pPr lvl="2"/>
            <a:r>
              <a:rPr lang="en-US" b="1" dirty="0">
                <a:solidFill>
                  <a:srgbClr val="FF0000"/>
                </a:solidFill>
              </a:rPr>
              <a:t>Shall not direct </a:t>
            </a:r>
            <a:r>
              <a:rPr lang="en-US" dirty="0"/>
              <a:t>the actions or votes of other participants or retaliate against other participants for fulfilling their responsibility to act &amp; vote based on their personal &amp; independently developed opinions</a:t>
            </a:r>
          </a:p>
          <a:p>
            <a:pPr lvl="1"/>
            <a:r>
              <a:rPr lang="en-US" dirty="0"/>
              <a:t>By participating in standards activities using the “</a:t>
            </a:r>
            <a:r>
              <a:rPr lang="en-US" i="1" dirty="0"/>
              <a:t>individual process</a:t>
            </a:r>
            <a:r>
              <a:rPr lang="en-US" dirty="0"/>
              <a:t>”, you are deemed to accept these requirements; if you are unable to satisfy these requirements then you shall immediately cease any participation</a:t>
            </a:r>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5</a:t>
            </a:fld>
            <a:endParaRPr lang="en-GB" dirty="0"/>
          </a:p>
        </p:txBody>
      </p:sp>
    </p:spTree>
    <p:extLst>
      <p:ext uri="{BB962C8B-B14F-4D97-AF65-F5344CB8AC3E}">
        <p14:creationId xmlns:p14="http://schemas.microsoft.com/office/powerpoint/2010/main" val="339944044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802.3 has 11 standards in the pipeline for ratification under the PSDO 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7773248"/>
              </p:ext>
            </p:extLst>
          </p:nvPr>
        </p:nvGraphicFramePr>
        <p:xfrm>
          <a:off x="152399" y="1600200"/>
          <a:ext cx="8839199" cy="42672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95615">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290122">
                <a:tc>
                  <a:txBody>
                    <a:bodyPr/>
                    <a:lstStyle/>
                    <a:p>
                      <a:r>
                        <a:rPr lang="en-GB" sz="1600" b="0" dirty="0">
                          <a:solidFill>
                            <a:schemeClr val="tx1"/>
                          </a:solidFill>
                          <a:latin typeface="+mj-lt"/>
                        </a:rPr>
                        <a:t>.3cb</a:t>
                      </a:r>
                    </a:p>
                  </a:txBody>
                  <a:tcPr/>
                </a:tc>
                <a:tc>
                  <a:txBody>
                    <a:bodyPr/>
                    <a:lstStyle/>
                    <a:p>
                      <a:pPr algn="ctr"/>
                      <a:r>
                        <a:rPr lang="en-GB" sz="1600" dirty="0">
                          <a:solidFill>
                            <a:schemeClr val="tx1"/>
                          </a:solidFill>
                          <a:latin typeface="+mj-lt"/>
                        </a:rPr>
                        <a:t>D3.0</a:t>
                      </a:r>
                    </a:p>
                  </a:txBody>
                  <a:tcPr marR="0"/>
                </a:tc>
                <a:tc>
                  <a:txBody>
                    <a:bodyPr/>
                    <a:lstStyle/>
                    <a:p>
                      <a:pPr algn="ctr"/>
                      <a:r>
                        <a:rPr lang="en-GB" sz="1600" dirty="0">
                          <a:solidFill>
                            <a:schemeClr val="tx2"/>
                          </a:solidFill>
                          <a:latin typeface="+mj-lt"/>
                        </a:rPr>
                        <a:t>Jun 17</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8</a:t>
                      </a:r>
                      <a:r>
                        <a:rPr lang="en-AU" sz="1600" b="0" kern="1200" baseline="0" dirty="0">
                          <a:solidFill>
                            <a:schemeClr val="tx1"/>
                          </a:solidFill>
                          <a:latin typeface="+mn-lt"/>
                          <a:ea typeface="+mn-ea"/>
                          <a:cs typeface="+mn-cs"/>
                        </a:rPr>
                        <a:t> Apr 19</a:t>
                      </a:r>
                      <a:endParaRPr lang="en-AU" sz="1600" b="0" kern="1200" dirty="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On hold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19</a:t>
                      </a:r>
                    </a:p>
                  </a:txBody>
                  <a:tcPr marL="115147" marR="115147"/>
                </a:tc>
                <a:extLst>
                  <a:ext uri="{0D108BD9-81ED-4DB2-BD59-A6C34878D82A}">
                    <a16:rowId xmlns:a16="http://schemas.microsoft.com/office/drawing/2014/main" val="2862799127"/>
                  </a:ext>
                </a:extLst>
              </a:tr>
              <a:tr h="290122">
                <a:tc>
                  <a:txBody>
                    <a:bodyPr/>
                    <a:lstStyle/>
                    <a:p>
                      <a:r>
                        <a:rPr lang="en-GB" sz="1600" b="0" dirty="0">
                          <a:solidFill>
                            <a:schemeClr val="tx1"/>
                          </a:solidFill>
                          <a:latin typeface="+mj-lt"/>
                        </a:rPr>
                        <a:t>.3cd</a:t>
                      </a:r>
                    </a:p>
                  </a:txBody>
                  <a:tcPr/>
                </a:tc>
                <a:tc>
                  <a:txBody>
                    <a:bodyPr/>
                    <a:lstStyle/>
                    <a:p>
                      <a:pPr algn="ctr"/>
                      <a:r>
                        <a:rPr lang="en-GB" sz="1600" dirty="0">
                          <a:solidFill>
                            <a:schemeClr val="tx1"/>
                          </a:solidFill>
                          <a:latin typeface="+mj-lt"/>
                        </a:rPr>
                        <a:t>D3.0</a:t>
                      </a:r>
                    </a:p>
                  </a:txBody>
                  <a:tcPr marR="0"/>
                </a:tc>
                <a:tc>
                  <a:txBody>
                    <a:bodyPr/>
                    <a:lstStyle/>
                    <a:p>
                      <a:pPr algn="ctr"/>
                      <a:r>
                        <a:rPr lang="en-GB" sz="1600" dirty="0">
                          <a:solidFill>
                            <a:schemeClr val="tx1"/>
                          </a:solidFill>
                          <a:latin typeface="+mj-lt"/>
                        </a:rPr>
                        <a:t>Feb</a:t>
                      </a:r>
                      <a:r>
                        <a:rPr lang="en-GB" sz="1600" baseline="0" dirty="0">
                          <a:solidFill>
                            <a:schemeClr val="tx1"/>
                          </a:solidFill>
                          <a:latin typeface="+mj-lt"/>
                        </a:rPr>
                        <a:t> 18</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On hold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2575905558"/>
                  </a:ext>
                </a:extLst>
              </a:tr>
              <a:tr h="290122">
                <a:tc>
                  <a:txBody>
                    <a:bodyPr/>
                    <a:lstStyle/>
                    <a:p>
                      <a:r>
                        <a:rPr lang="en-GB" sz="1600" b="0" dirty="0">
                          <a:solidFill>
                            <a:schemeClr val="tx1"/>
                          </a:solidFill>
                          <a:latin typeface="+mj-lt"/>
                        </a:rPr>
                        <a:t>.3-rev</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D3.0</a:t>
                      </a:r>
                    </a:p>
                  </a:txBody>
                  <a:tcPr marR="0"/>
                </a:tc>
                <a:tc>
                  <a:txBody>
                    <a:bodyPr/>
                    <a:lstStyle/>
                    <a:p>
                      <a:pPr algn="ctr"/>
                      <a:r>
                        <a:rPr lang="en-GB" sz="1600" dirty="0">
                          <a:solidFill>
                            <a:schemeClr val="tx1"/>
                          </a:solidFill>
                          <a:latin typeface="+mj-lt"/>
                        </a:rPr>
                        <a:t>Feb</a:t>
                      </a:r>
                      <a:r>
                        <a:rPr lang="en-GB" sz="1600" baseline="0" dirty="0">
                          <a:solidFill>
                            <a:schemeClr val="tx1"/>
                          </a:solidFill>
                          <a:latin typeface="+mj-lt"/>
                        </a:rPr>
                        <a:t> 18</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chemeClr val="tx1"/>
                          </a:solidFill>
                          <a:latin typeface="+mn-lt"/>
                          <a:ea typeface="+mn-ea"/>
                          <a:cs typeface="+mn-cs"/>
                        </a:rPr>
                        <a:t>14 Apr 19</a:t>
                      </a:r>
                      <a:endParaRPr lang="en-AU" sz="1600" b="0" kern="1200" dirty="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19</a:t>
                      </a:r>
                    </a:p>
                  </a:txBody>
                  <a:tcPr marL="115147" marR="115147"/>
                </a:tc>
                <a:extLst>
                  <a:ext uri="{0D108BD9-81ED-4DB2-BD59-A6C34878D82A}">
                    <a16:rowId xmlns:a16="http://schemas.microsoft.com/office/drawing/2014/main" val="4092400724"/>
                  </a:ext>
                </a:extLst>
              </a:tr>
              <a:tr h="290122">
                <a:tc>
                  <a:txBody>
                    <a:bodyPr/>
                    <a:lstStyle/>
                    <a:p>
                      <a:r>
                        <a:rPr lang="en-GB" sz="1600" b="0" dirty="0">
                          <a:solidFill>
                            <a:schemeClr val="tx1"/>
                          </a:solidFill>
                          <a:latin typeface="+mj-lt"/>
                        </a:rPr>
                        <a:t>.3bt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D3.2</a:t>
                      </a:r>
                    </a:p>
                  </a:txBody>
                  <a:tcPr marR="0"/>
                </a:tc>
                <a:tc>
                  <a:txBody>
                    <a:bodyPr/>
                    <a:lstStyle/>
                    <a:p>
                      <a:pPr algn="ctr"/>
                      <a:r>
                        <a:rPr lang="en-GB" sz="1600" dirty="0">
                          <a:solidFill>
                            <a:schemeClr val="tx1"/>
                          </a:solidFill>
                          <a:latin typeface="+mj-lt"/>
                        </a:rPr>
                        <a:t>Feb 18</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On hold</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3296881205"/>
                  </a:ext>
                </a:extLst>
              </a:tr>
              <a:tr h="290122">
                <a:tc>
                  <a:txBody>
                    <a:bodyPr/>
                    <a:lstStyle/>
                    <a:p>
                      <a:r>
                        <a:rPr lang="en-GB" sz="1600" b="0" dirty="0">
                          <a:solidFill>
                            <a:schemeClr val="tx1"/>
                          </a:solidFill>
                          <a:latin typeface="+mj-lt"/>
                        </a:rPr>
                        <a:t>.3.2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D3.0</a:t>
                      </a:r>
                    </a:p>
                  </a:txBody>
                  <a:tcPr marR="0"/>
                </a:tc>
                <a:tc>
                  <a:txBody>
                    <a:bodyPr/>
                    <a:lstStyle/>
                    <a:p>
                      <a:pPr algn="ctr"/>
                      <a:r>
                        <a:rPr lang="en-GB" sz="1600" dirty="0">
                          <a:solidFill>
                            <a:schemeClr val="tx1"/>
                          </a:solidFill>
                          <a:latin typeface="+mj-lt"/>
                        </a:rPr>
                        <a:t>Feb</a:t>
                      </a:r>
                      <a:r>
                        <a:rPr lang="en-GB" sz="1600" baseline="0" dirty="0">
                          <a:solidFill>
                            <a:schemeClr val="tx1"/>
                          </a:solidFill>
                          <a:latin typeface="+mj-lt"/>
                        </a:rPr>
                        <a:t> 19</a:t>
                      </a:r>
                      <a:endParaRPr lang="en-GB" sz="1600" dirty="0">
                        <a:solidFill>
                          <a:schemeClr val="tx1"/>
                        </a:solidFill>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On hold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3370987547"/>
                  </a:ext>
                </a:extLst>
              </a:tr>
              <a:tr h="290122">
                <a:tc>
                  <a:txBody>
                    <a:bodyPr/>
                    <a:lstStyle/>
                    <a:p>
                      <a:r>
                        <a:rPr lang="en-GB" sz="1600" b="0" dirty="0">
                          <a:solidFill>
                            <a:schemeClr val="tx1"/>
                          </a:solidFill>
                          <a:latin typeface="+mj-lt"/>
                        </a:rPr>
                        <a:t>.3cg</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D3.1</a:t>
                      </a:r>
                    </a:p>
                  </a:txBody>
                  <a:tcPr marR="0"/>
                </a:tc>
                <a:tc>
                  <a:txBody>
                    <a:bodyPr/>
                    <a:lstStyle/>
                    <a:p>
                      <a:pPr algn="ctr"/>
                      <a:r>
                        <a:rPr lang="en-GB" sz="1600" dirty="0">
                          <a:solidFill>
                            <a:schemeClr val="tx1"/>
                          </a:solidFill>
                          <a:latin typeface="+mj-lt"/>
                        </a:rPr>
                        <a:t>Jun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On hold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1902878772"/>
                  </a:ext>
                </a:extLst>
              </a:tr>
              <a:tr h="290122">
                <a:tc>
                  <a:txBody>
                    <a:bodyPr/>
                    <a:lstStyle/>
                    <a:p>
                      <a:r>
                        <a:rPr lang="en-GB" sz="1600" b="0" dirty="0">
                          <a:solidFill>
                            <a:schemeClr val="tx1"/>
                          </a:solidFill>
                          <a:latin typeface="+mj-lt"/>
                        </a:rPr>
                        <a:t>.3cn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D3.1</a:t>
                      </a:r>
                    </a:p>
                  </a:txBody>
                  <a:tcPr marR="0"/>
                </a:tc>
                <a:tc>
                  <a:txBody>
                    <a:bodyPr/>
                    <a:lstStyle/>
                    <a:p>
                      <a:pPr algn="ctr"/>
                      <a:r>
                        <a:rPr lang="en-GB" sz="1600" dirty="0">
                          <a:solidFill>
                            <a:schemeClr val="tx1"/>
                          </a:solidFill>
                          <a:latin typeface="+mj-lt"/>
                        </a:rPr>
                        <a:t>Dec 19</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2990531107"/>
                  </a:ext>
                </a:extLst>
              </a:tr>
              <a:tr h="290122">
                <a:tc>
                  <a:txBody>
                    <a:bodyPr/>
                    <a:lstStyle/>
                    <a:p>
                      <a:r>
                        <a:rPr lang="en-GB" sz="1600" b="0" dirty="0">
                          <a:solidFill>
                            <a:schemeClr val="tx1"/>
                          </a:solidFill>
                          <a:latin typeface="+mj-lt"/>
                        </a:rPr>
                        <a:t>.3cm</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D3.1</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369794721"/>
                  </a:ext>
                </a:extLst>
              </a:tr>
              <a:tr h="290122">
                <a:tc>
                  <a:txBody>
                    <a:bodyPr/>
                    <a:lstStyle/>
                    <a:p>
                      <a:r>
                        <a:rPr lang="en-GB" sz="1600" b="0" dirty="0">
                          <a:solidFill>
                            <a:schemeClr val="tx1"/>
                          </a:solidFill>
                          <a:latin typeface="+mj-lt"/>
                        </a:rPr>
                        <a:t>.3cq</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D3.2</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2085575416"/>
                  </a:ext>
                </a:extLst>
              </a:tr>
              <a:tr h="290122">
                <a:tc>
                  <a:txBody>
                    <a:bodyPr/>
                    <a:lstStyle/>
                    <a:p>
                      <a:r>
                        <a:rPr lang="en-GB" sz="1600" b="0" dirty="0">
                          <a:solidFill>
                            <a:schemeClr val="tx1"/>
                          </a:solidFill>
                          <a:latin typeface="+mj-lt"/>
                        </a:rPr>
                        <a:t>.3ch</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3140920613"/>
                  </a:ext>
                </a:extLst>
              </a:tr>
              <a:tr h="290122">
                <a:tc>
                  <a:txBody>
                    <a:bodyPr/>
                    <a:lstStyle/>
                    <a:p>
                      <a:r>
                        <a:rPr lang="en-GB" sz="1600" b="0" dirty="0">
                          <a:solidFill>
                            <a:schemeClr val="tx1"/>
                          </a:solidFill>
                          <a:latin typeface="+mj-lt"/>
                        </a:rPr>
                        <a:t>.3ca</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220505301"/>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50</a:t>
            </a:fld>
            <a:endParaRPr lang="en-US"/>
          </a:p>
        </p:txBody>
      </p:sp>
    </p:spTree>
    <p:extLst>
      <p:ext uri="{BB962C8B-B14F-4D97-AF65-F5344CB8AC3E}">
        <p14:creationId xmlns:p14="http://schemas.microsoft.com/office/powerpoint/2010/main" val="58850855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David Law (802.3 Chair)</a:t>
            </a:r>
          </a:p>
          <a:p>
            <a:pPr lvl="1"/>
            <a:r>
              <a:rPr lang="en-AU" dirty="0"/>
              <a:t>Adam Healey</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51</a:t>
            </a:fld>
            <a:endParaRPr lang="en-US"/>
          </a:p>
        </p:txBody>
      </p:sp>
    </p:spTree>
    <p:extLst>
      <p:ext uri="{BB962C8B-B14F-4D97-AF65-F5344CB8AC3E}">
        <p14:creationId xmlns:p14="http://schemas.microsoft.com/office/powerpoint/2010/main" val="79530474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802.3cb is on hold until FDIS on IEEE 802.3-REV completes</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802.3cb D3.0 was liaised in June 2017</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3cb</a:t>
            </a:r>
            <a:r>
              <a:rPr lang="en-AU" dirty="0"/>
              <a:t> 60-day ballot passed on 8 April 2019 (N16914)</a:t>
            </a:r>
          </a:p>
          <a:p>
            <a:pPr lvl="2"/>
            <a:r>
              <a:rPr lang="en-AU" dirty="0"/>
              <a:t>Passed 8/0/9 on need for ISO standard</a:t>
            </a:r>
          </a:p>
          <a:p>
            <a:pPr lvl="2"/>
            <a:r>
              <a:rPr lang="en-AU" dirty="0"/>
              <a:t>Passed 6/1/10 on support for submission to FDIS</a:t>
            </a:r>
          </a:p>
          <a:p>
            <a:pPr lvl="1"/>
            <a:r>
              <a:rPr lang="en-AU" dirty="0"/>
              <a:t>China NB voted “no” with comments</a:t>
            </a:r>
          </a:p>
          <a:p>
            <a:pPr lvl="2"/>
            <a:r>
              <a:rPr lang="en-AU" dirty="0"/>
              <a:t>Response was sent in June 2019 (N16971)</a:t>
            </a:r>
          </a:p>
          <a:p>
            <a:r>
              <a:rPr lang="en-AU" dirty="0"/>
              <a:t>FDIS ballot: </a:t>
            </a:r>
            <a:r>
              <a:rPr lang="en-AU" dirty="0">
                <a:solidFill>
                  <a:schemeClr val="accent2"/>
                </a:solidFill>
              </a:rPr>
              <a:t>on hold</a:t>
            </a:r>
          </a:p>
          <a:p>
            <a:pPr lvl="1"/>
            <a:r>
              <a:rPr lang="en-US" dirty="0"/>
              <a:t>FDIS approval for IEEE 802.3-REV will need to precede IEEE 802.3cb FDIS start, since IEEE 802.3cb is an amendment to IEEE 802.3-REV</a:t>
            </a:r>
          </a:p>
          <a:p>
            <a:pPr lvl="1"/>
            <a:r>
              <a:rPr lang="en-US" dirty="0"/>
              <a:t>Will be known as ISO/IEC/IEEE 8802-3:2020/</a:t>
            </a:r>
            <a:r>
              <a:rPr lang="en-US" dirty="0" err="1"/>
              <a:t>Amd</a:t>
            </a:r>
            <a:r>
              <a:rPr lang="en-US" dirty="0"/>
              <a:t> 2</a:t>
            </a:r>
            <a:endParaRPr lang="en-AU" dirty="0"/>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52</a:t>
            </a:fld>
            <a:endParaRPr lang="en-US"/>
          </a:p>
        </p:txBody>
      </p:sp>
      <p:graphicFrame>
        <p:nvGraphicFramePr>
          <p:cNvPr id="3" name="Object 2"/>
          <p:cNvGraphicFramePr>
            <a:graphicFrameLocks noChangeAspect="1"/>
          </p:cNvGraphicFramePr>
          <p:nvPr>
            <p:extLst>
              <p:ext uri="{D42A27DB-BD31-4B8C-83A1-F6EECF244321}">
                <p14:modId xmlns:p14="http://schemas.microsoft.com/office/powerpoint/2010/main" val="3583708207"/>
              </p:ext>
            </p:extLst>
          </p:nvPr>
        </p:nvGraphicFramePr>
        <p:xfrm>
          <a:off x="5334000" y="4419600"/>
          <a:ext cx="914400" cy="806450"/>
        </p:xfrm>
        <a:graphic>
          <a:graphicData uri="http://schemas.openxmlformats.org/presentationml/2006/ole">
            <mc:AlternateContent xmlns:mc="http://schemas.openxmlformats.org/markup-compatibility/2006">
              <mc:Choice xmlns:v="urn:schemas-microsoft-com:vml" Requires="v">
                <p:oleObj spid="_x0000_s283831" name="Acrobat Document" showAsIcon="1" r:id="rId3" imgW="914400" imgH="806400" progId="AcroExch.Document.DC">
                  <p:embed/>
                </p:oleObj>
              </mc:Choice>
              <mc:Fallback>
                <p:oleObj name="Acrobat Document" showAsIcon="1" r:id="rId3" imgW="914400" imgH="806400" progId="AcroExch.Document.DC">
                  <p:embed/>
                  <p:pic>
                    <p:nvPicPr>
                      <p:cNvPr id="0" name=""/>
                      <p:cNvPicPr/>
                      <p:nvPr/>
                    </p:nvPicPr>
                    <p:blipFill>
                      <a:blip r:embed="rId4"/>
                      <a:stretch>
                        <a:fillRect/>
                      </a:stretch>
                    </p:blipFill>
                    <p:spPr>
                      <a:xfrm>
                        <a:off x="5334000" y="4419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133332083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802.3cd is on hold until FDIS on 802.3-REV completes</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802.3cd D3.0 was liaised in Feb 2018</a:t>
            </a:r>
          </a:p>
          <a:p>
            <a:r>
              <a:rPr lang="en-US" dirty="0"/>
              <a:t>60-day</a:t>
            </a:r>
            <a:r>
              <a:rPr lang="en-AU" dirty="0"/>
              <a:t> pre-ballot: </a:t>
            </a:r>
            <a:r>
              <a:rPr lang="en-AU" dirty="0">
                <a:solidFill>
                  <a:schemeClr val="accent2"/>
                </a:solidFill>
              </a:rPr>
              <a:t>on hold</a:t>
            </a:r>
          </a:p>
          <a:p>
            <a:pPr lvl="1"/>
            <a:r>
              <a:rPr lang="en-AU" dirty="0"/>
              <a:t>Submission approved in Mar 2019</a:t>
            </a:r>
          </a:p>
          <a:p>
            <a:pPr lvl="2"/>
            <a:r>
              <a:rPr lang="en-AU" dirty="0"/>
              <a:t>Delayed until 802.</a:t>
            </a:r>
            <a:r>
              <a:rPr lang="en-AU" dirty="0">
                <a:cs typeface="Arial" panose="020B0604020202020204" pitchFamily="34" charset="0"/>
              </a:rPr>
              <a:t>3-REV FDIS is complete</a:t>
            </a:r>
            <a:endParaRPr lang="en-AU" dirty="0"/>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53</a:t>
            </a:fld>
            <a:endParaRPr lang="en-US"/>
          </a:p>
        </p:txBody>
      </p:sp>
    </p:spTree>
    <p:extLst>
      <p:ext uri="{BB962C8B-B14F-4D97-AF65-F5344CB8AC3E}">
        <p14:creationId xmlns:p14="http://schemas.microsoft.com/office/powerpoint/2010/main" val="137710020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802.3-REV is waiting for start of FDIS ballot </a:t>
            </a:r>
          </a:p>
        </p:txBody>
      </p:sp>
      <p:sp>
        <p:nvSpPr>
          <p:cNvPr id="10" name="Content Placeholder 9"/>
          <p:cNvSpPr>
            <a:spLocks noGrp="1"/>
          </p:cNvSpPr>
          <p:nvPr>
            <p:ph idx="1"/>
          </p:nvPr>
        </p:nvSpPr>
        <p:spPr>
          <a:xfrm>
            <a:off x="685800" y="1828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 D3.0 (802.3cj) was liaised in Feb 2018</a:t>
            </a:r>
          </a:p>
          <a:p>
            <a:r>
              <a:rPr lang="en-US" dirty="0"/>
              <a:t>60-day</a:t>
            </a:r>
            <a:r>
              <a:rPr lang="en-AU" dirty="0"/>
              <a:t> pre-ballot: </a:t>
            </a:r>
            <a:r>
              <a:rPr lang="en-AU" dirty="0">
                <a:solidFill>
                  <a:srgbClr val="00B050"/>
                </a:solidFill>
              </a:rPr>
              <a:t>passed &amp; response sent</a:t>
            </a:r>
            <a:endParaRPr lang="en-AU" dirty="0">
              <a:solidFill>
                <a:schemeClr val="accent2"/>
              </a:solidFill>
            </a:endParaRPr>
          </a:p>
          <a:p>
            <a:pPr lvl="1"/>
            <a:r>
              <a:rPr lang="en-AU" dirty="0"/>
              <a:t>Submitted in Feb 2019 (N16892)</a:t>
            </a:r>
          </a:p>
          <a:p>
            <a:pPr lvl="1"/>
            <a:r>
              <a:rPr lang="en-AU" dirty="0"/>
              <a:t>802.</a:t>
            </a:r>
            <a:r>
              <a:rPr lang="en-AU" dirty="0">
                <a:cs typeface="Arial" panose="020B0604020202020204" pitchFamily="34" charset="0"/>
              </a:rPr>
              <a:t>3-REV</a:t>
            </a:r>
            <a:r>
              <a:rPr lang="en-AU" dirty="0"/>
              <a:t> 60-day ballot passed on 14 April 2019 (N16917)</a:t>
            </a:r>
          </a:p>
          <a:p>
            <a:pPr lvl="2"/>
            <a:r>
              <a:rPr lang="en-AU" dirty="0"/>
              <a:t>Passed 7/0/11 on need for ISO standard</a:t>
            </a:r>
          </a:p>
          <a:p>
            <a:pPr lvl="2"/>
            <a:r>
              <a:rPr lang="en-AU" dirty="0"/>
              <a:t>Passed 5/1/12 on support for submission to FDIS</a:t>
            </a:r>
          </a:p>
          <a:p>
            <a:pPr lvl="1"/>
            <a:r>
              <a:rPr lang="en-AU" dirty="0"/>
              <a:t>China NB voted “no” with comments</a:t>
            </a:r>
          </a:p>
          <a:p>
            <a:pPr lvl="2"/>
            <a:r>
              <a:rPr lang="en-AU" dirty="0"/>
              <a:t>Response was sent in June 2019 (N16971)</a:t>
            </a:r>
          </a:p>
          <a:p>
            <a:r>
              <a:rPr lang="en-AU" dirty="0"/>
              <a:t>FDIS ballot: </a:t>
            </a:r>
            <a:r>
              <a:rPr lang="en-AU" dirty="0">
                <a:solidFill>
                  <a:schemeClr val="accent2"/>
                </a:solidFill>
              </a:rPr>
              <a:t>waiting for start</a:t>
            </a:r>
          </a:p>
          <a:p>
            <a:pPr lvl="1"/>
            <a:r>
              <a:rPr lang="en-AU" dirty="0">
                <a:solidFill>
                  <a:srgbClr val="FF0000"/>
                </a:solidFill>
              </a:rPr>
              <a:t>(Jan 2019) Process holdup is still being resolved</a:t>
            </a:r>
          </a:p>
          <a:p>
            <a:pPr lvl="1"/>
            <a:r>
              <a:rPr lang="en-AU" dirty="0"/>
              <a:t>Will be published as ISO/IEC/IEEE 8802-3:20</a:t>
            </a:r>
            <a:r>
              <a:rPr lang="en-AU" dirty="0">
                <a:solidFill>
                  <a:srgbClr val="FF0000"/>
                </a:solidFill>
              </a:rPr>
              <a:t>xx</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54</a:t>
            </a:fld>
            <a:endParaRPr lang="en-US"/>
          </a:p>
        </p:txBody>
      </p:sp>
    </p:spTree>
    <p:extLst>
      <p:ext uri="{BB962C8B-B14F-4D97-AF65-F5344CB8AC3E}">
        <p14:creationId xmlns:p14="http://schemas.microsoft.com/office/powerpoint/2010/main" val="151049174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802.3bt is on hold until FDIS on 802.3-REV is completed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802.3bt D3.2 was liaised in Feb 2018</a:t>
            </a:r>
          </a:p>
          <a:p>
            <a:r>
              <a:rPr lang="en-US" dirty="0"/>
              <a:t>60-day</a:t>
            </a:r>
            <a:r>
              <a:rPr lang="en-AU" dirty="0"/>
              <a:t> pre-ballot: </a:t>
            </a:r>
            <a:r>
              <a:rPr lang="en-AU" dirty="0">
                <a:solidFill>
                  <a:schemeClr val="accent2"/>
                </a:solidFill>
              </a:rPr>
              <a:t>on hold</a:t>
            </a:r>
          </a:p>
          <a:p>
            <a:pPr lvl="1"/>
            <a:r>
              <a:rPr lang="en-AU" dirty="0"/>
              <a:t>Submission approved in Mar 2019</a:t>
            </a:r>
          </a:p>
          <a:p>
            <a:pPr lvl="2"/>
            <a:r>
              <a:rPr lang="en-AU" dirty="0"/>
              <a:t>Delayed until 802.</a:t>
            </a:r>
            <a:r>
              <a:rPr lang="en-AU" dirty="0">
                <a:cs typeface="Arial" panose="020B0604020202020204" pitchFamily="34" charset="0"/>
              </a:rPr>
              <a:t>3-REV FDIS is complete</a:t>
            </a:r>
            <a:endParaRPr lang="en-AU" dirty="0"/>
          </a:p>
          <a:p>
            <a:r>
              <a:rPr lang="en-AU" dirty="0"/>
              <a:t>FDIS ballot: </a:t>
            </a:r>
            <a:r>
              <a:rPr lang="en-AU" dirty="0">
                <a:solidFill>
                  <a:schemeClr val="accent2"/>
                </a:solidFill>
              </a:rPr>
              <a:t>waiting</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55</a:t>
            </a:fld>
            <a:endParaRPr lang="en-US"/>
          </a:p>
        </p:txBody>
      </p:sp>
    </p:spTree>
    <p:extLst>
      <p:ext uri="{BB962C8B-B14F-4D97-AF65-F5344CB8AC3E}">
        <p14:creationId xmlns:p14="http://schemas.microsoft.com/office/powerpoint/2010/main" val="252106749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 is on hold until FDIS on 802.3-REV is completed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802.3.2 D3.0 was liaised for information in Feb 2019 (N16893)</a:t>
            </a:r>
          </a:p>
          <a:p>
            <a:r>
              <a:rPr lang="en-US" dirty="0"/>
              <a:t>60-day</a:t>
            </a:r>
            <a:r>
              <a:rPr lang="en-AU" dirty="0"/>
              <a:t> pre-ballot: </a:t>
            </a:r>
            <a:r>
              <a:rPr lang="en-AU" dirty="0">
                <a:solidFill>
                  <a:schemeClr val="accent2"/>
                </a:solidFill>
              </a:rPr>
              <a:t>on hold</a:t>
            </a:r>
          </a:p>
          <a:p>
            <a:pPr lvl="1"/>
            <a:r>
              <a:rPr lang="en-AU" dirty="0"/>
              <a:t>Delayed until 802.</a:t>
            </a:r>
            <a:r>
              <a:rPr lang="en-AU" dirty="0">
                <a:cs typeface="Arial" panose="020B0604020202020204" pitchFamily="34" charset="0"/>
              </a:rPr>
              <a:t>3-REV FDIS completed</a:t>
            </a:r>
            <a:endParaRPr lang="en-AU" dirty="0"/>
          </a:p>
          <a:p>
            <a:r>
              <a:rPr lang="en-AU" dirty="0"/>
              <a:t>FDIS ballot: </a:t>
            </a:r>
            <a:r>
              <a:rPr lang="en-AU" dirty="0">
                <a:solidFill>
                  <a:schemeClr val="accent2"/>
                </a:solidFill>
              </a:rPr>
              <a:t>waiting</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56</a:t>
            </a:fld>
            <a:endParaRPr lang="en-US"/>
          </a:p>
        </p:txBody>
      </p:sp>
    </p:spTree>
    <p:extLst>
      <p:ext uri="{BB962C8B-B14F-4D97-AF65-F5344CB8AC3E}">
        <p14:creationId xmlns:p14="http://schemas.microsoft.com/office/powerpoint/2010/main" val="191429994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802.3cg is on hold until FDIS on 802.3-REV is completed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802.3cg D3.1 was liaised for information in Jun 2019 (N16973)</a:t>
            </a:r>
          </a:p>
          <a:p>
            <a:pPr lvl="1"/>
            <a:r>
              <a:rPr lang="en-AU" dirty="0"/>
              <a:t>802.3cg D3.4 was approved to be liaised for information in Nov 2019 </a:t>
            </a:r>
          </a:p>
          <a:p>
            <a:pPr lvl="2"/>
            <a:r>
              <a:rPr lang="en-AU" dirty="0"/>
              <a:t>However, David Law subsequently decided that the similarity of D3.4 with D3.1 meant another liaison was not justified at this time </a:t>
            </a:r>
          </a:p>
          <a:p>
            <a:r>
              <a:rPr lang="en-US" dirty="0"/>
              <a:t>60-day</a:t>
            </a:r>
            <a:r>
              <a:rPr lang="en-AU" dirty="0"/>
              <a:t> pre-ballot: </a:t>
            </a:r>
            <a:r>
              <a:rPr lang="en-AU" dirty="0">
                <a:solidFill>
                  <a:schemeClr val="accent2"/>
                </a:solidFill>
              </a:rPr>
              <a:t>on hold</a:t>
            </a:r>
          </a:p>
          <a:p>
            <a:pPr lvl="1"/>
            <a:r>
              <a:rPr lang="en-AU" dirty="0"/>
              <a:t>Waiting for publication</a:t>
            </a:r>
          </a:p>
          <a:p>
            <a:pPr lvl="1"/>
            <a:r>
              <a:rPr lang="en-AU" dirty="0"/>
              <a:t>Delayed until 802.</a:t>
            </a:r>
            <a:r>
              <a:rPr lang="en-AU" dirty="0">
                <a:cs typeface="Arial" panose="020B0604020202020204" pitchFamily="34" charset="0"/>
              </a:rPr>
              <a:t>3-REV FDIS completed</a:t>
            </a:r>
            <a:endParaRPr lang="en-AU" dirty="0"/>
          </a:p>
          <a:p>
            <a:r>
              <a:rPr lang="en-AU" dirty="0"/>
              <a:t>FDIS ballot: </a:t>
            </a:r>
            <a:r>
              <a:rPr lang="en-AU" dirty="0">
                <a:solidFill>
                  <a:schemeClr val="accent2"/>
                </a:solidFill>
              </a:rPr>
              <a:t>waiting</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57</a:t>
            </a:fld>
            <a:endParaRPr lang="en-US"/>
          </a:p>
        </p:txBody>
      </p:sp>
    </p:spTree>
    <p:extLst>
      <p:ext uri="{BB962C8B-B14F-4D97-AF65-F5344CB8AC3E}">
        <p14:creationId xmlns:p14="http://schemas.microsoft.com/office/powerpoint/2010/main" val="21594260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802.3cn was liaised for information in Dec 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802.3cn D3.1 was liaised for information in Dec 2019</a:t>
            </a:r>
          </a:p>
          <a:p>
            <a:pPr lvl="2"/>
            <a:r>
              <a:rPr lang="en-AU" dirty="0">
                <a:solidFill>
                  <a:srgbClr val="FF0000"/>
                </a:solidFill>
              </a:rPr>
              <a:t>(6 Jan 2020) Has not yet been put on SC6 server </a:t>
            </a:r>
          </a:p>
          <a:p>
            <a:r>
              <a:rPr lang="en-US" dirty="0"/>
              <a:t>60-day</a:t>
            </a:r>
            <a:r>
              <a:rPr lang="en-AU" dirty="0"/>
              <a:t> pre-ballot: </a:t>
            </a:r>
            <a:r>
              <a:rPr lang="en-AU" dirty="0">
                <a:solidFill>
                  <a:schemeClr val="accent2"/>
                </a:solidFill>
              </a:rPr>
              <a:t>waiting</a:t>
            </a:r>
          </a:p>
          <a:p>
            <a:pPr lvl="1"/>
            <a:r>
              <a:rPr lang="en-AU" dirty="0">
                <a:solidFill>
                  <a:srgbClr val="343434"/>
                </a:solidFill>
              </a:rPr>
              <a:t>Waiting for publication</a:t>
            </a:r>
          </a:p>
          <a:p>
            <a:pPr lvl="2"/>
            <a:r>
              <a:rPr lang="en-AU" dirty="0">
                <a:solidFill>
                  <a:srgbClr val="343434"/>
                </a:solidFill>
              </a:rPr>
              <a:t>Probably submitted for balloting in Mar 2020</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58</a:t>
            </a:fld>
            <a:endParaRPr lang="en-US"/>
          </a:p>
        </p:txBody>
      </p:sp>
    </p:spTree>
    <p:extLst>
      <p:ext uri="{BB962C8B-B14F-4D97-AF65-F5344CB8AC3E}">
        <p14:creationId xmlns:p14="http://schemas.microsoft.com/office/powerpoint/2010/main" val="85548477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802.3cm was liaised for information in Dec 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802.3cm D3.1 was liaised for information in Dec 2019 </a:t>
            </a:r>
          </a:p>
          <a:p>
            <a:pPr lvl="2"/>
            <a:r>
              <a:rPr lang="en-AU" dirty="0">
                <a:solidFill>
                  <a:srgbClr val="FF0000"/>
                </a:solidFill>
              </a:rPr>
              <a:t>(6 Jan 2020) Has not yet been put on SC6 server </a:t>
            </a:r>
          </a:p>
          <a:p>
            <a:r>
              <a:rPr lang="en-US" dirty="0"/>
              <a:t>60-day</a:t>
            </a:r>
            <a:r>
              <a:rPr lang="en-AU" dirty="0"/>
              <a:t> pre-ballot: </a:t>
            </a:r>
            <a:r>
              <a:rPr lang="en-AU" dirty="0">
                <a:solidFill>
                  <a:schemeClr val="accent2"/>
                </a:solidFill>
              </a:rPr>
              <a:t>waiting</a:t>
            </a:r>
          </a:p>
          <a:p>
            <a:pPr lvl="1"/>
            <a:r>
              <a:rPr lang="en-AU" dirty="0">
                <a:solidFill>
                  <a:srgbClr val="343434"/>
                </a:solidFill>
              </a:rPr>
              <a:t>Waiting for publication</a:t>
            </a:r>
          </a:p>
          <a:p>
            <a:pPr lvl="2"/>
            <a:r>
              <a:rPr lang="en-AU" dirty="0">
                <a:solidFill>
                  <a:srgbClr val="343434"/>
                </a:solidFill>
              </a:rPr>
              <a:t>Probably will submitted for balloting in Mar 2020</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59</a:t>
            </a:fld>
            <a:endParaRPr lang="en-US"/>
          </a:p>
        </p:txBody>
      </p:sp>
    </p:spTree>
    <p:extLst>
      <p:ext uri="{BB962C8B-B14F-4D97-AF65-F5344CB8AC3E}">
        <p14:creationId xmlns:p14="http://schemas.microsoft.com/office/powerpoint/2010/main" val="22240284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IEEE-SA standards activities shall allow the fair &amp;</a:t>
            </a:r>
            <a:br>
              <a:rPr lang="en-US"/>
            </a:br>
            <a:r>
              <a:rPr lang="en-US"/>
              <a:t>equitable consideration of all viewpoints</a:t>
            </a:r>
            <a:endParaRPr lang="en-US" dirty="0"/>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(clause 5.2.1.3) specifies that “the standards development process shall not be dominated by any single interest category, individual, or organization”</a:t>
            </a:r>
          </a:p>
          <a:p>
            <a:pPr lvl="2"/>
            <a:r>
              <a:rPr lang="en-US" dirty="0"/>
              <a:t>This means no participant may </a:t>
            </a:r>
            <a:r>
              <a:rPr lang="en-US" i="1" dirty="0"/>
              <a:t>exercise “authority, leadership, or influence by reason of superior leverage, strength, or representation to the exclusion of fair and equitable consideration of other viewpoints” or “to hinder the progress of the standards development activity”</a:t>
            </a:r>
          </a:p>
          <a:p>
            <a:pPr lvl="1"/>
            <a:r>
              <a:rPr lang="en-US" dirty="0"/>
              <a:t>This rule applies equally to those participating in a standards development project and to that project’s leadership group</a:t>
            </a:r>
          </a:p>
          <a:p>
            <a:pPr lvl="1"/>
            <a:r>
              <a:rPr lang="en-US" dirty="0"/>
              <a:t>Any person who reasonably suspects that dominance is occurring in a standards development project is encouraged to bring the issue to the attention of the Standards Committee or the project’s IEEE-SA Program Manager</a:t>
            </a:r>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6</a:t>
            </a:fld>
            <a:endParaRPr lang="en-GB" dirty="0"/>
          </a:p>
        </p:txBody>
      </p:sp>
    </p:spTree>
    <p:extLst>
      <p:ext uri="{BB962C8B-B14F-4D97-AF65-F5344CB8AC3E}">
        <p14:creationId xmlns:p14="http://schemas.microsoft.com/office/powerpoint/2010/main" val="402078544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802.3cq was liaised for information in Dec 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802.3cq D3.2 was liaised for information in Dec 2019 </a:t>
            </a:r>
          </a:p>
          <a:p>
            <a:pPr lvl="2"/>
            <a:r>
              <a:rPr lang="en-AU" dirty="0"/>
              <a:t>D3.1 was approved by EC but D3.2 was available and so was the version liaised</a:t>
            </a:r>
          </a:p>
          <a:p>
            <a:pPr lvl="2"/>
            <a:r>
              <a:rPr lang="en-AU" dirty="0">
                <a:solidFill>
                  <a:srgbClr val="FF0000"/>
                </a:solidFill>
              </a:rPr>
              <a:t>(6 Jan 2020) Has not yet been put on SC6 server </a:t>
            </a:r>
          </a:p>
          <a:p>
            <a:r>
              <a:rPr lang="en-US" dirty="0"/>
              <a:t>60-day</a:t>
            </a:r>
            <a:r>
              <a:rPr lang="en-AU" dirty="0"/>
              <a:t> pre-ballot: </a:t>
            </a:r>
            <a:r>
              <a:rPr lang="en-AU" dirty="0">
                <a:solidFill>
                  <a:schemeClr val="accent2"/>
                </a:solidFill>
              </a:rPr>
              <a:t>waiting</a:t>
            </a:r>
          </a:p>
          <a:p>
            <a:pPr lvl="1"/>
            <a:r>
              <a:rPr lang="en-AU" dirty="0">
                <a:solidFill>
                  <a:srgbClr val="343434"/>
                </a:solidFill>
              </a:rPr>
              <a:t>Waiting for publication</a:t>
            </a:r>
          </a:p>
          <a:p>
            <a:pPr lvl="2"/>
            <a:r>
              <a:rPr lang="en-AU" dirty="0">
                <a:solidFill>
                  <a:srgbClr val="343434"/>
                </a:solidFill>
              </a:rPr>
              <a:t>Probably submitted for balloting in Mar 2020</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60</a:t>
            </a:fld>
            <a:endParaRPr lang="en-US"/>
          </a:p>
        </p:txBody>
      </p:sp>
    </p:spTree>
    <p:extLst>
      <p:ext uri="{BB962C8B-B14F-4D97-AF65-F5344CB8AC3E}">
        <p14:creationId xmlns:p14="http://schemas.microsoft.com/office/powerpoint/2010/main" val="315928582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802.3ch </a:t>
            </a:r>
            <a:r>
              <a:rPr lang="en-AU" dirty="0"/>
              <a:t>was liaised for information in Dec 2019</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802.3ch D3.0 was liaised for information in Dec 2019 </a:t>
            </a:r>
          </a:p>
          <a:p>
            <a:pPr lvl="2"/>
            <a:r>
              <a:rPr lang="en-AU" dirty="0">
                <a:solidFill>
                  <a:srgbClr val="FF0000"/>
                </a:solidFill>
              </a:rPr>
              <a:t>(6 Jan 2020) Has not yet been put on SC6 server </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61</a:t>
            </a:fld>
            <a:endParaRPr lang="en-US"/>
          </a:p>
        </p:txBody>
      </p:sp>
    </p:spTree>
    <p:extLst>
      <p:ext uri="{BB962C8B-B14F-4D97-AF65-F5344CB8AC3E}">
        <p14:creationId xmlns:p14="http://schemas.microsoft.com/office/powerpoint/2010/main" val="44232832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802.3ca </a:t>
            </a:r>
            <a:r>
              <a:rPr lang="en-AU" dirty="0"/>
              <a:t>was liaised for information in Dec 2019</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802.3ca D3.0 was liaised for information in Dec 2019 </a:t>
            </a:r>
          </a:p>
          <a:p>
            <a:pPr lvl="2"/>
            <a:r>
              <a:rPr lang="en-AU" dirty="0">
                <a:solidFill>
                  <a:srgbClr val="FF0000"/>
                </a:solidFill>
              </a:rPr>
              <a:t>(6 Jan 2020) Has not yet been put on SC6 server </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62</a:t>
            </a:fld>
            <a:endParaRPr lang="en-US"/>
          </a:p>
        </p:txBody>
      </p:sp>
    </p:spTree>
    <p:extLst>
      <p:ext uri="{BB962C8B-B14F-4D97-AF65-F5344CB8AC3E}">
        <p14:creationId xmlns:p14="http://schemas.microsoft.com/office/powerpoint/2010/main" val="422595035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802.11 has 12 standards in the pipeline for ratification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5075252"/>
              </p:ext>
            </p:extLst>
          </p:nvPr>
        </p:nvGraphicFramePr>
        <p:xfrm>
          <a:off x="152399" y="2161466"/>
          <a:ext cx="8839199" cy="2736732"/>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a:latin typeface="+mj-lt"/>
                        </a:rPr>
                        <a:t>Std</a:t>
                      </a:r>
                      <a:endParaRPr lang="en-AU" sz="1600" dirty="0">
                        <a:latin typeface="+mj-lt"/>
                      </a:endParaRP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GB" sz="1600" b="0" dirty="0">
                          <a:solidFill>
                            <a:schemeClr val="tx1"/>
                          </a:solidFill>
                          <a:latin typeface="+mj-lt"/>
                        </a:rPr>
                        <a:t>11aj</a:t>
                      </a:r>
                    </a:p>
                  </a:txBody>
                  <a:tcPr/>
                </a:tc>
                <a:tc>
                  <a:txBody>
                    <a:bodyPr/>
                    <a:lstStyle/>
                    <a:p>
                      <a:pPr algn="ctr"/>
                      <a:r>
                        <a:rPr lang="en-AU" sz="1600" b="0" dirty="0">
                          <a:solidFill>
                            <a:schemeClr val="tx1"/>
                          </a:solidFill>
                          <a:latin typeface="+mj-lt"/>
                          <a:cs typeface="Arial" panose="020B0604020202020204" pitchFamily="34" charset="0"/>
                        </a:rPr>
                        <a:t>D5.0</a:t>
                      </a:r>
                    </a:p>
                  </a:txBody>
                  <a:tcPr marL="115147" marR="115147"/>
                </a:tc>
                <a:tc>
                  <a:txBody>
                    <a:bodyPr/>
                    <a:lstStyle/>
                    <a:p>
                      <a:pPr algn="ctr"/>
                      <a:r>
                        <a:rPr lang="en-AU" sz="1600" b="0" dirty="0">
                          <a:solidFill>
                            <a:schemeClr val="tx1"/>
                          </a:solidFill>
                          <a:latin typeface="+mj-lt"/>
                          <a:cs typeface="Arial" panose="020B0604020202020204" pitchFamily="34" charset="0"/>
                        </a:rPr>
                        <a:t>Jun</a:t>
                      </a:r>
                      <a:r>
                        <a:rPr lang="en-AU" sz="1600" b="0" baseline="0" dirty="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10</a:t>
                      </a:r>
                      <a:r>
                        <a:rPr lang="en-AU" sz="1600" b="0" baseline="0" dirty="0">
                          <a:solidFill>
                            <a:schemeClr val="tx1"/>
                          </a:solidFill>
                          <a:latin typeface="+mj-lt"/>
                        </a:rPr>
                        <a:t> Feb 19</a:t>
                      </a: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Jul 19</a:t>
                      </a:r>
                      <a:endParaRPr lang="en-AU" sz="1600" b="0" dirty="0">
                        <a:solidFill>
                          <a:schemeClr val="tx1"/>
                        </a:solidFill>
                        <a:latin typeface="+mj-lt"/>
                      </a:endParaRPr>
                    </a:p>
                  </a:txBody>
                  <a:tcPr marL="115147" marR="115147"/>
                </a:tc>
                <a:extLst>
                  <a:ext uri="{0D108BD9-81ED-4DB2-BD59-A6C34878D82A}">
                    <a16:rowId xmlns:a16="http://schemas.microsoft.com/office/drawing/2014/main" val="10004"/>
                  </a:ext>
                </a:extLst>
              </a:tr>
              <a:tr h="359602">
                <a:tc>
                  <a:txBody>
                    <a:bodyPr/>
                    <a:lstStyle/>
                    <a:p>
                      <a:pPr algn="l"/>
                      <a:r>
                        <a:rPr lang="en-GB" sz="1600" b="0" dirty="0">
                          <a:solidFill>
                            <a:schemeClr val="tx1"/>
                          </a:solidFill>
                          <a:latin typeface="+mj-lt"/>
                        </a:rPr>
                        <a:t>11ak</a:t>
                      </a:r>
                    </a:p>
                  </a:txBody>
                  <a:tcPr/>
                </a:tc>
                <a:tc>
                  <a:txBody>
                    <a:bodyPr/>
                    <a:lstStyle/>
                    <a:p>
                      <a:pPr algn="ctr"/>
                      <a:r>
                        <a:rPr lang="en-AU" sz="1600" b="0" kern="1200" dirty="0">
                          <a:solidFill>
                            <a:schemeClr val="tx1"/>
                          </a:solidFill>
                          <a:latin typeface="+mj-lt"/>
                          <a:ea typeface="+mn-ea"/>
                          <a:cs typeface="Arial" panose="020B0604020202020204" pitchFamily="34" charset="0"/>
                        </a:rPr>
                        <a:t>D4.0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Jun</a:t>
                      </a:r>
                      <a:r>
                        <a:rPr lang="en-AU" sz="1600" b="0" baseline="0" dirty="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10</a:t>
                      </a:r>
                      <a:r>
                        <a:rPr lang="en-AU" sz="1600" b="0" baseline="0" dirty="0">
                          <a:solidFill>
                            <a:schemeClr val="tx1"/>
                          </a:solidFill>
                          <a:latin typeface="+mj-lt"/>
                        </a:rPr>
                        <a:t> Feb 19</a:t>
                      </a:r>
                      <a:endParaRPr lang="en-AU" sz="1600" b="0" dirty="0">
                        <a:solidFill>
                          <a:schemeClr val="tx1"/>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kern="1200" dirty="0">
                        <a:solidFill>
                          <a:srgbClr val="FF000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Mar 19</a:t>
                      </a:r>
                    </a:p>
                  </a:txBody>
                  <a:tcPr marL="115147" marR="115147"/>
                </a:tc>
                <a:extLst>
                  <a:ext uri="{0D108BD9-81ED-4DB2-BD59-A6C34878D82A}">
                    <a16:rowId xmlns:a16="http://schemas.microsoft.com/office/drawing/2014/main" val="10005"/>
                  </a:ext>
                </a:extLst>
              </a:tr>
              <a:tr h="359602">
                <a:tc>
                  <a:txBody>
                    <a:bodyPr/>
                    <a:lstStyle/>
                    <a:p>
                      <a:pPr algn="l"/>
                      <a:r>
                        <a:rPr lang="en-GB" sz="1600" b="0" dirty="0">
                          <a:solidFill>
                            <a:schemeClr val="tx1"/>
                          </a:solidFill>
                          <a:latin typeface="+mj-lt"/>
                        </a:rPr>
                        <a:t>11aq</a:t>
                      </a:r>
                    </a:p>
                  </a:txBody>
                  <a:tcPr/>
                </a:tc>
                <a:tc>
                  <a:txBody>
                    <a:bodyPr/>
                    <a:lstStyle/>
                    <a:p>
                      <a:pPr algn="ctr"/>
                      <a:r>
                        <a:rPr lang="en-AU" sz="1600" b="0" kern="1200" dirty="0">
                          <a:solidFill>
                            <a:schemeClr val="tx1"/>
                          </a:solidFill>
                          <a:latin typeface="+mn-lt"/>
                          <a:ea typeface="+mn-ea"/>
                          <a:cs typeface="Arial" panose="020B0604020202020204" pitchFamily="34" charset="0"/>
                        </a:rPr>
                        <a:t>D8.0</a:t>
                      </a:r>
                    </a:p>
                  </a:txBody>
                  <a:tcPr marL="115147" marR="115147"/>
                </a:tc>
                <a:tc>
                  <a:txBody>
                    <a:bodyPr/>
                    <a:lstStyle/>
                    <a:p>
                      <a:pPr algn="ctr"/>
                      <a:r>
                        <a:rPr lang="en-AU" sz="1600" b="0" dirty="0">
                          <a:solidFill>
                            <a:schemeClr val="tx1"/>
                          </a:solidFill>
                          <a:latin typeface="+mj-lt"/>
                          <a:cs typeface="Arial" panose="020B0604020202020204" pitchFamily="34" charset="0"/>
                        </a:rPr>
                        <a:t>Mar </a:t>
                      </a:r>
                      <a:r>
                        <a:rPr lang="en-AU" sz="1600" b="0" baseline="0" dirty="0">
                          <a:solidFill>
                            <a:schemeClr val="tx1"/>
                          </a:solidFill>
                          <a:latin typeface="+mj-lt"/>
                          <a:cs typeface="Arial" panose="020B0604020202020204" pitchFamily="34" charset="0"/>
                        </a:rPr>
                        <a:t>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10</a:t>
                      </a:r>
                      <a:r>
                        <a:rPr lang="en-AU" sz="1600" b="0" baseline="0" dirty="0">
                          <a:solidFill>
                            <a:schemeClr val="tx1"/>
                          </a:solidFill>
                          <a:latin typeface="+mj-lt"/>
                        </a:rPr>
                        <a:t> Feb 19</a:t>
                      </a:r>
                      <a:endParaRPr lang="en-AU" sz="1600" b="0" dirty="0">
                        <a:solidFill>
                          <a:schemeClr val="tx1"/>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kern="1200" dirty="0">
                        <a:solidFill>
                          <a:srgbClr val="FF000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Mar 19</a:t>
                      </a:r>
                    </a:p>
                  </a:txBody>
                  <a:tcPr marL="115147" marR="115147"/>
                </a:tc>
                <a:extLst>
                  <a:ext uri="{0D108BD9-81ED-4DB2-BD59-A6C34878D82A}">
                    <a16:rowId xmlns:a16="http://schemas.microsoft.com/office/drawing/2014/main" val="10006"/>
                  </a:ext>
                </a:extLst>
              </a:tr>
              <a:tr h="359602">
                <a:tc>
                  <a:txBody>
                    <a:bodyPr/>
                    <a:lstStyle/>
                    <a:p>
                      <a:pPr algn="l"/>
                      <a:r>
                        <a:rPr lang="en-GB" sz="1600" b="0" dirty="0">
                          <a:solidFill>
                            <a:schemeClr val="tx1"/>
                          </a:solidFill>
                          <a:latin typeface="+mj-lt"/>
                        </a:rPr>
                        <a:t>11ax</a:t>
                      </a:r>
                    </a:p>
                  </a:txBody>
                  <a:tcPr/>
                </a:tc>
                <a:tc>
                  <a:txBody>
                    <a:bodyPr/>
                    <a:lstStyle/>
                    <a:p>
                      <a:pPr algn="ctr"/>
                      <a:r>
                        <a:rPr lang="en-AU" sz="1600" b="0" kern="1200" dirty="0">
                          <a:solidFill>
                            <a:schemeClr val="tx1"/>
                          </a:solidFill>
                          <a:latin typeface="+mj-lt"/>
                          <a:ea typeface="+mn-ea"/>
                          <a:cs typeface="Arial" panose="020B0604020202020204" pitchFamily="34" charset="0"/>
                        </a:rPr>
                        <a:t>D4.0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Mar</a:t>
                      </a:r>
                      <a:r>
                        <a:rPr lang="en-AU" sz="1600" b="0" baseline="0" dirty="0">
                          <a:solidFill>
                            <a:schemeClr val="tx1"/>
                          </a:solidFill>
                          <a:latin typeface="+mj-lt"/>
                          <a:cs typeface="Arial" panose="020B0604020202020204" pitchFamily="34" charset="0"/>
                        </a:rPr>
                        <a:t> 19</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7"/>
                  </a:ext>
                </a:extLst>
              </a:tr>
              <a:tr h="359602">
                <a:tc>
                  <a:txBody>
                    <a:bodyPr/>
                    <a:lstStyle/>
                    <a:p>
                      <a:pPr algn="l"/>
                      <a:r>
                        <a:rPr lang="en-GB" sz="1600" b="0" dirty="0">
                          <a:solidFill>
                            <a:schemeClr val="tx1"/>
                          </a:solidFill>
                          <a:latin typeface="+mj-lt"/>
                        </a:rPr>
                        <a:t>11ay</a:t>
                      </a:r>
                    </a:p>
                  </a:txBody>
                  <a:tcPr/>
                </a:tc>
                <a:tc>
                  <a:txBody>
                    <a:bodyPr/>
                    <a:lstStyle/>
                    <a:p>
                      <a:pPr algn="ctr"/>
                      <a:r>
                        <a:rPr lang="en-AU" sz="1600" b="0" kern="1200" dirty="0">
                          <a:solidFill>
                            <a:schemeClr val="tx1"/>
                          </a:solidFill>
                          <a:latin typeface="+mj-lt"/>
                          <a:ea typeface="+mn-ea"/>
                          <a:cs typeface="Arial" panose="020B0604020202020204" pitchFamily="34" charset="0"/>
                        </a:rPr>
                        <a:t>D3.0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Mar</a:t>
                      </a:r>
                      <a:r>
                        <a:rPr lang="en-AU" sz="1600" b="0" baseline="0" dirty="0">
                          <a:solidFill>
                            <a:schemeClr val="tx1"/>
                          </a:solidFill>
                          <a:latin typeface="+mj-lt"/>
                          <a:cs typeface="Arial" panose="020B0604020202020204" pitchFamily="34" charset="0"/>
                        </a:rPr>
                        <a:t> 19</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8"/>
                  </a:ext>
                </a:extLst>
              </a:tr>
              <a:tr h="359602">
                <a:tc>
                  <a:txBody>
                    <a:bodyPr/>
                    <a:lstStyle/>
                    <a:p>
                      <a:pPr algn="l"/>
                      <a:r>
                        <a:rPr lang="en-GB" sz="1600" b="0" dirty="0">
                          <a:solidFill>
                            <a:schemeClr val="tx1"/>
                          </a:solidFill>
                          <a:latin typeface="+mj-lt"/>
                        </a:rPr>
                        <a:t>11md</a:t>
                      </a:r>
                    </a:p>
                  </a:txBody>
                  <a:tcPr/>
                </a:tc>
                <a:tc>
                  <a:txBody>
                    <a:bodyPr/>
                    <a:lstStyle/>
                    <a:p>
                      <a:pPr algn="ctr"/>
                      <a:r>
                        <a:rPr lang="en-AU" sz="1600" b="0" dirty="0">
                          <a:solidFill>
                            <a:srgbClr val="FF0000"/>
                          </a:solidFill>
                          <a:latin typeface="+mj-lt"/>
                          <a:cs typeface="Arial" panose="020B0604020202020204" pitchFamily="34" charset="0"/>
                        </a:rPr>
                        <a:t>D3.0</a:t>
                      </a:r>
                    </a:p>
                  </a:txBody>
                  <a:tcPr marL="115147" marR="115147"/>
                </a:tc>
                <a:tc>
                  <a:txBody>
                    <a:bodyPr/>
                    <a:lstStyle/>
                    <a:p>
                      <a:pPr algn="ctr"/>
                      <a:r>
                        <a:rPr lang="en-AU" sz="1600" b="0" dirty="0">
                          <a:solidFill>
                            <a:srgbClr val="FF0000"/>
                          </a:solidFill>
                          <a:latin typeface="+mj-lt"/>
                          <a:cs typeface="Arial" panose="020B0604020202020204" pitchFamily="34" charset="0"/>
                        </a:rPr>
                        <a:t>Nov 19</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070389537"/>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63</a:t>
            </a:fld>
            <a:endParaRPr lang="en-US"/>
          </a:p>
        </p:txBody>
      </p:sp>
    </p:spTree>
    <p:extLst>
      <p:ext uri="{BB962C8B-B14F-4D97-AF65-F5344CB8AC3E}">
        <p14:creationId xmlns:p14="http://schemas.microsoft.com/office/powerpoint/2010/main" val="341695591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802.11 has 12 standards in the pipeline for ratification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598838813"/>
              </p:ext>
            </p:extLst>
          </p:nvPr>
        </p:nvGraphicFramePr>
        <p:xfrm>
          <a:off x="152399" y="2368668"/>
          <a:ext cx="8839199" cy="2736732"/>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a:latin typeface="+mj-lt"/>
                        </a:rPr>
                        <a:t>Std</a:t>
                      </a:r>
                      <a:endParaRPr lang="en-AU" sz="1600" dirty="0">
                        <a:latin typeface="+mj-lt"/>
                      </a:endParaRP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GB" sz="1600" b="0" dirty="0">
                          <a:solidFill>
                            <a:schemeClr val="tx1"/>
                          </a:solidFill>
                          <a:latin typeface="+mj-lt"/>
                        </a:rPr>
                        <a:t>11az</a:t>
                      </a:r>
                    </a:p>
                  </a:txBody>
                  <a:tcPr/>
                </a:tc>
                <a:tc>
                  <a:txBody>
                    <a:bodyPr/>
                    <a:lstStyle/>
                    <a:p>
                      <a:pPr algn="ctr"/>
                      <a:r>
                        <a:rPr lang="en-AU" sz="1600" b="0" kern="1200" dirty="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9"/>
                  </a:ext>
                </a:extLst>
              </a:tr>
              <a:tr h="359602">
                <a:tc>
                  <a:txBody>
                    <a:bodyPr/>
                    <a:lstStyle/>
                    <a:p>
                      <a:pPr algn="l"/>
                      <a:r>
                        <a:rPr lang="en-GB" sz="1600" b="0" dirty="0">
                          <a:solidFill>
                            <a:schemeClr val="tx1"/>
                          </a:solidFill>
                          <a:latin typeface="+mj-lt"/>
                        </a:rPr>
                        <a:t>11ba</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10"/>
                  </a:ext>
                </a:extLst>
              </a:tr>
              <a:tr h="359602">
                <a:tc>
                  <a:txBody>
                    <a:bodyPr/>
                    <a:lstStyle/>
                    <a:p>
                      <a:pPr algn="l"/>
                      <a:r>
                        <a:rPr lang="en-GB" sz="1600" b="0" dirty="0">
                          <a:solidFill>
                            <a:schemeClr val="tx1"/>
                          </a:solidFill>
                          <a:latin typeface="+mj-lt"/>
                        </a:rPr>
                        <a:t>11bb</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245042808"/>
                  </a:ext>
                </a:extLst>
              </a:tr>
              <a:tr h="359602">
                <a:tc>
                  <a:txBody>
                    <a:bodyPr/>
                    <a:lstStyle/>
                    <a:p>
                      <a:pPr algn="l"/>
                      <a:r>
                        <a:rPr lang="en-GB" sz="1600" b="0" dirty="0">
                          <a:solidFill>
                            <a:schemeClr val="tx1"/>
                          </a:solidFill>
                          <a:latin typeface="+mj-lt"/>
                        </a:rPr>
                        <a:t>11ac</a:t>
                      </a:r>
                    </a:p>
                  </a:txBody>
                  <a:tcPr/>
                </a:tc>
                <a:tc>
                  <a:txBody>
                    <a:bodyPr/>
                    <a:lstStyle/>
                    <a:p>
                      <a:pPr algn="ctr"/>
                      <a:r>
                        <a:rPr lang="en-AU" sz="1600" b="0" kern="1200" dirty="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146713880"/>
                  </a:ext>
                </a:extLst>
              </a:tr>
              <a:tr h="359602">
                <a:tc>
                  <a:txBody>
                    <a:bodyPr/>
                    <a:lstStyle/>
                    <a:p>
                      <a:pPr algn="l"/>
                      <a:r>
                        <a:rPr lang="en-GB" sz="1600" b="0" dirty="0">
                          <a:solidFill>
                            <a:schemeClr val="tx1"/>
                          </a:solidFill>
                          <a:latin typeface="+mj-lt"/>
                        </a:rPr>
                        <a:t>11bd</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133829037"/>
                  </a:ext>
                </a:extLst>
              </a:tr>
              <a:tr h="359602">
                <a:tc>
                  <a:txBody>
                    <a:bodyPr/>
                    <a:lstStyle/>
                    <a:p>
                      <a:pPr algn="l"/>
                      <a:r>
                        <a:rPr lang="en-GB" sz="1600" b="0" dirty="0">
                          <a:solidFill>
                            <a:schemeClr val="tx1"/>
                          </a:solidFill>
                          <a:latin typeface="+mj-lt"/>
                        </a:rPr>
                        <a:t>11be</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465880788"/>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64</a:t>
            </a:fld>
            <a:endParaRPr lang="en-US"/>
          </a:p>
        </p:txBody>
      </p:sp>
    </p:spTree>
    <p:extLst>
      <p:ext uri="{BB962C8B-B14F-4D97-AF65-F5344CB8AC3E}">
        <p14:creationId xmlns:p14="http://schemas.microsoft.com/office/powerpoint/2010/main" val="66060126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Andrew Myles</a:t>
            </a:r>
          </a:p>
          <a:p>
            <a:pPr lvl="1"/>
            <a:r>
              <a:rPr lang="en-AU" dirty="0"/>
              <a:t>Dan Harkins</a:t>
            </a:r>
          </a:p>
          <a:p>
            <a:pPr lvl="1"/>
            <a:r>
              <a:rPr lang="en-AU" dirty="0"/>
              <a:t>Dorothy Stanley (802.11 WG Chair)</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65</a:t>
            </a:fld>
            <a:endParaRPr lang="en-US"/>
          </a:p>
        </p:txBody>
      </p:sp>
    </p:spTree>
    <p:extLst>
      <p:ext uri="{BB962C8B-B14F-4D97-AF65-F5344CB8AC3E}">
        <p14:creationId xmlns:p14="http://schemas.microsoft.com/office/powerpoint/2010/main" val="320383029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802.11aj is waiting for start of FDIS ballot</a:t>
            </a:r>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802.11aj drafts were liaised for information </a:t>
            </a:r>
          </a:p>
          <a:p>
            <a:pPr lvl="2"/>
            <a:r>
              <a:rPr lang="en-GB" dirty="0"/>
              <a:t>D5.0 in Jun 2017</a:t>
            </a:r>
          </a:p>
          <a:p>
            <a:pPr lvl="2"/>
            <a:r>
              <a:rPr lang="en-AU" dirty="0"/>
              <a:t>Published version liaised in July 2018 (N16817)</a:t>
            </a:r>
          </a:p>
          <a:p>
            <a:r>
              <a:rPr lang="en-US" dirty="0"/>
              <a:t>60-day</a:t>
            </a:r>
            <a:r>
              <a:rPr lang="en-AU" dirty="0"/>
              <a:t> pre-ballot: </a:t>
            </a:r>
            <a:r>
              <a:rPr lang="en-AU" dirty="0">
                <a:solidFill>
                  <a:srgbClr val="00B050"/>
                </a:solidFill>
              </a:rPr>
              <a:t>passed &amp; response sent</a:t>
            </a:r>
          </a:p>
          <a:p>
            <a:pPr lvl="1"/>
            <a:r>
              <a:rPr lang="en-AU" dirty="0"/>
              <a:t>802.11aj-2018 passed 60-day pre-ballot (N16897) on 10 Feb 2019</a:t>
            </a:r>
          </a:p>
          <a:p>
            <a:pPr lvl="2"/>
            <a:r>
              <a:rPr lang="en-AU" dirty="0"/>
              <a:t>Need? 7/0/12</a:t>
            </a:r>
          </a:p>
          <a:p>
            <a:pPr lvl="2"/>
            <a:r>
              <a:rPr lang="en-AU" dirty="0"/>
              <a:t>Submission? 6/0/13</a:t>
            </a:r>
          </a:p>
          <a:p>
            <a:pPr lvl="1"/>
            <a:r>
              <a:rPr lang="en-AU" dirty="0"/>
              <a:t>China NB voted “yes”/”abstain” but submitted two comments</a:t>
            </a:r>
          </a:p>
          <a:p>
            <a:pPr lvl="2"/>
            <a:r>
              <a:rPr lang="en-AU" dirty="0"/>
              <a:t>Response sent in July 2019 (11-19-1177-03)</a:t>
            </a:r>
          </a:p>
          <a:p>
            <a:r>
              <a:rPr lang="en-AU" dirty="0"/>
              <a:t>FDIS ballot: </a:t>
            </a:r>
            <a:r>
              <a:rPr lang="en-AU" dirty="0">
                <a:solidFill>
                  <a:schemeClr val="accent2"/>
                </a:solidFill>
              </a:rPr>
              <a:t>waiting for start</a:t>
            </a:r>
          </a:p>
          <a:p>
            <a:pPr lvl="1"/>
            <a:r>
              <a:rPr lang="en-AU" dirty="0">
                <a:solidFill>
                  <a:srgbClr val="FF0000"/>
                </a:solidFill>
              </a:rPr>
              <a:t>(Jan 2019) Process holdup is still being resolved</a:t>
            </a:r>
          </a:p>
          <a:p>
            <a:pPr lvl="1"/>
            <a:r>
              <a:rPr lang="en-AU" dirty="0"/>
              <a:t>Will be published as ISO/IEC/IEEE 8802-11:2018/AMD 3:20</a:t>
            </a:r>
            <a:r>
              <a:rPr lang="en-AU" dirty="0">
                <a:solidFill>
                  <a:srgbClr val="FF0000"/>
                </a:solidFill>
              </a:rPr>
              <a:t>xx</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66</a:t>
            </a:fld>
            <a:endParaRPr lang="en-US"/>
          </a:p>
        </p:txBody>
      </p:sp>
    </p:spTree>
    <p:extLst>
      <p:ext uri="{BB962C8B-B14F-4D97-AF65-F5344CB8AC3E}">
        <p14:creationId xmlns:p14="http://schemas.microsoft.com/office/powerpoint/2010/main" val="117419851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802.11ak is waiting for start of FDIS ballot </a:t>
            </a:r>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802.11ak drafts were liaised for information </a:t>
            </a:r>
          </a:p>
          <a:p>
            <a:pPr lvl="2"/>
            <a:r>
              <a:rPr lang="en-GB" dirty="0"/>
              <a:t>D4.0 in Jun 2017</a:t>
            </a:r>
          </a:p>
          <a:p>
            <a:pPr lvl="2"/>
            <a:r>
              <a:rPr lang="en-AU" dirty="0"/>
              <a:t>Published version liaised in July 2018 (N16817)</a:t>
            </a:r>
            <a:endParaRPr lang="en-GB" dirty="0"/>
          </a:p>
          <a:p>
            <a:r>
              <a:rPr lang="en-US" dirty="0"/>
              <a:t>60-day</a:t>
            </a:r>
            <a:r>
              <a:rPr lang="en-AU" dirty="0"/>
              <a:t> pre-ballot: </a:t>
            </a:r>
            <a:r>
              <a:rPr lang="en-AU" dirty="0">
                <a:solidFill>
                  <a:srgbClr val="00B050"/>
                </a:solidFill>
              </a:rPr>
              <a:t>passed &amp; response sent</a:t>
            </a:r>
          </a:p>
          <a:p>
            <a:pPr lvl="1"/>
            <a:r>
              <a:rPr lang="en-AU" dirty="0"/>
              <a:t>802.11ak-2018 passed 60-day pre-ballot (N16898) on 10 Feb 2019</a:t>
            </a:r>
          </a:p>
          <a:p>
            <a:pPr lvl="2"/>
            <a:r>
              <a:rPr lang="en-AU" dirty="0"/>
              <a:t>Need? 7/0/12</a:t>
            </a:r>
          </a:p>
          <a:p>
            <a:pPr lvl="2"/>
            <a:r>
              <a:rPr lang="en-AU" dirty="0"/>
              <a:t>Submission? 5/1/13</a:t>
            </a:r>
          </a:p>
          <a:p>
            <a:pPr lvl="1"/>
            <a:r>
              <a:rPr lang="en-AU" dirty="0"/>
              <a:t>China NB voted “no” and submitted a comment</a:t>
            </a:r>
          </a:p>
          <a:p>
            <a:pPr lvl="2"/>
            <a:r>
              <a:rPr lang="en-AU" dirty="0"/>
              <a:t>Response sent in March 2019 (N16907)</a:t>
            </a:r>
          </a:p>
          <a:p>
            <a:r>
              <a:rPr lang="en-AU" dirty="0"/>
              <a:t>FDIS ballot: </a:t>
            </a:r>
            <a:r>
              <a:rPr lang="en-AU" dirty="0">
                <a:solidFill>
                  <a:schemeClr val="accent2"/>
                </a:solidFill>
              </a:rPr>
              <a:t>waiting for start</a:t>
            </a:r>
          </a:p>
          <a:p>
            <a:pPr lvl="1"/>
            <a:r>
              <a:rPr lang="en-AU" dirty="0">
                <a:solidFill>
                  <a:srgbClr val="FF0000"/>
                </a:solidFill>
              </a:rPr>
              <a:t>(Jan 2019) Process holdup is still being resolved</a:t>
            </a:r>
          </a:p>
          <a:p>
            <a:pPr lvl="1"/>
            <a:r>
              <a:rPr lang="en-AU" dirty="0"/>
              <a:t>Will be published as ISO/IEC/IEEE 8802-11:2018/AMD 4:20</a:t>
            </a:r>
            <a:r>
              <a:rPr lang="en-AU" dirty="0">
                <a:solidFill>
                  <a:srgbClr val="FF0000"/>
                </a:solidFill>
              </a:rPr>
              <a:t>xx</a:t>
            </a:r>
          </a:p>
          <a:p>
            <a:pPr lvl="1"/>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67</a:t>
            </a:fld>
            <a:endParaRPr lang="en-US"/>
          </a:p>
        </p:txBody>
      </p:sp>
    </p:spTree>
    <p:extLst>
      <p:ext uri="{BB962C8B-B14F-4D97-AF65-F5344CB8AC3E}">
        <p14:creationId xmlns:p14="http://schemas.microsoft.com/office/powerpoint/2010/main" val="33790866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802.11aq is waiting for start of FDIS ballot </a:t>
            </a:r>
            <a:endParaRPr lang="en-AU" dirty="0">
              <a:solidFill>
                <a:srgbClr val="FF0000"/>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802.11aq D8.0 was sent for liaison in Mar 2017</a:t>
            </a:r>
          </a:p>
          <a:p>
            <a:pPr lvl="1"/>
            <a:r>
              <a:rPr lang="en-AU" dirty="0"/>
              <a:t>Published version was liaised in Sept 2018 (N16854)</a:t>
            </a:r>
            <a:endParaRPr lang="en-GB" dirty="0">
              <a:solidFill>
                <a:srgbClr val="FF0000"/>
              </a:solidFill>
            </a:endParaRPr>
          </a:p>
          <a:p>
            <a:r>
              <a:rPr lang="en-US" dirty="0"/>
              <a:t>60-day</a:t>
            </a:r>
            <a:r>
              <a:rPr lang="en-AU" dirty="0"/>
              <a:t> pre-ballot: </a:t>
            </a:r>
            <a:r>
              <a:rPr lang="en-AU" dirty="0">
                <a:solidFill>
                  <a:srgbClr val="00B050"/>
                </a:solidFill>
              </a:rPr>
              <a:t>passed &amp; response sent</a:t>
            </a:r>
          </a:p>
          <a:p>
            <a:pPr lvl="1"/>
            <a:r>
              <a:rPr lang="en-AU" dirty="0"/>
              <a:t>802.11ak-2018 passed 60-day pre-ballot (N16899) on 10 Feb 2019</a:t>
            </a:r>
          </a:p>
          <a:p>
            <a:pPr lvl="2"/>
            <a:r>
              <a:rPr lang="en-AU" dirty="0"/>
              <a:t>Need? 7/0/12</a:t>
            </a:r>
          </a:p>
          <a:p>
            <a:pPr lvl="2"/>
            <a:r>
              <a:rPr lang="en-AU" dirty="0"/>
              <a:t>Submission? 5/1/13</a:t>
            </a:r>
          </a:p>
          <a:p>
            <a:pPr lvl="1"/>
            <a:r>
              <a:rPr lang="en-AU" dirty="0"/>
              <a:t>China NB voted “no” and submitted a comment</a:t>
            </a:r>
          </a:p>
          <a:p>
            <a:pPr lvl="2"/>
            <a:r>
              <a:rPr lang="en-AU" dirty="0"/>
              <a:t>Response sent in Mar 2019 (N16908)</a:t>
            </a:r>
          </a:p>
          <a:p>
            <a:r>
              <a:rPr lang="en-AU" dirty="0"/>
              <a:t>FDIS ballot: </a:t>
            </a:r>
            <a:r>
              <a:rPr lang="en-AU" dirty="0">
                <a:solidFill>
                  <a:schemeClr val="accent2"/>
                </a:solidFill>
              </a:rPr>
              <a:t>waiting for start</a:t>
            </a:r>
          </a:p>
          <a:p>
            <a:pPr lvl="1"/>
            <a:r>
              <a:rPr lang="en-AU" dirty="0">
                <a:solidFill>
                  <a:srgbClr val="FF0000"/>
                </a:solidFill>
              </a:rPr>
              <a:t>(Jan 2019) Process holdup is still being resolved</a:t>
            </a:r>
          </a:p>
          <a:p>
            <a:pPr lvl="1"/>
            <a:r>
              <a:rPr lang="en-AU" dirty="0"/>
              <a:t>Will be published as ISO/IEC/IEEE 8802-11:2018/AMD 5:20</a:t>
            </a:r>
            <a:r>
              <a:rPr lang="en-AU" dirty="0">
                <a:solidFill>
                  <a:srgbClr val="FF0000"/>
                </a:solidFill>
              </a:rPr>
              <a:t>xx</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68</a:t>
            </a:fld>
            <a:endParaRPr lang="en-US"/>
          </a:p>
        </p:txBody>
      </p:sp>
    </p:spTree>
    <p:extLst>
      <p:ext uri="{BB962C8B-B14F-4D97-AF65-F5344CB8AC3E}">
        <p14:creationId xmlns:p14="http://schemas.microsoft.com/office/powerpoint/2010/main" val="416754736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802.11ax was liaised for information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D4.0 out of March 2019 meeting (N16974)</a:t>
            </a:r>
          </a:p>
          <a:p>
            <a:pPr lvl="1"/>
            <a:r>
              <a:rPr lang="en-AU" dirty="0"/>
              <a:t>Possibly send D6.0 for information in March 2020 when in SA Ballot</a:t>
            </a:r>
          </a:p>
          <a:p>
            <a:pPr lvl="2"/>
            <a:r>
              <a:rPr lang="en-AU" dirty="0"/>
              <a:t>SB closes on 24 Jan 2020</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69</a:t>
            </a:fld>
            <a:endParaRPr lang="en-US"/>
          </a:p>
        </p:txBody>
      </p:sp>
    </p:spTree>
    <p:extLst>
      <p:ext uri="{BB962C8B-B14F-4D97-AF65-F5344CB8AC3E}">
        <p14:creationId xmlns:p14="http://schemas.microsoft.com/office/powerpoint/2010/main" val="41127048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ltLang="en-US"/>
              <a:t>By participating in this activity, you agree to comply with the IEEE Code of Ethics, all applicable laws, and all IEEE policies and procedures including, but not limited to, the IEEE SA Copyright Policy. </a:t>
            </a:r>
          </a:p>
          <a:p>
            <a:pPr lvl="2"/>
            <a:r>
              <a:rPr lang="en-US" altLang="en-US"/>
              <a:t>Previously Published material (copyright assertion indicated) shall not be presented/submitted to the Working Group nor incorporated into a Working Group draft unless permission is granted. </a:t>
            </a:r>
          </a:p>
          <a:p>
            <a:pPr lvl="2"/>
            <a:r>
              <a:rPr lang="en-US" altLang="en-US"/>
              <a:t>Prior to presentation or submission, you shall notify the Working Group Chair of previously Published material and should assist the Chair in obtaining copyright permission acceptable to IEEE SA.</a:t>
            </a:r>
          </a:p>
          <a:p>
            <a:pPr lvl="2"/>
            <a:r>
              <a:rPr lang="en-US" altLang="en-US"/>
              <a:t>For material that is not previously Published, IEEE is automatically granted a license to use any material that is presented or submitted.</a:t>
            </a:r>
            <a:endParaRPr lang="en-US" altLang="en-US" dirty="0"/>
          </a:p>
        </p:txBody>
      </p:sp>
      <p:sp>
        <p:nvSpPr>
          <p:cNvPr id="6" name="Footer Placeholder 5"/>
          <p:cNvSpPr>
            <a:spLocks noGrp="1"/>
          </p:cNvSpPr>
          <p:nvPr>
            <p:ph type="ft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p:txBody>
          <a:bodyPr/>
          <a:lstStyle/>
          <a:p>
            <a:fld id="{A3979A82-1A5E-4C7B-AFC0-111CA6C3130A}" type="slidenum">
              <a:rPr lang="en-US" altLang="en-US" smtClean="0"/>
              <a:pPr/>
              <a:t>7</a:t>
            </a:fld>
            <a:endParaRPr lang="en-US" altLang="en-US"/>
          </a:p>
        </p:txBody>
      </p:sp>
    </p:spTree>
    <p:extLst>
      <p:ext uri="{BB962C8B-B14F-4D97-AF65-F5344CB8AC3E}">
        <p14:creationId xmlns:p14="http://schemas.microsoft.com/office/powerpoint/2010/main" val="206179870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802.11ay was liaised for information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D3.0 out of March 2019 meeting (N16974)</a:t>
            </a:r>
          </a:p>
          <a:p>
            <a:pPr lvl="1"/>
            <a:r>
              <a:rPr lang="en-AU" dirty="0"/>
              <a:t>Possibly send draft for information in March 2020 when in SA Ballot</a:t>
            </a:r>
          </a:p>
          <a:p>
            <a:pPr lvl="2"/>
            <a:r>
              <a:rPr lang="en-AU" dirty="0"/>
              <a:t>SB closes on 24 Jan 2020</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70</a:t>
            </a:fld>
            <a:endParaRPr lang="en-US"/>
          </a:p>
        </p:txBody>
      </p:sp>
    </p:spTree>
    <p:extLst>
      <p:ext uri="{BB962C8B-B14F-4D97-AF65-F5344CB8AC3E}">
        <p14:creationId xmlns:p14="http://schemas.microsoft.com/office/powerpoint/2010/main" val="144752633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802.11az will be liaised in the future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Will be liaised in the future</a:t>
            </a:r>
          </a:p>
          <a:p>
            <a:pPr lvl="2"/>
            <a:r>
              <a:rPr lang="en-AU" dirty="0"/>
              <a:t>Draft is not mature as of Nov 2019</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71</a:t>
            </a:fld>
            <a:endParaRPr lang="en-US"/>
          </a:p>
        </p:txBody>
      </p:sp>
    </p:spTree>
    <p:extLst>
      <p:ext uri="{BB962C8B-B14F-4D97-AF65-F5344CB8AC3E}">
        <p14:creationId xmlns:p14="http://schemas.microsoft.com/office/powerpoint/2010/main" val="126400052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802.11ba will be liaised in the future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Will be liaised in the future</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72</a:t>
            </a:fld>
            <a:endParaRPr lang="en-US"/>
          </a:p>
        </p:txBody>
      </p:sp>
    </p:spTree>
    <p:extLst>
      <p:ext uri="{BB962C8B-B14F-4D97-AF65-F5344CB8AC3E}">
        <p14:creationId xmlns:p14="http://schemas.microsoft.com/office/powerpoint/2010/main" val="319424493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802.11bb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73</a:t>
            </a:fld>
            <a:endParaRPr lang="en-US"/>
          </a:p>
        </p:txBody>
      </p:sp>
    </p:spTree>
    <p:extLst>
      <p:ext uri="{BB962C8B-B14F-4D97-AF65-F5344CB8AC3E}">
        <p14:creationId xmlns:p14="http://schemas.microsoft.com/office/powerpoint/2010/main" val="32597829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802.11bc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74</a:t>
            </a:fld>
            <a:endParaRPr lang="en-US"/>
          </a:p>
        </p:txBody>
      </p:sp>
    </p:spTree>
    <p:extLst>
      <p:ext uri="{BB962C8B-B14F-4D97-AF65-F5344CB8AC3E}">
        <p14:creationId xmlns:p14="http://schemas.microsoft.com/office/powerpoint/2010/main" val="31450626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802.11bd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75</a:t>
            </a:fld>
            <a:endParaRPr lang="en-US"/>
          </a:p>
        </p:txBody>
      </p:sp>
    </p:spTree>
    <p:extLst>
      <p:ext uri="{BB962C8B-B14F-4D97-AF65-F5344CB8AC3E}">
        <p14:creationId xmlns:p14="http://schemas.microsoft.com/office/powerpoint/2010/main" val="211226108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802.11be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76</a:t>
            </a:fld>
            <a:endParaRPr lang="en-US"/>
          </a:p>
        </p:txBody>
      </p:sp>
    </p:spTree>
    <p:extLst>
      <p:ext uri="{BB962C8B-B14F-4D97-AF65-F5344CB8AC3E}">
        <p14:creationId xmlns:p14="http://schemas.microsoft.com/office/powerpoint/2010/main" val="107342990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802.11REVmd will be liaised in Nov 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802.11REVmd D3.0 approved to be liaised for information in Nov 2019 </a:t>
            </a:r>
          </a:p>
          <a:p>
            <a:pPr lvl="2"/>
            <a:r>
              <a:rPr lang="en-AU" dirty="0">
                <a:solidFill>
                  <a:srgbClr val="FF0000"/>
                </a:solidFill>
              </a:rPr>
              <a:t>(25 Nov 2019) Has not yet been liaised</a:t>
            </a:r>
          </a:p>
          <a:p>
            <a:pPr lvl="2"/>
            <a:r>
              <a:rPr lang="en-AU" dirty="0">
                <a:solidFill>
                  <a:srgbClr val="FF0000"/>
                </a:solidFill>
              </a:rPr>
              <a:t>(6 Jan 2020) Asked Dorothy for status; she replied it will happen soon</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77</a:t>
            </a:fld>
            <a:endParaRPr lang="en-US"/>
          </a:p>
        </p:txBody>
      </p:sp>
    </p:spTree>
    <p:extLst>
      <p:ext uri="{BB962C8B-B14F-4D97-AF65-F5344CB8AC3E}">
        <p14:creationId xmlns:p14="http://schemas.microsoft.com/office/powerpoint/2010/main" val="290981715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has zero standards in the pipeline for ratification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81509037"/>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a:latin typeface="+mj-lt"/>
                        </a:rPr>
                        <a:t>Std</a:t>
                      </a:r>
                      <a:endParaRPr lang="en-AU" sz="1600" dirty="0">
                        <a:latin typeface="+mj-lt"/>
                      </a:endParaRP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AU" sz="1600" b="0" dirty="0">
                          <a:solidFill>
                            <a:schemeClr val="tx1"/>
                          </a:solidFill>
                          <a:latin typeface="+mj-lt"/>
                          <a:cs typeface="Arial" panose="020B0604020202020204" pitchFamily="34" charset="0"/>
                        </a:rPr>
                        <a:t>-</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3"/>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78</a:t>
            </a:fld>
            <a:endParaRPr lang="en-US"/>
          </a:p>
        </p:txBody>
      </p:sp>
    </p:spTree>
    <p:extLst>
      <p:ext uri="{BB962C8B-B14F-4D97-AF65-F5344CB8AC3E}">
        <p14:creationId xmlns:p14="http://schemas.microsoft.com/office/powerpoint/2010/main" val="339291522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Peter Yee</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79</a:t>
            </a:fld>
            <a:endParaRPr lang="en-US"/>
          </a:p>
        </p:txBody>
      </p:sp>
    </p:spTree>
    <p:extLst>
      <p:ext uri="{BB962C8B-B14F-4D97-AF65-F5344CB8AC3E}">
        <p14:creationId xmlns:p14="http://schemas.microsoft.com/office/powerpoint/2010/main" val="3680289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t>The IEEE SA Copyright Policy is described in the IEEE SA Standards Board Bylaws and IEEE SA Standards Board Operations Manual</a:t>
            </a:r>
          </a:p>
          <a:p>
            <a:pPr lvl="2"/>
            <a:r>
              <a:rPr lang="en-US"/>
              <a:t>IEEE SA Copyright Policy, see:</a:t>
            </a:r>
          </a:p>
          <a:p>
            <a:pPr lvl="3"/>
            <a:r>
              <a:rPr lang="en-US">
                <a:hlinkClick r:id="rId2"/>
              </a:rPr>
              <a:t>Clause 7</a:t>
            </a:r>
            <a:r>
              <a:rPr lang="en-US"/>
              <a:t> of the IEEE SA Standards Board Bylaws</a:t>
            </a:r>
          </a:p>
          <a:p>
            <a:pPr lvl="3"/>
            <a:r>
              <a:rPr lang="en-US">
                <a:hlinkClick r:id="rId3"/>
              </a:rPr>
              <a:t>Clause 6.1</a:t>
            </a:r>
            <a:r>
              <a:rPr lang="en-US"/>
              <a:t> of the IEEE SA Standards Board Operations Manual</a:t>
            </a:r>
          </a:p>
          <a:p>
            <a:pPr lvl="1"/>
            <a:r>
              <a:rPr lang="en-US">
                <a:hlinkClick r:id="rId4"/>
              </a:rPr>
              <a:t>IEEE SA Copyright Permission</a:t>
            </a:r>
            <a:endParaRPr lang="en-US"/>
          </a:p>
          <a:p>
            <a:pPr lvl="1"/>
            <a:r>
              <a:rPr lang="en-US">
                <a:hlinkClick r:id="rId5"/>
              </a:rPr>
              <a:t>IEEE SA Copyright FAQs</a:t>
            </a:r>
            <a:endParaRPr lang="en-US"/>
          </a:p>
          <a:p>
            <a:pPr lvl="1"/>
            <a:r>
              <a:rPr lang="en-US">
                <a:hlinkClick r:id="rId6"/>
              </a:rPr>
              <a:t>IEEE SA Best Practices for IEEE Standards Development</a:t>
            </a:r>
            <a:r>
              <a:rPr lang="en-US"/>
              <a:t> </a:t>
            </a:r>
          </a:p>
          <a:p>
            <a:pPr lvl="1"/>
            <a:r>
              <a:rPr lang="en-US"/>
              <a:t>Distribution of Draft Standards (see </a:t>
            </a:r>
            <a:r>
              <a:rPr lang="en-US">
                <a:hlinkClick r:id="rId3"/>
              </a:rPr>
              <a:t>Clause 6.1.3</a:t>
            </a:r>
            <a:r>
              <a:rPr lang="en-US"/>
              <a:t> of the SASB Operations Manual)</a:t>
            </a:r>
            <a:endParaRPr lang="en-US" dirty="0"/>
          </a:p>
        </p:txBody>
      </p:sp>
      <p:sp>
        <p:nvSpPr>
          <p:cNvPr id="6" name="Footer Placeholder 5"/>
          <p:cNvSpPr>
            <a:spLocks noGrp="1"/>
          </p:cNvSpPr>
          <p:nvPr>
            <p:ph type="ft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p:txBody>
          <a:bodyPr/>
          <a:lstStyle/>
          <a:p>
            <a:fld id="{A3979A82-1A5E-4C7B-AFC0-111CA6C3130A}" type="slidenum">
              <a:rPr lang="en-US" altLang="en-US" smtClean="0"/>
              <a:pPr/>
              <a:t>8</a:t>
            </a:fld>
            <a:endParaRPr lang="en-US" altLang="en-US"/>
          </a:p>
        </p:txBody>
      </p:sp>
    </p:spTree>
    <p:extLst>
      <p:ext uri="{BB962C8B-B14F-4D97-AF65-F5344CB8AC3E}">
        <p14:creationId xmlns:p14="http://schemas.microsoft.com/office/powerpoint/2010/main" val="329452527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802.22 has one standard in the pipeline for ratification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469221912"/>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r>
                        <a:rPr lang="en-AU" sz="1600" dirty="0">
                          <a:latin typeface="+mj-lt"/>
                          <a:cs typeface="Arial" panose="020B0604020202020204" pitchFamily="34" charset="0"/>
                        </a:rPr>
                        <a:t>.22-REV</a:t>
                      </a:r>
                    </a:p>
                  </a:txBody>
                  <a:tcPr marL="115147" marR="115147"/>
                </a:tc>
                <a:tc>
                  <a:txBody>
                    <a:bodyPr/>
                    <a:lstStyle/>
                    <a:p>
                      <a:pPr algn="ctr"/>
                      <a:r>
                        <a:rPr lang="en-AU" sz="1600" dirty="0">
                          <a:solidFill>
                            <a:schemeClr val="tx1"/>
                          </a:solidFill>
                          <a:latin typeface="+mj-lt"/>
                        </a:rPr>
                        <a:t>-</a:t>
                      </a:r>
                    </a:p>
                  </a:txBody>
                  <a:tcPr marL="115147" marR="115147"/>
                </a:tc>
                <a:tc>
                  <a:txBody>
                    <a:bodyPr/>
                    <a:lstStyle/>
                    <a:p>
                      <a:pPr algn="ctr"/>
                      <a:r>
                        <a:rPr lang="en-AU" sz="1600" dirty="0">
                          <a:solidFill>
                            <a:schemeClr val="tx1"/>
                          </a:solidFill>
                          <a:latin typeface="+mj-lt"/>
                        </a:rPr>
                        <a:t>-</a:t>
                      </a:r>
                    </a:p>
                  </a:txBody>
                  <a:tcPr marL="115147" marR="115147"/>
                </a:tc>
                <a:tc>
                  <a:txBody>
                    <a:bodyPr/>
                    <a:lstStyle/>
                    <a:p>
                      <a:pPr algn="ctr"/>
                      <a:r>
                        <a:rPr lang="en-AU" sz="1600" dirty="0">
                          <a:solidFill>
                            <a:schemeClr val="tx1"/>
                          </a:solidFill>
                          <a:latin typeface="+mj-lt"/>
                        </a:rPr>
                        <a:t>-</a:t>
                      </a:r>
                    </a:p>
                  </a:txBody>
                  <a:tcPr marL="115147" marR="115147"/>
                </a:tc>
                <a:tc>
                  <a:txBody>
                    <a:bodyPr/>
                    <a:lstStyle/>
                    <a:p>
                      <a:pPr algn="ctr"/>
                      <a:r>
                        <a:rPr lang="en-AU" sz="1600" dirty="0">
                          <a:solidFill>
                            <a:schemeClr val="tx1"/>
                          </a:solidFill>
                          <a:latin typeface="+mj-lt"/>
                        </a:rPr>
                        <a:t>-</a:t>
                      </a:r>
                    </a:p>
                  </a:txBody>
                  <a:tcPr marL="115147" marR="115147"/>
                </a:tc>
                <a:tc>
                  <a:txBody>
                    <a:bodyPr/>
                    <a:lstStyle/>
                    <a:p>
                      <a:pPr algn="ctr"/>
                      <a:r>
                        <a:rPr lang="en-AU" sz="1600" dirty="0">
                          <a:solidFill>
                            <a:schemeClr val="tx1"/>
                          </a:solidFill>
                          <a:latin typeface="+mj-lt"/>
                        </a:rPr>
                        <a:t>-</a:t>
                      </a:r>
                    </a:p>
                  </a:txBody>
                  <a:tcPr marL="115147" marR="115147"/>
                </a:tc>
                <a:tc>
                  <a:txBody>
                    <a:bodyPr/>
                    <a:lstStyle/>
                    <a:p>
                      <a:pPr algn="ctr"/>
                      <a:r>
                        <a:rPr lang="en-AU" sz="1600" dirty="0">
                          <a:solidFill>
                            <a:schemeClr val="tx1"/>
                          </a:solidFill>
                          <a:latin typeface="+mj-lt"/>
                        </a:rPr>
                        <a:t>-</a:t>
                      </a:r>
                    </a:p>
                  </a:txBody>
                  <a:tcPr marL="115147" marR="115147"/>
                </a:tc>
                <a:tc>
                  <a:txBody>
                    <a:bodyPr/>
                    <a:lstStyle/>
                    <a:p>
                      <a:pPr algn="ctr"/>
                      <a:r>
                        <a:rPr lang="en-AU" sz="1600" dirty="0">
                          <a:solidFill>
                            <a:schemeClr val="tx1"/>
                          </a:solidFill>
                          <a:latin typeface="+mj-lt"/>
                        </a:rPr>
                        <a:t>-</a:t>
                      </a: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80</a:t>
            </a:fld>
            <a:endParaRPr lang="en-US"/>
          </a:p>
        </p:txBody>
      </p:sp>
    </p:spTree>
    <p:extLst>
      <p:ext uri="{BB962C8B-B14F-4D97-AF65-F5344CB8AC3E}">
        <p14:creationId xmlns:p14="http://schemas.microsoft.com/office/powerpoint/2010/main" val="322867565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802.22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Apurva Mody</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81</a:t>
            </a:fld>
            <a:endParaRPr lang="en-US"/>
          </a:p>
        </p:txBody>
      </p:sp>
    </p:spTree>
    <p:extLst>
      <p:ext uri="{BB962C8B-B14F-4D97-AF65-F5344CB8AC3E}">
        <p14:creationId xmlns:p14="http://schemas.microsoft.com/office/powerpoint/2010/main" val="401502138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802.22-REV is waiting for publication to start the 60-day ballot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D8.0 sent in Nov 2019 (N17064)</a:t>
            </a:r>
          </a:p>
          <a:p>
            <a:r>
              <a:rPr lang="en-US" dirty="0"/>
              <a:t>60-day</a:t>
            </a:r>
            <a:r>
              <a:rPr lang="en-AU" dirty="0"/>
              <a:t> pre-ballot: </a:t>
            </a:r>
            <a:r>
              <a:rPr lang="en-AU" dirty="0">
                <a:solidFill>
                  <a:schemeClr val="accent2"/>
                </a:solidFill>
              </a:rPr>
              <a:t>waiting</a:t>
            </a:r>
          </a:p>
          <a:p>
            <a:pPr lvl="1"/>
            <a:r>
              <a:rPr lang="en-AU" dirty="0"/>
              <a:t>Submission to ballot approved, but waiting for publication</a:t>
            </a:r>
          </a:p>
          <a:p>
            <a:pPr lvl="1"/>
            <a:r>
              <a:rPr lang="en-AU" dirty="0"/>
              <a:t>802.22 WG will be in hibernation and so comment resolution will be a little more challenging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82</a:t>
            </a:fld>
            <a:endParaRPr lang="en-US"/>
          </a:p>
        </p:txBody>
      </p:sp>
    </p:spTree>
    <p:extLst>
      <p:ext uri="{BB962C8B-B14F-4D97-AF65-F5344CB8AC3E}">
        <p14:creationId xmlns:p14="http://schemas.microsoft.com/office/powerpoint/2010/main" val="355101489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AU" dirty="0"/>
              <a:t>The next SC6 meeting will be held in February 2020 in London</a:t>
            </a:r>
          </a:p>
        </p:txBody>
      </p:sp>
      <p:sp>
        <p:nvSpPr>
          <p:cNvPr id="3" name="Content Placeholder 2"/>
          <p:cNvSpPr>
            <a:spLocks noGrp="1"/>
          </p:cNvSpPr>
          <p:nvPr>
            <p:ph sz="half" idx="1"/>
          </p:nvPr>
        </p:nvSpPr>
        <p:spPr/>
        <p:txBody>
          <a:bodyPr/>
          <a:lstStyle/>
          <a:p>
            <a:r>
              <a:rPr lang="en-AU" dirty="0"/>
              <a:t>Meeting</a:t>
            </a:r>
          </a:p>
          <a:p>
            <a:pPr lvl="1"/>
            <a:r>
              <a:rPr lang="en-AU" dirty="0"/>
              <a:t>ISO/IEC JTC1/SC6</a:t>
            </a:r>
          </a:p>
          <a:p>
            <a:r>
              <a:rPr lang="en-AU" dirty="0"/>
              <a:t>Hosts</a:t>
            </a:r>
          </a:p>
          <a:p>
            <a:pPr lvl="1"/>
            <a:r>
              <a:rPr lang="en-AU" dirty="0"/>
              <a:t>BSI</a:t>
            </a:r>
            <a:endParaRPr lang="en-AU" b="0" dirty="0"/>
          </a:p>
          <a:p>
            <a:r>
              <a:rPr lang="en-AU" dirty="0"/>
              <a:t>Dates</a:t>
            </a:r>
          </a:p>
          <a:p>
            <a:pPr lvl="1"/>
            <a:r>
              <a:rPr lang="en-AU" dirty="0"/>
              <a:t>3-7 Feb 2020</a:t>
            </a:r>
          </a:p>
          <a:p>
            <a:r>
              <a:rPr lang="en-AU" dirty="0"/>
              <a:t>Location</a:t>
            </a:r>
          </a:p>
          <a:p>
            <a:pPr lvl="1"/>
            <a:r>
              <a:rPr lang="en-AU" dirty="0"/>
              <a:t>BSI Group, Chiswick Tower, 389 Chiswick High Road, London, W4 4AL, UK</a:t>
            </a:r>
          </a:p>
          <a:p>
            <a:pPr lvl="2"/>
            <a:endParaRPr lang="en-US" dirty="0"/>
          </a:p>
        </p:txBody>
      </p:sp>
      <p:sp>
        <p:nvSpPr>
          <p:cNvPr id="6" name="Content Placeholder 5"/>
          <p:cNvSpPr>
            <a:spLocks noGrp="1"/>
          </p:cNvSpPr>
          <p:nvPr>
            <p:ph sz="half" idx="2"/>
          </p:nvPr>
        </p:nvSpPr>
        <p:spPr/>
        <p:txBody>
          <a:bodyPr/>
          <a:lstStyle/>
          <a:p>
            <a:r>
              <a:rPr lang="en-AU" dirty="0"/>
              <a:t>Logistical details</a:t>
            </a:r>
          </a:p>
          <a:p>
            <a:pPr lvl="1"/>
            <a:r>
              <a:rPr lang="en-AU" dirty="0"/>
              <a:t>Jodi has asked for WebEx</a:t>
            </a:r>
          </a:p>
          <a:p>
            <a:r>
              <a:rPr lang="en-GB" dirty="0"/>
              <a:t>Deadlines (for WG1)</a:t>
            </a:r>
          </a:p>
          <a:p>
            <a:pPr lvl="1"/>
            <a:r>
              <a:rPr lang="en-GB" dirty="0"/>
              <a:t>New agenda items: 13 Dec 2019</a:t>
            </a:r>
          </a:p>
          <a:p>
            <a:pPr lvl="1"/>
            <a:r>
              <a:rPr lang="en-GB" dirty="0"/>
              <a:t>New contributions on existing agenda items: 17 Jan 2020</a:t>
            </a:r>
          </a:p>
          <a:p>
            <a:pPr lvl="1"/>
            <a:r>
              <a:rPr lang="en-GB" dirty="0"/>
              <a:t>New comments: 24 Jan 2020</a:t>
            </a:r>
          </a:p>
          <a:p>
            <a:pPr lvl="1"/>
            <a:r>
              <a:rPr lang="en-GB" dirty="0"/>
              <a:t>Registration:</a:t>
            </a:r>
          </a:p>
          <a:p>
            <a:r>
              <a:rPr lang="en-GB" dirty="0"/>
              <a:t>Following meeting</a:t>
            </a:r>
          </a:p>
          <a:p>
            <a:pPr lvl="1"/>
            <a:r>
              <a:rPr lang="en-GB" dirty="0"/>
              <a:t>Oct or Nov 2020 in Austria</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83</a:t>
            </a:fld>
            <a:endParaRPr lang="en-US"/>
          </a:p>
        </p:txBody>
      </p:sp>
      <p:sp>
        <p:nvSpPr>
          <p:cNvPr id="8" name="AutoShape 2" descr="Image result for Seongnam-s kore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Tree>
    <p:extLst>
      <p:ext uri="{BB962C8B-B14F-4D97-AF65-F5344CB8AC3E}">
        <p14:creationId xmlns:p14="http://schemas.microsoft.com/office/powerpoint/2010/main" val="422524640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We have some volunteers to attend the SC6 meeting in London</a:t>
            </a:r>
          </a:p>
        </p:txBody>
      </p:sp>
      <p:sp>
        <p:nvSpPr>
          <p:cNvPr id="3" name="Content Placeholder 2"/>
          <p:cNvSpPr>
            <a:spLocks noGrp="1"/>
          </p:cNvSpPr>
          <p:nvPr>
            <p:ph idx="1"/>
          </p:nvPr>
        </p:nvSpPr>
        <p:spPr/>
        <p:txBody>
          <a:bodyPr/>
          <a:lstStyle/>
          <a:p>
            <a:pPr lvl="1"/>
            <a:r>
              <a:rPr lang="en-AU" dirty="0"/>
              <a:t>Tentative volunteers</a:t>
            </a:r>
          </a:p>
          <a:p>
            <a:pPr lvl="2"/>
            <a:r>
              <a:rPr lang="en-AU" dirty="0"/>
              <a:t>Stephen McCann (will be attending)</a:t>
            </a:r>
          </a:p>
          <a:p>
            <a:pPr lvl="2"/>
            <a:r>
              <a:rPr lang="en-AU" dirty="0"/>
              <a:t>Paul Congdon (will be in London that week)</a:t>
            </a:r>
          </a:p>
          <a:p>
            <a:pPr lvl="2"/>
            <a:r>
              <a:rPr lang="en-AU" dirty="0"/>
              <a:t>Karen Randall (maybe)</a:t>
            </a:r>
          </a:p>
          <a:p>
            <a:pPr lvl="2"/>
            <a:r>
              <a:rPr lang="en-AU" dirty="0"/>
              <a:t>David Law (registered on 26 Nov)</a:t>
            </a:r>
          </a:p>
          <a:p>
            <a:pPr lvl="2"/>
            <a:r>
              <a:rPr lang="en-AU" dirty="0"/>
              <a:t>Jodi </a:t>
            </a:r>
            <a:r>
              <a:rPr lang="en-AU" dirty="0" err="1"/>
              <a:t>Haasz</a:t>
            </a:r>
            <a:r>
              <a:rPr lang="en-AU" dirty="0"/>
              <a:t> (probably not)</a:t>
            </a:r>
          </a:p>
          <a:p>
            <a:pPr lvl="1"/>
            <a:r>
              <a:rPr lang="en-AU" dirty="0"/>
              <a:t>The role of any volunteers will be to gather information and to present the IEEE 802.11 Liaison report</a:t>
            </a:r>
          </a:p>
          <a:p>
            <a:pPr lvl="1"/>
            <a:r>
              <a:rPr lang="en-AU" dirty="0"/>
              <a:t>Please register if attending</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84</a:t>
            </a:fld>
            <a:endParaRPr lang="en-US"/>
          </a:p>
        </p:txBody>
      </p:sp>
    </p:spTree>
    <p:extLst>
      <p:ext uri="{BB962C8B-B14F-4D97-AF65-F5344CB8AC3E}">
        <p14:creationId xmlns:p14="http://schemas.microsoft.com/office/powerpoint/2010/main" val="306805360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BEF26-1B46-4082-A30A-E1E6C96AEF84}"/>
              </a:ext>
            </a:extLst>
          </p:cNvPr>
          <p:cNvSpPr>
            <a:spLocks noGrp="1"/>
          </p:cNvSpPr>
          <p:nvPr>
            <p:ph type="title"/>
          </p:nvPr>
        </p:nvSpPr>
        <p:spPr/>
        <p:txBody>
          <a:bodyPr/>
          <a:lstStyle/>
          <a:p>
            <a:r>
              <a:rPr lang="en-AU" dirty="0"/>
              <a:t>IEEE-SA have asked for </a:t>
            </a:r>
            <a:r>
              <a:rPr lang="en-AU" dirty="0" err="1"/>
              <a:t>Webex</a:t>
            </a:r>
            <a:r>
              <a:rPr lang="en-AU" dirty="0"/>
              <a:t> access to some items at the SC6/WG1 meeting</a:t>
            </a:r>
          </a:p>
        </p:txBody>
      </p:sp>
      <p:sp>
        <p:nvSpPr>
          <p:cNvPr id="3" name="Content Placeholder 2">
            <a:extLst>
              <a:ext uri="{FF2B5EF4-FFF2-40B4-BE49-F238E27FC236}">
                <a16:creationId xmlns:a16="http://schemas.microsoft.com/office/drawing/2014/main" id="{DBE00017-1A96-4667-8341-3DA2F5D4D540}"/>
              </a:ext>
            </a:extLst>
          </p:cNvPr>
          <p:cNvSpPr>
            <a:spLocks noGrp="1"/>
          </p:cNvSpPr>
          <p:nvPr>
            <p:ph idx="1"/>
          </p:nvPr>
        </p:nvSpPr>
        <p:spPr/>
        <p:txBody>
          <a:bodyPr/>
          <a:lstStyle/>
          <a:p>
            <a:pPr lvl="1"/>
            <a:r>
              <a:rPr lang="en-AU" dirty="0"/>
              <a:t>Jodi </a:t>
            </a:r>
            <a:r>
              <a:rPr lang="en-AU" dirty="0" err="1"/>
              <a:t>Haasz</a:t>
            </a:r>
            <a:r>
              <a:rPr lang="en-AU" dirty="0"/>
              <a:t> (IEEE-SA) has requested WebEx for the following items on the JTC 1/SC 6/WG 1 meeting agenda a 2pm GMT</a:t>
            </a:r>
          </a:p>
          <a:p>
            <a:pPr lvl="2"/>
            <a:r>
              <a:rPr lang="en-AU" i="1" dirty="0"/>
              <a:t>8.1 - IEEE 802 Liaison Report</a:t>
            </a:r>
          </a:p>
          <a:p>
            <a:pPr lvl="2"/>
            <a:r>
              <a:rPr lang="en-AU" i="1" dirty="0"/>
              <a:t>9.1 - WG1Nxxx: Technology of Variable Low Power Wake up OOK signal and Radio Device inter-operable with ISM Legacy communication</a:t>
            </a:r>
          </a:p>
          <a:p>
            <a:pPr lvl="1"/>
            <a:r>
              <a:rPr lang="en-AU" dirty="0"/>
              <a:t>There has not yet been a response</a:t>
            </a:r>
          </a:p>
          <a:p>
            <a:endParaRPr lang="en-AU" dirty="0"/>
          </a:p>
        </p:txBody>
      </p:sp>
      <p:sp>
        <p:nvSpPr>
          <p:cNvPr id="4" name="Footer Placeholder 3">
            <a:extLst>
              <a:ext uri="{FF2B5EF4-FFF2-40B4-BE49-F238E27FC236}">
                <a16:creationId xmlns:a16="http://schemas.microsoft.com/office/drawing/2014/main" id="{A47F23E5-13FC-4647-B38E-B93D5617E17D}"/>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7EA148B0-8AD5-45D6-BB7C-6A42E394A6DB}"/>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85</a:t>
            </a:fld>
            <a:endParaRPr lang="en-US"/>
          </a:p>
        </p:txBody>
      </p:sp>
    </p:spTree>
    <p:extLst>
      <p:ext uri="{BB962C8B-B14F-4D97-AF65-F5344CB8AC3E}">
        <p14:creationId xmlns:p14="http://schemas.microsoft.com/office/powerpoint/2010/main" val="341533549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There is an early draft agenda for the SC6/WG1 meeting</a:t>
            </a:r>
          </a:p>
        </p:txBody>
      </p:sp>
      <p:sp>
        <p:nvSpPr>
          <p:cNvPr id="3" name="Content Placeholder 2"/>
          <p:cNvSpPr>
            <a:spLocks noGrp="1"/>
          </p:cNvSpPr>
          <p:nvPr>
            <p:ph idx="1"/>
          </p:nvPr>
        </p:nvSpPr>
        <p:spPr/>
        <p:txBody>
          <a:bodyPr/>
          <a:lstStyle/>
          <a:p>
            <a:r>
              <a:rPr lang="en-AU" dirty="0"/>
              <a:t>Draft SC6/WG1 Agenda</a:t>
            </a:r>
          </a:p>
          <a:p>
            <a:pPr marL="344488" lvl="1" indent="-342900">
              <a:buFont typeface="+mj-lt"/>
              <a:buAutoNum type="arabicPeriod"/>
            </a:pPr>
            <a:r>
              <a:rPr lang="en-AU" dirty="0"/>
              <a:t>Welcome</a:t>
            </a:r>
          </a:p>
          <a:p>
            <a:pPr marL="344488" lvl="1" indent="-342900">
              <a:buFont typeface="+mj-lt"/>
              <a:buAutoNum type="arabicPeriod"/>
            </a:pPr>
            <a:r>
              <a:rPr lang="en-AU" dirty="0"/>
              <a:t>Roll Call of Delegates</a:t>
            </a:r>
          </a:p>
          <a:p>
            <a:pPr marL="344488" lvl="1" indent="-342900">
              <a:buFont typeface="+mj-lt"/>
              <a:buAutoNum type="arabicPeriod"/>
            </a:pPr>
            <a:r>
              <a:rPr lang="en-AU" dirty="0"/>
              <a:t>ISO Code of Conduct</a:t>
            </a:r>
          </a:p>
          <a:p>
            <a:pPr lvl="2"/>
            <a:r>
              <a:rPr lang="en-AU" b="0" dirty="0">
                <a:solidFill>
                  <a:srgbClr val="FF0000"/>
                </a:solidFill>
              </a:rPr>
              <a:t>6NXXXX: Suggestions for implementation of the ISO Code of Conduct</a:t>
            </a:r>
          </a:p>
          <a:p>
            <a:pPr marL="344488" lvl="1" indent="-342900">
              <a:buFont typeface="+mj-lt"/>
              <a:buAutoNum type="arabicPeriod"/>
            </a:pPr>
            <a:r>
              <a:rPr lang="en-AU" dirty="0"/>
              <a:t>Approval of Agenda</a:t>
            </a:r>
          </a:p>
          <a:p>
            <a:pPr marL="344488" lvl="1" indent="-342900">
              <a:buFont typeface="+mj-lt"/>
              <a:buAutoNum type="arabicPeriod"/>
            </a:pPr>
            <a:r>
              <a:rPr lang="en-AU" dirty="0"/>
              <a:t>Review Meeting Report</a:t>
            </a:r>
          </a:p>
          <a:p>
            <a:pPr marL="344488" lvl="1" indent="-342900">
              <a:buFont typeface="+mj-lt"/>
              <a:buAutoNum type="arabicPeriod"/>
            </a:pPr>
            <a:r>
              <a:rPr lang="en-AU" dirty="0"/>
              <a:t>Active Work Items</a:t>
            </a:r>
          </a:p>
          <a:p>
            <a:pPr lvl="2"/>
            <a:r>
              <a:rPr lang="en-AU" b="0" dirty="0"/>
              <a:t>6.1 Revision ISO/IEC 21481:2012 - Near Field Communication Interface and Protocol -2 (NFCIP-2)</a:t>
            </a:r>
          </a:p>
          <a:p>
            <a:pPr lvl="2"/>
            <a:r>
              <a:rPr lang="en-AU" b="0" dirty="0"/>
              <a:t>6.2 Revision ISO/IEC 17982:2012 - Close Capacitive Coupling Communication Physical Layer (CCCC PHY)</a:t>
            </a:r>
            <a:r>
              <a:rPr lang="en-AU" dirty="0"/>
              <a:t>.</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86</a:t>
            </a:fld>
            <a:endParaRPr lang="en-US"/>
          </a:p>
        </p:txBody>
      </p:sp>
    </p:spTree>
    <p:extLst>
      <p:ext uri="{BB962C8B-B14F-4D97-AF65-F5344CB8AC3E}">
        <p14:creationId xmlns:p14="http://schemas.microsoft.com/office/powerpoint/2010/main" val="387902032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There is an early draft agenda for the SC6/WG1 meeting</a:t>
            </a:r>
          </a:p>
        </p:txBody>
      </p:sp>
      <p:sp>
        <p:nvSpPr>
          <p:cNvPr id="3" name="Content Placeholder 2"/>
          <p:cNvSpPr>
            <a:spLocks noGrp="1"/>
          </p:cNvSpPr>
          <p:nvPr>
            <p:ph idx="1"/>
          </p:nvPr>
        </p:nvSpPr>
        <p:spPr/>
        <p:txBody>
          <a:bodyPr/>
          <a:lstStyle/>
          <a:p>
            <a:r>
              <a:rPr lang="en-AU" dirty="0"/>
              <a:t>Draft SC6/WG1 Agenda</a:t>
            </a:r>
          </a:p>
          <a:p>
            <a:pPr marL="344488" lvl="1" indent="-342900">
              <a:buFont typeface="+mj-lt"/>
              <a:buAutoNum type="arabicPeriod" startAt="7"/>
            </a:pPr>
            <a:r>
              <a:rPr lang="en-AU" dirty="0"/>
              <a:t>Ad-Hoc group updates related to WG 1</a:t>
            </a:r>
          </a:p>
          <a:p>
            <a:pPr lvl="2"/>
            <a:r>
              <a:rPr lang="en-AU" dirty="0"/>
              <a:t>7.1 Study Group on Wearable Devices</a:t>
            </a:r>
          </a:p>
          <a:p>
            <a:pPr lvl="2"/>
            <a:r>
              <a:rPr lang="en-AU" dirty="0"/>
              <a:t>7.2 Ad-Hoc Group on Networking for Block chain</a:t>
            </a:r>
          </a:p>
          <a:p>
            <a:pPr marL="344488" lvl="1" indent="-342900">
              <a:buFont typeface="+mj-lt"/>
              <a:buAutoNum type="arabicPeriod" startAt="7"/>
            </a:pPr>
            <a:r>
              <a:rPr lang="en-AU" dirty="0"/>
              <a:t>Liaison</a:t>
            </a:r>
          </a:p>
          <a:p>
            <a:pPr lvl="2"/>
            <a:r>
              <a:rPr lang="en-AU" b="0" dirty="0"/>
              <a:t>8.1 Liaisons with other SDOs</a:t>
            </a:r>
          </a:p>
          <a:p>
            <a:pPr lvl="3"/>
            <a:r>
              <a:rPr lang="en-AU" b="0" dirty="0"/>
              <a:t>JTC 1/SC 17: Cards and security devices for personal identification</a:t>
            </a:r>
          </a:p>
          <a:p>
            <a:pPr lvl="3"/>
            <a:r>
              <a:rPr lang="en-AU" b="0" dirty="0"/>
              <a:t>JTC 1/SC 27: IT Security techniques</a:t>
            </a:r>
          </a:p>
          <a:p>
            <a:pPr lvl="3"/>
            <a:r>
              <a:rPr lang="en-AU" b="0" dirty="0"/>
              <a:t>6N17050: Liaison communication from ISO/IEC JTC 1/SC 27/WG 4 to ISO/IEC JTC 1/SC 6</a:t>
            </a:r>
          </a:p>
          <a:p>
            <a:pPr lvl="3"/>
            <a:r>
              <a:rPr lang="en-AU" b="0" dirty="0"/>
              <a:t>JTC 1/SC 41: Internet of Things and related technologies</a:t>
            </a:r>
          </a:p>
          <a:p>
            <a:pPr lvl="3"/>
            <a:r>
              <a:rPr lang="en-AU" b="0" dirty="0">
                <a:solidFill>
                  <a:srgbClr val="FF0000"/>
                </a:solidFill>
              </a:rPr>
              <a:t>IEEE 802</a:t>
            </a:r>
          </a:p>
          <a:p>
            <a:pPr lvl="3"/>
            <a:r>
              <a:rPr lang="en-AU" b="0" dirty="0"/>
              <a:t>NFC Forum</a:t>
            </a:r>
          </a:p>
          <a:p>
            <a:pPr lvl="3"/>
            <a:r>
              <a:rPr lang="en-AU" b="0" dirty="0"/>
              <a:t>IEC TC 100/TA 15</a:t>
            </a:r>
          </a:p>
          <a:p>
            <a:pPr lvl="3"/>
            <a:r>
              <a:rPr lang="en-AU" b="0" dirty="0"/>
              <a:t>ECMA International</a:t>
            </a:r>
          </a:p>
          <a:p>
            <a:pPr lvl="2"/>
            <a:r>
              <a:rPr lang="en-AU" b="0" dirty="0"/>
              <a:t>8.2 Review liaison status</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87</a:t>
            </a:fld>
            <a:endParaRPr lang="en-US"/>
          </a:p>
        </p:txBody>
      </p:sp>
    </p:spTree>
    <p:extLst>
      <p:ext uri="{BB962C8B-B14F-4D97-AF65-F5344CB8AC3E}">
        <p14:creationId xmlns:p14="http://schemas.microsoft.com/office/powerpoint/2010/main" val="265640466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There is an early draft agenda for the SC6/WG1 meeting</a:t>
            </a:r>
          </a:p>
        </p:txBody>
      </p:sp>
      <p:sp>
        <p:nvSpPr>
          <p:cNvPr id="3" name="Content Placeholder 2"/>
          <p:cNvSpPr>
            <a:spLocks noGrp="1"/>
          </p:cNvSpPr>
          <p:nvPr>
            <p:ph idx="1"/>
          </p:nvPr>
        </p:nvSpPr>
        <p:spPr/>
        <p:txBody>
          <a:bodyPr/>
          <a:lstStyle/>
          <a:p>
            <a:r>
              <a:rPr lang="en-AU" dirty="0"/>
              <a:t>Draft SC6/WG1 Agenda</a:t>
            </a:r>
          </a:p>
          <a:p>
            <a:pPr>
              <a:buFont typeface="+mj-lt"/>
              <a:buAutoNum type="arabicPeriod" startAt="9"/>
            </a:pPr>
            <a:r>
              <a:rPr lang="en-AU" b="0" dirty="0"/>
              <a:t>Introduction of New Item</a:t>
            </a:r>
          </a:p>
          <a:p>
            <a:pPr lvl="2"/>
            <a:r>
              <a:rPr lang="en-AU" dirty="0">
                <a:solidFill>
                  <a:srgbClr val="FF0000"/>
                </a:solidFill>
              </a:rPr>
              <a:t>WG1N198: Technology of Variable Low Power Wake up OOK signal and Radio Device inter-operable with ISM Legacy communication</a:t>
            </a:r>
            <a:endParaRPr lang="en-AU" b="0" dirty="0">
              <a:solidFill>
                <a:srgbClr val="FF0000"/>
              </a:solidFill>
            </a:endParaRPr>
          </a:p>
          <a:p>
            <a:pPr>
              <a:buFont typeface="+mj-lt"/>
              <a:buAutoNum type="arabicPeriod" startAt="9"/>
            </a:pPr>
            <a:r>
              <a:rPr lang="en-AU" b="0" dirty="0"/>
              <a:t>Other Business</a:t>
            </a:r>
          </a:p>
          <a:p>
            <a:pPr lvl="2"/>
            <a:r>
              <a:rPr lang="en-AU" dirty="0"/>
              <a:t>10.1 Improvement of WG 1 Organization</a:t>
            </a:r>
          </a:p>
          <a:p>
            <a:pPr lvl="2"/>
            <a:r>
              <a:rPr lang="en-AU" dirty="0"/>
              <a:t>10.2 Information from ISO Central Secretariat/TMB/…</a:t>
            </a:r>
            <a:endParaRPr lang="en-AU" b="0" dirty="0"/>
          </a:p>
          <a:p>
            <a:pPr>
              <a:buFont typeface="+mj-lt"/>
              <a:buAutoNum type="arabicPeriod" startAt="9"/>
            </a:pPr>
            <a:r>
              <a:rPr lang="en-AU" b="0" dirty="0"/>
              <a:t>Development, Review, and Approval of Draft WG1 Resolutions</a:t>
            </a:r>
          </a:p>
          <a:p>
            <a:pPr>
              <a:buFont typeface="+mj-lt"/>
              <a:buAutoNum type="arabicPeriod" startAt="9"/>
            </a:pPr>
            <a:r>
              <a:rPr lang="en-AU" b="0" dirty="0"/>
              <a:t>Close</a:t>
            </a:r>
          </a:p>
          <a:p>
            <a:endParaRPr lang="en-AU" b="0"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88</a:t>
            </a:fld>
            <a:endParaRPr lang="en-US"/>
          </a:p>
        </p:txBody>
      </p:sp>
    </p:spTree>
    <p:extLst>
      <p:ext uri="{BB962C8B-B14F-4D97-AF65-F5344CB8AC3E}">
        <p14:creationId xmlns:p14="http://schemas.microsoft.com/office/powerpoint/2010/main" val="51167674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707D8-6BAD-4ABA-83D2-8E7157CDD6F5}"/>
              </a:ext>
            </a:extLst>
          </p:cNvPr>
          <p:cNvSpPr>
            <a:spLocks noGrp="1"/>
          </p:cNvSpPr>
          <p:nvPr>
            <p:ph type="title"/>
          </p:nvPr>
        </p:nvSpPr>
        <p:spPr/>
        <p:txBody>
          <a:bodyPr/>
          <a:lstStyle/>
          <a:p>
            <a:r>
              <a:rPr lang="en-AU" dirty="0"/>
              <a:t>Korea NB experts have submitted a proposal to SC6 for a WUR standard for Wi-Fi (&amp; other technologies) </a:t>
            </a:r>
          </a:p>
        </p:txBody>
      </p:sp>
      <p:sp>
        <p:nvSpPr>
          <p:cNvPr id="3" name="Content Placeholder 2">
            <a:extLst>
              <a:ext uri="{FF2B5EF4-FFF2-40B4-BE49-F238E27FC236}">
                <a16:creationId xmlns:a16="http://schemas.microsoft.com/office/drawing/2014/main" id="{DAA6A6F7-4FC0-4134-B9AB-4FBE89B8E4B6}"/>
              </a:ext>
            </a:extLst>
          </p:cNvPr>
          <p:cNvSpPr>
            <a:spLocks noGrp="1"/>
          </p:cNvSpPr>
          <p:nvPr>
            <p:ph idx="1"/>
          </p:nvPr>
        </p:nvSpPr>
        <p:spPr/>
        <p:txBody>
          <a:bodyPr/>
          <a:lstStyle/>
          <a:p>
            <a:pPr lvl="1"/>
            <a:r>
              <a:rPr lang="en-AU" dirty="0"/>
              <a:t>The Korea NB has submitted a proposal (1N198) for a NWIP related to Wake Up Radio</a:t>
            </a:r>
          </a:p>
          <a:p>
            <a:pPr lvl="2"/>
            <a:r>
              <a:rPr lang="en-AU" dirty="0"/>
              <a:t>Title:</a:t>
            </a:r>
            <a:r>
              <a:rPr lang="en-AU" i="1" dirty="0"/>
              <a:t> Variable Low Power Wake up OOK signal and Radio Device interoperable with ISM Legacy communication (Wi-Fi, Bluetooth, ZigBee, CW and etc.)</a:t>
            </a:r>
          </a:p>
          <a:p>
            <a:pPr lvl="2"/>
            <a:r>
              <a:rPr lang="en-AU" dirty="0"/>
              <a:t>Authors: appear to all belong to KETI</a:t>
            </a:r>
          </a:p>
          <a:p>
            <a:pPr lvl="1"/>
            <a:r>
              <a:rPr lang="en-AU" dirty="0"/>
              <a:t>The proposal appears to overlap significantly with 802.11ba</a:t>
            </a:r>
          </a:p>
          <a:p>
            <a:pPr lvl="1"/>
            <a:r>
              <a:rPr lang="en-AU" dirty="0"/>
              <a:t>There also appears to be copyright concerns in the proposal with some material allegedly duplicated from 802.11 </a:t>
            </a:r>
            <a:r>
              <a:rPr lang="en-AU" dirty="0" err="1"/>
              <a:t>TGba</a:t>
            </a:r>
            <a:r>
              <a:rPr lang="en-AU" dirty="0"/>
              <a:t> submissions</a:t>
            </a:r>
          </a:p>
          <a:p>
            <a:pPr lvl="2"/>
            <a:r>
              <a:rPr lang="en-AU" dirty="0"/>
              <a:t>IEEE-SA staff have reached out to the contributors &amp; JTC1/SC6 leadership informing them of the issue; the contributors have committed to fixing the issues</a:t>
            </a:r>
          </a:p>
          <a:p>
            <a:pPr lvl="1"/>
            <a:r>
              <a:rPr lang="en-AU" dirty="0"/>
              <a:t>What would </a:t>
            </a:r>
            <a:r>
              <a:rPr lang="en-AU" dirty="0" err="1"/>
              <a:t>TGba</a:t>
            </a:r>
            <a:r>
              <a:rPr lang="en-AU" dirty="0"/>
              <a:t> like to do</a:t>
            </a:r>
          </a:p>
          <a:p>
            <a:pPr lvl="2"/>
            <a:r>
              <a:rPr lang="en-AU" dirty="0"/>
              <a:t>Contact the authors to notify them of the potential overlap?</a:t>
            </a:r>
          </a:p>
          <a:p>
            <a:pPr lvl="3"/>
            <a:r>
              <a:rPr lang="en-AU" dirty="0"/>
              <a:t>Andrew Myles has already reached out as an individual </a:t>
            </a:r>
          </a:p>
          <a:p>
            <a:pPr lvl="2"/>
            <a:r>
              <a:rPr lang="en-AU" dirty="0"/>
              <a:t>Write a LS to SC6 notifying them of the potential overlap? </a:t>
            </a:r>
          </a:p>
        </p:txBody>
      </p:sp>
      <p:sp>
        <p:nvSpPr>
          <p:cNvPr id="4" name="Footer Placeholder 3">
            <a:extLst>
              <a:ext uri="{FF2B5EF4-FFF2-40B4-BE49-F238E27FC236}">
                <a16:creationId xmlns:a16="http://schemas.microsoft.com/office/drawing/2014/main" id="{33C44B85-CA0D-4426-BF8D-4680DED0806C}"/>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04C15939-D877-4E17-B39E-3BB7243F99D4}"/>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89</a:t>
            </a:fld>
            <a:endParaRPr lang="en-US"/>
          </a:p>
        </p:txBody>
      </p:sp>
      <p:graphicFrame>
        <p:nvGraphicFramePr>
          <p:cNvPr id="6" name="Object 5">
            <a:extLst>
              <a:ext uri="{FF2B5EF4-FFF2-40B4-BE49-F238E27FC236}">
                <a16:creationId xmlns:a16="http://schemas.microsoft.com/office/drawing/2014/main" id="{1E3E6A07-7F20-48DD-8497-4F5F0AAA912B}"/>
              </a:ext>
            </a:extLst>
          </p:cNvPr>
          <p:cNvGraphicFramePr>
            <a:graphicFrameLocks noChangeAspect="1"/>
          </p:cNvGraphicFramePr>
          <p:nvPr>
            <p:extLst>
              <p:ext uri="{D42A27DB-BD31-4B8C-83A1-F6EECF244321}">
                <p14:modId xmlns:p14="http://schemas.microsoft.com/office/powerpoint/2010/main" val="496121837"/>
              </p:ext>
            </p:extLst>
          </p:nvPr>
        </p:nvGraphicFramePr>
        <p:xfrm>
          <a:off x="7633879" y="3025775"/>
          <a:ext cx="914400" cy="806450"/>
        </p:xfrm>
        <a:graphic>
          <a:graphicData uri="http://schemas.openxmlformats.org/presentationml/2006/ole">
            <mc:AlternateContent xmlns:mc="http://schemas.openxmlformats.org/markup-compatibility/2006">
              <mc:Choice xmlns:v="urn:schemas-microsoft-com:vml" Requires="v">
                <p:oleObj spid="_x0000_s288798" name="Packager Shell Object" showAsIcon="1" r:id="rId3" imgW="914400" imgH="806400" progId="Package">
                  <p:embed/>
                </p:oleObj>
              </mc:Choice>
              <mc:Fallback>
                <p:oleObj name="Packager Shell Object" showAsIcon="1" r:id="rId3" imgW="914400" imgH="806400" progId="Package">
                  <p:embed/>
                  <p:pic>
                    <p:nvPicPr>
                      <p:cNvPr id="0" name=""/>
                      <p:cNvPicPr/>
                      <p:nvPr/>
                    </p:nvPicPr>
                    <p:blipFill>
                      <a:blip r:embed="rId4"/>
                      <a:stretch>
                        <a:fillRect/>
                      </a:stretch>
                    </p:blipFill>
                    <p:spPr>
                      <a:xfrm>
                        <a:off x="7633879" y="3025775"/>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17940722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Announce recording secretary</a:t>
            </a:r>
            <a:endParaRPr lang="en-US" sz="1600" dirty="0">
              <a:solidFill>
                <a:srgbClr val="FF0000"/>
              </a:solidFill>
              <a:latin typeface="+mj-lt"/>
            </a:endParaRPr>
          </a:p>
          <a:p>
            <a:pPr marL="180975" indent="-180975">
              <a:spcBef>
                <a:spcPts val="800"/>
              </a:spcBef>
              <a:buFont typeface="Arial" pitchFamily="34" charset="0"/>
              <a:buChar char="•"/>
              <a:defRPr/>
            </a:pPr>
            <a:r>
              <a:rPr lang="en-US" sz="1600" dirty="0">
                <a:latin typeface="+mj-lt"/>
              </a:rPr>
              <a:t>Approve agenda</a:t>
            </a:r>
          </a:p>
          <a:p>
            <a:pPr marL="180975" indent="-180975">
              <a:spcBef>
                <a:spcPts val="800"/>
              </a:spcBef>
              <a:buFont typeface="Arial" pitchFamily="34" charset="0"/>
              <a:buChar char="•"/>
              <a:defRPr/>
            </a:pPr>
            <a:r>
              <a:rPr lang="en-US" sz="1600" dirty="0">
                <a:latin typeface="+mj-lt"/>
              </a:rPr>
              <a:t>Execute agenda</a:t>
            </a:r>
          </a:p>
          <a:p>
            <a:pPr marL="180975" indent="-180975">
              <a:spcBef>
                <a:spcPts val="800"/>
              </a:spcBef>
              <a:buFont typeface="Arial" pitchFamily="34" charset="0"/>
              <a:buChar char="•"/>
              <a:defRPr/>
            </a:pPr>
            <a:r>
              <a:rPr lang="en-AU" sz="1600" dirty="0">
                <a:latin typeface="+mj-lt"/>
              </a:rPr>
              <a:t>Adjourn</a:t>
            </a:r>
            <a:endParaRPr lang="en-US" sz="1600" dirty="0">
              <a:latin typeface="+mj-lt"/>
            </a:endParaRPr>
          </a:p>
        </p:txBody>
      </p:sp>
      <p:sp>
        <p:nvSpPr>
          <p:cNvPr id="10244" name="Rectangle 20"/>
          <p:cNvSpPr>
            <a:spLocks noGrp="1" noChangeArrowheads="1"/>
          </p:cNvSpPr>
          <p:nvPr>
            <p:ph type="title"/>
          </p:nvPr>
        </p:nvSpPr>
        <p:spPr>
          <a:xfrm>
            <a:off x="685800" y="685800"/>
            <a:ext cx="8077200" cy="1066800"/>
          </a:xfrm>
        </p:spPr>
        <p:txBody>
          <a:bodyPr/>
          <a:lstStyle/>
          <a:p>
            <a:r>
              <a:rPr lang="en-US" dirty="0"/>
              <a:t>The IEEE 802 JTC1 SC will have one slot at the January 2020 meeting in Irvine</a:t>
            </a:r>
          </a:p>
        </p:txBody>
      </p:sp>
      <p:sp>
        <p:nvSpPr>
          <p:cNvPr id="7" name="Footer Placeholder 5"/>
          <p:cNvSpPr>
            <a:spLocks noGrp="1"/>
          </p:cNvSpPr>
          <p:nvPr>
            <p:ph type="ftr" sz="quarter" idx="10"/>
          </p:nvPr>
        </p:nvSpPr>
        <p:spPr/>
        <p:txBody>
          <a:bodyPr/>
          <a:lstStyle/>
          <a:p>
            <a:pPr>
              <a:defRPr/>
            </a:pPr>
            <a:r>
              <a:rPr lang="en-US" dirty="0"/>
              <a:t>Andrew Myles, Cisco</a:t>
            </a:r>
          </a:p>
        </p:txBody>
      </p:sp>
      <p:sp>
        <p:nvSpPr>
          <p:cNvPr id="10" name="Rectangle 9"/>
          <p:cNvSpPr/>
          <p:nvPr/>
        </p:nvSpPr>
        <p:spPr bwMode="auto">
          <a:xfrm>
            <a:off x="685800" y="1752600"/>
            <a:ext cx="2514600" cy="914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a:latin typeface="+mj-lt"/>
              </a:rPr>
              <a:t>Tuesday</a:t>
            </a:r>
          </a:p>
          <a:p>
            <a:pPr algn="ctr">
              <a:defRPr/>
            </a:pPr>
            <a:r>
              <a:rPr lang="en-US" sz="1600" b="1">
                <a:latin typeface="+mj-lt"/>
              </a:rPr>
              <a:t>14 </a:t>
            </a:r>
            <a:r>
              <a:rPr lang="en-US" sz="1600" b="1" dirty="0">
                <a:latin typeface="+mj-lt"/>
              </a:rPr>
              <a:t>Jan 2020, PM1</a:t>
            </a:r>
          </a:p>
        </p:txBody>
      </p:sp>
      <p:sp>
        <p:nvSpPr>
          <p:cNvPr id="3" name="TextBox 2"/>
          <p:cNvSpPr txBox="1"/>
          <p:nvPr/>
        </p:nvSpPr>
        <p:spPr>
          <a:xfrm>
            <a:off x="4343400" y="6477000"/>
            <a:ext cx="655197" cy="276999"/>
          </a:xfrm>
          <a:prstGeom prst="rect">
            <a:avLst/>
          </a:prstGeom>
          <a:noFill/>
        </p:spPr>
        <p:txBody>
          <a:bodyPr wrap="none" rtlCol="0">
            <a:spAutoFit/>
          </a:bodyPr>
          <a:lstStyle/>
          <a:p>
            <a:r>
              <a:rPr lang="en-US" dirty="0">
                <a:latin typeface="+mn-lt"/>
              </a:rPr>
              <a:t>Slide </a:t>
            </a:r>
            <a:fld id="{CE9E285F-F601-43F1-B60E-9449BADFF5FA}" type="slidenum">
              <a:rPr lang="en-US" smtClean="0">
                <a:latin typeface="+mn-lt"/>
              </a:rPr>
              <a:pPr/>
              <a:t>9</a:t>
            </a:fld>
            <a:endParaRPr lang="en-US" dirty="0">
              <a:latin typeface="+mn-lt"/>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A273B-F0AA-4406-A055-E98B34D04D80}"/>
              </a:ext>
            </a:extLst>
          </p:cNvPr>
          <p:cNvSpPr>
            <a:spLocks noGrp="1"/>
          </p:cNvSpPr>
          <p:nvPr>
            <p:ph type="title"/>
          </p:nvPr>
        </p:nvSpPr>
        <p:spPr/>
        <p:txBody>
          <a:bodyPr/>
          <a:lstStyle/>
          <a:p>
            <a:r>
              <a:rPr lang="en-AU" dirty="0"/>
              <a:t>China NB experts have submitted a new Wi-Fi related standards activity to SC6/WG7</a:t>
            </a:r>
          </a:p>
        </p:txBody>
      </p:sp>
      <p:sp>
        <p:nvSpPr>
          <p:cNvPr id="3" name="Content Placeholder 2">
            <a:extLst>
              <a:ext uri="{FF2B5EF4-FFF2-40B4-BE49-F238E27FC236}">
                <a16:creationId xmlns:a16="http://schemas.microsoft.com/office/drawing/2014/main" id="{914A60A9-7C58-4977-8C26-FC28F5D56C25}"/>
              </a:ext>
            </a:extLst>
          </p:cNvPr>
          <p:cNvSpPr>
            <a:spLocks noGrp="1"/>
          </p:cNvSpPr>
          <p:nvPr>
            <p:ph idx="1"/>
          </p:nvPr>
        </p:nvSpPr>
        <p:spPr/>
        <p:txBody>
          <a:bodyPr/>
          <a:lstStyle/>
          <a:p>
            <a:pPr lvl="1"/>
            <a:r>
              <a:rPr lang="en-AU" dirty="0"/>
              <a:t>A group of Chinese experts have submitted to ISO/IEC JTC1/SC6/WG7 drafts (attached) for:</a:t>
            </a:r>
          </a:p>
          <a:p>
            <a:pPr lvl="2"/>
            <a:r>
              <a:rPr lang="en-AU" dirty="0"/>
              <a:t>Wireless LAN Access Control - Part 1: Networking Architecture Specification (7N218)</a:t>
            </a:r>
          </a:p>
          <a:p>
            <a:pPr lvl="2"/>
            <a:r>
              <a:rPr lang="en-AU" dirty="0"/>
              <a:t>Wireless LAN Access Control - Part 2: Technical Specification for Dispatching Platform (7N219)</a:t>
            </a:r>
          </a:p>
          <a:p>
            <a:pPr lvl="1"/>
            <a:r>
              <a:rPr lang="en-AU" dirty="0"/>
              <a:t>The Chinese experts are from</a:t>
            </a:r>
          </a:p>
          <a:p>
            <a:pPr lvl="2"/>
            <a:r>
              <a:rPr lang="en-AU" dirty="0"/>
              <a:t>China Telecom</a:t>
            </a:r>
          </a:p>
          <a:p>
            <a:pPr lvl="2"/>
            <a:r>
              <a:rPr lang="en-AU" dirty="0"/>
              <a:t>WAPI Alliance</a:t>
            </a:r>
          </a:p>
          <a:p>
            <a:pPr lvl="2"/>
            <a:r>
              <a:rPr lang="en-AU" dirty="0"/>
              <a:t>H3C</a:t>
            </a:r>
          </a:p>
          <a:p>
            <a:pPr lvl="1"/>
            <a:r>
              <a:rPr lang="en-AU" dirty="0"/>
              <a:t>…</a:t>
            </a:r>
          </a:p>
        </p:txBody>
      </p:sp>
      <p:sp>
        <p:nvSpPr>
          <p:cNvPr id="4" name="Footer Placeholder 3">
            <a:extLst>
              <a:ext uri="{FF2B5EF4-FFF2-40B4-BE49-F238E27FC236}">
                <a16:creationId xmlns:a16="http://schemas.microsoft.com/office/drawing/2014/main" id="{A2813CF0-BFFE-4752-AADC-8902B7D9F541}"/>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DFEBF8A7-CAE7-48C6-A6AD-ADE88F60E593}"/>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90</a:t>
            </a:fld>
            <a:endParaRPr lang="en-US"/>
          </a:p>
        </p:txBody>
      </p:sp>
      <p:graphicFrame>
        <p:nvGraphicFramePr>
          <p:cNvPr id="6" name="Object 5">
            <a:extLst>
              <a:ext uri="{FF2B5EF4-FFF2-40B4-BE49-F238E27FC236}">
                <a16:creationId xmlns:a16="http://schemas.microsoft.com/office/drawing/2014/main" id="{C422331C-4972-430F-94F0-747C72F14273}"/>
              </a:ext>
            </a:extLst>
          </p:cNvPr>
          <p:cNvGraphicFramePr>
            <a:graphicFrameLocks noChangeAspect="1"/>
          </p:cNvGraphicFramePr>
          <p:nvPr>
            <p:extLst>
              <p:ext uri="{D42A27DB-BD31-4B8C-83A1-F6EECF244321}">
                <p14:modId xmlns:p14="http://schemas.microsoft.com/office/powerpoint/2010/main" val="1951990347"/>
              </p:ext>
            </p:extLst>
          </p:nvPr>
        </p:nvGraphicFramePr>
        <p:xfrm>
          <a:off x="8086725" y="2514600"/>
          <a:ext cx="914400" cy="806450"/>
        </p:xfrm>
        <a:graphic>
          <a:graphicData uri="http://schemas.openxmlformats.org/presentationml/2006/ole">
            <mc:AlternateContent xmlns:mc="http://schemas.openxmlformats.org/markup-compatibility/2006">
              <mc:Choice xmlns:v="urn:schemas-microsoft-com:vml" Requires="v">
                <p:oleObj spid="_x0000_s289838" name="Packager Shell Object" showAsIcon="1" r:id="rId3" imgW="914400" imgH="806400" progId="Package">
                  <p:embed/>
                </p:oleObj>
              </mc:Choice>
              <mc:Fallback>
                <p:oleObj name="Packager Shell Object" showAsIcon="1" r:id="rId3" imgW="914400" imgH="806400" progId="Package">
                  <p:embed/>
                  <p:pic>
                    <p:nvPicPr>
                      <p:cNvPr id="0" name=""/>
                      <p:cNvPicPr/>
                      <p:nvPr/>
                    </p:nvPicPr>
                    <p:blipFill>
                      <a:blip r:embed="rId4"/>
                      <a:stretch>
                        <a:fillRect/>
                      </a:stretch>
                    </p:blipFill>
                    <p:spPr>
                      <a:xfrm>
                        <a:off x="8086725" y="2514600"/>
                        <a:ext cx="914400" cy="806450"/>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5C749A4B-FB53-437B-9774-E830EF44A4DC}"/>
              </a:ext>
            </a:extLst>
          </p:cNvPr>
          <p:cNvGraphicFramePr>
            <a:graphicFrameLocks noChangeAspect="1"/>
          </p:cNvGraphicFramePr>
          <p:nvPr>
            <p:extLst>
              <p:ext uri="{D42A27DB-BD31-4B8C-83A1-F6EECF244321}">
                <p14:modId xmlns:p14="http://schemas.microsoft.com/office/powerpoint/2010/main" val="2411565701"/>
              </p:ext>
            </p:extLst>
          </p:nvPr>
        </p:nvGraphicFramePr>
        <p:xfrm>
          <a:off x="8086725" y="3146425"/>
          <a:ext cx="914400" cy="806450"/>
        </p:xfrm>
        <a:graphic>
          <a:graphicData uri="http://schemas.openxmlformats.org/presentationml/2006/ole">
            <mc:AlternateContent xmlns:mc="http://schemas.openxmlformats.org/markup-compatibility/2006">
              <mc:Choice xmlns:v="urn:schemas-microsoft-com:vml" Requires="v">
                <p:oleObj spid="_x0000_s289839" name="Packager Shell Object" showAsIcon="1" r:id="rId5" imgW="914400" imgH="806400" progId="Package">
                  <p:embed/>
                </p:oleObj>
              </mc:Choice>
              <mc:Fallback>
                <p:oleObj name="Packager Shell Object" showAsIcon="1" r:id="rId5" imgW="914400" imgH="806400" progId="Package">
                  <p:embed/>
                  <p:pic>
                    <p:nvPicPr>
                      <p:cNvPr id="0" name=""/>
                      <p:cNvPicPr/>
                      <p:nvPr/>
                    </p:nvPicPr>
                    <p:blipFill>
                      <a:blip r:embed="rId6"/>
                      <a:stretch>
                        <a:fillRect/>
                      </a:stretch>
                    </p:blipFill>
                    <p:spPr>
                      <a:xfrm>
                        <a:off x="8086725" y="3146425"/>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9163415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A273B-F0AA-4406-A055-E98B34D04D80}"/>
              </a:ext>
            </a:extLst>
          </p:cNvPr>
          <p:cNvSpPr>
            <a:spLocks noGrp="1"/>
          </p:cNvSpPr>
          <p:nvPr>
            <p:ph type="title"/>
          </p:nvPr>
        </p:nvSpPr>
        <p:spPr/>
        <p:txBody>
          <a:bodyPr/>
          <a:lstStyle/>
          <a:p>
            <a:r>
              <a:rPr lang="en-AU" dirty="0"/>
              <a:t>The proposed WG7 activity is for a standard that allocates APs to ACs with load balancing &amp; backup</a:t>
            </a:r>
          </a:p>
        </p:txBody>
      </p:sp>
      <p:sp>
        <p:nvSpPr>
          <p:cNvPr id="3" name="Content Placeholder 2">
            <a:extLst>
              <a:ext uri="{FF2B5EF4-FFF2-40B4-BE49-F238E27FC236}">
                <a16:creationId xmlns:a16="http://schemas.microsoft.com/office/drawing/2014/main" id="{914A60A9-7C58-4977-8C26-FC28F5D56C25}"/>
              </a:ext>
            </a:extLst>
          </p:cNvPr>
          <p:cNvSpPr>
            <a:spLocks noGrp="1"/>
          </p:cNvSpPr>
          <p:nvPr>
            <p:ph idx="1"/>
          </p:nvPr>
        </p:nvSpPr>
        <p:spPr/>
        <p:txBody>
          <a:bodyPr/>
          <a:lstStyle/>
          <a:p>
            <a:pPr lvl="1"/>
            <a:r>
              <a:rPr lang="en-AU" dirty="0"/>
              <a:t>…</a:t>
            </a:r>
          </a:p>
          <a:p>
            <a:pPr lvl="1"/>
            <a:r>
              <a:rPr lang="en-AU" dirty="0"/>
              <a:t>The scope of the specification (for public wireless LAN networking scenarios) is to:</a:t>
            </a:r>
          </a:p>
          <a:p>
            <a:pPr lvl="2"/>
            <a:r>
              <a:rPr lang="en-AU" i="1" dirty="0"/>
              <a:t>Specify the networking architecture of wireless LAN based on a Cloud Access Controller</a:t>
            </a:r>
          </a:p>
          <a:p>
            <a:pPr lvl="2"/>
            <a:r>
              <a:rPr lang="en-AU" i="1" dirty="0"/>
              <a:t>Define a Cloud Access Controller Dispatch Platform</a:t>
            </a:r>
          </a:p>
          <a:p>
            <a:pPr lvl="2"/>
            <a:r>
              <a:rPr lang="en-AU" i="1" dirty="0"/>
              <a:t>Define the Interaction between the Network element of Cloud Access Controller Dispatch Platform, AP, AC and WLAN network management etc</a:t>
            </a:r>
          </a:p>
          <a:p>
            <a:pPr lvl="2"/>
            <a:r>
              <a:rPr lang="en-AU" i="1" dirty="0"/>
              <a:t>Specify the main functional requirements of each network element</a:t>
            </a:r>
          </a:p>
          <a:p>
            <a:pPr lvl="1"/>
            <a:r>
              <a:rPr lang="en-AU" dirty="0"/>
              <a:t>It seems to provide a mechanism based on CAPWAP that allows APs to be allocated to ACs with load balancing &amp; backup</a:t>
            </a:r>
          </a:p>
          <a:p>
            <a:pPr lvl="1"/>
            <a:r>
              <a:rPr lang="en-AU" dirty="0"/>
              <a:t>…</a:t>
            </a:r>
          </a:p>
          <a:p>
            <a:endParaRPr lang="en-AU" dirty="0"/>
          </a:p>
        </p:txBody>
      </p:sp>
      <p:sp>
        <p:nvSpPr>
          <p:cNvPr id="4" name="Footer Placeholder 3">
            <a:extLst>
              <a:ext uri="{FF2B5EF4-FFF2-40B4-BE49-F238E27FC236}">
                <a16:creationId xmlns:a16="http://schemas.microsoft.com/office/drawing/2014/main" id="{A2813CF0-BFFE-4752-AADC-8902B7D9F541}"/>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DFEBF8A7-CAE7-48C6-A6AD-ADE88F60E593}"/>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91</a:t>
            </a:fld>
            <a:endParaRPr lang="en-US"/>
          </a:p>
        </p:txBody>
      </p:sp>
    </p:spTree>
    <p:extLst>
      <p:ext uri="{BB962C8B-B14F-4D97-AF65-F5344CB8AC3E}">
        <p14:creationId xmlns:p14="http://schemas.microsoft.com/office/powerpoint/2010/main" val="184128527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A273B-F0AA-4406-A055-E98B34D04D80}"/>
              </a:ext>
            </a:extLst>
          </p:cNvPr>
          <p:cNvSpPr>
            <a:spLocks noGrp="1"/>
          </p:cNvSpPr>
          <p:nvPr>
            <p:ph type="title"/>
          </p:nvPr>
        </p:nvSpPr>
        <p:spPr/>
        <p:txBody>
          <a:bodyPr/>
          <a:lstStyle/>
          <a:p>
            <a:r>
              <a:rPr lang="en-AU" dirty="0"/>
              <a:t>Does IEEE 802 want to influence the proposed WG7 activity in any way?</a:t>
            </a:r>
          </a:p>
        </p:txBody>
      </p:sp>
      <p:sp>
        <p:nvSpPr>
          <p:cNvPr id="3" name="Content Placeholder 2">
            <a:extLst>
              <a:ext uri="{FF2B5EF4-FFF2-40B4-BE49-F238E27FC236}">
                <a16:creationId xmlns:a16="http://schemas.microsoft.com/office/drawing/2014/main" id="{914A60A9-7C58-4977-8C26-FC28F5D56C25}"/>
              </a:ext>
            </a:extLst>
          </p:cNvPr>
          <p:cNvSpPr>
            <a:spLocks noGrp="1"/>
          </p:cNvSpPr>
          <p:nvPr>
            <p:ph idx="1"/>
          </p:nvPr>
        </p:nvSpPr>
        <p:spPr/>
        <p:txBody>
          <a:bodyPr/>
          <a:lstStyle/>
          <a:p>
            <a:pPr lvl="1"/>
            <a:r>
              <a:rPr lang="en-AU" dirty="0"/>
              <a:t>…</a:t>
            </a:r>
          </a:p>
          <a:p>
            <a:pPr lvl="1"/>
            <a:r>
              <a:rPr lang="en-AU" dirty="0"/>
              <a:t>There is a risk that the standardisation of this concept by ISO/IEC JTC1/SC6 will result in this particular version being required in China (or at least by China Telecom) and elsewhere</a:t>
            </a:r>
          </a:p>
          <a:p>
            <a:pPr lvl="1"/>
            <a:r>
              <a:rPr lang="en-AU" dirty="0"/>
              <a:t>Noting that this proposed standards is not really within the IEEE 802 scope, does anyone think we should get involved in the WG7 standardisation process to redirect it?</a:t>
            </a:r>
          </a:p>
          <a:p>
            <a:pPr lvl="2"/>
            <a:r>
              <a:rPr lang="en-AU" dirty="0"/>
              <a:t>If so, why? And how?</a:t>
            </a:r>
          </a:p>
          <a:p>
            <a:pPr lvl="2"/>
            <a:r>
              <a:rPr lang="en-AU" dirty="0"/>
              <a:t>If not, should we notify IETF?</a:t>
            </a:r>
          </a:p>
          <a:p>
            <a:pPr lvl="2"/>
            <a:r>
              <a:rPr lang="en-AU" dirty="0"/>
              <a:t>…</a:t>
            </a:r>
          </a:p>
          <a:p>
            <a:pPr lvl="1"/>
            <a:r>
              <a:rPr lang="en-AU" dirty="0"/>
              <a:t>Discuss …</a:t>
            </a:r>
          </a:p>
          <a:p>
            <a:endParaRPr lang="en-AU" dirty="0"/>
          </a:p>
        </p:txBody>
      </p:sp>
      <p:sp>
        <p:nvSpPr>
          <p:cNvPr id="4" name="Footer Placeholder 3">
            <a:extLst>
              <a:ext uri="{FF2B5EF4-FFF2-40B4-BE49-F238E27FC236}">
                <a16:creationId xmlns:a16="http://schemas.microsoft.com/office/drawing/2014/main" id="{A2813CF0-BFFE-4752-AADC-8902B7D9F541}"/>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DFEBF8A7-CAE7-48C6-A6AD-ADE88F60E593}"/>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92</a:t>
            </a:fld>
            <a:endParaRPr lang="en-US"/>
          </a:p>
        </p:txBody>
      </p:sp>
    </p:spTree>
    <p:extLst>
      <p:ext uri="{BB962C8B-B14F-4D97-AF65-F5344CB8AC3E}">
        <p14:creationId xmlns:p14="http://schemas.microsoft.com/office/powerpoint/2010/main" val="389093826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A273B-F0AA-4406-A055-E98B34D04D80}"/>
              </a:ext>
            </a:extLst>
          </p:cNvPr>
          <p:cNvSpPr>
            <a:spLocks noGrp="1"/>
          </p:cNvSpPr>
          <p:nvPr>
            <p:ph type="title"/>
          </p:nvPr>
        </p:nvSpPr>
        <p:spPr/>
        <p:txBody>
          <a:bodyPr/>
          <a:lstStyle/>
          <a:p>
            <a:r>
              <a:rPr lang="en-AU" dirty="0"/>
              <a:t>China NB have submitted a proposal to SC6 for an </a:t>
            </a:r>
            <a:r>
              <a:rPr lang="en-AU" i="1" dirty="0"/>
              <a:t>ad hoc </a:t>
            </a:r>
            <a:r>
              <a:rPr lang="en-AU" dirty="0"/>
              <a:t>on trustworthiness</a:t>
            </a:r>
          </a:p>
        </p:txBody>
      </p:sp>
      <p:sp>
        <p:nvSpPr>
          <p:cNvPr id="3" name="Content Placeholder 2">
            <a:extLst>
              <a:ext uri="{FF2B5EF4-FFF2-40B4-BE49-F238E27FC236}">
                <a16:creationId xmlns:a16="http://schemas.microsoft.com/office/drawing/2014/main" id="{914A60A9-7C58-4977-8C26-FC28F5D56C25}"/>
              </a:ext>
            </a:extLst>
          </p:cNvPr>
          <p:cNvSpPr>
            <a:spLocks noGrp="1"/>
          </p:cNvSpPr>
          <p:nvPr>
            <p:ph idx="1"/>
          </p:nvPr>
        </p:nvSpPr>
        <p:spPr/>
        <p:txBody>
          <a:bodyPr/>
          <a:lstStyle/>
          <a:p>
            <a:pPr lvl="1"/>
            <a:r>
              <a:rPr lang="en-AU" dirty="0"/>
              <a:t>The China NB have submitted proposal for an </a:t>
            </a:r>
            <a:r>
              <a:rPr lang="en-AU" i="1" dirty="0"/>
              <a:t>ad hoc </a:t>
            </a:r>
            <a:r>
              <a:rPr lang="en-AU" dirty="0"/>
              <a:t>on trustworthiness</a:t>
            </a:r>
          </a:p>
          <a:p>
            <a:pPr lvl="2"/>
            <a:r>
              <a:rPr lang="en-AU" dirty="0"/>
              <a:t>See N17076</a:t>
            </a:r>
          </a:p>
          <a:p>
            <a:pPr lvl="1"/>
            <a:r>
              <a:rPr lang="en-AU" dirty="0"/>
              <a:t>The proposal is derived from a JTC1 activity in JTC1/SG13 to investigate various aspects of trustworthiness in the context of JTC1 standards</a:t>
            </a:r>
          </a:p>
          <a:p>
            <a:pPr lvl="2"/>
            <a:r>
              <a:rPr lang="en-AU" i="1" dirty="0"/>
              <a:t>Complete, improve and maintain the inventory (JTC 1 N14500) including the heat map as a JTC 1 standing document reflecting the landscape of trustworthiness in JTC 1, other ISO and IEC Committees, and other SDOs </a:t>
            </a:r>
          </a:p>
          <a:p>
            <a:pPr lvl="2"/>
            <a:r>
              <a:rPr lang="en-AU" i="1" dirty="0"/>
              <a:t>Complete terminology and description of characteristics and determine what type of document should be created. </a:t>
            </a:r>
          </a:p>
          <a:p>
            <a:pPr lvl="2"/>
            <a:r>
              <a:rPr lang="en-AU" i="1" dirty="0"/>
              <a:t>Develop horizontal deliverables such as frameworks, taxonomy and ontology for ICT trustworthiness for guiding trustworthiness efforts throughout JTC 1 and upon which other deliverables can be developed (beginning with ISO/IEC TS 24462, Ontology for ICT Trustworthiness Assessment)</a:t>
            </a:r>
          </a:p>
          <a:p>
            <a:pPr lvl="1"/>
            <a:r>
              <a:rPr lang="en-AU" dirty="0"/>
              <a:t>…</a:t>
            </a:r>
          </a:p>
        </p:txBody>
      </p:sp>
      <p:sp>
        <p:nvSpPr>
          <p:cNvPr id="4" name="Footer Placeholder 3">
            <a:extLst>
              <a:ext uri="{FF2B5EF4-FFF2-40B4-BE49-F238E27FC236}">
                <a16:creationId xmlns:a16="http://schemas.microsoft.com/office/drawing/2014/main" id="{A2813CF0-BFFE-4752-AADC-8902B7D9F541}"/>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DFEBF8A7-CAE7-48C6-A6AD-ADE88F60E593}"/>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93</a:t>
            </a:fld>
            <a:endParaRPr lang="en-US"/>
          </a:p>
        </p:txBody>
      </p:sp>
      <p:graphicFrame>
        <p:nvGraphicFramePr>
          <p:cNvPr id="8" name="Object 7">
            <a:extLst>
              <a:ext uri="{FF2B5EF4-FFF2-40B4-BE49-F238E27FC236}">
                <a16:creationId xmlns:a16="http://schemas.microsoft.com/office/drawing/2014/main" id="{52AF3A8E-5C6B-4061-A037-AFAFA20BF3C5}"/>
              </a:ext>
            </a:extLst>
          </p:cNvPr>
          <p:cNvGraphicFramePr>
            <a:graphicFrameLocks noChangeAspect="1"/>
          </p:cNvGraphicFramePr>
          <p:nvPr>
            <p:extLst>
              <p:ext uri="{D42A27DB-BD31-4B8C-83A1-F6EECF244321}">
                <p14:modId xmlns:p14="http://schemas.microsoft.com/office/powerpoint/2010/main" val="1139339243"/>
              </p:ext>
            </p:extLst>
          </p:nvPr>
        </p:nvGraphicFramePr>
        <p:xfrm>
          <a:off x="2133600" y="2286000"/>
          <a:ext cx="914400" cy="806450"/>
        </p:xfrm>
        <a:graphic>
          <a:graphicData uri="http://schemas.openxmlformats.org/presentationml/2006/ole">
            <mc:AlternateContent xmlns:mc="http://schemas.openxmlformats.org/markup-compatibility/2006">
              <mc:Choice xmlns:v="urn:schemas-microsoft-com:vml" Requires="v">
                <p:oleObj spid="_x0000_s290834" name="Packager Shell Object" showAsIcon="1" r:id="rId3" imgW="914400" imgH="806400" progId="Package">
                  <p:embed/>
                </p:oleObj>
              </mc:Choice>
              <mc:Fallback>
                <p:oleObj name="Packager Shell Object" showAsIcon="1" r:id="rId3" imgW="914400" imgH="806400" progId="Package">
                  <p:embed/>
                  <p:pic>
                    <p:nvPicPr>
                      <p:cNvPr id="0" name=""/>
                      <p:cNvPicPr/>
                      <p:nvPr/>
                    </p:nvPicPr>
                    <p:blipFill>
                      <a:blip r:embed="rId4"/>
                      <a:stretch>
                        <a:fillRect/>
                      </a:stretch>
                    </p:blipFill>
                    <p:spPr>
                      <a:xfrm>
                        <a:off x="2133600" y="22860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129356278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A273B-F0AA-4406-A055-E98B34D04D80}"/>
              </a:ext>
            </a:extLst>
          </p:cNvPr>
          <p:cNvSpPr>
            <a:spLocks noGrp="1"/>
          </p:cNvSpPr>
          <p:nvPr>
            <p:ph type="title"/>
          </p:nvPr>
        </p:nvSpPr>
        <p:spPr/>
        <p:txBody>
          <a:bodyPr/>
          <a:lstStyle/>
          <a:p>
            <a:r>
              <a:rPr lang="en-AU" dirty="0"/>
              <a:t>China NB have submitted a proposal to SC6 for an </a:t>
            </a:r>
            <a:r>
              <a:rPr lang="en-AU" i="1" dirty="0"/>
              <a:t>ad hoc </a:t>
            </a:r>
            <a:r>
              <a:rPr lang="en-AU" dirty="0"/>
              <a:t>on trustworthiness</a:t>
            </a:r>
          </a:p>
        </p:txBody>
      </p:sp>
      <p:sp>
        <p:nvSpPr>
          <p:cNvPr id="3" name="Content Placeholder 2">
            <a:extLst>
              <a:ext uri="{FF2B5EF4-FFF2-40B4-BE49-F238E27FC236}">
                <a16:creationId xmlns:a16="http://schemas.microsoft.com/office/drawing/2014/main" id="{914A60A9-7C58-4977-8C26-FC28F5D56C25}"/>
              </a:ext>
            </a:extLst>
          </p:cNvPr>
          <p:cNvSpPr>
            <a:spLocks noGrp="1"/>
          </p:cNvSpPr>
          <p:nvPr>
            <p:ph idx="1"/>
          </p:nvPr>
        </p:nvSpPr>
        <p:spPr/>
        <p:txBody>
          <a:bodyPr/>
          <a:lstStyle/>
          <a:p>
            <a:pPr lvl="1"/>
            <a:r>
              <a:rPr lang="en-AU" dirty="0"/>
              <a:t>The proposal is for SC6 to establish an </a:t>
            </a:r>
            <a:r>
              <a:rPr lang="en-AU" i="1" dirty="0"/>
              <a:t>ad hoc </a:t>
            </a:r>
            <a:r>
              <a:rPr lang="en-AU" dirty="0"/>
              <a:t>to:</a:t>
            </a:r>
          </a:p>
          <a:p>
            <a:pPr lvl="2"/>
            <a:r>
              <a:rPr lang="en-AU" i="1" dirty="0"/>
              <a:t>Provide an environment where SC 6 members can discuss the impacts of concepts on trustworthiness and related standards on development of SC 6 standards</a:t>
            </a:r>
          </a:p>
          <a:p>
            <a:pPr lvl="2"/>
            <a:r>
              <a:rPr lang="en-AU" i="1" dirty="0"/>
              <a:t>As a channel from which liaisons/inputs can be made to JTC 1 WG on Trustworthiness</a:t>
            </a:r>
          </a:p>
          <a:p>
            <a:pPr lvl="1"/>
            <a:r>
              <a:rPr lang="en-AU" dirty="0"/>
              <a:t>The proposed </a:t>
            </a:r>
            <a:r>
              <a:rPr lang="en-AU" i="1" dirty="0"/>
              <a:t>ad </a:t>
            </a:r>
            <a:r>
              <a:rPr lang="en-AU" i="1" dirty="0" err="1"/>
              <a:t>hoc</a:t>
            </a:r>
            <a:r>
              <a:rPr lang="en-AU" dirty="0" err="1"/>
              <a:t>’s</a:t>
            </a:r>
            <a:r>
              <a:rPr lang="en-AU" dirty="0"/>
              <a:t> scope is:</a:t>
            </a:r>
          </a:p>
          <a:p>
            <a:pPr lvl="2"/>
            <a:r>
              <a:rPr lang="en-AU" i="1" dirty="0"/>
              <a:t>Review outputs of JTC 1 work on trustworthiness (including the previous AG on Trustworthiness outputs)</a:t>
            </a:r>
          </a:p>
          <a:p>
            <a:pPr lvl="2"/>
            <a:r>
              <a:rPr lang="en-AU" i="1" dirty="0"/>
              <a:t>Follow up the progress of the ISO/IEC JTC 1 WG on Trustworthiness</a:t>
            </a:r>
          </a:p>
          <a:p>
            <a:pPr lvl="2"/>
            <a:r>
              <a:rPr lang="en-AU" i="1" dirty="0"/>
              <a:t>Collect information about standardization gaps relevant to Trustworthiness from SC 6 viewpoint and practice</a:t>
            </a:r>
          </a:p>
          <a:p>
            <a:pPr lvl="2"/>
            <a:r>
              <a:rPr lang="en-AU" i="1" dirty="0"/>
              <a:t>Develop a guidance document or a Standing Document on Trustworthiness should be developed in SC 6</a:t>
            </a:r>
          </a:p>
          <a:p>
            <a:pPr lvl="2"/>
            <a:r>
              <a:rPr lang="en-AU" i="1" dirty="0"/>
              <a:t>Provide reports or recommendations to SC 6 and </a:t>
            </a:r>
            <a:r>
              <a:rPr lang="en-AU" dirty="0"/>
              <a:t>JTC 1. </a:t>
            </a:r>
          </a:p>
        </p:txBody>
      </p:sp>
      <p:sp>
        <p:nvSpPr>
          <p:cNvPr id="4" name="Footer Placeholder 3">
            <a:extLst>
              <a:ext uri="{FF2B5EF4-FFF2-40B4-BE49-F238E27FC236}">
                <a16:creationId xmlns:a16="http://schemas.microsoft.com/office/drawing/2014/main" id="{A2813CF0-BFFE-4752-AADC-8902B7D9F541}"/>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DFEBF8A7-CAE7-48C6-A6AD-ADE88F60E593}"/>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94</a:t>
            </a:fld>
            <a:endParaRPr lang="en-US"/>
          </a:p>
        </p:txBody>
      </p:sp>
    </p:spTree>
    <p:extLst>
      <p:ext uri="{BB962C8B-B14F-4D97-AF65-F5344CB8AC3E}">
        <p14:creationId xmlns:p14="http://schemas.microsoft.com/office/powerpoint/2010/main" val="8866622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A273B-F0AA-4406-A055-E98B34D04D80}"/>
              </a:ext>
            </a:extLst>
          </p:cNvPr>
          <p:cNvSpPr>
            <a:spLocks noGrp="1"/>
          </p:cNvSpPr>
          <p:nvPr>
            <p:ph type="title"/>
          </p:nvPr>
        </p:nvSpPr>
        <p:spPr/>
        <p:txBody>
          <a:bodyPr/>
          <a:lstStyle/>
          <a:p>
            <a:r>
              <a:rPr lang="en-AU" dirty="0"/>
              <a:t>China NB have submitted a proposal to SC6 for an </a:t>
            </a:r>
            <a:r>
              <a:rPr lang="en-AU" i="1" dirty="0"/>
              <a:t>ad hoc </a:t>
            </a:r>
            <a:r>
              <a:rPr lang="en-AU" dirty="0"/>
              <a:t>on trustworthiness</a:t>
            </a:r>
          </a:p>
        </p:txBody>
      </p:sp>
      <p:sp>
        <p:nvSpPr>
          <p:cNvPr id="3" name="Content Placeholder 2">
            <a:extLst>
              <a:ext uri="{FF2B5EF4-FFF2-40B4-BE49-F238E27FC236}">
                <a16:creationId xmlns:a16="http://schemas.microsoft.com/office/drawing/2014/main" id="{914A60A9-7C58-4977-8C26-FC28F5D56C25}"/>
              </a:ext>
            </a:extLst>
          </p:cNvPr>
          <p:cNvSpPr>
            <a:spLocks noGrp="1"/>
          </p:cNvSpPr>
          <p:nvPr>
            <p:ph idx="1"/>
          </p:nvPr>
        </p:nvSpPr>
        <p:spPr/>
        <p:txBody>
          <a:bodyPr/>
          <a:lstStyle/>
          <a:p>
            <a:pPr lvl="1"/>
            <a:r>
              <a:rPr lang="en-AU" dirty="0"/>
              <a:t>It is not yet clear if this </a:t>
            </a:r>
            <a:r>
              <a:rPr lang="en-AU" i="1" dirty="0"/>
              <a:t>ad hoc </a:t>
            </a:r>
            <a:r>
              <a:rPr lang="en-AU" dirty="0"/>
              <a:t>activity is of interest to IEEE 802</a:t>
            </a:r>
          </a:p>
          <a:p>
            <a:pPr lvl="2"/>
            <a:r>
              <a:rPr lang="en-AU" dirty="0"/>
              <a:t>Someone pointed out that it </a:t>
            </a:r>
            <a:r>
              <a:rPr lang="en-US" i="1" dirty="0"/>
              <a:t>could be the camel’s nose or it could be nothing to be concerned about</a:t>
            </a:r>
          </a:p>
          <a:p>
            <a:pPr lvl="1"/>
            <a:r>
              <a:rPr lang="en-US" dirty="0"/>
              <a:t>In the meantime, we will certainly watch the activity</a:t>
            </a:r>
          </a:p>
          <a:p>
            <a:pPr lvl="1"/>
            <a:r>
              <a:rPr lang="en-US" dirty="0"/>
              <a:t>Discuss …</a:t>
            </a:r>
            <a:endParaRPr lang="en-AU" dirty="0"/>
          </a:p>
        </p:txBody>
      </p:sp>
      <p:sp>
        <p:nvSpPr>
          <p:cNvPr id="4" name="Footer Placeholder 3">
            <a:extLst>
              <a:ext uri="{FF2B5EF4-FFF2-40B4-BE49-F238E27FC236}">
                <a16:creationId xmlns:a16="http://schemas.microsoft.com/office/drawing/2014/main" id="{A2813CF0-BFFE-4752-AADC-8902B7D9F541}"/>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DFEBF8A7-CAE7-48C6-A6AD-ADE88F60E593}"/>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95</a:t>
            </a:fld>
            <a:endParaRPr lang="en-US"/>
          </a:p>
        </p:txBody>
      </p:sp>
    </p:spTree>
    <p:extLst>
      <p:ext uri="{BB962C8B-B14F-4D97-AF65-F5344CB8AC3E}">
        <p14:creationId xmlns:p14="http://schemas.microsoft.com/office/powerpoint/2010/main" val="104105594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The 802 EC agreed to authorise a status report for SC6’s next meeting</a:t>
            </a:r>
          </a:p>
        </p:txBody>
      </p:sp>
      <p:sp>
        <p:nvSpPr>
          <p:cNvPr id="8" name="Content Placeholder 7"/>
          <p:cNvSpPr>
            <a:spLocks noGrp="1"/>
          </p:cNvSpPr>
          <p:nvPr>
            <p:ph idx="1"/>
          </p:nvPr>
        </p:nvSpPr>
        <p:spPr/>
        <p:txBody>
          <a:bodyPr/>
          <a:lstStyle/>
          <a:p>
            <a:pPr lvl="1"/>
            <a:r>
              <a:rPr lang="en-AU" dirty="0"/>
              <a:t>IEEE 802 provides a status report of activities in the PSDO process for each SC6 meeting </a:t>
            </a:r>
          </a:p>
          <a:p>
            <a:pPr lvl="1"/>
            <a:r>
              <a:rPr lang="en-AU" dirty="0"/>
              <a:t>It has been determined over time that a suitable status report is based on the status pages for each activity in the PSDO process contained in the IEEE 802 JTC1 SC agenda’s</a:t>
            </a:r>
          </a:p>
          <a:p>
            <a:pPr lvl="1"/>
            <a:r>
              <a:rPr lang="en-AU" dirty="0"/>
              <a:t>It was therefore requested (and approved) in Hawaii that the IEEE 802 EC authorise the Chair &amp; Vice-Chair of the </a:t>
            </a:r>
            <a:r>
              <a:rPr lang="en-AU" i="1" dirty="0"/>
              <a:t>IEEE 802 JTC1 SC</a:t>
            </a:r>
            <a:r>
              <a:rPr lang="en-AU" dirty="0"/>
              <a:t> to develop such a report for submission to SC6 by 17 Jan 2020</a:t>
            </a:r>
          </a:p>
          <a:p>
            <a:pPr lvl="2"/>
            <a:r>
              <a:rPr lang="en-AU" i="1" dirty="0"/>
              <a:t>Authorise the Chair &amp; Vice Chair of IEEE 802 JTC1 SC to develop a status report on behalf of IEEE 802, based on the status pages in 11-19-1731, for consideration by ISO/IEC JTC1/SC6 at their meeting in Feb 2020</a:t>
            </a:r>
          </a:p>
          <a:p>
            <a:pPr lvl="1"/>
            <a:r>
              <a:rPr lang="en-AU" dirty="0"/>
              <a:t>The report is available </a:t>
            </a:r>
            <a:r>
              <a:rPr lang="en-AU" dirty="0">
                <a:solidFill>
                  <a:srgbClr val="FF0000"/>
                </a:solidFill>
              </a:rPr>
              <a:t>&lt;here&gt;</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96</a:t>
            </a:fld>
            <a:endParaRPr lang="en-US"/>
          </a:p>
        </p:txBody>
      </p:sp>
    </p:spTree>
    <p:extLst>
      <p:ext uri="{BB962C8B-B14F-4D97-AF65-F5344CB8AC3E}">
        <p14:creationId xmlns:p14="http://schemas.microsoft.com/office/powerpoint/2010/main" val="331537866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ISO/IEC JTC1/SC6 has a new Committee Manager as of July 2019</a:t>
            </a:r>
          </a:p>
        </p:txBody>
      </p:sp>
      <p:sp>
        <p:nvSpPr>
          <p:cNvPr id="3" name="Content Placeholder 2"/>
          <p:cNvSpPr>
            <a:spLocks noGrp="1"/>
          </p:cNvSpPr>
          <p:nvPr>
            <p:ph idx="1"/>
          </p:nvPr>
        </p:nvSpPr>
        <p:spPr/>
        <p:txBody>
          <a:bodyPr/>
          <a:lstStyle/>
          <a:p>
            <a:pPr lvl="1"/>
            <a:r>
              <a:rPr lang="en-AU" dirty="0"/>
              <a:t>The new ISO/IEC JTC1/SC6 Committee Manager is </a:t>
            </a:r>
          </a:p>
          <a:p>
            <a:pPr lvl="2"/>
            <a:r>
              <a:rPr lang="en-AU" dirty="0"/>
              <a:t>Name: Mr. </a:t>
            </a:r>
            <a:r>
              <a:rPr lang="en-AU" dirty="0" err="1"/>
              <a:t>Jungyup</a:t>
            </a:r>
            <a:r>
              <a:rPr lang="en-AU" dirty="0"/>
              <a:t> OH</a:t>
            </a:r>
          </a:p>
          <a:p>
            <a:pPr lvl="2"/>
            <a:r>
              <a:rPr lang="en-AU" dirty="0"/>
              <a:t>Nationality: Korea (Rep. of)</a:t>
            </a:r>
          </a:p>
          <a:p>
            <a:pPr lvl="2"/>
            <a:r>
              <a:rPr lang="en-AU" dirty="0"/>
              <a:t>Affiliation: Telecommunications Technology Association (TTA)</a:t>
            </a:r>
          </a:p>
          <a:p>
            <a:pPr lvl="2"/>
            <a:r>
              <a:rPr lang="en-AU" dirty="0"/>
              <a:t>Mobile / E-mail: +82-31-780-9054 / houman@tta.or.kr</a:t>
            </a:r>
          </a:p>
          <a:p>
            <a:pPr lvl="1"/>
            <a:r>
              <a:rPr lang="en-AU" dirty="0"/>
              <a:t>Various submissions to SC6 should now be sent to Mr Oh</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97</a:t>
            </a:fld>
            <a:endParaRPr lang="en-US"/>
          </a:p>
        </p:txBody>
      </p:sp>
    </p:spTree>
    <p:extLst>
      <p:ext uri="{BB962C8B-B14F-4D97-AF65-F5344CB8AC3E}">
        <p14:creationId xmlns:p14="http://schemas.microsoft.com/office/powerpoint/2010/main" val="124320472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ISO/IEC JTC1 has changed the rules so that “experts” rather than “NBs” participate in WGs</a:t>
            </a:r>
          </a:p>
        </p:txBody>
      </p:sp>
      <p:sp>
        <p:nvSpPr>
          <p:cNvPr id="3" name="Content Placeholder 2"/>
          <p:cNvSpPr>
            <a:spLocks noGrp="1"/>
          </p:cNvSpPr>
          <p:nvPr>
            <p:ph idx="1"/>
          </p:nvPr>
        </p:nvSpPr>
        <p:spPr/>
        <p:txBody>
          <a:bodyPr/>
          <a:lstStyle/>
          <a:p>
            <a:pPr lvl="1"/>
            <a:r>
              <a:rPr lang="en-AU" dirty="0"/>
              <a:t>The organisational structure in ISO/IEC JTC1 changed in 2016 to align its operation with ISO rules</a:t>
            </a:r>
          </a:p>
          <a:p>
            <a:pPr lvl="1"/>
            <a:r>
              <a:rPr lang="en-AU" dirty="0"/>
              <a:t>A communication from JTC1 states</a:t>
            </a:r>
          </a:p>
          <a:p>
            <a:pPr lvl="2"/>
            <a:r>
              <a:rPr lang="en-AU" i="1" dirty="0"/>
              <a:t>Working Groups are comprised of INDIVIDUAL EXPERTS appointed by National Bodies and Liaison Organizations</a:t>
            </a:r>
          </a:p>
          <a:p>
            <a:pPr lvl="2"/>
            <a:r>
              <a:rPr lang="en-AU" i="1" dirty="0"/>
              <a:t>These experts MUST be entered into Global Directory to be considered a member of the WG and to receive documents</a:t>
            </a:r>
          </a:p>
          <a:p>
            <a:pPr lvl="2"/>
            <a:r>
              <a:rPr lang="en-AU" i="1" dirty="0"/>
              <a:t>National Bodies are responsible for ensuring that their expert appointments are up to date</a:t>
            </a:r>
          </a:p>
          <a:p>
            <a:pPr lvl="2"/>
            <a:r>
              <a:rPr lang="en-AU" i="1" dirty="0"/>
              <a:t>Liaison Organizations work via ITTF to maintain their expert members</a:t>
            </a:r>
          </a:p>
          <a:p>
            <a:pPr lvl="2"/>
            <a:r>
              <a:rPr lang="en-AU" i="1" dirty="0"/>
              <a:t>If the expert is NOT in Global Directory, he/she will not receive documents and will NOT be considered a member of the WG.</a:t>
            </a:r>
          </a:p>
          <a:p>
            <a:pPr lvl="1"/>
            <a:r>
              <a:rPr lang="en-AU" dirty="0"/>
              <a:t>Technically this means someone not in the Global Directory could not speak SC6 meetings but no one has raised this as an issue</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98</a:t>
            </a:fld>
            <a:endParaRPr lang="en-US"/>
          </a:p>
        </p:txBody>
      </p:sp>
    </p:spTree>
    <p:extLst>
      <p:ext uri="{BB962C8B-B14F-4D97-AF65-F5344CB8AC3E}">
        <p14:creationId xmlns:p14="http://schemas.microsoft.com/office/powerpoint/2010/main" val="228502126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Chair has been empowered to appoint experts to the SC6 document access lists </a:t>
            </a:r>
          </a:p>
        </p:txBody>
      </p:sp>
      <p:sp>
        <p:nvSpPr>
          <p:cNvPr id="3" name="Content Placeholder 2"/>
          <p:cNvSpPr>
            <a:spLocks noGrp="1"/>
          </p:cNvSpPr>
          <p:nvPr>
            <p:ph idx="1"/>
          </p:nvPr>
        </p:nvSpPr>
        <p:spPr/>
        <p:txBody>
          <a:bodyPr/>
          <a:lstStyle/>
          <a:p>
            <a:pPr lvl="1"/>
            <a:r>
              <a:rPr lang="en-AU" dirty="0"/>
              <a:t>One way of dealing with this change is to empower the SC Chair to appoint experts to WG1 and WG7, with the understanding that anyone who volunteers will be appointed</a:t>
            </a:r>
          </a:p>
          <a:p>
            <a:pPr lvl="1"/>
            <a:r>
              <a:rPr lang="en-AU" dirty="0"/>
              <a:t>Motion (ratified in May 2014 by IEEE 802 EC)</a:t>
            </a:r>
          </a:p>
          <a:p>
            <a:pPr lvl="2"/>
            <a:r>
              <a:rPr lang="en-AU" i="1" dirty="0"/>
              <a:t>The IEEE 802 JTC1 SC recommends to the IEEE 802 EC that the Chair of the IEEE 802 JTC1 SC be empowered to submit  the names to ITTF of any  IEEE 802 members who volunteer  as “experts” to the appropriate Working Group lists in ISO/IEC JTC1</a:t>
            </a:r>
          </a:p>
          <a:p>
            <a:pPr lvl="2"/>
            <a:r>
              <a:rPr lang="en-AU" dirty="0"/>
              <a:t>Moved</a:t>
            </a:r>
          </a:p>
          <a:p>
            <a:pPr lvl="2"/>
            <a:r>
              <a:rPr lang="en-AU" dirty="0"/>
              <a:t>Seconded</a:t>
            </a:r>
          </a:p>
          <a:p>
            <a:pPr lvl="2"/>
            <a:r>
              <a:rPr lang="en-AU" dirty="0"/>
              <a:t>Result 9/0/0</a:t>
            </a:r>
          </a:p>
          <a:p>
            <a:pPr lvl="1"/>
            <a:endParaRPr lang="en-AU" dirty="0"/>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99</a:t>
            </a:fld>
            <a:endParaRPr lang="en-US"/>
          </a:p>
        </p:txBody>
      </p:sp>
    </p:spTree>
    <p:extLst>
      <p:ext uri="{BB962C8B-B14F-4D97-AF65-F5344CB8AC3E}">
        <p14:creationId xmlns:p14="http://schemas.microsoft.com/office/powerpoint/2010/main" val="931243923"/>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15962</Words>
  <Application>Microsoft Office PowerPoint</Application>
  <PresentationFormat>On-screen Show (4:3)</PresentationFormat>
  <Paragraphs>2503</Paragraphs>
  <Slides>170</Slides>
  <Notes>9</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2</vt:i4>
      </vt:variant>
      <vt:variant>
        <vt:lpstr>Slide Titles</vt:lpstr>
      </vt:variant>
      <vt:variant>
        <vt:i4>170</vt:i4>
      </vt:variant>
    </vt:vector>
  </HeadingPairs>
  <TitlesOfParts>
    <vt:vector size="175" baseType="lpstr">
      <vt:lpstr>Arial</vt:lpstr>
      <vt:lpstr>Times New Roman</vt:lpstr>
      <vt:lpstr>802-11-Submission</vt:lpstr>
      <vt:lpstr>Acrobat Document</vt:lpstr>
      <vt:lpstr>Packager Shell Object</vt:lpstr>
      <vt:lpstr>IEEE 802 JTC1 Standing Committee Jan 2020 agenda in Irvine</vt:lpstr>
      <vt:lpstr>This document will be used to run the IEEE 802 JTC1 SC meetings in Irvine in Jan 2020</vt:lpstr>
      <vt:lpstr>The SC will review the official IEEE-SA patent material for pre-PAR groups</vt:lpstr>
      <vt:lpstr>Participant behavior in IEEE-SA activities is guided by the IEEE Codes of Ethics &amp; Conduct</vt:lpstr>
      <vt:lpstr>Participants in the IEEE-SA “individual process” shall act independently of others, including employers</vt:lpstr>
      <vt:lpstr>IEEE-SA standards activities shall allow the fair &amp; equitable consideration of all viewpoints</vt:lpstr>
      <vt:lpstr>IEEE SA Copyright Policy</vt:lpstr>
      <vt:lpstr>IEEE SA Copyright Policy</vt:lpstr>
      <vt:lpstr>The IEEE 802 JTC1 SC will have one slot at the January 2020 meeting in Irvine</vt:lpstr>
      <vt:lpstr>The IEEE 802 JTC1 SC regular meeting has a high level list of agenda items to be considered</vt:lpstr>
      <vt:lpstr>The IEEE 802 JTC1 SC will consider approving its agenda</vt:lpstr>
      <vt:lpstr>The IEEE 802 JTC1 SC will consider approval of the minutes of its previous meeting</vt:lpstr>
      <vt:lpstr>The goals of the IEEE 802 JTC1 SC were reaffirmed by the IEEE 802 EC in July 2018</vt:lpstr>
      <vt:lpstr>The IEEE 802 WGs continue to liaise drafts to SC6 for their information</vt:lpstr>
      <vt:lpstr>IEEE 802 continues to notify SC6 of various new projects</vt:lpstr>
      <vt:lpstr>The iMeet area for the “Adoption of IEEE 802 standards by ISO/IEC JTC1” is operational</vt:lpstr>
      <vt:lpstr>The issues highlighted in Hawaii related to the balloting process have probably been resolved</vt:lpstr>
      <vt:lpstr>IEEE 802 has sent 62 standards through to PSDO ratification with 36 in-process</vt:lpstr>
      <vt:lpstr>IEEE 802.1 WG has sent 29 standards completely through the PSDO ratification process</vt:lpstr>
      <vt:lpstr>IEEE 802.1 WG has sent 29 standards completely through the PSDO ratification process</vt:lpstr>
      <vt:lpstr>IEEE 802.1 WG has sent 29 standards completely through the PSDO ratification process</vt:lpstr>
      <vt:lpstr>IEEE 802.3 WG has sent 15 standards completely through the PSDO ratification process</vt:lpstr>
      <vt:lpstr>IEEE 802.3 WG has sent 15 standards completely through the PSDO ratification process</vt:lpstr>
      <vt:lpstr>IEEE 802.11 WG has sent 9 standards completely through the PSDO ratification process</vt:lpstr>
      <vt:lpstr>IEEE 802.15 WG has sent three standards  completely through the PSDO ratification process</vt:lpstr>
      <vt:lpstr>IEEE 802.16 WG has sent zero standards completely through the PSDO ratification process</vt:lpstr>
      <vt:lpstr>IEEE 802.21 WG has sent three standards completely through the PSDO ratification process</vt:lpstr>
      <vt:lpstr>IEEE 802.22 WG has sent three standards completely through the PSDO ratification process</vt:lpstr>
      <vt:lpstr>IEEE 802.1 has 13 standards in the pipeline for ratification under the PSDO</vt:lpstr>
      <vt:lpstr>IEEE 802.1 WG has a number of regular participants in IEEE 802 JTC1 SC activities</vt:lpstr>
      <vt:lpstr>IEEE 802.1Q-2018 FDIS ballot closes in May 2020</vt:lpstr>
      <vt:lpstr>IEEE 802.1Qcc PSDO process is on hold until the baseline is approved</vt:lpstr>
      <vt:lpstr>IEEE 802.1Qcp PSDO process is on hold until the baseline is approved</vt:lpstr>
      <vt:lpstr>IEEE 802.1AR-Rev passed FDIS ballot but requires a response </vt:lpstr>
      <vt:lpstr>China NB voted “no” on FDIS ballot for IEEE 802.1AR-Rev </vt:lpstr>
      <vt:lpstr>China NB voted “no” on FDIS ballot for IEEE 802.1AR-Rev </vt:lpstr>
      <vt:lpstr>China NB voted “no” on FDIS ballot for IEEE 802.1AR-Rev </vt:lpstr>
      <vt:lpstr>China NB voted “no” on FDIS ballot for IEEE 802.1AR-Rev </vt:lpstr>
      <vt:lpstr>China NB voted “no” on FDIS ballot for IEEE 802.1AR-Rev </vt:lpstr>
      <vt:lpstr>China NB voted “no” on FDIS ballot for IEEE 802.1AR-Rev </vt:lpstr>
      <vt:lpstr>IEEE 802.1Qcy PSDO process is on hold until the baseline is approved</vt:lpstr>
      <vt:lpstr>IEEE 802.1AC/Cor-1 90-day is waiting for publication</vt:lpstr>
      <vt:lpstr>IEEE 802.1Xck is waiting for start of FDIS</vt:lpstr>
      <vt:lpstr>IEEE 802.1AE-Rev is waiting for start of FDIS</vt:lpstr>
      <vt:lpstr>IEEE 802.1AS-Rev will be sent to 60-day ballot soon</vt:lpstr>
      <vt:lpstr>IEEE 802.1AX-REV will be sent to 60-day ballot soon</vt:lpstr>
      <vt:lpstr>IEEE 802.1Qcx will be liaised when appropriate</vt:lpstr>
      <vt:lpstr>IEEE 802.1X-REV will be liaised when appropriate</vt:lpstr>
      <vt:lpstr>IEEE 802.1CMde will be liaised when appropriate</vt:lpstr>
      <vt:lpstr>IEEE 802.3 has 11 standards in the pipeline for ratification under the PSDO process</vt:lpstr>
      <vt:lpstr>IEEE 802.3 WG has a number of regular participants in IEEE 802 JTC1 SC activities</vt:lpstr>
      <vt:lpstr>IEEE 802.3cb is on hold until FDIS on IEEE 802.3-REV completes</vt:lpstr>
      <vt:lpstr>IEEE 802.3cd is on hold until FDIS on 802.3-REV completes</vt:lpstr>
      <vt:lpstr>IEEE 802.3-REV is waiting for start of FDIS ballot </vt:lpstr>
      <vt:lpstr>IEEE 802.3bt is on hold until FDIS on 802.3-REV is completed</vt:lpstr>
      <vt:lpstr>IEEE 802.3.2 is on hold until FDIS on 802.3-REV is completed</vt:lpstr>
      <vt:lpstr>IEEE 802.3cg is on hold until FDIS on 802.3-REV is completed</vt:lpstr>
      <vt:lpstr>IEEE 802.3cn was liaised for information in Dec 2019</vt:lpstr>
      <vt:lpstr>IEEE 802.3cm was liaised for information in Dec 2019</vt:lpstr>
      <vt:lpstr>IEEE 802.3cq was liaised for information in Dec 2019</vt:lpstr>
      <vt:lpstr>IEEE 802.3ch was liaised for information in Dec 2019</vt:lpstr>
      <vt:lpstr>IEEE 802.3ca was liaised for information in Dec 2019</vt:lpstr>
      <vt:lpstr>IEEE 802.11 has 12 standards in the pipeline for ratification under the PSDO</vt:lpstr>
      <vt:lpstr>IEEE 802.11 has 12 standards in the pipeline for ratification under the PSDO</vt:lpstr>
      <vt:lpstr>IEEE 802.11 WG has a number of regular participants in IEEE 802 JTC1 SC activities</vt:lpstr>
      <vt:lpstr>IEEE 802.11aj is waiting for start of FDIS ballot</vt:lpstr>
      <vt:lpstr>IEEE 802.11ak is waiting for start of FDIS ballot </vt:lpstr>
      <vt:lpstr>IEEE 802.11aq is waiting for start of FDIS ballot </vt:lpstr>
      <vt:lpstr>IEEE 802.11ax was liaised for information</vt:lpstr>
      <vt:lpstr>IEEE 802.11ay was liaised for information</vt:lpstr>
      <vt:lpstr>IEEE 802.11az will be liaised in the future</vt:lpstr>
      <vt:lpstr>IEEE 802.11ba will be liaised in the future</vt:lpstr>
      <vt:lpstr>IEEE 802.11bb will be liaised when appropriate</vt:lpstr>
      <vt:lpstr>IEEE 802.11bc will be liaised when appropriate</vt:lpstr>
      <vt:lpstr>IEEE 802.11bd will be liaised when appropriate</vt:lpstr>
      <vt:lpstr>IEEE 802.11be will be liaised when appropriate</vt:lpstr>
      <vt:lpstr>IEEE 802.11REVmd will be liaised in Nov 2019</vt:lpstr>
      <vt:lpstr>IEEE 802.15 has zero standards in the pipeline for ratification under the PSDO</vt:lpstr>
      <vt:lpstr>IEEE 802.15 WG has a number of regular participants in IEEE 802 JTC1 SC activities</vt:lpstr>
      <vt:lpstr>IEEE 802.22 has one standard in the pipeline for ratification under the PSDO</vt:lpstr>
      <vt:lpstr>IEEE 802.22 WG has a number of regular participants in IEEE 802 JTC1 SC activities</vt:lpstr>
      <vt:lpstr>IEEE 802.22-REV is waiting for publication to start the 60-day ballot</vt:lpstr>
      <vt:lpstr>The next SC6 meeting will be held in February 2020 in London</vt:lpstr>
      <vt:lpstr>We have some volunteers to attend the SC6 meeting in London</vt:lpstr>
      <vt:lpstr>IEEE-SA have asked for Webex access to some items at the SC6/WG1 meeting</vt:lpstr>
      <vt:lpstr>There is an early draft agenda for the SC6/WG1 meeting</vt:lpstr>
      <vt:lpstr>There is an early draft agenda for the SC6/WG1 meeting</vt:lpstr>
      <vt:lpstr>There is an early draft agenda for the SC6/WG1 meeting</vt:lpstr>
      <vt:lpstr>Korea NB experts have submitted a proposal to SC6 for a WUR standard for Wi-Fi (&amp; other technologies) </vt:lpstr>
      <vt:lpstr>China NB experts have submitted a new Wi-Fi related standards activity to SC6/WG7</vt:lpstr>
      <vt:lpstr>The proposed WG7 activity is for a standard that allocates APs to ACs with load balancing &amp; backup</vt:lpstr>
      <vt:lpstr>Does IEEE 802 want to influence the proposed WG7 activity in any way?</vt:lpstr>
      <vt:lpstr>China NB have submitted a proposal to SC6 for an ad hoc on trustworthiness</vt:lpstr>
      <vt:lpstr>China NB have submitted a proposal to SC6 for an ad hoc on trustworthiness</vt:lpstr>
      <vt:lpstr>China NB have submitted a proposal to SC6 for an ad hoc on trustworthiness</vt:lpstr>
      <vt:lpstr>The 802 EC agreed to authorise a status report for SC6’s next meeting</vt:lpstr>
      <vt:lpstr>ISO/IEC JTC1/SC6 has a new Committee Manager as of July 2019</vt:lpstr>
      <vt:lpstr>ISO/IEC JTC1 has changed the rules so that “experts” rather than “NBs” participate in WGs</vt:lpstr>
      <vt:lpstr>The SC Chair has been empowered to appoint experts to the SC6 document access lists </vt:lpstr>
      <vt:lpstr>Various names have been added to the SC6 document access lists at this time</vt:lpstr>
      <vt:lpstr>Various names have been added to the SC6 document access lists at this time</vt:lpstr>
      <vt:lpstr>Are there any other matters for consideration by IEEE 802 JTC1 SC?</vt:lpstr>
      <vt:lpstr>The IEEE 802 JTC1 SC will adjourn for the week</vt:lpstr>
      <vt:lpstr>Additional process material</vt:lpstr>
      <vt:lpstr>The SC agreed in Nov 2014 on a process for developing &amp; approving PSDO comment resolutions</vt:lpstr>
      <vt:lpstr>Old status pages</vt:lpstr>
      <vt:lpstr>IEEE 802.11-2012 has been published</vt:lpstr>
      <vt:lpstr>IEEE 802.1X-2010 has been published</vt:lpstr>
      <vt:lpstr>IEEE 802.1AE-2006 has been published</vt:lpstr>
      <vt:lpstr>IEEE 802.1AB-2009 has been published</vt:lpstr>
      <vt:lpstr>IEEE 802.1AR-2009 has been published</vt:lpstr>
      <vt:lpstr>IEEE 802.1AS-2011 has been published</vt:lpstr>
      <vt:lpstr>IEEE 802.1BA-2011 has been published</vt:lpstr>
      <vt:lpstr>IEEE 802.1BR-2012 has been published</vt:lpstr>
      <vt:lpstr>IEEE 802.3-2012 has been published</vt:lpstr>
      <vt:lpstr>IEEE 802.11ae-2012 has been published</vt:lpstr>
      <vt:lpstr>IEEE 802.11aa-2012 has been published</vt:lpstr>
      <vt:lpstr>IEEE 802.11ad-2012 has been published</vt:lpstr>
      <vt:lpstr>IEEE 802.22 has been published</vt:lpstr>
      <vt:lpstr>IEEE 802.1AEbn-2011 has been published</vt:lpstr>
      <vt:lpstr>IEEE 802.1AEbw-2013 has been published</vt:lpstr>
      <vt:lpstr>IEEE 802.3.1-2013 has been published</vt:lpstr>
      <vt:lpstr>IEEE 802.11ac-2013 has been published</vt:lpstr>
      <vt:lpstr>IEEE 802.11af-2013 has been published</vt:lpstr>
      <vt:lpstr>IEEE 802.1AX-2014 has been published</vt:lpstr>
      <vt:lpstr>IEEE 802-2014 has been published</vt:lpstr>
      <vt:lpstr>IEEE 802.1Xbx-2014 has been published</vt:lpstr>
      <vt:lpstr>IEEE 802.1Q-Rev-2014 has been published</vt:lpstr>
      <vt:lpstr>IEEE 802-3-2015 has been published</vt:lpstr>
      <vt:lpstr>IEEE 802.1Qbv-2015 has been published</vt:lpstr>
      <vt:lpstr>IEEE 802.1AB-2016 has been published</vt:lpstr>
      <vt:lpstr>IEEE 802.1Qca-2015 has been published</vt:lpstr>
      <vt:lpstr>IEEE 802.22a has been published</vt:lpstr>
      <vt:lpstr>IEEE 8802.1Qbu has been published</vt:lpstr>
      <vt:lpstr>IEEE 8802.1Qbz has been published</vt:lpstr>
      <vt:lpstr>IEEE 802.1Qcd-2015 has been published</vt:lpstr>
      <vt:lpstr>IEEE 802.1Q-2014/Cor 1-2015 has been published</vt:lpstr>
      <vt:lpstr>IEEE 8802.3bw has been published</vt:lpstr>
      <vt:lpstr>IEEE 8802.3bp has been published</vt:lpstr>
      <vt:lpstr>IEEE 8802.3bq has been published</vt:lpstr>
      <vt:lpstr>IEEE 8802.3br has been published</vt:lpstr>
      <vt:lpstr>IEEE 8802.3by has been published</vt:lpstr>
      <vt:lpstr>IEEE 8802.3bz has been published</vt:lpstr>
      <vt:lpstr>ISO/IEC/IEEE 802.15.3 has been published</vt:lpstr>
      <vt:lpstr>IEEE 802.15.4-2015 has been published</vt:lpstr>
      <vt:lpstr>IEEE 802.21-2017 has been published</vt:lpstr>
      <vt:lpstr>IEEE 802.22b has been published</vt:lpstr>
      <vt:lpstr>IEEE 802.1AC-Rev has been published</vt:lpstr>
      <vt:lpstr>IEEE 802d has been published</vt:lpstr>
      <vt:lpstr>IEEE 802.11mc has been published</vt:lpstr>
      <vt:lpstr>IEEE 802.21.1 has been published</vt:lpstr>
      <vt:lpstr>IEEE 802.1AX-2014/Cor1 has been published</vt:lpstr>
      <vt:lpstr>IEEE 802.3/Cor 1 has been published</vt:lpstr>
      <vt:lpstr>IEEE 802.21-2017-Cor1 90-day  FDIS ballot passed and response sent</vt:lpstr>
      <vt:lpstr>IEEE 802.3bn is published</vt:lpstr>
      <vt:lpstr>IEEE 802.3bv is published</vt:lpstr>
      <vt:lpstr>IEEE 802.3bu is published</vt:lpstr>
      <vt:lpstr>IEEE 802.1AEcg has ratified as a ISO/IEC/IEEE standard</vt:lpstr>
      <vt:lpstr>IEEE 802.16-2017 passed 60-day pre-ballot with comments but the PSDO process was cancelled</vt:lpstr>
      <vt:lpstr>IEEE 802.1CB has been published as ISO/IEC/IEEE 8802-1CB:2019</vt:lpstr>
      <vt:lpstr>IEEE 802.1Qci has been published as ISO/IEC/IEEE 8802-1Q:2016/Amd 6:2019</vt:lpstr>
      <vt:lpstr>IEEE 802.1Qch has been published as ISO/IEC/IEEE 8802-1Q:2016/Amd 7:2019</vt:lpstr>
      <vt:lpstr>IEEE 802.3bs has been published as ISO/IEC/IEEE 8802-3:2017/Amd 10:2019</vt:lpstr>
      <vt:lpstr>IEEE 802.3cc has been published as ISO/IEC/IEEE 8802-3:2017/Amd 11:2019</vt:lpstr>
      <vt:lpstr>IEEE 802.11ai has been published as ISO/IEC/IEEE 8802-11:2018/Amd 1:2019</vt:lpstr>
      <vt:lpstr>IEEE 802.11ai has been published as ISO/IEC/IEEE 8802-11:2018/Amd 1:2019</vt:lpstr>
      <vt:lpstr>IEEE 802c has been published as ISO/IEC/IEEE 8802-A:2015/Amd 2:2019</vt:lpstr>
      <vt:lpstr>IEEE 802.11ah has been published as ISO/IEC/IEEE 8802-11:2018/Amd 2 </vt:lpstr>
      <vt:lpstr>IEEE 802.1CM has been published as ISO/IEC/IEEE 8802-1CM:2019</vt:lpstr>
      <vt:lpstr>IEEE 802.15.6-2012 published as ISO/IEC/IEEE 8802-15-6:2017</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2020-01-06T22:23:47Z</dcterms:modified>
</cp:coreProperties>
</file>