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4"/>
  </p:notesMasterIdLst>
  <p:handoutMasterIdLst>
    <p:handoutMasterId r:id="rId16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357" r:id="rId36"/>
    <p:sldId id="2358" r:id="rId37"/>
    <p:sldId id="2359" r:id="rId38"/>
    <p:sldId id="2361" r:id="rId39"/>
    <p:sldId id="2360" r:id="rId40"/>
    <p:sldId id="2362" r:id="rId41"/>
    <p:sldId id="2104" r:id="rId42"/>
    <p:sldId id="2112" r:id="rId43"/>
    <p:sldId id="2113" r:id="rId44"/>
    <p:sldId id="2114" r:id="rId45"/>
    <p:sldId id="2167" r:id="rId46"/>
    <p:sldId id="2317" r:id="rId47"/>
    <p:sldId id="2331" r:id="rId48"/>
    <p:sldId id="2332" r:id="rId49"/>
    <p:sldId id="2351" r:id="rId50"/>
    <p:sldId id="2008" r:id="rId51"/>
    <p:sldId id="2291" r:id="rId52"/>
    <p:sldId id="1945" r:id="rId53"/>
    <p:sldId id="2036" r:id="rId54"/>
    <p:sldId id="2037" r:id="rId55"/>
    <p:sldId id="2071" r:id="rId56"/>
    <p:sldId id="2218" r:id="rId57"/>
    <p:sldId id="2323" r:id="rId58"/>
    <p:sldId id="2333" r:id="rId59"/>
    <p:sldId id="2334" r:id="rId60"/>
    <p:sldId id="2335" r:id="rId61"/>
    <p:sldId id="2352" r:id="rId62"/>
    <p:sldId id="2353"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328" r:id="rId83"/>
    <p:sldId id="2337" r:id="rId84"/>
    <p:sldId id="2304" r:id="rId85"/>
    <p:sldId id="2339" r:id="rId86"/>
    <p:sldId id="2340" r:id="rId87"/>
    <p:sldId id="2341" r:id="rId88"/>
    <p:sldId id="2338" r:id="rId89"/>
    <p:sldId id="2324" r:id="rId90"/>
    <p:sldId id="1375" r:id="rId91"/>
    <p:sldId id="1376" r:id="rId92"/>
    <p:sldId id="1400" r:id="rId93"/>
    <p:sldId id="2004" r:id="rId94"/>
    <p:sldId id="619" r:id="rId95"/>
    <p:sldId id="621" r:id="rId96"/>
    <p:sldId id="1561" r:id="rId97"/>
    <p:sldId id="1555" r:id="rId98"/>
    <p:sldId id="1601" r:id="rId99"/>
    <p:sldId id="1585" r:id="rId100"/>
    <p:sldId id="1586" r:id="rId101"/>
    <p:sldId id="1587" r:id="rId102"/>
    <p:sldId id="1588" r:id="rId103"/>
    <p:sldId id="1589" r:id="rId104"/>
    <p:sldId id="1590" r:id="rId105"/>
    <p:sldId id="1771" r:id="rId106"/>
    <p:sldId id="1772" r:id="rId107"/>
    <p:sldId id="1591" r:id="rId108"/>
    <p:sldId id="1592" r:id="rId109"/>
    <p:sldId id="1593" r:id="rId110"/>
    <p:sldId id="1594" r:id="rId111"/>
    <p:sldId id="1595" r:id="rId112"/>
    <p:sldId id="1596" r:id="rId113"/>
    <p:sldId id="1597" r:id="rId114"/>
    <p:sldId id="1598" r:id="rId115"/>
    <p:sldId id="1599" r:id="rId116"/>
    <p:sldId id="1600" r:id="rId117"/>
    <p:sldId id="1628" r:id="rId118"/>
    <p:sldId id="1638" r:id="rId119"/>
    <p:sldId id="1725" r:id="rId120"/>
    <p:sldId id="1726" r:id="rId121"/>
    <p:sldId id="1947" r:id="rId122"/>
    <p:sldId id="1975" r:id="rId123"/>
    <p:sldId id="1976" r:id="rId124"/>
    <p:sldId id="1977" r:id="rId125"/>
    <p:sldId id="2039" r:id="rId126"/>
    <p:sldId id="2060" r:id="rId127"/>
    <p:sldId id="2061" r:id="rId128"/>
    <p:sldId id="2097" r:id="rId129"/>
    <p:sldId id="2103" r:id="rId130"/>
    <p:sldId id="2063" r:id="rId131"/>
    <p:sldId id="2064" r:id="rId132"/>
    <p:sldId id="2065" r:id="rId133"/>
    <p:sldId id="2066" r:id="rId134"/>
    <p:sldId id="2067" r:id="rId135"/>
    <p:sldId id="2068" r:id="rId136"/>
    <p:sldId id="2069" r:id="rId137"/>
    <p:sldId id="2146" r:id="rId138"/>
    <p:sldId id="2147" r:id="rId139"/>
    <p:sldId id="2148" r:id="rId140"/>
    <p:sldId id="2158" r:id="rId141"/>
    <p:sldId id="2159" r:id="rId142"/>
    <p:sldId id="2157" r:id="rId143"/>
    <p:sldId id="2160" r:id="rId144"/>
    <p:sldId id="2216" r:id="rId145"/>
    <p:sldId id="2217" r:id="rId146"/>
    <p:sldId id="2219" r:id="rId147"/>
    <p:sldId id="2238" r:id="rId148"/>
    <p:sldId id="2239" r:id="rId149"/>
    <p:sldId id="2240" r:id="rId150"/>
    <p:sldId id="2242" r:id="rId151"/>
    <p:sldId id="2263" r:id="rId152"/>
    <p:sldId id="2276" r:id="rId153"/>
    <p:sldId id="2277" r:id="rId154"/>
    <p:sldId id="2278" r:id="rId155"/>
    <p:sldId id="2281" r:id="rId156"/>
    <p:sldId id="2282" r:id="rId157"/>
    <p:sldId id="2283" r:id="rId158"/>
    <p:sldId id="2284" r:id="rId159"/>
    <p:sldId id="2318" r:id="rId160"/>
    <p:sldId id="2329" r:id="rId161"/>
    <p:sldId id="2356" r:id="rId162"/>
    <p:sldId id="1701" r:id="rId16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110" d="100"/>
          <a:sy n="110" d="100"/>
        </p:scale>
        <p:origin x="207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802.11-19/2102r0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2059-00-0jtc-minutes-of-hawaii-meeting-in-nov-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2020 agenda in Irvine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25 November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September 2019 in Hanoi</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Preparation for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Irvine in January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2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81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Hawaii, in Nov 2019, as documented in </a:t>
            </a:r>
            <a:r>
              <a:rPr lang="en-AU" i="1" dirty="0">
                <a:hlinkClick r:id="rId3"/>
              </a:rPr>
              <a:t>11-19-2059-00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18392705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366322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11689304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3739555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2846302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6768620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19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8368451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879473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42685064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4201883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4251679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33676144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a:t>
            </a:r>
            <a:r>
              <a:rPr lang="en-AU" dirty="0" err="1"/>
              <a:t>N</a:t>
            </a:r>
            <a:r>
              <a:rPr lang="en-AU" dirty="0" err="1">
                <a:solidFill>
                  <a:srgbClr val="FF0000"/>
                </a:solidFill>
              </a:rPr>
              <a:t>xxxxx</a:t>
            </a:r>
            <a:r>
              <a:rPr lang="en-AU" dirty="0"/>
              <a:t>)</a:t>
            </a:r>
            <a:r>
              <a:rPr lang="en-AU" b="0" dirty="0"/>
              <a:t> noting the approval of various SGs:</a:t>
            </a:r>
            <a:endParaRPr lang="en-AU" dirty="0">
              <a:solidFill>
                <a:srgbClr val="FF0000"/>
              </a:solidFill>
            </a:endParaRPr>
          </a:p>
          <a:p>
            <a:pPr lvl="2"/>
            <a:r>
              <a:rPr lang="en-AU" dirty="0">
                <a:solidFill>
                  <a:srgbClr val="FF0000"/>
                </a:solidFill>
              </a:rPr>
              <a:t>&lt;tbd&gt;</a:t>
            </a:r>
            <a:endParaRPr lang="en-AU" b="0" dirty="0">
              <a:solidFill>
                <a:srgbClr val="FF0000"/>
              </a:solidFill>
            </a:endParaRPr>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7708579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422320007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3405875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006628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02925854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153001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41389489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7713177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40662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new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87047836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35753137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2365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issues highlighted in Hawaii related to the balloting process have </a:t>
            </a:r>
            <a:r>
              <a:rPr lang="en-AU" dirty="0">
                <a:solidFill>
                  <a:srgbClr val="FF0000"/>
                </a:solidFill>
              </a:rPr>
              <a:t>probably</a:t>
            </a:r>
            <a:r>
              <a:rPr lang="en-AU" dirty="0"/>
              <a:t> been resolved</a:t>
            </a:r>
          </a:p>
        </p:txBody>
      </p:sp>
      <p:sp>
        <p:nvSpPr>
          <p:cNvPr id="8" name="Content Placeholder 7"/>
          <p:cNvSpPr>
            <a:spLocks noGrp="1"/>
          </p:cNvSpPr>
          <p:nvPr>
            <p:ph idx="1"/>
          </p:nvPr>
        </p:nvSpPr>
        <p:spPr/>
        <p:txBody>
          <a:bodyPr/>
          <a:lstStyle/>
          <a:p>
            <a:pPr lvl="1"/>
            <a:r>
              <a:rPr lang="en-AU" dirty="0"/>
              <a:t>In recent months a number of 60-day and FDIS ballots have not started as expected</a:t>
            </a:r>
          </a:p>
          <a:p>
            <a:pPr lvl="1"/>
            <a:r>
              <a:rPr lang="en-AU" dirty="0"/>
              <a:t>(Update on 15 Nov 2019) It is believed the procedural issues between IEEE-SA staff and ISO staff that have caused a slowdown in ballot handling have now been resolved and that ballots will restart in next 6-8 weeks.</a:t>
            </a:r>
          </a:p>
          <a:p>
            <a:pPr lvl="1"/>
            <a:r>
              <a:rPr lang="en-AU" dirty="0">
                <a:solidFill>
                  <a:srgbClr val="FF0000"/>
                </a:solidFill>
              </a:rPr>
              <a:t>(Update in Jan 2019) tbd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Irvine in Jan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45108575"/>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is waiting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pPr lvl="1"/>
            <a:r>
              <a:rPr lang="en-GB" dirty="0"/>
              <a:t>802.1Q-2018 was </a:t>
            </a:r>
            <a:r>
              <a:rPr lang="en-AU" dirty="0"/>
              <a:t>published in June 2018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will be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a:t>
            </a:r>
            <a:r>
              <a:rPr lang="en-AU"/>
              <a:t>with China </a:t>
            </a:r>
            <a:r>
              <a:rPr lang="en-AU" dirty="0"/>
              <a:t>NB voting no with </a:t>
            </a:r>
            <a:r>
              <a:rPr lang="en-AU"/>
              <a:t>2 comments (N17067)</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75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1575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5214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73913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will discuss in Jan 2019</a:t>
            </a:r>
          </a:p>
          <a:p>
            <a:pPr lvl="1"/>
            <a:r>
              <a:rPr lang="en-AU" dirty="0">
                <a:solidFill>
                  <a:srgbClr val="FF0000"/>
                </a:solidFill>
              </a:rPr>
              <a:t>This comment is an extension on comment during 60-day </a:t>
            </a:r>
            <a:r>
              <a:rPr lang="en-AU" dirty="0" err="1">
                <a:solidFill>
                  <a:srgbClr val="FF0000"/>
                </a:solidFill>
              </a:rPr>
              <a:t>ballt</a:t>
            </a:r>
            <a:r>
              <a:rPr lang="en-AU" dirty="0">
                <a:solidFill>
                  <a:srgbClr val="FF0000"/>
                </a:solidFill>
              </a:rPr>
              <a: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49812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will discuss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666912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90-day is waiting for publication</a:t>
            </a:r>
          </a:p>
        </p:txBody>
      </p:sp>
      <p:sp>
        <p:nvSpPr>
          <p:cNvPr id="10" name="Content Placeholder 9"/>
          <p:cNvSpPr>
            <a:spLocks noGrp="1"/>
          </p:cNvSpPr>
          <p:nvPr>
            <p:ph idx="1"/>
          </p:nvPr>
        </p:nvSpPr>
        <p:spPr>
          <a:xfrm>
            <a:off x="519037" y="2360613"/>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is expected in about 8 weeks (as of end of Oct 2019)</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a:t>
            </a:r>
            <a:r>
              <a:rPr lang="en-AU" dirty="0">
                <a:cs typeface="Arial" panose="020B0604020202020204" pitchFamily="34" charset="0"/>
              </a:rPr>
              <a:t>1Xck</a:t>
            </a:r>
            <a:r>
              <a:rPr lang="en-AU" dirty="0"/>
              <a:t> 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3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a:t>
            </a:r>
            <a:r>
              <a:rPr lang="en-AU" dirty="0">
                <a:cs typeface="Arial" panose="020B0604020202020204" pitchFamily="34" charset="0"/>
              </a:rPr>
              <a:t>1AE-Rev</a:t>
            </a:r>
            <a:r>
              <a:rPr lang="en-AU" dirty="0"/>
              <a:t> 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a:p>
            <a:pPr lvl="1"/>
            <a:r>
              <a:rPr lang="en-AU" dirty="0"/>
              <a:t>Will be known as ISO/IEC/IEEE 8802-1AE:20</a:t>
            </a:r>
            <a:r>
              <a:rPr lang="en-AU" dirty="0">
                <a:solidFill>
                  <a:srgbClr val="FF0000"/>
                </a:solidFill>
              </a:rPr>
              <a:t>20</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76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427551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94887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SA Ballot</a:t>
            </a:r>
          </a:p>
          <a:p>
            <a:pPr lvl="2"/>
            <a:r>
              <a:rPr lang="en-AU" dirty="0"/>
              <a:t>(Nov 2019) Still not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48733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(probably after March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941105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Hawaii in Nov 2019 for submission of draft for information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9696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96503526"/>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marR="0"/>
                </a:tc>
                <a:tc>
                  <a:txBody>
                    <a:bodyPr/>
                    <a:lstStyle/>
                    <a:p>
                      <a:pPr algn="ctr"/>
                      <a:r>
                        <a:rPr lang="en-GB" sz="1600" dirty="0">
                          <a:solidFill>
                            <a:schemeClr val="tx1"/>
                          </a:solidFill>
                          <a:latin typeface="+mj-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marR="0"/>
                </a:tc>
                <a:tc>
                  <a:txBody>
                    <a:bodyPr/>
                    <a:lstStyle/>
                    <a:p>
                      <a:pPr algn="ctr"/>
                      <a:r>
                        <a:rPr lang="en-GB" sz="1600" dirty="0">
                          <a:solidFill>
                            <a:schemeClr val="tx1"/>
                          </a:solidFill>
                          <a:latin typeface="+mj-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marR="0"/>
                </a:tc>
                <a:tc>
                  <a:txBody>
                    <a:bodyPr/>
                    <a:lstStyle/>
                    <a:p>
                      <a:pPr algn="ctr"/>
                      <a:r>
                        <a:rPr lang="en-GB" sz="1600" dirty="0">
                          <a:solidFill>
                            <a:schemeClr val="tx1"/>
                          </a:solidFill>
                          <a:latin typeface="+mj-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marR="0"/>
                </a:tc>
                <a:tc>
                  <a:txBody>
                    <a:bodyPr/>
                    <a:lstStyle/>
                    <a:p>
                      <a:pPr algn="ctr"/>
                      <a:r>
                        <a:rPr lang="en-GB" sz="1600" dirty="0">
                          <a:solidFill>
                            <a:schemeClr val="tx1"/>
                          </a:solidFill>
                          <a:latin typeface="+mj-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marR="0"/>
                </a:tc>
                <a:tc>
                  <a:txBody>
                    <a:bodyPr/>
                    <a:lstStyle/>
                    <a:p>
                      <a:pPr algn="ctr"/>
                      <a:r>
                        <a:rPr lang="en-GB" sz="1600" dirty="0">
                          <a:solidFill>
                            <a:schemeClr val="tx1"/>
                          </a:solidFill>
                          <a:latin typeface="+mj-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79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t>Will be published as ISO/IEC/IEEE 8802-3:20</a:t>
            </a:r>
            <a:r>
              <a:rPr lang="en-AU" dirty="0">
                <a:solidFill>
                  <a:srgbClr val="FF0000"/>
                </a:solidFill>
              </a:rPr>
              <a:t>xx</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waiting</a:t>
            </a:r>
          </a:p>
          <a:p>
            <a:pPr lvl="1"/>
            <a:r>
              <a:rPr lang="en-AU" dirty="0"/>
              <a:t>(Nov 2019) Will be sent to 60-day ballot out of Nov 2019</a:t>
            </a:r>
          </a:p>
          <a:p>
            <a:pPr lvl="2"/>
            <a:r>
              <a:rPr lang="en-AU" dirty="0">
                <a:solidFill>
                  <a:srgbClr val="FF0000"/>
                </a:solidFill>
              </a:rPr>
              <a:t>Was it approved?</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14299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approved to be liaised for information in Nov 2019 </a:t>
            </a:r>
          </a:p>
          <a:p>
            <a:pPr lvl="2"/>
            <a:r>
              <a:rPr lang="en-AU" dirty="0">
                <a:solidFill>
                  <a:srgbClr val="FF0000"/>
                </a:solidFill>
              </a:rPr>
              <a:t>(25 Nov 2019) Has not yet been liaised</a:t>
            </a:r>
          </a:p>
          <a:p>
            <a:r>
              <a:rPr lang="en-US" dirty="0"/>
              <a:t>60-day</a:t>
            </a:r>
            <a:r>
              <a:rPr lang="en-AU" dirty="0"/>
              <a:t> pre-ballot: </a:t>
            </a:r>
            <a:r>
              <a:rPr lang="en-AU" dirty="0">
                <a:solidFill>
                  <a:schemeClr val="accent2"/>
                </a:solidFill>
              </a:rPr>
              <a:t>waiting</a:t>
            </a:r>
          </a:p>
          <a:p>
            <a:pPr lvl="1"/>
            <a:r>
              <a:rPr lang="en-AU" dirty="0"/>
              <a:t>Waiting for publication</a:t>
            </a:r>
          </a:p>
          <a:p>
            <a:pPr lvl="1"/>
            <a:r>
              <a:rPr lang="en-AU" dirty="0"/>
              <a:t>Delayed until 802.</a:t>
            </a:r>
            <a:r>
              <a:rPr lang="en-AU" dirty="0">
                <a:cs typeface="Arial" panose="020B0604020202020204" pitchFamily="34" charset="0"/>
              </a:rPr>
              <a:t>3-REV FDIS to complete</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15942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will be liaised for information in Nov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approved to be liaised for information in Nov 2019 </a:t>
            </a:r>
          </a:p>
          <a:p>
            <a:pPr lvl="2"/>
            <a:r>
              <a:rPr lang="en-AU" dirty="0">
                <a:solidFill>
                  <a:srgbClr val="FF0000"/>
                </a:solidFill>
              </a:rPr>
              <a:t>(25 Nov 2019) Has not yet been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85548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will be liaised for information in Nov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approved to be liaised for information in Nov 2019 </a:t>
            </a:r>
          </a:p>
          <a:p>
            <a:pPr lvl="2"/>
            <a:r>
              <a:rPr lang="en-AU" dirty="0">
                <a:solidFill>
                  <a:srgbClr val="FF0000"/>
                </a:solidFill>
              </a:rPr>
              <a:t>(25 Nov 2019) Has not yet been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22402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will be liaised for information in Nov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D3.1 approved to be liaised for information in Nov 2019 </a:t>
            </a:r>
          </a:p>
          <a:p>
            <a:pPr lvl="2"/>
            <a:r>
              <a:rPr lang="en-AU" dirty="0">
                <a:solidFill>
                  <a:srgbClr val="FF0000"/>
                </a:solidFill>
              </a:rPr>
              <a:t>(25 Nov 2019) Has not yet been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will be liaised for information in Nov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approved to be liaised for information in Nov 2019 </a:t>
            </a:r>
          </a:p>
          <a:p>
            <a:pPr lvl="2"/>
            <a:r>
              <a:rPr lang="en-AU" dirty="0">
                <a:solidFill>
                  <a:srgbClr val="FF0000"/>
                </a:solidFill>
              </a:rPr>
              <a:t>(25 Nov 2019) Has not yet been liaised</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will be liaised for information in Nov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approved to be liaised for information in Nov 2019 </a:t>
            </a:r>
          </a:p>
          <a:p>
            <a:pPr lvl="2"/>
            <a:r>
              <a:rPr lang="en-AU" dirty="0">
                <a:solidFill>
                  <a:srgbClr val="FF0000"/>
                </a:solidFill>
              </a:rPr>
              <a:t>(25 Nov 2019) Has not yet been liaised</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0724611"/>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rgbClr val="FF0000"/>
                          </a:solidFill>
                          <a:latin typeface="+mj-lt"/>
                          <a:cs typeface="Arial" panose="020B0604020202020204" pitchFamily="34" charset="0"/>
                        </a:rPr>
                        <a:t>D2.0</a:t>
                      </a:r>
                    </a:p>
                  </a:txBody>
                  <a:tcPr marL="115147" marR="115147"/>
                </a:tc>
                <a:tc>
                  <a:txBody>
                    <a:bodyPr/>
                    <a:lstStyle/>
                    <a:p>
                      <a:pPr algn="ctr"/>
                      <a:r>
                        <a:rPr lang="en-AU" sz="1600" b="0" dirty="0">
                          <a:solidFill>
                            <a:srgbClr val="FF0000"/>
                          </a:solidFill>
                          <a:latin typeface="+mj-lt"/>
                          <a:cs typeface="Arial" panose="020B0604020202020204" pitchFamily="34" charset="0"/>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is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waiting for start</a:t>
            </a:r>
          </a:p>
          <a:p>
            <a:pPr lvl="1"/>
            <a:r>
              <a:rPr lang="en-AU" dirty="0"/>
              <a:t>(Oct 2019) Jodi </a:t>
            </a:r>
            <a:r>
              <a:rPr lang="en-AU" dirty="0" err="1"/>
              <a:t>Haasz</a:t>
            </a:r>
            <a:r>
              <a:rPr lang="en-AU" dirty="0"/>
              <a:t> hopes it will start in next 8 weeks</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waiting for start</a:t>
            </a:r>
          </a:p>
          <a:p>
            <a:pPr lvl="1"/>
            <a:r>
              <a:rPr lang="en-AU" dirty="0"/>
              <a:t>(Oct 2019) Jodi </a:t>
            </a:r>
            <a:r>
              <a:rPr lang="en-AU" dirty="0" err="1"/>
              <a:t>Haasz</a:t>
            </a:r>
            <a:r>
              <a:rPr lang="en-AU" dirty="0"/>
              <a:t> hopes it will start in next 8 weeks</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waiting for start</a:t>
            </a:r>
          </a:p>
          <a:p>
            <a:pPr lvl="1"/>
            <a:r>
              <a:rPr lang="en-AU" dirty="0"/>
              <a:t>(Oct 2019) Jodi </a:t>
            </a:r>
            <a:r>
              <a:rPr lang="en-AU" dirty="0" err="1"/>
              <a:t>Haasz</a:t>
            </a:r>
            <a:r>
              <a:rPr lang="en-AU" dirty="0"/>
              <a:t> hopes it will start in next 8 weeks</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2"/>
            <a:r>
              <a:rPr lang="en-AU" dirty="0"/>
              <a:t>Possibly send D6.0 for information in March 2020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2"/>
            <a:r>
              <a:rPr lang="en-AU" dirty="0"/>
              <a:t>Possibly send D5.0 for information in March 2020</a:t>
            </a:r>
          </a:p>
          <a:p>
            <a:pPr lvl="2"/>
            <a:r>
              <a:rPr lang="en-AU" dirty="0"/>
              <a:t>802.11ay won’t go to SA ballot until 802.11ax goes to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will be liaised in Nov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approved to be liaised for information in Nov 2019 </a:t>
            </a:r>
          </a:p>
          <a:p>
            <a:pPr lvl="2"/>
            <a:r>
              <a:rPr lang="en-AU" dirty="0">
                <a:solidFill>
                  <a:srgbClr val="FF0000"/>
                </a:solidFill>
              </a:rPr>
              <a:t>(25 Nov 2019) Has not yet been liaised</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22191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 we have any volunteers to attend the SC6 meeting in London?</a:t>
            </a:r>
          </a:p>
        </p:txBody>
      </p:sp>
      <p:sp>
        <p:nvSpPr>
          <p:cNvPr id="3" name="Content Placeholder 2"/>
          <p:cNvSpPr>
            <a:spLocks noGrp="1"/>
          </p:cNvSpPr>
          <p:nvPr>
            <p:ph idx="1"/>
          </p:nvPr>
        </p:nvSpPr>
        <p:spPr/>
        <p:txBody>
          <a:bodyPr/>
          <a:lstStyle/>
          <a:p>
            <a:pPr lvl="1"/>
            <a:r>
              <a:rPr lang="en-AU" dirty="0"/>
              <a:t>Tentative volunteers</a:t>
            </a:r>
          </a:p>
          <a:p>
            <a:pPr lvl="2"/>
            <a:r>
              <a:rPr lang="en-AU" dirty="0"/>
              <a:t>Stephen McCann (will be attending)</a:t>
            </a:r>
          </a:p>
          <a:p>
            <a:pPr lvl="2"/>
            <a:r>
              <a:rPr lang="en-AU" dirty="0"/>
              <a:t>Paul Congdon (will be in London that week)</a:t>
            </a:r>
          </a:p>
          <a:p>
            <a:pPr lvl="2"/>
            <a:r>
              <a:rPr lang="en-AU" dirty="0"/>
              <a:t>Karen Randall (maybe)</a:t>
            </a:r>
          </a:p>
          <a:p>
            <a:pPr lvl="2"/>
            <a:r>
              <a:rPr lang="en-AU" dirty="0"/>
              <a:t>David Law (maybe)</a:t>
            </a:r>
          </a:p>
          <a:p>
            <a:pPr lvl="2"/>
            <a:r>
              <a:rPr lang="en-AU" dirty="0"/>
              <a:t>Dorothy Stanley (big maybe)</a:t>
            </a:r>
          </a:p>
          <a:p>
            <a:pPr lvl="2"/>
            <a:r>
              <a:rPr lang="en-AU" dirty="0"/>
              <a:t>Jodi </a:t>
            </a:r>
            <a:r>
              <a:rPr lang="en-AU" dirty="0" err="1"/>
              <a:t>Haasz</a:t>
            </a:r>
            <a:r>
              <a:rPr lang="en-AU" dirty="0"/>
              <a:t> </a:t>
            </a:r>
            <a:r>
              <a:rPr lang="en-AU"/>
              <a:t>(probably not)</a:t>
            </a:r>
            <a:endParaRPr lang="en-AU" dirty="0"/>
          </a:p>
          <a:p>
            <a:pPr lvl="1"/>
            <a:r>
              <a:rPr lang="en-AU" dirty="0"/>
              <a:t>The role of any volunteers will be to gather information and to present the IEEE 802.11 Liaison report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6573178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Jodi will ask for WebEx</a:t>
            </a:r>
          </a:p>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a:p>
            <a:pPr lvl="1"/>
            <a:r>
              <a:rPr lang="en-GB" dirty="0"/>
              <a:t>Registration:</a:t>
            </a:r>
          </a:p>
          <a:p>
            <a:r>
              <a:rPr lang="en-GB" dirty="0"/>
              <a:t>Following meeting</a:t>
            </a:r>
          </a:p>
          <a:p>
            <a:pPr lvl="1"/>
            <a:r>
              <a:rPr lang="en-GB" dirty="0"/>
              <a:t>Oct or Nov 2020 in Austria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a:pPr>
            <a:r>
              <a:rPr lang="en-AU" dirty="0"/>
              <a:t>Welcome</a:t>
            </a:r>
          </a:p>
          <a:p>
            <a:pPr marL="344488" lvl="1" indent="-342900">
              <a:buFont typeface="+mj-lt"/>
              <a:buAutoNum type="arabicPeriod"/>
            </a:pPr>
            <a:r>
              <a:rPr lang="en-AU" dirty="0"/>
              <a:t>Roll Call of Delegates</a:t>
            </a:r>
          </a:p>
          <a:p>
            <a:pPr marL="344488" lvl="1" indent="-342900">
              <a:buFont typeface="+mj-lt"/>
              <a:buAutoNum type="arabicPeriod"/>
            </a:pPr>
            <a:r>
              <a:rPr lang="en-AU" dirty="0"/>
              <a:t>ISO Code of Conduct</a:t>
            </a:r>
          </a:p>
          <a:p>
            <a:pPr lvl="2"/>
            <a:r>
              <a:rPr lang="en-AU" b="0" dirty="0">
                <a:solidFill>
                  <a:srgbClr val="FF0000"/>
                </a:solidFill>
              </a:rPr>
              <a:t>6NXXXX: Suggestions for implementation of the ISO Code of Conduct</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a:t>
            </a:r>
          </a:p>
          <a:p>
            <a:pPr marL="344488" lvl="1" indent="-342900">
              <a:buFont typeface="+mj-lt"/>
              <a:buAutoNum type="arabicPeriod"/>
            </a:pPr>
            <a:r>
              <a:rPr lang="en-AU" dirty="0"/>
              <a:t>Active Work Items</a:t>
            </a:r>
          </a:p>
          <a:p>
            <a:pPr lvl="2"/>
            <a:r>
              <a:rPr lang="en-AU" b="0" dirty="0"/>
              <a:t>6.1 Revision ISO/IEC 21481:2012 - Near Field Communication Interface and Protocol -2 (NFCIP-2)</a:t>
            </a:r>
          </a:p>
          <a:p>
            <a:pPr lvl="2"/>
            <a:r>
              <a:rPr lang="en-AU" b="0" dirty="0"/>
              <a:t>6.2 Revision ISO/IEC 17982:2012 - Close Capacitive Coupling Communication Physical Layer (CCCC PHY)</a:t>
            </a: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821679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7"/>
            </a:pPr>
            <a:r>
              <a:rPr lang="en-AU" dirty="0"/>
              <a:t>Ad-Hoc group updates related to WG 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a:t>Liaison</a:t>
            </a:r>
          </a:p>
          <a:p>
            <a:pPr lvl="2"/>
            <a:r>
              <a:rPr lang="en-AU" b="0" dirty="0"/>
              <a:t>8.1 Liaisons with other SDOs</a:t>
            </a:r>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802</a:t>
            </a:r>
          </a:p>
          <a:p>
            <a:pPr lvl="3"/>
            <a:r>
              <a:rPr lang="en-AU" b="0" dirty="0"/>
              <a:t>NFC Forum</a:t>
            </a:r>
          </a:p>
          <a:p>
            <a:pPr lvl="3"/>
            <a:r>
              <a:rPr lang="en-AU" b="0" dirty="0"/>
              <a:t>IEC TC 100/TA 15</a:t>
            </a:r>
          </a:p>
          <a:p>
            <a:pPr lvl="3"/>
            <a:r>
              <a:rPr lang="en-AU" b="0" dirty="0"/>
              <a:t>ECMA International</a:t>
            </a:r>
          </a:p>
          <a:p>
            <a:pPr lvl="2"/>
            <a:r>
              <a:rPr lang="en-AU" b="0" dirty="0"/>
              <a:t>8.2 Review liaison status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7474688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a:buFont typeface="+mj-lt"/>
              <a:buAutoNum type="arabicPeriod" startAt="9"/>
            </a:pPr>
            <a:r>
              <a:rPr lang="en-AU" b="0" dirty="0"/>
              <a:t>Introduction of New Item</a:t>
            </a:r>
          </a:p>
          <a:p>
            <a:pPr lvl="2"/>
            <a:r>
              <a:rPr lang="en-AU" dirty="0">
                <a:solidFill>
                  <a:srgbClr val="FF0000"/>
                </a:solidFill>
              </a:rPr>
              <a:t>WG1Nxxx: Technology of Variable Low Power Wake up OOK signal and Radio Device inter-operable with ISM Legacy communication</a:t>
            </a:r>
            <a:endParaRPr lang="en-AU" b="0" dirty="0">
              <a:solidFill>
                <a:srgbClr val="FF0000"/>
              </a:solidFill>
            </a:endParaRPr>
          </a:p>
          <a:p>
            <a:pPr>
              <a:buFont typeface="+mj-lt"/>
              <a:buAutoNum type="arabicPeriod" startAt="9"/>
            </a:pPr>
            <a:r>
              <a:rPr lang="en-AU" b="0" dirty="0"/>
              <a:t>Other Business</a:t>
            </a:r>
          </a:p>
          <a:p>
            <a:pPr lvl="2"/>
            <a:r>
              <a:rPr lang="en-AU" dirty="0"/>
              <a:t>10.1 Improvement of WG 1 Organization</a:t>
            </a:r>
          </a:p>
          <a:p>
            <a:pPr lvl="2"/>
            <a:r>
              <a:rPr lang="en-AU" dirty="0"/>
              <a:t>10.2 Information from ISO Central Secretariat/TMB/…</a:t>
            </a:r>
            <a:endParaRPr lang="en-AU" b="0" dirty="0"/>
          </a:p>
          <a:p>
            <a:pPr>
              <a:buFont typeface="+mj-lt"/>
              <a:buAutoNum type="arabicPeriod" startAt="9"/>
            </a:pPr>
            <a:r>
              <a:rPr lang="en-AU" b="0" dirty="0"/>
              <a:t>Development, Review, and Approval of Draft WG1 Resolutions</a:t>
            </a:r>
          </a:p>
          <a:p>
            <a:pPr>
              <a:buFont typeface="+mj-lt"/>
              <a:buAutoNum type="arabicPeriod" startAt="9"/>
            </a:pPr>
            <a:r>
              <a:rPr lang="en-AU" b="0" dirty="0"/>
              <a:t>Close</a:t>
            </a:r>
          </a:p>
          <a:p>
            <a:endParaRPr lang="en-AU" b="0"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1445050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will be requested to authorise a status report for SC6’s next meeting</a:t>
            </a:r>
          </a:p>
        </p:txBody>
      </p:sp>
      <p:sp>
        <p:nvSpPr>
          <p:cNvPr id="8" name="Content Placeholder 7"/>
          <p:cNvSpPr>
            <a:spLocks noGrp="1"/>
          </p:cNvSpPr>
          <p:nvPr>
            <p:ph idx="1"/>
          </p:nvPr>
        </p:nvSpPr>
        <p:spPr/>
        <p:txBody>
          <a:bodyPr/>
          <a:lstStyle/>
          <a:p>
            <a:pPr lvl="1"/>
            <a:r>
              <a:rPr lang="en-AU" dirty="0"/>
              <a:t>IEEE 802 provides a status report of activities in the PSDO process for each SC6 meeting </a:t>
            </a:r>
          </a:p>
          <a:p>
            <a:pPr lvl="1"/>
            <a:r>
              <a:rPr lang="en-AU" dirty="0"/>
              <a:t>It has been determined over time that a suitable status report is based on the status pages for each activity in the PSDO process contained in the IEEE 802 JTC1 SC agenda’s</a:t>
            </a:r>
          </a:p>
          <a:p>
            <a:pPr lvl="1"/>
            <a:r>
              <a:rPr lang="en-AU" dirty="0"/>
              <a:t>It is therefore requested that the IEEE 802 EC authorise the Chair &amp; Vice-Chair of the </a:t>
            </a:r>
            <a:r>
              <a:rPr lang="en-AU" i="1" dirty="0"/>
              <a:t>IEEE 802 JTC1 SC</a:t>
            </a:r>
            <a:r>
              <a:rPr lang="en-AU" dirty="0"/>
              <a:t> to develop such a report for submission to SC6 by 17 Jan 2020</a:t>
            </a:r>
          </a:p>
          <a:p>
            <a:pPr lvl="2"/>
            <a:r>
              <a:rPr lang="en-AU" i="1" dirty="0"/>
              <a:t>Authorise the Chair &amp; Vice Chair of IEEE 802 JTC1 SC to develop a status report on behalf of IEEE 802, based on the status pages in 11-19-1731, for consideration by ISO/IEC JTC1/SC6 at their meeting in Feb 2020</a:t>
            </a:r>
          </a:p>
          <a:p>
            <a:pPr lvl="2"/>
            <a:r>
              <a:rPr lang="en-AU" dirty="0"/>
              <a:t>Moved:</a:t>
            </a:r>
          </a:p>
          <a:p>
            <a:pPr lvl="2"/>
            <a:r>
              <a:rPr lang="en-AU" dirty="0"/>
              <a:t>Seconded: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Tree>
    <p:extLst>
      <p:ext uri="{BB962C8B-B14F-4D97-AF65-F5344CB8AC3E}">
        <p14:creationId xmlns:p14="http://schemas.microsoft.com/office/powerpoint/2010/main" val="33153786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24320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January 2020 meeting in Irvine</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a:latin typeface="+mj-lt"/>
              </a:rPr>
              <a:t>14 </a:t>
            </a:r>
            <a:r>
              <a:rPr lang="en-US" sz="1600" b="1" dirty="0">
                <a:latin typeface="+mj-lt"/>
              </a:rPr>
              <a:t>Jan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2285021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9312439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2"/>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15941415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3833330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Irvine </a:t>
            </a:r>
            <a:r>
              <a:rPr lang="en-AU" i="1" dirty="0"/>
              <a:t>in January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3233178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3176505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2852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14930</Words>
  <Application>Microsoft Office PowerPoint</Application>
  <PresentationFormat>On-screen Show (4:3)</PresentationFormat>
  <Paragraphs>2417</Paragraphs>
  <Slides>162</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162</vt:i4>
      </vt:variant>
    </vt:vector>
  </HeadingPairs>
  <TitlesOfParts>
    <vt:vector size="167" baseType="lpstr">
      <vt:lpstr>Arial</vt:lpstr>
      <vt:lpstr>Times New Roman</vt:lpstr>
      <vt:lpstr>802-11-Submission</vt:lpstr>
      <vt:lpstr>Acrobat Document</vt:lpstr>
      <vt:lpstr>Packager Shell Object</vt:lpstr>
      <vt:lpstr>IEEE 802 JTC1 Standing Committee Jan 2020 agenda in Irvine</vt:lpstr>
      <vt:lpstr>This document will be used to run the IEEE 802 JTC1 SC meetings in Irvine in Jan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January 2020 meeting in Irvine</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The issues highlighted in Hawaii related to the balloting process have probably been resolved</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waiting start of FDIS ballot</vt:lpstr>
      <vt:lpstr>IEEE 802.1Qcc PSDO process is on hold until the baseline is approved</vt:lpstr>
      <vt:lpstr>IEEE 802.1Qcp PSDO process is on hold until the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will be liaised when appropriate</vt:lpstr>
      <vt:lpstr>IEEE 802.1X-REV will be liaised when appropriate</vt:lpstr>
      <vt:lpstr>IEEE 802.1CMde will be liaised when appropriate</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will be sent to 60-day ballot soon</vt:lpstr>
      <vt:lpstr>IEEE 802.3cg is on hold until FDIS on 802.3-REV is completed</vt:lpstr>
      <vt:lpstr>IEEE 802.3cn will be liaised for information in Nov 2019</vt:lpstr>
      <vt:lpstr>IEEE 802.3cm will be liaised for information in Nov 2019</vt:lpstr>
      <vt:lpstr>IEEE 802.3cq will be liaised for information in Nov 2019</vt:lpstr>
      <vt:lpstr>IEEE 802.3ch will be liaised for information in Nov 2019</vt:lpstr>
      <vt:lpstr>IEEE 802.3ca will be liaised for information in Nov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802.11REVmd will be liaised in Nov 2019</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Do we have any volunteers to attend the SC6 meeting in London?</vt:lpstr>
      <vt:lpstr>The next SC6 meeting will be held in February 2020 in London</vt:lpstr>
      <vt:lpstr>There is an early draft agenda for the SC6/WG1 meeting</vt:lpstr>
      <vt:lpstr>There is an early draft agenda for the SC6/WG1 meeting</vt:lpstr>
      <vt:lpstr>There is an early draft agenda for the SC6/WG1 meeting</vt:lpstr>
      <vt:lpstr>The 802 EC will be requested to authorise a status report for SC6’s next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2019-11-25T05:41:06Z</dcterms:modified>
</cp:coreProperties>
</file>