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2"/>
  </p:notesMasterIdLst>
  <p:handoutMasterIdLst>
    <p:handoutMasterId r:id="rId43"/>
  </p:handoutMasterIdLst>
  <p:sldIdLst>
    <p:sldId id="606" r:id="rId3"/>
    <p:sldId id="630" r:id="rId4"/>
    <p:sldId id="631" r:id="rId5"/>
    <p:sldId id="612" r:id="rId6"/>
    <p:sldId id="613" r:id="rId7"/>
    <p:sldId id="614" r:id="rId8"/>
    <p:sldId id="615" r:id="rId9"/>
    <p:sldId id="616" r:id="rId10"/>
    <p:sldId id="617" r:id="rId11"/>
    <p:sldId id="627" r:id="rId12"/>
    <p:sldId id="632" r:id="rId13"/>
    <p:sldId id="357" r:id="rId14"/>
    <p:sldId id="395" r:id="rId15"/>
    <p:sldId id="356" r:id="rId16"/>
    <p:sldId id="383" r:id="rId17"/>
    <p:sldId id="384" r:id="rId18"/>
    <p:sldId id="343" r:id="rId19"/>
    <p:sldId id="385" r:id="rId20"/>
    <p:sldId id="386" r:id="rId21"/>
    <p:sldId id="387" r:id="rId22"/>
    <p:sldId id="388" r:id="rId23"/>
    <p:sldId id="639" r:id="rId24"/>
    <p:sldId id="649" r:id="rId25"/>
    <p:sldId id="650" r:id="rId26"/>
    <p:sldId id="651" r:id="rId27"/>
    <p:sldId id="634" r:id="rId28"/>
    <p:sldId id="643" r:id="rId29"/>
    <p:sldId id="638" r:id="rId30"/>
    <p:sldId id="644" r:id="rId31"/>
    <p:sldId id="645" r:id="rId32"/>
    <p:sldId id="637" r:id="rId33"/>
    <p:sldId id="646" r:id="rId34"/>
    <p:sldId id="647" r:id="rId35"/>
    <p:sldId id="648" r:id="rId36"/>
    <p:sldId id="652" r:id="rId37"/>
    <p:sldId id="653" r:id="rId38"/>
    <p:sldId id="654" r:id="rId39"/>
    <p:sldId id="655" r:id="rId40"/>
    <p:sldId id="656"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E3F5FF"/>
    <a:srgbClr val="FFF7F4"/>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18" autoAdjust="0"/>
    <p:restoredTop sz="94660"/>
  </p:normalViewPr>
  <p:slideViewPr>
    <p:cSldViewPr>
      <p:cViewPr>
        <p:scale>
          <a:sx n="146" d="100"/>
          <a:sy n="146" d="100"/>
        </p:scale>
        <p:origin x="20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3808" y="21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92770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30287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45509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8124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343921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26281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8878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802.11-19/2002r2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extLst>
      <p:ext uri="{BB962C8B-B14F-4D97-AF65-F5344CB8AC3E}">
        <p14:creationId xmlns:p14="http://schemas.microsoft.com/office/powerpoint/2010/main" val="3955328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190-02-00be-improved-preamble-puncturing-in-802-11be.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86-02-00be-further-discussion-for-11be-preambl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16-00-00be-11be-preamble-structure.pptx" TargetMode="External"/><Relationship Id="rId3" Type="http://schemas.openxmlformats.org/officeDocument/2006/relationships/hyperlink" Target="https://mentor.ieee.org/802.11/dcn/19/11-19-1487-00-00be-11be-tone-plan.pptx" TargetMode="External"/><Relationship Id="rId7" Type="http://schemas.openxmlformats.org/officeDocument/2006/relationships/hyperlink" Target="https://mentor.ieee.org/802.11/dcn/19/11-19-1497-01-00be-auto-detection-in-11be.pptx" TargetMode="External"/><Relationship Id="rId12" Type="http://schemas.openxmlformats.org/officeDocument/2006/relationships/hyperlink" Target="https://mentor.ieee.org/802.11/dcn/19/11-19-1874-00-00be-11be-preamble-autodetection-follow-up.pptx" TargetMode="External"/><Relationship Id="rId2" Type="http://schemas.openxmlformats.org/officeDocument/2006/relationships/hyperlink" Target="https://mentor.ieee.org/802.11/dcn/19/11-19-1340-02-00be-revisit-tone-pla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9-00-00be-discussion-on-240mhz-bandwidth.pptx" TargetMode="External"/><Relationship Id="rId11"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21-00-00be-further-thoughts-on-11be-tone-plan.pptx" TargetMode="External"/><Relationship Id="rId10" Type="http://schemas.openxmlformats.org/officeDocument/2006/relationships/hyperlink" Target="https://mentor.ieee.org/802.11/dcn/19/11-19-1540-00-00be-eht-preamble-design.pptx" TargetMode="External"/><Relationship Id="rId4" Type="http://schemas.openxmlformats.org/officeDocument/2006/relationships/hyperlink" Target="https://mentor.ieee.org/802.11/dcn/19/11-19-1492-00-00be-non-ofdma-tone-plan-for-320mhz.pptx" TargetMode="External"/><Relationship Id="rId9" Type="http://schemas.openxmlformats.org/officeDocument/2006/relationships/hyperlink" Target="https://mentor.ieee.org/802.11/dcn/19/11-19-1519-00-00be-forward-compatibility-for-wifi-preamble-desig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872-00-00be-joint-mu-analysis-simulations.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556-00-00be-lean-phy-for-eht.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493-00-00be-phase-rotation-for-320mhz.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907-00-00be-multiple-ru-combinations-for-eht.pptx" TargetMode="External"/><Relationship Id="rId5" Type="http://schemas.openxmlformats.org/officeDocument/2006/relationships/hyperlink" Target="https://mentor.ieee.org/802.11/dcn/19/11-19-1606-00-00be-preamble-puncturing-and-sig-b-signaling.pptx" TargetMode="External"/><Relationship Id="rId10" Type="http://schemas.openxmlformats.org/officeDocument/2006/relationships/hyperlink" Target="https://mentor.ieee.org/802.11/dcn/19/11-19-1890-00-00be-phase-rotation-follow-up.pptx" TargetMode="External"/><Relationship Id="rId4" Type="http://schemas.openxmlformats.org/officeDocument/2006/relationships/hyperlink" Target="https://mentor.ieee.org/802.11/dcn/19/11-19-1579-00-00be-adapting-the-11be-channel-model-to-modern-doppler-use-cases.pptx" TargetMode="External"/><Relationship Id="rId9" Type="http://schemas.openxmlformats.org/officeDocument/2006/relationships/hyperlink" Target="https://mentor.ieee.org/802.11/dcn/19/11-19-1877-00-00be-16-spatial-stream-support.pptx" TargetMode="External"/><Relationship Id="rId14" Type="http://schemas.openxmlformats.org/officeDocument/2006/relationships/hyperlink" Target="https://mentor.ieee.org/802.11/dcn/19/11-19-1911-00-00be-11be-channelization-discussio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1939-00-00be-calibration-of-implicit-sounding.pptx" TargetMode="External"/><Relationship Id="rId2" Type="http://schemas.openxmlformats.org/officeDocument/2006/relationships/hyperlink" Target="https://mentor.ieee.org/802.11/dcn/19/11-19-1926-00-00be-dynamic-thresholds-for-channel-bonding.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81-00-00be-phase-rotations-design-for-eht.pptx" TargetMode="External"/><Relationship Id="rId4" Type="http://schemas.openxmlformats.org/officeDocument/2006/relationships/hyperlink" Target="https://mentor.ieee.org/802.11/dcn/19/11-19-1980-00-00be-eht-p-matrices-discuss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916918" cy="276999"/>
          </a:xfrm>
        </p:spPr>
        <p:txBody>
          <a:bodyPr/>
          <a:lstStyle/>
          <a:p>
            <a:pPr>
              <a:defRPr/>
            </a:pPr>
            <a:r>
              <a:rPr lang="en-US" dirty="0"/>
              <a:t>Nov 2019</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err="1"/>
              <a:t>TGbe</a:t>
            </a:r>
            <a:r>
              <a:rPr lang="en-US" altLang="en-US" sz="2800" kern="0"/>
              <a:t> Nov 2019 Meeting Agenda</a:t>
            </a:r>
          </a:p>
          <a:p>
            <a:r>
              <a:rPr lang="en-US" altLang="en-US" sz="2800" kern="0"/>
              <a:t>PHY </a:t>
            </a:r>
            <a:r>
              <a:rPr lang="en-US" altLang="en-US" sz="2800" kern="0" err="1"/>
              <a:t>Adhoc</a:t>
            </a:r>
            <a:endParaRPr lang="en-US" altLang="en-US" sz="2800" ker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2019-11-10</a:t>
            </a:r>
          </a:p>
        </p:txBody>
      </p:sp>
      <p:graphicFrame>
        <p:nvGraphicFramePr>
          <p:cNvPr id="9" name="Object 11"/>
          <p:cNvGraphicFramePr>
            <a:graphicFrameLocks noChangeAspect="1"/>
          </p:cNvGraphicFramePr>
          <p:nvPr>
            <p:extLst>
              <p:ext uri="{D42A27DB-BD31-4B8C-83A1-F6EECF244321}">
                <p14:modId xmlns:p14="http://schemas.microsoft.com/office/powerpoint/2010/main" val="935729763"/>
              </p:ext>
            </p:extLst>
          </p:nvPr>
        </p:nvGraphicFramePr>
        <p:xfrm>
          <a:off x="652463" y="3805238"/>
          <a:ext cx="8397875" cy="1482725"/>
        </p:xfrm>
        <a:graphic>
          <a:graphicData uri="http://schemas.openxmlformats.org/presentationml/2006/ole">
            <mc:AlternateContent xmlns:mc="http://schemas.openxmlformats.org/markup-compatibility/2006">
              <mc:Choice xmlns:v="urn:schemas-microsoft-com:vml" Requires="v">
                <p:oleObj spid="_x0000_s3530" name="Document" r:id="rId3" imgW="8318500" imgH="1473200" progId="Word.Document.8">
                  <p:embed/>
                </p:oleObj>
              </mc:Choice>
              <mc:Fallback>
                <p:oleObj name="Document" r:id="rId3" imgW="8318500" imgH="1473200" progId="Word.Document.8">
                  <p:embed/>
                  <p:pic>
                    <p:nvPicPr>
                      <p:cNvPr id="0" name=""/>
                      <p:cNvPicPr>
                        <a:picLocks noChangeAspect="1" noChangeArrowheads="1"/>
                      </p:cNvPicPr>
                      <p:nvPr/>
                    </p:nvPicPr>
                    <p:blipFill>
                      <a:blip r:embed="rId4"/>
                      <a:srcRect/>
                      <a:stretch>
                        <a:fillRect/>
                      </a:stretch>
                    </p:blipFill>
                    <p:spPr bwMode="auto">
                      <a:xfrm>
                        <a:off x="652463" y="3805238"/>
                        <a:ext cx="8397875"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221592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11</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916918" cy="276999"/>
          </a:xfrm>
        </p:spPr>
        <p:txBody>
          <a:bodyPr/>
          <a:lstStyle/>
          <a:p>
            <a:pPr>
              <a:defRPr/>
            </a:pPr>
            <a:r>
              <a:rPr lang="en-US"/>
              <a:t>Nov 2019</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046971532"/>
              </p:ext>
            </p:extLst>
          </p:nvPr>
        </p:nvGraphicFramePr>
        <p:xfrm>
          <a:off x="914400" y="2324154"/>
          <a:ext cx="7355903" cy="332232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98537">
                  <a:extLst>
                    <a:ext uri="{9D8B030D-6E8A-4147-A177-3AD203B41FA5}">
                      <a16:colId xmlns:a16="http://schemas.microsoft.com/office/drawing/2014/main" val="20004"/>
                    </a:ext>
                  </a:extLst>
                </a:gridCol>
                <a:gridCol w="1336103">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30504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168690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770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717261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1128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4308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94505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6492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408749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Kona, Hawaii</a:t>
            </a:r>
          </a:p>
          <a:p>
            <a:pPr algn="ctr">
              <a:lnSpc>
                <a:spcPct val="90000"/>
              </a:lnSpc>
              <a:buFontTx/>
              <a:buNone/>
            </a:pPr>
            <a:r>
              <a:rPr lang="en-US" altLang="en-US" sz="3200" dirty="0">
                <a:latin typeface="Arial" pitchFamily="34" charset="0"/>
              </a:rPr>
              <a:t>Nov 10-15, 2019</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err="1">
                <a:latin typeface="Arial" pitchFamily="34" charset="0"/>
              </a:rPr>
              <a:t>Tianyu</a:t>
            </a:r>
            <a:r>
              <a:rPr lang="en-US" altLang="en-US" sz="2000" dirty="0">
                <a:latin typeface="Arial" pitchFamily="34" charset="0"/>
              </a:rPr>
              <a:t> Wu (Apple)</a:t>
            </a:r>
          </a:p>
          <a:p>
            <a:pPr algn="ctr">
              <a:lnSpc>
                <a:spcPct val="90000"/>
              </a:lnSpc>
              <a:buFontTx/>
              <a:buNone/>
            </a:pPr>
            <a:r>
              <a:rPr lang="en-US" altLang="en-US" sz="2000" dirty="0">
                <a:latin typeface="Arial" pitchFamily="34" charset="0"/>
              </a:rPr>
              <a:t>Sigurd </a:t>
            </a:r>
            <a:r>
              <a:rPr lang="en-US" altLang="en-US" sz="2000" dirty="0" err="1">
                <a:latin typeface="Arial" pitchFamily="34" charset="0"/>
              </a:rPr>
              <a:t>Schelstraete</a:t>
            </a:r>
            <a:r>
              <a:rPr lang="en-US" altLang="en-US" sz="2000" dirty="0">
                <a:latin typeface="Arial" pitchFamily="34" charset="0"/>
              </a:rPr>
              <a:t> (</a:t>
            </a:r>
            <a:r>
              <a:rPr lang="en-US" altLang="en-US" sz="2000" dirty="0" err="1">
                <a:latin typeface="Arial" pitchFamily="34" charset="0"/>
              </a:rPr>
              <a:t>Quantenna</a:t>
            </a:r>
            <a:r>
              <a:rPr lang="en-US" altLang="en-US" sz="2000" dirty="0">
                <a:latin typeface="Arial" pitchFamily="34" charset="0"/>
              </a:rPr>
              <a:t>)</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14284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3463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F8537-CF5E-0745-88E7-297AA91B40BB}"/>
              </a:ext>
            </a:extLst>
          </p:cNvPr>
          <p:cNvSpPr>
            <a:spLocks noGrp="1"/>
          </p:cNvSpPr>
          <p:nvPr>
            <p:ph type="title"/>
          </p:nvPr>
        </p:nvSpPr>
        <p:spPr/>
        <p:txBody>
          <a:bodyPr/>
          <a:lstStyle/>
          <a:p>
            <a:r>
              <a:rPr lang="en-US" altLang="zh-CN" dirty="0"/>
              <a:t>PHY Pending Straw Poll Submissions</a:t>
            </a:r>
            <a:endParaRPr lang="en-US" dirty="0"/>
          </a:p>
        </p:txBody>
      </p:sp>
      <p:sp>
        <p:nvSpPr>
          <p:cNvPr id="4" name="Slide Number Placeholder 3">
            <a:extLst>
              <a:ext uri="{FF2B5EF4-FFF2-40B4-BE49-F238E27FC236}">
                <a16:creationId xmlns:a16="http://schemas.microsoft.com/office/drawing/2014/main" id="{25C78FF0-C2C4-834E-9C4E-5117BCE698C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F53F2697-2CFC-2C4A-B070-620E7953982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E33CFFC7-FF23-8241-A5E3-6DBDC502906D}"/>
              </a:ext>
            </a:extLst>
          </p:cNvPr>
          <p:cNvSpPr>
            <a:spLocks noGrp="1"/>
          </p:cNvSpPr>
          <p:nvPr>
            <p:ph type="ftr" sz="quarter" idx="3"/>
          </p:nvPr>
        </p:nvSpPr>
        <p:spPr/>
        <p:txBody>
          <a:bodyPr/>
          <a:lstStyle/>
          <a:p>
            <a:pPr>
              <a:defRPr/>
            </a:pPr>
            <a:r>
              <a:rPr lang="en-US"/>
              <a:t>Tianyu Wu (Apple), et al</a:t>
            </a:r>
          </a:p>
        </p:txBody>
      </p:sp>
      <p:sp>
        <p:nvSpPr>
          <p:cNvPr id="7" name="TextBox 8">
            <a:extLst>
              <a:ext uri="{FF2B5EF4-FFF2-40B4-BE49-F238E27FC236}">
                <a16:creationId xmlns:a16="http://schemas.microsoft.com/office/drawing/2014/main" id="{548546CF-0AF7-A442-A0F8-C0CC6275A8C2}"/>
              </a:ext>
            </a:extLst>
          </p:cNvPr>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a:t>
            </a:r>
          </a:p>
          <a:p>
            <a:pPr marL="742950" lvl="1" indent="-285750">
              <a:buFont typeface="Arial" panose="020B0604020202020204" pitchFamily="34" charset="0"/>
              <a:buChar char="•"/>
            </a:pPr>
            <a:r>
              <a:rPr lang="en-US" sz="1600" b="1" dirty="0">
                <a:solidFill>
                  <a:srgbClr val="FF0000"/>
                </a:solidFill>
              </a:rPr>
              <a:t>Docs in red color have been withdrawn.</a:t>
            </a:r>
          </a:p>
          <a:p>
            <a:pPr marL="742950" lvl="1" indent="-285750">
              <a:buFont typeface="Arial" panose="020B0604020202020204" pitchFamily="34" charset="0"/>
              <a:buChar char="•"/>
            </a:pPr>
            <a:r>
              <a:rPr lang="en-US" sz="1600" b="1" dirty="0"/>
              <a:t>Docs in black color have NOT been presented.</a:t>
            </a:r>
          </a:p>
          <a:p>
            <a:pPr marL="742950" lvl="1" indent="-285750">
              <a:buFont typeface="Arial" panose="020B0604020202020204" pitchFamily="34" charset="0"/>
              <a:buChar char="•"/>
            </a:pPr>
            <a:r>
              <a:rPr lang="en-US" sz="1600" b="1" dirty="0">
                <a:solidFill>
                  <a:srgbClr val="FFC000"/>
                </a:solidFill>
              </a:rPr>
              <a:t>Docs presented but need more discussion or deferred</a:t>
            </a:r>
          </a:p>
        </p:txBody>
      </p:sp>
      <p:graphicFrame>
        <p:nvGraphicFramePr>
          <p:cNvPr id="10" name="Table 9">
            <a:extLst>
              <a:ext uri="{FF2B5EF4-FFF2-40B4-BE49-F238E27FC236}">
                <a16:creationId xmlns:a16="http://schemas.microsoft.com/office/drawing/2014/main" id="{2D08AB7E-9503-4B48-BE85-C671E1117B9C}"/>
              </a:ext>
            </a:extLst>
          </p:cNvPr>
          <p:cNvGraphicFramePr>
            <a:graphicFrameLocks noGrp="1"/>
          </p:cNvGraphicFramePr>
          <p:nvPr>
            <p:extLst>
              <p:ext uri="{D42A27DB-BD31-4B8C-83A1-F6EECF244321}">
                <p14:modId xmlns:p14="http://schemas.microsoft.com/office/powerpoint/2010/main" val="4033308989"/>
              </p:ext>
            </p:extLst>
          </p:nvPr>
        </p:nvGraphicFramePr>
        <p:xfrm>
          <a:off x="533400" y="3363404"/>
          <a:ext cx="8382000" cy="1114431"/>
        </p:xfrm>
        <a:graphic>
          <a:graphicData uri="http://schemas.openxmlformats.org/drawingml/2006/table">
            <a:tbl>
              <a:tblPr firstRow="1" bandRow="1"/>
              <a:tblGrid>
                <a:gridCol w="631869">
                  <a:extLst>
                    <a:ext uri="{9D8B030D-6E8A-4147-A177-3AD203B41FA5}">
                      <a16:colId xmlns:a16="http://schemas.microsoft.com/office/drawing/2014/main" val="1409197203"/>
                    </a:ext>
                  </a:extLst>
                </a:gridCol>
                <a:gridCol w="3923090">
                  <a:extLst>
                    <a:ext uri="{9D8B030D-6E8A-4147-A177-3AD203B41FA5}">
                      <a16:colId xmlns:a16="http://schemas.microsoft.com/office/drawing/2014/main" val="3124591976"/>
                    </a:ext>
                  </a:extLst>
                </a:gridCol>
                <a:gridCol w="1256541">
                  <a:extLst>
                    <a:ext uri="{9D8B030D-6E8A-4147-A177-3AD203B41FA5}">
                      <a16:colId xmlns:a16="http://schemas.microsoft.com/office/drawing/2014/main" val="96440863"/>
                    </a:ext>
                  </a:extLst>
                </a:gridCol>
                <a:gridCol w="863872">
                  <a:extLst>
                    <a:ext uri="{9D8B030D-6E8A-4147-A177-3AD203B41FA5}">
                      <a16:colId xmlns:a16="http://schemas.microsoft.com/office/drawing/2014/main" val="85216248"/>
                    </a:ext>
                  </a:extLst>
                </a:gridCol>
                <a:gridCol w="863872">
                  <a:extLst>
                    <a:ext uri="{9D8B030D-6E8A-4147-A177-3AD203B41FA5}">
                      <a16:colId xmlns:a16="http://schemas.microsoft.com/office/drawing/2014/main" val="189387290"/>
                    </a:ext>
                  </a:extLst>
                </a:gridCol>
                <a:gridCol w="842756">
                  <a:extLst>
                    <a:ext uri="{9D8B030D-6E8A-4147-A177-3AD203B41FA5}">
                      <a16:colId xmlns:a16="http://schemas.microsoft.com/office/drawing/2014/main" val="3017754579"/>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52764346"/>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777881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486282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40453573"/>
                  </a:ext>
                </a:extLst>
              </a:tr>
            </a:tbl>
          </a:graphicData>
        </a:graphic>
      </p:graphicFrame>
    </p:spTree>
    <p:extLst>
      <p:ext uri="{BB962C8B-B14F-4D97-AF65-F5344CB8AC3E}">
        <p14:creationId xmlns:p14="http://schemas.microsoft.com/office/powerpoint/2010/main" val="3994540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092B-F72C-C54D-9EA2-6E5FAFE2A1FF}"/>
              </a:ext>
            </a:extLst>
          </p:cNvPr>
          <p:cNvSpPr>
            <a:spLocks noGrp="1"/>
          </p:cNvSpPr>
          <p:nvPr>
            <p:ph type="title"/>
          </p:nvPr>
        </p:nvSpPr>
        <p:spPr/>
        <p:txBody>
          <a:bodyPr/>
          <a:lstStyle/>
          <a:p>
            <a:r>
              <a:rPr lang="en-US" altLang="zh-CN" dirty="0"/>
              <a:t>PHY Submissions (1)</a:t>
            </a:r>
            <a:endParaRPr lang="en-US" dirty="0"/>
          </a:p>
        </p:txBody>
      </p:sp>
      <p:sp>
        <p:nvSpPr>
          <p:cNvPr id="4" name="Slide Number Placeholder 3">
            <a:extLst>
              <a:ext uri="{FF2B5EF4-FFF2-40B4-BE49-F238E27FC236}">
                <a16:creationId xmlns:a16="http://schemas.microsoft.com/office/drawing/2014/main" id="{766AED67-7C67-7046-BFC1-3FF433CF25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A0A64CF7-5B2B-804A-8A33-2070B42182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1806616-0834-F943-99FB-0DBC945009DE}"/>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1E1104EA-462F-5B44-9C38-D449D6158DB3}"/>
              </a:ext>
            </a:extLst>
          </p:cNvPr>
          <p:cNvGraphicFramePr>
            <a:graphicFrameLocks noGrp="1"/>
          </p:cNvGraphicFramePr>
          <p:nvPr>
            <p:extLst>
              <p:ext uri="{D42A27DB-BD31-4B8C-83A1-F6EECF244321}">
                <p14:modId xmlns:p14="http://schemas.microsoft.com/office/powerpoint/2010/main" val="194991393"/>
              </p:ext>
            </p:extLst>
          </p:nvPr>
        </p:nvGraphicFramePr>
        <p:xfrm>
          <a:off x="402248" y="1932830"/>
          <a:ext cx="8339504" cy="4113204"/>
        </p:xfrm>
        <a:graphic>
          <a:graphicData uri="http://schemas.openxmlformats.org/drawingml/2006/table">
            <a:tbl>
              <a:tblPr firstRow="1" bandRow="1"/>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67984">
                  <a:extLst>
                    <a:ext uri="{9D8B030D-6E8A-4147-A177-3AD203B41FA5}">
                      <a16:colId xmlns:a16="http://schemas.microsoft.com/office/drawing/2014/main" val="2805290190"/>
                    </a:ext>
                  </a:extLst>
                </a:gridCol>
                <a:gridCol w="740752">
                  <a:extLst>
                    <a:ext uri="{9D8B030D-6E8A-4147-A177-3AD203B41FA5}">
                      <a16:colId xmlns:a16="http://schemas.microsoft.com/office/drawing/2014/main" val="1045128150"/>
                    </a:ext>
                  </a:extLst>
                </a:gridCol>
              </a:tblGrid>
              <a:tr h="210576">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nchor="ct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Pending</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Non-OFDMA Tone Plan for 320MHz</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1521r0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999730946"/>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l" fontAlgn="b"/>
                      <a:r>
                        <a:rPr lang="en-US" sz="1200" b="0" i="0" u="none" strike="noStrike" dirty="0">
                          <a:solidFill>
                            <a:srgbClr val="00B050"/>
                          </a:solidFill>
                          <a:effectLst/>
                          <a:latin typeface="Times New Roman" panose="02020603050405020304" pitchFamily="18" charset="0"/>
                        </a:rPr>
                        <a:t>  Discussion on 240MHz Bandwidth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a:solidFill>
                            <a:srgbClr val="00B05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a:solidFill>
                            <a:srgbClr val="00B05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S Gothic"/>
                          <a:cs typeface="+mn-cs"/>
                        </a:rPr>
                        <a:t>Tone Plan</a:t>
                      </a:r>
                      <a:endParaRPr lang="en-US" sz="1200" b="0" kern="1200" dirty="0">
                        <a:solidFill>
                          <a:srgbClr val="00B050"/>
                        </a:solidFill>
                        <a:latin typeface="+mn-lt"/>
                        <a:ea typeface="MS Gothic"/>
                        <a:cs typeface="+mn-cs"/>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239086301"/>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1497r</a:t>
                      </a:r>
                      <a:r>
                        <a:rPr lang="en-GB" sz="1200" u="sng" dirty="0">
                          <a:solidFill>
                            <a:srgbClr val="00B050"/>
                          </a:solidFill>
                          <a:effectLst/>
                          <a:latin typeface="+mn-lt"/>
                          <a:ea typeface="Times New Roman" panose="02020603050405020304" pitchFamily="18" charset="0"/>
                        </a:rPr>
                        <a:t>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Auto-detection in 11be</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Si-Chan Noh</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1516r0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err="1">
                          <a:solidFill>
                            <a:srgbClr val="00B050"/>
                          </a:solidFill>
                          <a:latin typeface="+mn-lt"/>
                          <a:ea typeface="+mn-ea"/>
                          <a:cs typeface="+mn-cs"/>
                        </a:rPr>
                        <a:t>Xiaogang</a:t>
                      </a:r>
                      <a:r>
                        <a:rPr lang="en-GB" sz="1200" b="0" kern="1200" dirty="0">
                          <a:solidFill>
                            <a:srgbClr val="00B050"/>
                          </a:solidFill>
                          <a:latin typeface="+mn-lt"/>
                          <a:ea typeface="+mn-ea"/>
                          <a:cs typeface="+mn-cs"/>
                        </a:rPr>
                        <a:t> Chen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1519r0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Forward Compatibility for </a:t>
                      </a:r>
                      <a:r>
                        <a:rPr lang="en-GB" sz="1200" b="0" kern="1200" dirty="0" err="1">
                          <a:solidFill>
                            <a:schemeClr val="tx1"/>
                          </a:solidFill>
                          <a:latin typeface="+mn-lt"/>
                          <a:ea typeface="+mn-ea"/>
                          <a:cs typeface="+mn-cs"/>
                        </a:rPr>
                        <a:t>WiFi</a:t>
                      </a:r>
                      <a:r>
                        <a:rPr lang="en-GB" sz="1200" b="0" kern="1200" dirty="0">
                          <a:solidFill>
                            <a:schemeClr val="tx1"/>
                          </a:solidFill>
                          <a:latin typeface="+mn-lt"/>
                          <a:ea typeface="+mn-ea"/>
                          <a:cs typeface="+mn-cs"/>
                        </a:rPr>
                        <a:t> Preamble Design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Times New Roman"/>
                          <a:ea typeface="MS Gothic"/>
                          <a:cs typeface="+mn-cs"/>
                        </a:rPr>
                        <a:t>Preamble</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10"/>
                        </a:rPr>
                        <a:t>1540r0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Times New Roman"/>
                          <a:ea typeface="MS Gothic"/>
                          <a:cs typeface="+mn-cs"/>
                        </a:rPr>
                        <a:t>Preamble</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566577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11"/>
                        </a:rPr>
                        <a:t>1569r0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Preamble Design Consideration for 11be follow-up</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Times New Roman"/>
                          <a:ea typeface="MS Gothic"/>
                          <a:cs typeface="+mn-cs"/>
                        </a:rPr>
                        <a:t>Preamble</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72021216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Sameer </a:t>
                      </a:r>
                      <a:r>
                        <a:rPr lang="en-US" sz="1200" b="0" i="0" u="none" strike="noStrike" dirty="0" err="1">
                          <a:solidFill>
                            <a:srgbClr val="000000"/>
                          </a:solidFill>
                          <a:effectLst/>
                          <a:latin typeface="Times New Roman" panose="02020603050405020304" pitchFamily="18" charset="0"/>
                        </a:rPr>
                        <a:t>Vermani</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chemeClr val="tx1"/>
                          </a:solidFill>
                          <a:latin typeface="Times New Roman"/>
                          <a:ea typeface="MS Gothic"/>
                          <a:cs typeface="+mn-cs"/>
                        </a:rPr>
                        <a:t>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4184497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12"/>
                        </a:rPr>
                        <a:t>1874</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11be preamble autodetection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chemeClr val="tx1"/>
                          </a:solidFill>
                          <a:latin typeface="Times New Roman"/>
                          <a:ea typeface="MS Gothic"/>
                          <a:cs typeface="+mn-cs"/>
                        </a:rPr>
                        <a:t>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95211742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802.11be preamble and auto-detection follow up</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Ross Jian Yu</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chemeClr val="tx1"/>
                          </a:solidFill>
                          <a:latin typeface="Times New Roman"/>
                          <a:ea typeface="MS Gothic"/>
                          <a:cs typeface="+mn-cs"/>
                        </a:rPr>
                        <a:t>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77593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C9E99-885D-944D-9B25-111AB72A7FB2}"/>
              </a:ext>
            </a:extLst>
          </p:cNvPr>
          <p:cNvSpPr>
            <a:spLocks noGrp="1"/>
          </p:cNvSpPr>
          <p:nvPr>
            <p:ph type="title"/>
          </p:nvPr>
        </p:nvSpPr>
        <p:spPr/>
        <p:txBody>
          <a:bodyPr/>
          <a:lstStyle/>
          <a:p>
            <a:r>
              <a:rPr lang="en-US" altLang="zh-CN" dirty="0"/>
              <a:t>PHY Submissions (2)</a:t>
            </a:r>
            <a:endParaRPr lang="en-US" dirty="0"/>
          </a:p>
        </p:txBody>
      </p:sp>
      <p:sp>
        <p:nvSpPr>
          <p:cNvPr id="4" name="Slide Number Placeholder 3">
            <a:extLst>
              <a:ext uri="{FF2B5EF4-FFF2-40B4-BE49-F238E27FC236}">
                <a16:creationId xmlns:a16="http://schemas.microsoft.com/office/drawing/2014/main" id="{FCD17179-11B8-8C4C-93D2-58BB2605D9B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40D130DE-37E8-E94D-8464-5E29EEB13E07}"/>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6EE09439-A087-0B4B-86BE-1AB9BE1AD5B3}"/>
              </a:ext>
            </a:extLst>
          </p:cNvPr>
          <p:cNvSpPr>
            <a:spLocks noGrp="1"/>
          </p:cNvSpPr>
          <p:nvPr>
            <p:ph type="ftr" sz="quarter" idx="3"/>
          </p:nvPr>
        </p:nvSpPr>
        <p:spPr/>
        <p:txBody>
          <a:bodyPr/>
          <a:lstStyle/>
          <a:p>
            <a:pPr>
              <a:defRPr/>
            </a:pPr>
            <a:r>
              <a:rPr lang="en-US"/>
              <a:t>Tianyu Wu (Apple), et al</a:t>
            </a:r>
          </a:p>
        </p:txBody>
      </p:sp>
      <p:graphicFrame>
        <p:nvGraphicFramePr>
          <p:cNvPr id="9" name="Table 8">
            <a:extLst>
              <a:ext uri="{FF2B5EF4-FFF2-40B4-BE49-F238E27FC236}">
                <a16:creationId xmlns:a16="http://schemas.microsoft.com/office/drawing/2014/main" id="{2D70D49B-49F6-E149-B830-697F515820BD}"/>
              </a:ext>
            </a:extLst>
          </p:cNvPr>
          <p:cNvGraphicFramePr>
            <a:graphicFrameLocks noGrp="1"/>
          </p:cNvGraphicFramePr>
          <p:nvPr>
            <p:extLst>
              <p:ext uri="{D42A27DB-BD31-4B8C-83A1-F6EECF244321}">
                <p14:modId xmlns:p14="http://schemas.microsoft.com/office/powerpoint/2010/main" val="1968639409"/>
              </p:ext>
            </p:extLst>
          </p:nvPr>
        </p:nvGraphicFramePr>
        <p:xfrm>
          <a:off x="533400" y="1676400"/>
          <a:ext cx="8153400" cy="4656268"/>
        </p:xfrm>
        <a:graphic>
          <a:graphicData uri="http://schemas.openxmlformats.org/drawingml/2006/table">
            <a:tbl>
              <a:tblPr firstRow="1" bandRow="1"/>
              <a:tblGrid>
                <a:gridCol w="685800">
                  <a:extLst>
                    <a:ext uri="{9D8B030D-6E8A-4147-A177-3AD203B41FA5}">
                      <a16:colId xmlns:a16="http://schemas.microsoft.com/office/drawing/2014/main" val="20000"/>
                    </a:ext>
                  </a:extLst>
                </a:gridCol>
                <a:gridCol w="36273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56212">
                  <a:extLst>
                    <a:ext uri="{9D8B030D-6E8A-4147-A177-3AD203B41FA5}">
                      <a16:colId xmlns:a16="http://schemas.microsoft.com/office/drawing/2014/main" val="2805290190"/>
                    </a:ext>
                  </a:extLst>
                </a:gridCol>
                <a:gridCol w="685800">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1493r0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a:t>
                      </a:r>
                      <a:r>
                        <a:rPr lang="en-GB" sz="1200" b="0" kern="1200" dirty="0">
                          <a:solidFill>
                            <a:schemeClr val="tx1"/>
                          </a:solidFill>
                          <a:latin typeface="Times New Roman"/>
                          <a:ea typeface="MS Gothic"/>
                          <a:cs typeface="+mn-cs"/>
                        </a:rPr>
                        <a:t>Phase Rotation for 320MHz</a:t>
                      </a: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60040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1556r0</a:t>
                      </a:r>
                      <a:endParaRPr lang="en-US" sz="120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Lean PHY for EHT</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25279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1579r0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4252049"/>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5"/>
                        </a:rPr>
                        <a:t>1606r0</a:t>
                      </a:r>
                      <a:endParaRPr lang="en-US" sz="1200" u="none"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Preamble Puncturing and SIG-B </a:t>
                      </a:r>
                      <a:r>
                        <a:rPr lang="en-GB" sz="1200" u="none" kern="1200" dirty="0" err="1">
                          <a:solidFill>
                            <a:schemeClr val="tx1"/>
                          </a:solidFill>
                          <a:effectLst/>
                          <a:latin typeface="+mn-lt"/>
                          <a:ea typeface="MS Gothic" panose="020B0609070205080204" pitchFamily="49" charset="-128"/>
                        </a:rPr>
                        <a:t>Signaling</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John Son</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111882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8"/>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Joint MU Analysis &amp; Simulations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Multi-AP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Performance Comparison of LTF Designs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2439314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16 Spatial Stream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1890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5522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1571562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Multi-Ru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0608001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P matrices to support more than 8 TX chains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142431773"/>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11be channelization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471166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398643667"/>
                  </a:ext>
                </a:extLst>
              </a:tr>
            </a:tbl>
          </a:graphicData>
        </a:graphic>
      </p:graphicFrame>
    </p:spTree>
    <p:extLst>
      <p:ext uri="{BB962C8B-B14F-4D97-AF65-F5344CB8AC3E}">
        <p14:creationId xmlns:p14="http://schemas.microsoft.com/office/powerpoint/2010/main" val="116346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CE-5E6C-F344-99EB-D1E54A1B054B}"/>
              </a:ext>
            </a:extLst>
          </p:cNvPr>
          <p:cNvSpPr>
            <a:spLocks noGrp="1"/>
          </p:cNvSpPr>
          <p:nvPr>
            <p:ph type="title"/>
          </p:nvPr>
        </p:nvSpPr>
        <p:spPr/>
        <p:txBody>
          <a:bodyPr/>
          <a:lstStyle/>
          <a:p>
            <a:r>
              <a:rPr lang="en-US" altLang="zh-CN" dirty="0"/>
              <a:t>PHY Submissions (3)</a:t>
            </a:r>
            <a:endParaRPr lang="en-US" dirty="0"/>
          </a:p>
        </p:txBody>
      </p:sp>
      <p:sp>
        <p:nvSpPr>
          <p:cNvPr id="4" name="Slide Number Placeholder 3">
            <a:extLst>
              <a:ext uri="{FF2B5EF4-FFF2-40B4-BE49-F238E27FC236}">
                <a16:creationId xmlns:a16="http://schemas.microsoft.com/office/drawing/2014/main" id="{A34AD498-60D3-8F4E-AE11-4C18C1625C6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D0AC72A8-7D6D-B04D-B550-53DE0C363BE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F79EF11-8403-2C45-B3B7-77A5D14E2009}"/>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990C54D3-8E99-0C42-BF69-990D74EC6421}"/>
              </a:ext>
            </a:extLst>
          </p:cNvPr>
          <p:cNvGraphicFramePr>
            <a:graphicFrameLocks noGrp="1"/>
          </p:cNvGraphicFramePr>
          <p:nvPr>
            <p:extLst>
              <p:ext uri="{D42A27DB-BD31-4B8C-83A1-F6EECF244321}">
                <p14:modId xmlns:p14="http://schemas.microsoft.com/office/powerpoint/2010/main" val="3858466079"/>
              </p:ext>
            </p:extLst>
          </p:nvPr>
        </p:nvGraphicFramePr>
        <p:xfrm>
          <a:off x="533400" y="2049125"/>
          <a:ext cx="8153400" cy="1776706"/>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Consideration of EHT-LTF</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2"/>
                        </a:rPr>
                        <a:t>1926</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Leonardo </a:t>
                      </a:r>
                      <a:r>
                        <a:rPr lang="en-US" sz="1200" b="0" i="0" u="none" strike="noStrike" dirty="0" err="1">
                          <a:solidFill>
                            <a:srgbClr val="000000"/>
                          </a:solidFill>
                          <a:effectLst/>
                          <a:latin typeface="Times New Roman" panose="02020603050405020304" pitchFamily="18" charset="0"/>
                        </a:rPr>
                        <a:t>Lanante</a:t>
                      </a:r>
                      <a:r>
                        <a:rPr lang="en-US" sz="1200" b="0" i="0" u="none" strike="noStrike" dirty="0">
                          <a:solidFill>
                            <a:srgbClr val="000000"/>
                          </a:solidFill>
                          <a:effectLst/>
                          <a:latin typeface="Times New Roman" panose="02020603050405020304" pitchFamily="18" charset="0"/>
                        </a:rPr>
                        <a:t> Jr</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Calibration of Implicit Sounding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384163848"/>
                  </a:ext>
                </a:extLst>
              </a:tr>
              <a:tr h="297047">
                <a:tc>
                  <a:txBody>
                    <a:bodyPr/>
                    <a:lstStyle/>
                    <a:p>
                      <a:pPr algn="ctr" fontAlgn="b"/>
                      <a:r>
                        <a:rPr lang="en-US" sz="1200" b="0" i="0" u="none" strike="noStrike" dirty="0">
                          <a:solidFill>
                            <a:srgbClr val="000000"/>
                          </a:solidFill>
                          <a:effectLst/>
                          <a:latin typeface="+mn-lt"/>
                          <a:hlinkClick r:id="rId4"/>
                        </a:rPr>
                        <a:t>1980</a:t>
                      </a:r>
                      <a:r>
                        <a:rPr lang="en-US" sz="1200" b="0" i="0" u="none" strike="noStrike" dirty="0">
                          <a:solidFill>
                            <a:schemeClr val="tx1"/>
                          </a:solidFill>
                          <a:effectLst/>
                          <a:latin typeface="Times New Roman" panose="02020603050405020304" pitchFamily="18" charset="0"/>
                          <a:hlinkClick r:id="rId4"/>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EHT P matrices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mn-lt"/>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00307883"/>
                  </a:ext>
                </a:extLst>
              </a:tr>
              <a:tr h="297047">
                <a:tc>
                  <a:txBody>
                    <a:bodyPr/>
                    <a:lstStyle/>
                    <a:p>
                      <a:pPr algn="ctr" fontAlgn="b"/>
                      <a:r>
                        <a:rPr lang="en-US" sz="1200" b="0" i="0" u="none" strike="noStrike" dirty="0">
                          <a:solidFill>
                            <a:srgbClr val="000000"/>
                          </a:solidFill>
                          <a:effectLst/>
                          <a:latin typeface="+mn-lt"/>
                          <a:hlinkClick r:id="rId5"/>
                        </a:rPr>
                        <a:t>1981</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Phase Rotations Design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634182"/>
                  </a:ext>
                </a:extLst>
              </a:tr>
            </a:tbl>
          </a:graphicData>
        </a:graphic>
      </p:graphicFrame>
    </p:spTree>
    <p:extLst>
      <p:ext uri="{BB962C8B-B14F-4D97-AF65-F5344CB8AC3E}">
        <p14:creationId xmlns:p14="http://schemas.microsoft.com/office/powerpoint/2010/main" val="299096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(11-19/1066r2 SP2)</a:t>
            </a:r>
            <a:endParaRPr lang="zh-CN" altLang="en-US" dirty="0"/>
          </a:p>
        </p:txBody>
      </p:sp>
      <p:sp>
        <p:nvSpPr>
          <p:cNvPr id="3" name="内容占位符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GB" altLang="ko-KR" dirty="0"/>
              <a:t>11be supports 240 MHz and 160+80 MHz </a:t>
            </a:r>
            <a:r>
              <a:rPr lang="en-US" altLang="ko-KR" dirty="0"/>
              <a:t>transmission</a:t>
            </a:r>
            <a:endParaRPr lang="en-GB" altLang="ko-KR" dirty="0"/>
          </a:p>
          <a:p>
            <a:pPr lvl="2"/>
            <a:r>
              <a:rPr lang="en-GB" altLang="ko-KR" dirty="0"/>
              <a:t>Whether 240 / 160+80 MHz </a:t>
            </a:r>
            <a:r>
              <a:rPr lang="en-US" altLang="ko-KR" dirty="0"/>
              <a:t>is</a:t>
            </a:r>
            <a:r>
              <a:rPr lang="ko-KR" altLang="en-US" dirty="0"/>
              <a:t> </a:t>
            </a:r>
            <a:r>
              <a:rPr lang="en-US" altLang="ko-KR" dirty="0"/>
              <a:t>formed by 80MHz channel </a:t>
            </a:r>
            <a:r>
              <a:rPr lang="en-GB" altLang="ko-KR" dirty="0"/>
              <a:t>puncturing of 320 / 160+160 MHz is TBD</a:t>
            </a:r>
          </a:p>
          <a:p>
            <a:endParaRPr lang="en-US" altLang="zh-CN" dirty="0"/>
          </a:p>
          <a:p>
            <a:r>
              <a:rPr lang="en-US" altLang="zh-CN" dirty="0"/>
              <a:t>Y/N/A: 25/0/10</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26</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604506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D81F-2F47-C842-A276-33739966217F}"/>
              </a:ext>
            </a:extLst>
          </p:cNvPr>
          <p:cNvSpPr>
            <a:spLocks noGrp="1"/>
          </p:cNvSpPr>
          <p:nvPr>
            <p:ph type="title"/>
          </p:nvPr>
        </p:nvSpPr>
        <p:spPr/>
        <p:txBody>
          <a:bodyPr/>
          <a:lstStyle/>
          <a:p>
            <a:r>
              <a:rPr lang="en-US" altLang="zh-CN" dirty="0"/>
              <a:t>SP #2 (11-19/1066r1 SP4)</a:t>
            </a:r>
            <a:endParaRPr lang="en-US" dirty="0"/>
          </a:p>
        </p:txBody>
      </p:sp>
      <p:sp>
        <p:nvSpPr>
          <p:cNvPr id="3" name="Content Placeholder 2">
            <a:extLst>
              <a:ext uri="{FF2B5EF4-FFF2-40B4-BE49-F238E27FC236}">
                <a16:creationId xmlns:a16="http://schemas.microsoft.com/office/drawing/2014/main" id="{D0D3DBCD-7B86-6044-B508-1A4BE21E9A5E}"/>
              </a:ext>
            </a:extLst>
          </p:cNvPr>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a:t>For the OFDMA tone plan in 240MHz and 160+80MHz, 11ax 80MHz tone plan is duplicated three times</a:t>
            </a:r>
          </a:p>
          <a:p>
            <a:endParaRPr lang="en-US" dirty="0"/>
          </a:p>
          <a:p>
            <a:r>
              <a:rPr lang="en-US" altLang="zh-CN" dirty="0"/>
              <a:t>Y/N/A: </a:t>
            </a:r>
          </a:p>
          <a:p>
            <a:endParaRPr lang="en-US" altLang="zh-CN"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D937062E-404F-3147-A883-90A2B258DB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27</a:t>
            </a:fld>
            <a:endParaRPr lang="en-US" altLang="en-US"/>
          </a:p>
        </p:txBody>
      </p:sp>
      <p:sp>
        <p:nvSpPr>
          <p:cNvPr id="5" name="Date Placeholder 4">
            <a:extLst>
              <a:ext uri="{FF2B5EF4-FFF2-40B4-BE49-F238E27FC236}">
                <a16:creationId xmlns:a16="http://schemas.microsoft.com/office/drawing/2014/main" id="{2D65FDD8-8C1E-5343-B892-EDD3B5EB35B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34C42FF5-2E42-3749-B4BA-758ED223489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230592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(11-19/1486r2 SP1)</a:t>
            </a:r>
            <a:endParaRPr lang="zh-CN" altLang="en-US" dirty="0"/>
          </a:p>
        </p:txBody>
      </p:sp>
      <p:sp>
        <p:nvSpPr>
          <p:cNvPr id="3" name="内容占位符 2"/>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endParaRPr lang="en-US" altLang="zh-CN" dirty="0"/>
          </a:p>
          <a:p>
            <a:r>
              <a:rPr lang="en-US" altLang="zh-CN" dirty="0"/>
              <a:t>Y/N/A   </a:t>
            </a:r>
          </a:p>
          <a:p>
            <a:endParaRPr lang="en-US" altLang="zh-CN" dirty="0"/>
          </a:p>
          <a:p>
            <a:r>
              <a:rPr lang="en-US" altLang="zh-CN" dirty="0">
                <a:solidFill>
                  <a:srgbClr val="FFC000"/>
                </a:solidFill>
              </a:rPr>
              <a:t>Deferred after related contributions. </a:t>
            </a:r>
          </a:p>
          <a:p>
            <a:endParaRPr lang="en-US" altLang="zh-CN" dirty="0"/>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28</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826415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03F8-98C0-0A4D-B319-EC0E04727424}"/>
              </a:ext>
            </a:extLst>
          </p:cNvPr>
          <p:cNvSpPr>
            <a:spLocks noGrp="1"/>
          </p:cNvSpPr>
          <p:nvPr>
            <p:ph type="title"/>
          </p:nvPr>
        </p:nvSpPr>
        <p:spPr/>
        <p:txBody>
          <a:bodyPr/>
          <a:lstStyle/>
          <a:p>
            <a:r>
              <a:rPr lang="en-US" altLang="zh-CN" dirty="0"/>
              <a:t>SP #4 (11-19/1486r2 SP2)</a:t>
            </a:r>
            <a:endParaRPr lang="en-US" dirty="0"/>
          </a:p>
        </p:txBody>
      </p:sp>
      <p:sp>
        <p:nvSpPr>
          <p:cNvPr id="3" name="Content Placeholder 2">
            <a:extLst>
              <a:ext uri="{FF2B5EF4-FFF2-40B4-BE49-F238E27FC236}">
                <a16:creationId xmlns:a16="http://schemas.microsoft.com/office/drawing/2014/main" id="{BDA03BD4-2052-8945-A26B-296E7FD3B4AF}"/>
              </a:ext>
            </a:extLst>
          </p:cNvPr>
          <p:cNvSpPr>
            <a:spLocks noGrp="1"/>
          </p:cNvSpPr>
          <p:nvPr>
            <p:ph idx="1"/>
          </p:nvPr>
        </p:nvSpPr>
        <p:spPr/>
        <p:txBody>
          <a:bodyPr/>
          <a:lstStyle/>
          <a:p>
            <a:r>
              <a:rPr lang="en-GB" altLang="ko-KR" dirty="0"/>
              <a:t>Do you agree to add the following text into the 11be SFD? </a:t>
            </a:r>
          </a:p>
          <a:p>
            <a:pPr lvl="1"/>
            <a:r>
              <a:rPr lang="en-US" altLang="ko-KR" dirty="0"/>
              <a:t>The fixed information bits(e.g., PHY identifier)</a:t>
            </a:r>
            <a:r>
              <a:rPr lang="en-GB" altLang="ko-KR" dirty="0"/>
              <a:t> indicating the PPDU </a:t>
            </a:r>
            <a:r>
              <a:rPr lang="en-US" altLang="ko-KR" dirty="0"/>
              <a:t>version</a:t>
            </a:r>
            <a:r>
              <a:rPr lang="en-GB" altLang="ko-KR" dirty="0"/>
              <a:t>(e.g., 11be and future generation) are included in first EHT SIG field of 11be PPDU? </a:t>
            </a:r>
            <a:endParaRPr lang="ko-KR" altLang="en-US"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AE2E6505-2EE1-874A-8332-B5CE6709234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29</a:t>
            </a:fld>
            <a:endParaRPr lang="en-US" altLang="en-US"/>
          </a:p>
        </p:txBody>
      </p:sp>
      <p:sp>
        <p:nvSpPr>
          <p:cNvPr id="5" name="Date Placeholder 4">
            <a:extLst>
              <a:ext uri="{FF2B5EF4-FFF2-40B4-BE49-F238E27FC236}">
                <a16:creationId xmlns:a16="http://schemas.microsoft.com/office/drawing/2014/main" id="{971BF69A-DA26-A44E-87BA-E74FD5F8D57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FA150F1-BC9C-C04B-AF31-882B472424C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9512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3</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113017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899F-25E4-074F-8FB9-420C774E6A61}"/>
              </a:ext>
            </a:extLst>
          </p:cNvPr>
          <p:cNvSpPr>
            <a:spLocks noGrp="1"/>
          </p:cNvSpPr>
          <p:nvPr>
            <p:ph type="title"/>
          </p:nvPr>
        </p:nvSpPr>
        <p:spPr/>
        <p:txBody>
          <a:bodyPr/>
          <a:lstStyle/>
          <a:p>
            <a:r>
              <a:rPr lang="en-US" altLang="zh-CN" dirty="0"/>
              <a:t>SP #5 (11-19/1486r2 SP3)</a:t>
            </a:r>
            <a:endParaRPr lang="en-US" dirty="0"/>
          </a:p>
        </p:txBody>
      </p:sp>
      <p:sp>
        <p:nvSpPr>
          <p:cNvPr id="3" name="Content Placeholder 2">
            <a:extLst>
              <a:ext uri="{FF2B5EF4-FFF2-40B4-BE49-F238E27FC236}">
                <a16:creationId xmlns:a16="http://schemas.microsoft.com/office/drawing/2014/main" id="{C2BE4847-DC89-3E4D-B2B1-3C53B0EBCE9A}"/>
              </a:ext>
            </a:extLst>
          </p:cNvPr>
          <p:cNvSpPr>
            <a:spLocks noGrp="1"/>
          </p:cNvSpPr>
          <p:nvPr>
            <p:ph idx="1"/>
          </p:nvPr>
        </p:nvSpPr>
        <p:spPr/>
        <p:txBody>
          <a:bodyPr/>
          <a:lstStyle/>
          <a:p>
            <a:r>
              <a:rPr lang="en-GB" altLang="ko-KR" dirty="0"/>
              <a:t>Do you agree to add the following text into the 11be SFD? </a:t>
            </a:r>
          </a:p>
          <a:p>
            <a:pPr lvl="1"/>
            <a:r>
              <a:rPr lang="en-US" altLang="ko-KR" dirty="0"/>
              <a:t>The EHT-SIG field is composed of two fields.</a:t>
            </a:r>
          </a:p>
          <a:p>
            <a:pPr lvl="2"/>
            <a:r>
              <a:rPr lang="en-US" altLang="ko-KR" dirty="0"/>
              <a:t>This field does not include the user specific information. </a:t>
            </a:r>
          </a:p>
          <a:p>
            <a:pPr lvl="1"/>
            <a:r>
              <a:rPr lang="en-US" altLang="ko-KR" dirty="0"/>
              <a:t>The first field of the EHT-SIG fields includes the information bits(e.g., PHY identifier) for the indication of PPDU version</a:t>
            </a:r>
            <a:endParaRPr lang="en-GB" altLang="ko-KR"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BA6B4534-5D7F-F64C-B33A-11FB521F004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30</a:t>
            </a:fld>
            <a:endParaRPr lang="en-US" altLang="en-US"/>
          </a:p>
        </p:txBody>
      </p:sp>
      <p:sp>
        <p:nvSpPr>
          <p:cNvPr id="5" name="Date Placeholder 4">
            <a:extLst>
              <a:ext uri="{FF2B5EF4-FFF2-40B4-BE49-F238E27FC236}">
                <a16:creationId xmlns:a16="http://schemas.microsoft.com/office/drawing/2014/main" id="{81BFD4AC-6796-6D49-9DA4-E8325A05DCF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CF81C2C-642A-224A-9CAB-FB4689CD040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2717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#6 (11-19/1190r2 SP1)</a:t>
            </a:r>
            <a:endParaRPr lang="zh-CN" altLang="en-US" dirty="0"/>
          </a:p>
        </p:txBody>
      </p:sp>
      <p:sp>
        <p:nvSpPr>
          <p:cNvPr id="3" name="内容占位符 2"/>
          <p:cNvSpPr>
            <a:spLocks noGrp="1"/>
          </p:cNvSpPr>
          <p:nvPr>
            <p:ph idx="1"/>
          </p:nvPr>
        </p:nvSpPr>
        <p:spPr/>
        <p:txBody>
          <a:bodyPr/>
          <a:lstStyle/>
          <a:p>
            <a:r>
              <a:rPr lang="en-US" altLang="zh-CN" dirty="0"/>
              <a:t>Do you support to have preamble puncture mechanism for EHT PPDU transmitting to multiple users?</a:t>
            </a:r>
          </a:p>
          <a:p>
            <a:pPr lvl="1"/>
            <a:endParaRPr lang="en-US" altLang="zh-CN" dirty="0"/>
          </a:p>
          <a:p>
            <a:endParaRPr lang="en-US" altLang="zh-CN" dirty="0"/>
          </a:p>
          <a:p>
            <a:r>
              <a:rPr lang="en-US" altLang="zh-CN" dirty="0"/>
              <a:t>Y/N/A 32/0/9</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31</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pic>
        <p:nvPicPr>
          <p:cNvPr id="4" name="Picture 3">
            <a:extLst>
              <a:ext uri="{FF2B5EF4-FFF2-40B4-BE49-F238E27FC236}">
                <a16:creationId xmlns:a16="http://schemas.microsoft.com/office/drawing/2014/main" id="{4734D3B9-7D0A-3648-90F3-C6B611619CAB}"/>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21085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3335-04CF-9042-BDFD-CD30274EACF6}"/>
              </a:ext>
            </a:extLst>
          </p:cNvPr>
          <p:cNvSpPr>
            <a:spLocks noGrp="1"/>
          </p:cNvSpPr>
          <p:nvPr>
            <p:ph type="title"/>
          </p:nvPr>
        </p:nvSpPr>
        <p:spPr/>
        <p:txBody>
          <a:bodyPr/>
          <a:lstStyle/>
          <a:p>
            <a:r>
              <a:rPr lang="en-US" altLang="zh-CN" dirty="0"/>
              <a:t>SP #7 (11-19/1190r2 SP2)</a:t>
            </a:r>
            <a:endParaRPr lang="en-US" dirty="0"/>
          </a:p>
        </p:txBody>
      </p:sp>
      <p:sp>
        <p:nvSpPr>
          <p:cNvPr id="3" name="Content Placeholder 2">
            <a:extLst>
              <a:ext uri="{FF2B5EF4-FFF2-40B4-BE49-F238E27FC236}">
                <a16:creationId xmlns:a16="http://schemas.microsoft.com/office/drawing/2014/main" id="{5572B568-7256-AA4E-8070-781EF2FB3A70}"/>
              </a:ext>
            </a:extLst>
          </p:cNvPr>
          <p:cNvSpPr>
            <a:spLocks noGrp="1"/>
          </p:cNvSpPr>
          <p:nvPr>
            <p:ph idx="1"/>
          </p:nvPr>
        </p:nvSpPr>
        <p:spPr/>
        <p:txBody>
          <a:bodyPr/>
          <a:lstStyle/>
          <a:p>
            <a:r>
              <a:rPr lang="en-US" dirty="0"/>
              <a:t>Do you support to have a preamble puncture mechanism for EHT PPDU transmitted to a single STA? </a:t>
            </a:r>
          </a:p>
          <a:p>
            <a:endParaRPr lang="en-US" dirty="0"/>
          </a:p>
          <a:p>
            <a:r>
              <a:rPr lang="en-US" altLang="zh-CN" dirty="0"/>
              <a:t>Y/N/A 29/0/14</a:t>
            </a:r>
          </a:p>
          <a:p>
            <a:endParaRPr lang="en-US" dirty="0"/>
          </a:p>
        </p:txBody>
      </p:sp>
      <p:sp>
        <p:nvSpPr>
          <p:cNvPr id="4" name="Slide Number Placeholder 3">
            <a:extLst>
              <a:ext uri="{FF2B5EF4-FFF2-40B4-BE49-F238E27FC236}">
                <a16:creationId xmlns:a16="http://schemas.microsoft.com/office/drawing/2014/main" id="{D8FE64C1-A924-B24D-8E4F-5B620FA8F25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32</a:t>
            </a:fld>
            <a:endParaRPr lang="en-US" altLang="en-US"/>
          </a:p>
        </p:txBody>
      </p:sp>
      <p:sp>
        <p:nvSpPr>
          <p:cNvPr id="5" name="Date Placeholder 4">
            <a:extLst>
              <a:ext uri="{FF2B5EF4-FFF2-40B4-BE49-F238E27FC236}">
                <a16:creationId xmlns:a16="http://schemas.microsoft.com/office/drawing/2014/main" id="{BEE0D9D3-4CCE-4442-9D4D-B69752CCB49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7CDC645-FB9B-494F-9770-446B6C14A5E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49513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0E98-222D-6A41-B70C-7183B780CA16}"/>
              </a:ext>
            </a:extLst>
          </p:cNvPr>
          <p:cNvSpPr>
            <a:spLocks noGrp="1"/>
          </p:cNvSpPr>
          <p:nvPr>
            <p:ph type="title"/>
          </p:nvPr>
        </p:nvSpPr>
        <p:spPr/>
        <p:txBody>
          <a:bodyPr/>
          <a:lstStyle/>
          <a:p>
            <a:r>
              <a:rPr lang="en-US" altLang="zh-CN" dirty="0"/>
              <a:t>SP #8 (11-19/1492r1 SP1)</a:t>
            </a:r>
            <a:endParaRPr lang="en-US" dirty="0"/>
          </a:p>
        </p:txBody>
      </p:sp>
      <p:sp>
        <p:nvSpPr>
          <p:cNvPr id="3" name="Content Placeholder 2">
            <a:extLst>
              <a:ext uri="{FF2B5EF4-FFF2-40B4-BE49-F238E27FC236}">
                <a16:creationId xmlns:a16="http://schemas.microsoft.com/office/drawing/2014/main" id="{C59B4BBB-5808-DD42-B1B8-F00A7C99294D}"/>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A 160MHz tone plan is duplicated for the Non-OFDMA tone plan of 320/160+160 MHz PPDU</a:t>
            </a:r>
          </a:p>
          <a:p>
            <a:pPr lvl="2"/>
            <a:r>
              <a:rPr lang="en-US" altLang="ko-KR" sz="1600" dirty="0"/>
              <a:t>The 160MHz tone plan is TBD</a:t>
            </a:r>
          </a:p>
          <a:p>
            <a:endParaRPr lang="en-US" dirty="0"/>
          </a:p>
          <a:p>
            <a:r>
              <a:rPr lang="en-US" altLang="zh-CN" dirty="0"/>
              <a:t>Y/N/A 26/1/14</a:t>
            </a:r>
          </a:p>
          <a:p>
            <a:endParaRPr lang="en-US" dirty="0"/>
          </a:p>
        </p:txBody>
      </p:sp>
      <p:sp>
        <p:nvSpPr>
          <p:cNvPr id="4" name="Slide Number Placeholder 3">
            <a:extLst>
              <a:ext uri="{FF2B5EF4-FFF2-40B4-BE49-F238E27FC236}">
                <a16:creationId xmlns:a16="http://schemas.microsoft.com/office/drawing/2014/main" id="{DB035BC8-F407-0342-8459-3854D36B061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33</a:t>
            </a:fld>
            <a:endParaRPr lang="en-US" altLang="en-US"/>
          </a:p>
        </p:txBody>
      </p:sp>
      <p:sp>
        <p:nvSpPr>
          <p:cNvPr id="5" name="Date Placeholder 4">
            <a:extLst>
              <a:ext uri="{FF2B5EF4-FFF2-40B4-BE49-F238E27FC236}">
                <a16:creationId xmlns:a16="http://schemas.microsoft.com/office/drawing/2014/main" id="{C9C140C7-FA60-654D-8625-618B2315DA6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0B2BA9-8FD3-F04A-8FC9-01BFAC48F0DF}"/>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1746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6C40-8078-204A-9FA9-B5561D91A815}"/>
              </a:ext>
            </a:extLst>
          </p:cNvPr>
          <p:cNvSpPr>
            <a:spLocks noGrp="1"/>
          </p:cNvSpPr>
          <p:nvPr>
            <p:ph type="title"/>
          </p:nvPr>
        </p:nvSpPr>
        <p:spPr/>
        <p:txBody>
          <a:bodyPr/>
          <a:lstStyle/>
          <a:p>
            <a:r>
              <a:rPr lang="en-US" altLang="zh-CN" dirty="0"/>
              <a:t>SP #9 (11-19/1492r1 SP2)</a:t>
            </a:r>
            <a:endParaRPr lang="en-US" dirty="0"/>
          </a:p>
        </p:txBody>
      </p:sp>
      <p:sp>
        <p:nvSpPr>
          <p:cNvPr id="3" name="Content Placeholder 2">
            <a:extLst>
              <a:ext uri="{FF2B5EF4-FFF2-40B4-BE49-F238E27FC236}">
                <a16:creationId xmlns:a16="http://schemas.microsoft.com/office/drawing/2014/main" id="{25EBB1EA-7AEB-F34A-9EB1-8EDE66C86367}"/>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12 and 11 null tones are placed at the left and right edges in each 160MHz segment for the Non-OFDMA tone plan of</a:t>
            </a:r>
            <a:r>
              <a:rPr lang="ko-KR" altLang="en-US" sz="1800" dirty="0"/>
              <a:t> </a:t>
            </a:r>
            <a:r>
              <a:rPr lang="en-US" altLang="ko-KR" sz="1800" dirty="0"/>
              <a:t>320/160+160 MHz PPDU</a:t>
            </a:r>
            <a:endParaRPr lang="en-US" altLang="ko-KR" dirty="0"/>
          </a:p>
          <a:p>
            <a:endParaRPr lang="en-US" dirty="0"/>
          </a:p>
          <a:p>
            <a:r>
              <a:rPr lang="en-US" altLang="zh-CN" dirty="0"/>
              <a:t>Y/N/A 25/2/8</a:t>
            </a:r>
          </a:p>
          <a:p>
            <a:endParaRPr lang="en-US" dirty="0"/>
          </a:p>
        </p:txBody>
      </p:sp>
      <p:sp>
        <p:nvSpPr>
          <p:cNvPr id="4" name="Slide Number Placeholder 3">
            <a:extLst>
              <a:ext uri="{FF2B5EF4-FFF2-40B4-BE49-F238E27FC236}">
                <a16:creationId xmlns:a16="http://schemas.microsoft.com/office/drawing/2014/main" id="{1D375C71-EDAA-F84B-82F9-CB6A96435B5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34</a:t>
            </a:fld>
            <a:endParaRPr lang="en-US" altLang="en-US"/>
          </a:p>
        </p:txBody>
      </p:sp>
      <p:sp>
        <p:nvSpPr>
          <p:cNvPr id="5" name="Date Placeholder 4">
            <a:extLst>
              <a:ext uri="{FF2B5EF4-FFF2-40B4-BE49-F238E27FC236}">
                <a16:creationId xmlns:a16="http://schemas.microsoft.com/office/drawing/2014/main" id="{9CD04FFA-F329-E64A-81AF-275C0DB35BE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CBFAA40-430D-5F43-8C40-50AB8A240B8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44914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#10 (11-19/1521r0 SP4)</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support in 11be the 320/160+160 MHz non-OFDMA tone plan uses duplicated HE160?</a:t>
            </a:r>
          </a:p>
          <a:p>
            <a:pPr marL="457200" lvl="1" indent="0">
              <a:buNone/>
            </a:pPr>
            <a:r>
              <a:rPr lang="en-US" dirty="0"/>
              <a:t>Note:  puncturing design TBD. </a:t>
            </a:r>
          </a:p>
          <a:p>
            <a:endParaRPr lang="en-US" dirty="0"/>
          </a:p>
          <a:p>
            <a:pPr lvl="1"/>
            <a:r>
              <a:rPr lang="en-US" dirty="0"/>
              <a:t>Y   33 </a:t>
            </a:r>
          </a:p>
          <a:p>
            <a:pPr lvl="1"/>
            <a:r>
              <a:rPr lang="en-US" dirty="0"/>
              <a:t>N   9</a:t>
            </a:r>
          </a:p>
          <a:p>
            <a:pPr lvl="1"/>
            <a:r>
              <a:rPr lang="en-US" dirty="0"/>
              <a:t>A   9</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35</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5643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#11 (11-19/1521r1 SP5)</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agree with in 11be the 240/160+80 transmission consists of 3x 80MHz while each 80MHz segment is the same as HE80 in 11ax?</a:t>
            </a:r>
          </a:p>
          <a:p>
            <a:endParaRPr lang="en-US" dirty="0"/>
          </a:p>
          <a:p>
            <a:pPr lvl="1"/>
            <a:r>
              <a:rPr lang="en-US" dirty="0"/>
              <a:t>Y  27</a:t>
            </a:r>
          </a:p>
          <a:p>
            <a:pPr lvl="1"/>
            <a:r>
              <a:rPr lang="en-US" dirty="0"/>
              <a:t>N  0</a:t>
            </a:r>
          </a:p>
          <a:p>
            <a:pPr lvl="1"/>
            <a:r>
              <a:rPr lang="en-US" dirty="0"/>
              <a:t>A 16</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36</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577665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6AFE-9864-5241-A913-ACE50297A0FF}"/>
              </a:ext>
            </a:extLst>
          </p:cNvPr>
          <p:cNvSpPr>
            <a:spLocks noGrp="1"/>
          </p:cNvSpPr>
          <p:nvPr>
            <p:ph type="title"/>
          </p:nvPr>
        </p:nvSpPr>
        <p:spPr/>
        <p:txBody>
          <a:bodyPr/>
          <a:lstStyle/>
          <a:p>
            <a:r>
              <a:rPr lang="en-US" altLang="zh-CN" dirty="0"/>
              <a:t>SP #12 (11-19/1889r0 SP1)</a:t>
            </a:r>
            <a:endParaRPr lang="en-US" dirty="0"/>
          </a:p>
        </p:txBody>
      </p:sp>
      <p:sp>
        <p:nvSpPr>
          <p:cNvPr id="3" name="Content Placeholder 2">
            <a:extLst>
              <a:ext uri="{FF2B5EF4-FFF2-40B4-BE49-F238E27FC236}">
                <a16:creationId xmlns:a16="http://schemas.microsoft.com/office/drawing/2014/main" id="{FD396697-A257-AB46-B218-E66FA615AAEC}"/>
              </a:ext>
            </a:extLst>
          </p:cNvPr>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11be supports 240 MHz and 160+80 MHz transmission</a:t>
            </a:r>
          </a:p>
          <a:p>
            <a:pPr lvl="2"/>
            <a:r>
              <a:rPr lang="en-GB" altLang="ko-KR" sz="1600" dirty="0"/>
              <a:t>240 / 160+80 MHz bandwidth </a:t>
            </a:r>
            <a:r>
              <a:rPr lang="en-US" altLang="ko-KR" sz="1600" dirty="0"/>
              <a:t>is</a:t>
            </a:r>
            <a:r>
              <a:rPr lang="ko-KR" altLang="en-US" sz="1600" dirty="0"/>
              <a:t> </a:t>
            </a:r>
            <a:r>
              <a:rPr lang="en-US" altLang="ko-KR" sz="1600" dirty="0"/>
              <a:t>constructed from three 80MHz channels which include primary 80MHz</a:t>
            </a:r>
            <a:endParaRPr lang="en-GB" altLang="ko-KR" sz="1600" dirty="0"/>
          </a:p>
          <a:p>
            <a:endParaRPr lang="en-US" altLang="ko-KR" sz="2000" dirty="0"/>
          </a:p>
          <a:p>
            <a:r>
              <a:rPr lang="en-US" altLang="ko-KR" sz="2000" dirty="0"/>
              <a:t>Y/N/A :  24 /0 /19</a:t>
            </a:r>
            <a:endParaRPr lang="ko-KR" altLang="en-US" sz="2000" dirty="0"/>
          </a:p>
          <a:p>
            <a:endParaRPr lang="en-US" dirty="0"/>
          </a:p>
        </p:txBody>
      </p:sp>
      <p:sp>
        <p:nvSpPr>
          <p:cNvPr id="4" name="Slide Number Placeholder 3">
            <a:extLst>
              <a:ext uri="{FF2B5EF4-FFF2-40B4-BE49-F238E27FC236}">
                <a16:creationId xmlns:a16="http://schemas.microsoft.com/office/drawing/2014/main" id="{CF000D01-A665-0B4B-99AA-7A498B5D66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37</a:t>
            </a:fld>
            <a:endParaRPr lang="en-US" altLang="en-US"/>
          </a:p>
        </p:txBody>
      </p:sp>
      <p:sp>
        <p:nvSpPr>
          <p:cNvPr id="5" name="Date Placeholder 4">
            <a:extLst>
              <a:ext uri="{FF2B5EF4-FFF2-40B4-BE49-F238E27FC236}">
                <a16:creationId xmlns:a16="http://schemas.microsoft.com/office/drawing/2014/main" id="{7CD66A71-A15C-8845-98A7-ED93F99B13C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ED2BAD5-ED4D-F54E-9375-DCEAF13C037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836184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4E69-4882-8445-B3C5-2C1A4C15BCF3}"/>
              </a:ext>
            </a:extLst>
          </p:cNvPr>
          <p:cNvSpPr>
            <a:spLocks noGrp="1"/>
          </p:cNvSpPr>
          <p:nvPr>
            <p:ph type="title"/>
          </p:nvPr>
        </p:nvSpPr>
        <p:spPr/>
        <p:txBody>
          <a:bodyPr/>
          <a:lstStyle/>
          <a:p>
            <a:r>
              <a:rPr lang="en-US" altLang="zh-CN" dirty="0"/>
              <a:t>SP #13 (11-19/1516r1 SP2)</a:t>
            </a:r>
            <a:endParaRPr lang="en-US" dirty="0"/>
          </a:p>
        </p:txBody>
      </p:sp>
      <p:sp>
        <p:nvSpPr>
          <p:cNvPr id="3" name="Content Placeholder 2">
            <a:extLst>
              <a:ext uri="{FF2B5EF4-FFF2-40B4-BE49-F238E27FC236}">
                <a16:creationId xmlns:a16="http://schemas.microsoft.com/office/drawing/2014/main" id="{E5D2BD9B-B0DD-7548-818E-EF65F311BF50}"/>
              </a:ext>
            </a:extLst>
          </p:cNvPr>
          <p:cNvSpPr>
            <a:spLocks noGrp="1"/>
          </p:cNvSpPr>
          <p:nvPr>
            <p:ph idx="1"/>
          </p:nvPr>
        </p:nvSpPr>
        <p:spPr/>
        <p:txBody>
          <a:bodyPr/>
          <a:lstStyle/>
          <a:p>
            <a:pPr marL="0" indent="0"/>
            <a:r>
              <a:rPr lang="en-US" sz="2000" dirty="0"/>
              <a:t>Do you agree to add the Pre-SIG field after the RL-SIG field?</a:t>
            </a:r>
          </a:p>
          <a:p>
            <a:pPr marL="0" indent="0">
              <a:buNone/>
            </a:pPr>
            <a:r>
              <a:rPr lang="en-US" sz="2000" dirty="0"/>
              <a:t>	Note 1: The contents of the Pre-SIG are TBD.</a:t>
            </a:r>
          </a:p>
          <a:p>
            <a:pPr marL="0" indent="0">
              <a:buNone/>
            </a:pPr>
            <a:r>
              <a:rPr lang="en-US" sz="2000" dirty="0"/>
              <a:t>	Note 2: The functions of the Pre-SIG field include but not limited to the ones listed in page 6 (Future proof, and cross-</a:t>
            </a:r>
            <a:r>
              <a:rPr lang="en-US" sz="2000" dirty="0" err="1"/>
              <a:t>wifi</a:t>
            </a:r>
            <a:r>
              <a:rPr lang="en-US" sz="2000" dirty="0"/>
              <a:t> coexistence).</a:t>
            </a:r>
          </a:p>
          <a:p>
            <a:pPr marL="0" indent="0">
              <a:buNone/>
            </a:pPr>
            <a:r>
              <a:rPr lang="en-US" sz="2000" dirty="0"/>
              <a:t>	Note 3: The EHT preamble follows the Pre-SIG field.</a:t>
            </a:r>
          </a:p>
          <a:p>
            <a:pPr marL="0" indent="0">
              <a:buNone/>
            </a:pPr>
            <a:endParaRPr lang="en-US" dirty="0"/>
          </a:p>
          <a:p>
            <a:pPr marL="0" indent="0">
              <a:buNone/>
            </a:pPr>
            <a:r>
              <a:rPr lang="en-US" altLang="zh-CN" dirty="0">
                <a:solidFill>
                  <a:srgbClr val="FFC000"/>
                </a:solidFill>
              </a:rPr>
              <a:t>Deferred after related contributions. </a:t>
            </a:r>
          </a:p>
          <a:p>
            <a:pPr marL="0" indent="0">
              <a:buNone/>
            </a:pPr>
            <a:endParaRPr lang="en-US" dirty="0"/>
          </a:p>
        </p:txBody>
      </p:sp>
      <p:sp>
        <p:nvSpPr>
          <p:cNvPr id="4" name="Slide Number Placeholder 3">
            <a:extLst>
              <a:ext uri="{FF2B5EF4-FFF2-40B4-BE49-F238E27FC236}">
                <a16:creationId xmlns:a16="http://schemas.microsoft.com/office/drawing/2014/main" id="{29EB4EE5-FCEC-D34A-A9A1-2DF86A552C7B}"/>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38</a:t>
            </a:fld>
            <a:endParaRPr lang="en-US" altLang="en-US"/>
          </a:p>
        </p:txBody>
      </p:sp>
      <p:sp>
        <p:nvSpPr>
          <p:cNvPr id="5" name="Date Placeholder 4">
            <a:extLst>
              <a:ext uri="{FF2B5EF4-FFF2-40B4-BE49-F238E27FC236}">
                <a16:creationId xmlns:a16="http://schemas.microsoft.com/office/drawing/2014/main" id="{2E1C2699-15A7-6E45-9619-C764BC6FF31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1E6CCD0-A409-A943-8993-7AE3F2A1B1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88000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796A-A1AF-184A-B76A-81EFA9DFD3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BEDD78-190F-CC49-8983-DA077EB8DE47}"/>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DAA2F90-BA28-B34E-8160-9427688B58DF}"/>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39</a:t>
            </a:fld>
            <a:endParaRPr lang="en-US" altLang="en-US"/>
          </a:p>
        </p:txBody>
      </p:sp>
      <p:sp>
        <p:nvSpPr>
          <p:cNvPr id="5" name="Date Placeholder 4">
            <a:extLst>
              <a:ext uri="{FF2B5EF4-FFF2-40B4-BE49-F238E27FC236}">
                <a16:creationId xmlns:a16="http://schemas.microsoft.com/office/drawing/2014/main" id="{6E5B7EA7-896D-DE4B-BA04-75B9F4423F8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9C92712-267A-CC41-9A28-10E8C4A8753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05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73548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14066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0613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9234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26674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Straw Polls are only allowed during Ad Hoc group meeting // no motions, anyone can vote</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28424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60763</TotalTime>
  <Words>4308</Words>
  <Application>Microsoft Macintosh PowerPoint</Application>
  <PresentationFormat>On-screen Show (4:3)</PresentationFormat>
  <Paragraphs>1377</Paragraphs>
  <Slides>39</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Monotype Sorts</vt:lpstr>
      <vt:lpstr>Times New Roman</vt:lpstr>
      <vt:lpstr>802-11-Submission</vt:lpstr>
      <vt:lpstr>Office Theme</vt:lpstr>
      <vt:lpstr>Document</vt:lpstr>
      <vt:lpstr>PowerPoint Presentation</vt:lpstr>
      <vt:lpstr>IEEE 802.11 TGbe Meeting Extremely High Throughput (EHT)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PowerPoint Presentation</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PHY Pending Straw Poll Submissions</vt:lpstr>
      <vt:lpstr>PHY Submissions (1)</vt:lpstr>
      <vt:lpstr>PHY Submissions (2)</vt:lpstr>
      <vt:lpstr>PHY Submissions (3)</vt:lpstr>
      <vt:lpstr>SP #1 (11-19/1066r2 SP2)</vt:lpstr>
      <vt:lpstr>SP #2 (11-19/1066r1 SP4)</vt:lpstr>
      <vt:lpstr>SP #3 (11-19/1486r2 SP1)</vt:lpstr>
      <vt:lpstr>SP #4 (11-19/1486r2 SP2)</vt:lpstr>
      <vt:lpstr>SP #5 (11-19/1486r2 SP3)</vt:lpstr>
      <vt:lpstr>SP #6 (11-19/1190r2 SP1)</vt:lpstr>
      <vt:lpstr>SP #7 (11-19/1190r2 SP2)</vt:lpstr>
      <vt:lpstr>SP #8 (11-19/1492r1 SP1)</vt:lpstr>
      <vt:lpstr>SP #9 (11-19/1492r1 SP2)</vt:lpstr>
      <vt:lpstr>SP #10 (11-19/1521r0 SP4)</vt:lpstr>
      <vt:lpstr>SP #11 (11-19/1521r1 SP5)</vt:lpstr>
      <vt:lpstr>SP #12 (11-19/1889r0 SP1)</vt:lpstr>
      <vt:lpstr>SP #13 (11-19/1516r1 SP2)</vt:lpstr>
      <vt:lpstr>PowerPoint Presentation</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Tianyu Wu</cp:lastModifiedBy>
  <cp:revision>2962</cp:revision>
  <cp:lastPrinted>1998-02-10T13:28:06Z</cp:lastPrinted>
  <dcterms:created xsi:type="dcterms:W3CDTF">2007-04-17T18:10:23Z</dcterms:created>
  <dcterms:modified xsi:type="dcterms:W3CDTF">2019-11-12T07:28:35Z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