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37"/>
  </p:notesMasterIdLst>
  <p:handoutMasterIdLst>
    <p:handoutMasterId r:id="rId38"/>
  </p:handoutMasterIdLst>
  <p:sldIdLst>
    <p:sldId id="606" r:id="rId3"/>
    <p:sldId id="630" r:id="rId4"/>
    <p:sldId id="631" r:id="rId5"/>
    <p:sldId id="612" r:id="rId6"/>
    <p:sldId id="613" r:id="rId7"/>
    <p:sldId id="614" r:id="rId8"/>
    <p:sldId id="615" r:id="rId9"/>
    <p:sldId id="616" r:id="rId10"/>
    <p:sldId id="617" r:id="rId11"/>
    <p:sldId id="627" r:id="rId12"/>
    <p:sldId id="632" r:id="rId13"/>
    <p:sldId id="357" r:id="rId14"/>
    <p:sldId id="395" r:id="rId15"/>
    <p:sldId id="356" r:id="rId16"/>
    <p:sldId id="383" r:id="rId17"/>
    <p:sldId id="384" r:id="rId18"/>
    <p:sldId id="343" r:id="rId19"/>
    <p:sldId id="385" r:id="rId20"/>
    <p:sldId id="386" r:id="rId21"/>
    <p:sldId id="387" r:id="rId22"/>
    <p:sldId id="388" r:id="rId23"/>
    <p:sldId id="639" r:id="rId24"/>
    <p:sldId id="640" r:id="rId25"/>
    <p:sldId id="641" r:id="rId26"/>
    <p:sldId id="642" r:id="rId27"/>
    <p:sldId id="634" r:id="rId28"/>
    <p:sldId id="643" r:id="rId29"/>
    <p:sldId id="638" r:id="rId30"/>
    <p:sldId id="644" r:id="rId31"/>
    <p:sldId id="645" r:id="rId32"/>
    <p:sldId id="637" r:id="rId33"/>
    <p:sldId id="646" r:id="rId34"/>
    <p:sldId id="647" r:id="rId35"/>
    <p:sldId id="648" r:id="rId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06" autoAdjust="0"/>
    <p:restoredTop sz="94660"/>
  </p:normalViewPr>
  <p:slideViewPr>
    <p:cSldViewPr>
      <p:cViewPr varScale="1">
        <p:scale>
          <a:sx n="136" d="100"/>
          <a:sy n="136" d="100"/>
        </p:scale>
        <p:origin x="1008" y="20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3808" y="21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commentAuthors" Target="commentAuthor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Brian Hart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Brian Hart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
        <p:nvSpPr>
          <p:cNvPr id="8" name="Rectangle 4">
            <a:extLst>
              <a:ext uri="{FF2B5EF4-FFF2-40B4-BE49-F238E27FC236}">
                <a16:creationId xmlns:a16="http://schemas.microsoft.com/office/drawing/2014/main" id="{B9149585-BBBA-C24E-A3AC-528C0B2E2B2E}"/>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9" name="Rectangle 4">
            <a:extLst>
              <a:ext uri="{FF2B5EF4-FFF2-40B4-BE49-F238E27FC236}">
                <a16:creationId xmlns:a16="http://schemas.microsoft.com/office/drawing/2014/main" id="{0C4B4270-B7DC-A54A-8E4C-791857433DE9}"/>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 name="Rectangle 5">
            <a:extLst>
              <a:ext uri="{FF2B5EF4-FFF2-40B4-BE49-F238E27FC236}">
                <a16:creationId xmlns:a16="http://schemas.microsoft.com/office/drawing/2014/main" id="{9CCCECBA-DB08-DB47-97F6-EA05E9225966}"/>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8" name="Rectangle 4">
            <a:extLst>
              <a:ext uri="{FF2B5EF4-FFF2-40B4-BE49-F238E27FC236}">
                <a16:creationId xmlns:a16="http://schemas.microsoft.com/office/drawing/2014/main" id="{75357B16-3AD9-DE4C-8E80-F8BB15A92886}"/>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9" name="Rectangle 5">
            <a:extLst>
              <a:ext uri="{FF2B5EF4-FFF2-40B4-BE49-F238E27FC236}">
                <a16:creationId xmlns:a16="http://schemas.microsoft.com/office/drawing/2014/main" id="{F198F838-EC03-4542-942C-9133BF78A51C}"/>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392770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3028719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Tree>
    <p:extLst>
      <p:ext uri="{BB962C8B-B14F-4D97-AF65-F5344CB8AC3E}">
        <p14:creationId xmlns:p14="http://schemas.microsoft.com/office/powerpoint/2010/main" val="1455097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28124366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3439212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12628189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4188782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8" name="Rectangle 4">
            <a:extLst>
              <a:ext uri="{FF2B5EF4-FFF2-40B4-BE49-F238E27FC236}">
                <a16:creationId xmlns:a16="http://schemas.microsoft.com/office/drawing/2014/main" id="{9D186555-B60C-DA49-9761-BA028DB58B09}"/>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9" name="Rectangle 5">
            <a:extLst>
              <a:ext uri="{FF2B5EF4-FFF2-40B4-BE49-F238E27FC236}">
                <a16:creationId xmlns:a16="http://schemas.microsoft.com/office/drawing/2014/main" id="{E6C6E4B9-EF3A-0244-8907-031CBB3D6F51}"/>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4">
            <a:extLst>
              <a:ext uri="{FF2B5EF4-FFF2-40B4-BE49-F238E27FC236}">
                <a16:creationId xmlns:a16="http://schemas.microsoft.com/office/drawing/2014/main" id="{EA3F191E-0942-B34E-8ABA-C1D0EF0905BC}"/>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 name="Rectangle 5">
            <a:extLst>
              <a:ext uri="{FF2B5EF4-FFF2-40B4-BE49-F238E27FC236}">
                <a16:creationId xmlns:a16="http://schemas.microsoft.com/office/drawing/2014/main" id="{DB08FC41-32AA-254A-8636-682CEE8A4062}"/>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9" name="Rectangle 4">
            <a:extLst>
              <a:ext uri="{FF2B5EF4-FFF2-40B4-BE49-F238E27FC236}">
                <a16:creationId xmlns:a16="http://schemas.microsoft.com/office/drawing/2014/main" id="{66C9D876-4E81-A64D-AB52-78FEFA48FC11}"/>
              </a:ext>
            </a:extLst>
          </p:cNvPr>
          <p:cNvSpPr>
            <a:spLocks noGrp="1" noChangeArrowheads="1"/>
          </p:cNvSpPr>
          <p:nvPr>
            <p:ph type="dt" sz="half" idx="13"/>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 name="Rectangle 5">
            <a:extLst>
              <a:ext uri="{FF2B5EF4-FFF2-40B4-BE49-F238E27FC236}">
                <a16:creationId xmlns:a16="http://schemas.microsoft.com/office/drawing/2014/main" id="{E79D1C93-01EC-E344-A5B4-789A61BCD2C5}"/>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1" name="Rectangle 4">
            <a:extLst>
              <a:ext uri="{FF2B5EF4-FFF2-40B4-BE49-F238E27FC236}">
                <a16:creationId xmlns:a16="http://schemas.microsoft.com/office/drawing/2014/main" id="{918A26DE-4C8B-DC4C-8E1C-25F5CC4A1DFD}"/>
              </a:ext>
            </a:extLst>
          </p:cNvPr>
          <p:cNvSpPr>
            <a:spLocks noGrp="1" noChangeArrowheads="1"/>
          </p:cNvSpPr>
          <p:nvPr>
            <p:ph type="dt" sz="half" idx="14"/>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2" name="Rectangle 5">
            <a:extLst>
              <a:ext uri="{FF2B5EF4-FFF2-40B4-BE49-F238E27FC236}">
                <a16:creationId xmlns:a16="http://schemas.microsoft.com/office/drawing/2014/main" id="{6757C685-CB05-E54E-BD41-AF2B2B35DF60}"/>
              </a:ext>
            </a:extLst>
          </p:cNvPr>
          <p:cNvSpPr>
            <a:spLocks noGrp="1" noChangeArrowheads="1"/>
          </p:cNvSpPr>
          <p:nvPr>
            <p:ph type="ftr" sz="quarter" idx="15"/>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Rectangle 4">
            <a:extLst>
              <a:ext uri="{FF2B5EF4-FFF2-40B4-BE49-F238E27FC236}">
                <a16:creationId xmlns:a16="http://schemas.microsoft.com/office/drawing/2014/main" id="{352D2FB9-035D-F745-8F1E-CE3A0CC3D5D9}"/>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8" name="Rectangle 5">
            <a:extLst>
              <a:ext uri="{FF2B5EF4-FFF2-40B4-BE49-F238E27FC236}">
                <a16:creationId xmlns:a16="http://schemas.microsoft.com/office/drawing/2014/main" id="{122F308D-5378-CF4E-B624-23D4160E3308}"/>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Date Placeholder 4">
            <a:extLst>
              <a:ext uri="{FF2B5EF4-FFF2-40B4-BE49-F238E27FC236}">
                <a16:creationId xmlns:a16="http://schemas.microsoft.com/office/drawing/2014/main" id="{7407DA8A-BB98-D94E-A553-CCFFD89D943D}"/>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7" name="Rectangle 5">
            <a:extLst>
              <a:ext uri="{FF2B5EF4-FFF2-40B4-BE49-F238E27FC236}">
                <a16:creationId xmlns:a16="http://schemas.microsoft.com/office/drawing/2014/main" id="{81246BB8-4083-F94F-AC68-099A5244E33A}"/>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9" name="Rectangle 4">
            <a:extLst>
              <a:ext uri="{FF2B5EF4-FFF2-40B4-BE49-F238E27FC236}">
                <a16:creationId xmlns:a16="http://schemas.microsoft.com/office/drawing/2014/main" id="{4293B398-D3EA-CD4B-8692-D994E72F4423}"/>
              </a:ext>
            </a:extLst>
          </p:cNvPr>
          <p:cNvSpPr>
            <a:spLocks noGrp="1" noChangeArrowheads="1"/>
          </p:cNvSpPr>
          <p:nvPr>
            <p:ph type="dt" sz="half" idx="13"/>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 name="Rectangle 5">
            <a:extLst>
              <a:ext uri="{FF2B5EF4-FFF2-40B4-BE49-F238E27FC236}">
                <a16:creationId xmlns:a16="http://schemas.microsoft.com/office/drawing/2014/main" id="{E7E0FB7E-ABF5-5C45-AF87-69C37C4E9696}"/>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9" name="Rectangle 4">
            <a:extLst>
              <a:ext uri="{FF2B5EF4-FFF2-40B4-BE49-F238E27FC236}">
                <a16:creationId xmlns:a16="http://schemas.microsoft.com/office/drawing/2014/main" id="{9332995F-6B41-8F46-9267-F77388C31385}"/>
              </a:ext>
            </a:extLst>
          </p:cNvPr>
          <p:cNvSpPr>
            <a:spLocks noGrp="1" noChangeArrowheads="1"/>
          </p:cNvSpPr>
          <p:nvPr>
            <p:ph type="dt" sz="half" idx="13"/>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 name="Rectangle 5">
            <a:extLst>
              <a:ext uri="{FF2B5EF4-FFF2-40B4-BE49-F238E27FC236}">
                <a16:creationId xmlns:a16="http://schemas.microsoft.com/office/drawing/2014/main" id="{AC33601D-58C2-454E-A8E7-6D4EA4990708}"/>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29" name="Rectangle 5"/>
          <p:cNvSpPr>
            <a:spLocks noGrp="1" noChangeArrowheads="1"/>
          </p:cNvSpPr>
          <p:nvPr>
            <p:ph type="ftr" sz="quarter" idx="3"/>
          </p:nvPr>
        </p:nvSpPr>
        <p:spPr bwMode="auto">
          <a:xfrm>
            <a:off x="6963235" y="6475413"/>
            <a:ext cx="158069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74147" y="304800"/>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802.11-19/2002r1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802.11-19/1722r4</a:t>
            </a:r>
          </a:p>
        </p:txBody>
      </p:sp>
    </p:spTree>
    <p:extLst>
      <p:ext uri="{BB962C8B-B14F-4D97-AF65-F5344CB8AC3E}">
        <p14:creationId xmlns:p14="http://schemas.microsoft.com/office/powerpoint/2010/main" val="39553285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9/11-19-1593-01-00be-joint-sounding-for-multi-ap-systems.pptx" TargetMode="External"/><Relationship Id="rId13" Type="http://schemas.openxmlformats.org/officeDocument/2006/relationships/hyperlink" Target="https://mentor.ieee.org/802.11/dcn/19/11-19-1405-03-00be-multi-link-operation-channel-access-discussion.pptx" TargetMode="External"/><Relationship Id="rId3" Type="http://schemas.openxmlformats.org/officeDocument/2006/relationships/hyperlink" Target="https://mentor.ieee.org/802.11/dcn/19/11-19-1190-02-00be-improved-preamble-puncturing-in-802-11be.pptx" TargetMode="External"/><Relationship Id="rId7" Type="http://schemas.openxmlformats.org/officeDocument/2006/relationships/hyperlink" Target="https://mentor.ieee.org/802.11/dcn/19/11-19-1573-00-00be-one-channel-information-feedback-method-for-multi-ap-coordination.pptx" TargetMode="External"/><Relationship Id="rId12" Type="http://schemas.openxmlformats.org/officeDocument/2006/relationships/hyperlink" Target="https://mentor.ieee.org/802.11/dcn/19/11-19-1116-02-00be-channel-access-in-multi-band-operation.pptx" TargetMode="External"/><Relationship Id="rId2" Type="http://schemas.openxmlformats.org/officeDocument/2006/relationships/hyperlink" Target="https://mentor.ieee.org/802.11/dcn/19/11-19-1066-01-00be-tone-plan-discussion.pptx" TargetMode="External"/><Relationship Id="rId16" Type="http://schemas.openxmlformats.org/officeDocument/2006/relationships/hyperlink" Target="https://mentor.ieee.org/802.11/dcn/19/11-19-1159-02-00be-multilink-operation-capability-announcement.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554-01-00be-data-sharing-for-multi-ap-coordination.pptx" TargetMode="External"/><Relationship Id="rId11" Type="http://schemas.openxmlformats.org/officeDocument/2006/relationships/hyperlink" Target="https://mentor.ieee.org/802.11/dcn/19/11-19-1082-04-00be-multi-link-operation-dynamic-tid-transfer.pptx" TargetMode="External"/><Relationship Id="rId5" Type="http://schemas.openxmlformats.org/officeDocument/2006/relationships/hyperlink" Target="https://mentor.ieee.org/802.11/dcn/19/11-19-1535-01-00be-sounding-for-ap-collaboration.pptx" TargetMode="External"/><Relationship Id="rId15" Type="http://schemas.openxmlformats.org/officeDocument/2006/relationships/hyperlink" Target="https://mentor.ieee.org/802.11/dcn/19/11-19-1512-01-00be-multi-link-acknowledgment.pptx" TargetMode="External"/><Relationship Id="rId10" Type="http://schemas.openxmlformats.org/officeDocument/2006/relationships/hyperlink" Target="https://mentor.ieee.org/802.11/dcn/19/11-19-0773-07-00be-multi-link-operation-framework.pptx" TargetMode="External"/><Relationship Id="rId4" Type="http://schemas.openxmlformats.org/officeDocument/2006/relationships/hyperlink" Target="https://mentor.ieee.org/802.11/dcn/19/11-19-1486-02-00be-further-discussion-for-11be-preamble.pptx" TargetMode="External"/><Relationship Id="rId9" Type="http://schemas.openxmlformats.org/officeDocument/2006/relationships/hyperlink" Target="https://mentor.ieee.org/802.11/dcn/19/11-19-1594-02-00be-coordinated-beamforming-null-steering-protocol-in-802-11be.pptx" TargetMode="External"/><Relationship Id="rId14" Type="http://schemas.openxmlformats.org/officeDocument/2006/relationships/hyperlink" Target="https://mentor.ieee.org/802.11/dcn/19/11-19-1509-02-00be-discussion-on-multi-link-setup.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1525-01-00be-multi-link-association.pptx" TargetMode="External"/><Relationship Id="rId2" Type="http://schemas.openxmlformats.org/officeDocument/2006/relationships/hyperlink" Target="https://mentor.ieee.org/802.11/dcn/19/11-19-1510-01-00be-eht-power-saving-considering-multi-link.pptx" TargetMode="Externa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1542-00-00be-multi-link-broadcast-addressed-frame-reception.pptx" TargetMode="External"/><Relationship Id="rId13" Type="http://schemas.openxmlformats.org/officeDocument/2006/relationships/hyperlink" Target="https://mentor.ieee.org/802.11/dcn/19/11-19-1568-00-00be-further-discussion-on-multi-link-operations.pptx" TargetMode="External"/><Relationship Id="rId3" Type="http://schemas.openxmlformats.org/officeDocument/2006/relationships/hyperlink" Target="https://mentor.ieee.org/802.11/dcn/19/11-19-1526-01-00be-multi-link-power-save.pptx" TargetMode="External"/><Relationship Id="rId7" Type="http://schemas.openxmlformats.org/officeDocument/2006/relationships/hyperlink" Target="https://mentor.ieee.org/802.11/dcn/19/11-19-1541-00-00be-performance-aspects-of-multi-link-operations-with-constraints.pptx" TargetMode="External"/><Relationship Id="rId12" Type="http://schemas.openxmlformats.org/officeDocument/2006/relationships/hyperlink" Target="https://mentor.ieee.org/802.11/dcn/19/11-19-1549-00-00be-multi-link-association.pptx" TargetMode="External"/><Relationship Id="rId2" Type="http://schemas.openxmlformats.org/officeDocument/2006/relationships/hyperlink" Target="https://mentor.ieee.org/802.11/dcn/19/11-19-1358-00-00be-multi-link-operation-management.pptx" TargetMode="External"/><Relationship Id="rId16" Type="http://schemas.openxmlformats.org/officeDocument/2006/relationships/hyperlink" Target="https://mentor.ieee.org/802.11/dcn/19/11-19-1613-00-00be-multi-link-txop-sharing-for-delay-reduction.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536-00-00be-power-consideration-for-multi-link-transmissions.pptx" TargetMode="External"/><Relationship Id="rId11" Type="http://schemas.openxmlformats.org/officeDocument/2006/relationships/hyperlink" Target="https://mentor.ieee.org/802.11/dcn/19/11-19-1548-00-00be-channel-access-design-for-synchronized-multi-links.pptx" TargetMode="External"/><Relationship Id="rId5" Type="http://schemas.openxmlformats.org/officeDocument/2006/relationships/hyperlink" Target="https://mentor.ieee.org/802.11/dcn/19/11-19-1532-00-00be-discussion-on-multi-link-acknowledgement.pptx" TargetMode="External"/><Relationship Id="rId15" Type="http://schemas.openxmlformats.org/officeDocument/2006/relationships/hyperlink" Target="https://mentor.ieee.org/802.11/dcn/19/11-19-1591-01-00be-ba-setup-for-multi-link-aggregation.pptx" TargetMode="External"/><Relationship Id="rId10" Type="http://schemas.openxmlformats.org/officeDocument/2006/relationships/hyperlink" Target="https://mentor.ieee.org/802.11/dcn/19/11-19-1546-00-00be-legacy-performance-impact-on-multi-link-operation.pptx" TargetMode="External"/><Relationship Id="rId4" Type="http://schemas.openxmlformats.org/officeDocument/2006/relationships/hyperlink" Target="https://mentor.ieee.org/802.11/dcn/19/11-19-1528-01-00be-multi-link-operation-link-management.pptx" TargetMode="External"/><Relationship Id="rId9" Type="http://schemas.openxmlformats.org/officeDocument/2006/relationships/hyperlink" Target="https://mentor.ieee.org/802.11/dcn/19/11-19-1544-00-00be-multi-link-power-save-operation.pptx" TargetMode="External"/><Relationship Id="rId14" Type="http://schemas.openxmlformats.org/officeDocument/2006/relationships/hyperlink" Target="https://mentor.ieee.org/802.11/dcn/19/11-19-1583-00-00be-multi-link-bss-operations.ppt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19/11-19-1493-00-00be-phase-rotation-for-320mhz.pptx" TargetMode="External"/><Relationship Id="rId13" Type="http://schemas.openxmlformats.org/officeDocument/2006/relationships/hyperlink" Target="https://mentor.ieee.org/802.11/dcn/19/11-19-1540-00-00be-eht-preamble-design.pptx" TargetMode="External"/><Relationship Id="rId3" Type="http://schemas.openxmlformats.org/officeDocument/2006/relationships/hyperlink" Target="https://mentor.ieee.org/802.11/dcn/19/11-19-1617-00-00be-multi-link-power-save.pptx" TargetMode="External"/><Relationship Id="rId7" Type="http://schemas.openxmlformats.org/officeDocument/2006/relationships/hyperlink" Target="https://mentor.ieee.org/802.11/dcn/19/11-19-1492-00-00be-non-ofdma-tone-plan-for-320mhz.pptx" TargetMode="External"/><Relationship Id="rId12" Type="http://schemas.openxmlformats.org/officeDocument/2006/relationships/hyperlink" Target="https://mentor.ieee.org/802.11/dcn/19/11-19-1521-00-00be-further-thoughts-on-11be-tone-plan.pptx" TargetMode="External"/><Relationship Id="rId2" Type="http://schemas.openxmlformats.org/officeDocument/2006/relationships/hyperlink" Target="https://mentor.ieee.org/802.11/dcn/19/11-19-1614-00-00be-multi-link-setup-procedure.pptx" TargetMode="External"/><Relationship Id="rId16" Type="http://schemas.openxmlformats.org/officeDocument/2006/relationships/hyperlink" Target="https://mentor.ieee.org/802.11/dcn/19/11-19-1579-00-00be-adapting-the-11be-channel-model-to-modern-doppler-use-cases.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487-00-00be-11be-tone-plan.pptx" TargetMode="External"/><Relationship Id="rId11" Type="http://schemas.openxmlformats.org/officeDocument/2006/relationships/hyperlink" Target="https://mentor.ieee.org/802.11/dcn/19/11-19-1519-00-00be-forward-compatibility-for-wifi-preamble-design.pptx" TargetMode="External"/><Relationship Id="rId5" Type="http://schemas.openxmlformats.org/officeDocument/2006/relationships/hyperlink" Target="https://mentor.ieee.org/802.11/dcn/19/11-19-1340-02-00be-revisit-tone-plan.pptx" TargetMode="External"/><Relationship Id="rId15" Type="http://schemas.openxmlformats.org/officeDocument/2006/relationships/hyperlink" Target="https://mentor.ieee.org/802.11/dcn/19/11-19-1569-00-00be-preamble-design-consideration-for-11be-follow-up.pptx" TargetMode="External"/><Relationship Id="rId10" Type="http://schemas.openxmlformats.org/officeDocument/2006/relationships/hyperlink" Target="https://mentor.ieee.org/802.11/dcn/19/11-19-1516-00-00be-11be-preamble-structure.pptx" TargetMode="External"/><Relationship Id="rId4" Type="http://schemas.openxmlformats.org/officeDocument/2006/relationships/hyperlink" Target="https://mentor.ieee.org/802.11/dcn/19/11-19-1550-00-00be-simultaneous-tx-rx-capability-indication-for-multi-link-operation.pptx" TargetMode="External"/><Relationship Id="rId9" Type="http://schemas.openxmlformats.org/officeDocument/2006/relationships/hyperlink" Target="https://mentor.ieee.org/802.11/dcn/19/11-19-1497-00-00be-auto-detection-in-11be.pptx" TargetMode="External"/><Relationship Id="rId14" Type="http://schemas.openxmlformats.org/officeDocument/2006/relationships/hyperlink" Target="https://mentor.ieee.org/802.11/dcn/19/11-19-1556-00-00be-lean-phy-for-eht.ppt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622-00-00be-use-auto-repetition-in-low-latency-queue.pptx" TargetMode="External"/><Relationship Id="rId3" Type="http://schemas.openxmlformats.org/officeDocument/2006/relationships/hyperlink" Target="https://mentor.ieee.org/802.11/dcn/19/11-19-1497-00-00be-auto-detection-in-11be.pptx" TargetMode="External"/><Relationship Id="rId7" Type="http://schemas.openxmlformats.org/officeDocument/2006/relationships/hyperlink" Target="https://mentor.ieee.org/802.11/dcn/19/11-19-1589-00-00be-what-should-be-the-harq-unit-and-why.pptx" TargetMode="External"/><Relationship Id="rId2" Type="http://schemas.openxmlformats.org/officeDocument/2006/relationships/hyperlink" Target="https://mentor.ieee.org/802.11/dcn/19/11-19-1606-00-00be-preamble-puncturing-and-sig-b-signaling.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578-00-00be-an-harq-transmission-scheme-for-11be.pptx" TargetMode="External"/><Relationship Id="rId5" Type="http://schemas.openxmlformats.org/officeDocument/2006/relationships/hyperlink" Target="https://mentor.ieee.org/802.11/dcn/19/11-19-1553-00-00be-consideration-on-harq-feedback.pptx" TargetMode="External"/><Relationship Id="rId4" Type="http://schemas.openxmlformats.org/officeDocument/2006/relationships/hyperlink" Target="https://mentor.ieee.org/802.11/dcn/19/11-19-1459-00-00be-harq-applicable-a-mpdu.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678-00-00be-multiple-links-asynchronous-and-synchronous-transmission.pptx" TargetMode="External"/><Relationship Id="rId13" Type="http://schemas.openxmlformats.org/officeDocument/2006/relationships/hyperlink" Target="https://mentor.ieee.org/802.11/dcn/19/11-19-1823-00-00be-multi-link-setup-follow-up.pptx" TargetMode="External"/><Relationship Id="rId3" Type="http://schemas.openxmlformats.org/officeDocument/2006/relationships/hyperlink" Target="https://mentor.ieee.org/802.11/dcn/19/11-19-1582-00-00be-coordinated-ap-time-and-frequency-sharing-in-a-transmit-opportunity-in-11be.pptx" TargetMode="External"/><Relationship Id="rId7" Type="http://schemas.openxmlformats.org/officeDocument/2006/relationships/hyperlink" Target="https://mentor.ieee.org/802.11/dcn/19/11-19-1652-01-00be-multi-ap-transmission-procedure.pptx" TargetMode="External"/><Relationship Id="rId12" Type="http://schemas.openxmlformats.org/officeDocument/2006/relationships/hyperlink" Target="https://mentor.ieee.org/802.11/dcn/19/11-19-1822-00-00be-multi-link-security-consideration.pptx" TargetMode="External"/><Relationship Id="rId2" Type="http://schemas.openxmlformats.org/officeDocument/2006/relationships/hyperlink" Target="https://mentor.ieee.org/802.11/dcn/18/11-18-1547-00-0eht-technology-features-for-802-11-eht.pptx" TargetMode="External"/><Relationship Id="rId16" Type="http://schemas.openxmlformats.org/officeDocument/2006/relationships/hyperlink" Target="https://mentor.ieee.org/802.11/dcn/19/11-19-1855-00-00be-802-1ax-overview.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633-00-00be-performance-and-fairness-of-multi-link-operations.pptx" TargetMode="External"/><Relationship Id="rId11" Type="http://schemas.openxmlformats.org/officeDocument/2006/relationships/hyperlink" Target="https://mentor.ieee.org/802.11/dcn/19/11-19-1788-00-00be-coordinated-ofdma-operation.pptx" TargetMode="External"/><Relationship Id="rId5" Type="http://schemas.openxmlformats.org/officeDocument/2006/relationships/hyperlink" Target="https://mentor.ieee.org/802.11/dcn/19/11-19-1615-01-00be-multi-band-multi-channel-operation-for-low-latency-and-jitter.pptx" TargetMode="External"/><Relationship Id="rId15" Type="http://schemas.openxmlformats.org/officeDocument/2006/relationships/hyperlink" Target="https://mentor.ieee.org/802.11/dcn/19/11-19-1851-00-00be-latency-enhancement-in-multi-link.pptx" TargetMode="External"/><Relationship Id="rId10" Type="http://schemas.openxmlformats.org/officeDocument/2006/relationships/hyperlink" Target="https://mentor.ieee.org/802.11/dcn/19/11-19-1780-00-00be-ar-vr-on-eht-design-considerations.pptx" TargetMode="External"/><Relationship Id="rId4" Type="http://schemas.openxmlformats.org/officeDocument/2006/relationships/hyperlink" Target="https://mentor.ieee.org/802.11/dcn/19/11-19-1604-00-00be-eht-direct-link-transmission.pptx" TargetMode="External"/><Relationship Id="rId9" Type="http://schemas.openxmlformats.org/officeDocument/2006/relationships/hyperlink" Target="https://mentor.ieee.org/802.11/dcn/19/11-19-1779-00-00be-downlink-spatial-reuse-parameter-framework-with-coordinated-beamforming-null-steering-for-802-11be.pptx" TargetMode="External"/><Relationship Id="rId14" Type="http://schemas.openxmlformats.org/officeDocument/2006/relationships/hyperlink" Target="https://mentor.ieee.org/802.11/dcn/19/11-19-1836-00-00be-multi-link-channel-access-follow-up.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9/11-19-1874-00-00be-11be-preamble-autodetection-follow-up.pptx" TargetMode="External"/><Relationship Id="rId3" Type="http://schemas.openxmlformats.org/officeDocument/2006/relationships/hyperlink" Target="https://mentor.ieee.org/802.11/dcn/19/11-19-1857-00-00be-multilink-power-save-followup.pptx" TargetMode="External"/><Relationship Id="rId7" Type="http://schemas.openxmlformats.org/officeDocument/2006/relationships/hyperlink" Target="https://mentor.ieee.org/802.11/dcn/19/11-19-1872-00-00be-joint-mu-analysis-simulations.pptx" TargetMode="External"/><Relationship Id="rId2" Type="http://schemas.openxmlformats.org/officeDocument/2006/relationships/hyperlink" Target="https://mentor.ieee.org/802.11/dcn/19/11-19-1856-00-00be-a-mpdu-and-ba.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869-00-00be-preamble-puncturing-and-ru-aggregation.pptx" TargetMode="External"/><Relationship Id="rId11" Type="http://schemas.openxmlformats.org/officeDocument/2006/relationships/hyperlink" Target="https://mentor.ieee.org/802.11/dcn/19/11-19-1888-00-00be-performance-evaluation-of-deterministic-service-for-eht-follow-up.pptx" TargetMode="External"/><Relationship Id="rId5" Type="http://schemas.openxmlformats.org/officeDocument/2006/relationships/hyperlink" Target="https://mentor.ieee.org/802.11/dcn/19/11-19-1868-00-00be-signaling-support-for-multi-ru-assignment.pptx" TargetMode="External"/><Relationship Id="rId10" Type="http://schemas.openxmlformats.org/officeDocument/2006/relationships/hyperlink" Target="https://mentor.ieee.org/802.11/dcn/19/11-19-1887-00-00be-multi-link-acknowledgement.pptx" TargetMode="External"/><Relationship Id="rId4" Type="http://schemas.openxmlformats.org/officeDocument/2006/relationships/hyperlink" Target="https://mentor.ieee.org/802.11/dcn/19/11-19-1858-00-00be-harq-system-level-simulation-results.pptx" TargetMode="External"/><Relationship Id="rId9" Type="http://schemas.openxmlformats.org/officeDocument/2006/relationships/hyperlink" Target="https://mentor.ieee.org/802.11/dcn/19/11-19-1877-00-00be-16-spatial-stream-support.ppt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903-00-00be-uplink-coordinated-multi-ap.pptx" TargetMode="External"/><Relationship Id="rId13" Type="http://schemas.openxmlformats.org/officeDocument/2006/relationships/hyperlink" Target="https://mentor.ieee.org/802.11/dcn/19/11-19-1910-00-00be-p-matrices-to-support-more-than-8-tx-chains.pptx" TargetMode="External"/><Relationship Id="rId3" Type="http://schemas.openxmlformats.org/officeDocument/2006/relationships/hyperlink" Target="https://mentor.ieee.org/802.11/dcn/19/11-19-1890-00-00be-phase-rotation-follow-up.pptx" TargetMode="External"/><Relationship Id="rId7" Type="http://schemas.openxmlformats.org/officeDocument/2006/relationships/hyperlink" Target="https://mentor.ieee.org/802.11/dcn/19/11-19-1901-00-00be-priority-access-support-in-ieee-802-11be-what-and-why.pptx" TargetMode="External"/><Relationship Id="rId12" Type="http://schemas.openxmlformats.org/officeDocument/2006/relationships/hyperlink" Target="https://mentor.ieee.org/802.11/dcn/19/11-19-1909-00-00be-performance-of-jt-with-wireless-backhaul.pptx" TargetMode="External"/><Relationship Id="rId2" Type="http://schemas.openxmlformats.org/officeDocument/2006/relationships/hyperlink" Target="https://mentor.ieee.org/802.11/dcn/19/11-19-1889-00-00be-discussion-on-240mhz-bandwidth.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900-00-00be-mla-security-considerations.pptx" TargetMode="External"/><Relationship Id="rId11" Type="http://schemas.openxmlformats.org/officeDocument/2006/relationships/hyperlink" Target="https://mentor.ieee.org/802.11/dcn/19/11-19-1908-00-00be-multi-ru-support.pptx" TargetMode="External"/><Relationship Id="rId5" Type="http://schemas.openxmlformats.org/officeDocument/2006/relationships/hyperlink" Target="https://mentor.ieee.org/802.11/dcn/19/11-19-1899-00-00be-mla-mac-addresses-considerations.pptx" TargetMode="External"/><Relationship Id="rId10" Type="http://schemas.openxmlformats.org/officeDocument/2006/relationships/hyperlink" Target="https://mentor.ieee.org/802.11/dcn/19/11-19-1907-00-00be-multiple-ru-combinations-for-eht.pptx" TargetMode="External"/><Relationship Id="rId4" Type="http://schemas.openxmlformats.org/officeDocument/2006/relationships/hyperlink" Target="https://mentor.ieee.org/802.11/dcn/19/11-19-1895-00-00be-setup-for-multi-ap-coordination.pptx" TargetMode="External"/><Relationship Id="rId9" Type="http://schemas.openxmlformats.org/officeDocument/2006/relationships/hyperlink" Target="https://mentor.ieee.org/802.11/dcn/19/11-19-1904-00-00be-mlo-link-management-follow-up.pptx" TargetMode="External"/><Relationship Id="rId14" Type="http://schemas.openxmlformats.org/officeDocument/2006/relationships/hyperlink" Target="https://mentor.ieee.org/802.11/dcn/19/11-19-1911-00-00be-11be-channelization-discussion.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928-00-00be-multi-link-operation-performance-evaluation.pptx" TargetMode="External"/><Relationship Id="rId3" Type="http://schemas.openxmlformats.org/officeDocument/2006/relationships/hyperlink" Target="https://mentor.ieee.org/802.11/dcn/19/11-19-1921-00-00be-multi-link-architecture.pptx" TargetMode="External"/><Relationship Id="rId7" Type="http://schemas.openxmlformats.org/officeDocument/2006/relationships/hyperlink" Target="https://mentor.ieee.org/802.11/dcn/19/11-19-1927-00-00be-multi-link-operation-simulation-methodology.pptx" TargetMode="External"/><Relationship Id="rId12" Type="http://schemas.openxmlformats.org/officeDocument/2006/relationships/hyperlink" Target="https://mentor.ieee.org/802.11/dcn/19/11-19-1938-00-00be-discussion-on-low-latency-capability-for-802-11be.pptx" TargetMode="External"/><Relationship Id="rId2" Type="http://schemas.openxmlformats.org/officeDocument/2006/relationships/hyperlink" Target="https://mentor.ieee.org/802.11/dcn/19/11-19-1919-00-00be-coordinated-ofdma.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926-00-00be-dynamic-thresholds-for-channel-bonding.pptx" TargetMode="External"/><Relationship Id="rId11" Type="http://schemas.openxmlformats.org/officeDocument/2006/relationships/hyperlink" Target="https://mentor.ieee.org/802.11/dcn/19/11-19-1933-00-00be-capabilities-to-support-time-aware-scheduling-in-802-11be.pptx" TargetMode="External"/><Relationship Id="rId5" Type="http://schemas.openxmlformats.org/officeDocument/2006/relationships/hyperlink" Target="https://mentor.ieee.org/802.11/dcn/19/11-19-1924-00-00be-multilink-steps-for-using-a-link.pptx" TargetMode="External"/><Relationship Id="rId10" Type="http://schemas.openxmlformats.org/officeDocument/2006/relationships/hyperlink" Target="https://mentor.ieee.org/802.11/dcn/19/11-19-1932-00-00be-multi-link-policy-framework.pptx" TargetMode="External"/><Relationship Id="rId4" Type="http://schemas.openxmlformats.org/officeDocument/2006/relationships/hyperlink" Target="https://mentor.ieee.org/802.11/dcn/19/11-19-1923-00-00be-revisiting-harq-complexity.pptx" TargetMode="External"/><Relationship Id="rId9" Type="http://schemas.openxmlformats.org/officeDocument/2006/relationships/hyperlink" Target="https://mentor.ieee.org/802.11/dcn/19/11-19-1931-00-00be-multi-ap-group-formation-follow-up.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19/11-19-1980-00-00be-eht-p-matrices-discussion.pptx" TargetMode="External"/><Relationship Id="rId3" Type="http://schemas.openxmlformats.org/officeDocument/2006/relationships/hyperlink" Target="https://mentor.ieee.org/802.11/dcn/19/11-19-1942-01-00be-timing-measurement-for-low-latency-features.pptx" TargetMode="External"/><Relationship Id="rId7" Type="http://schemas.openxmlformats.org/officeDocument/2006/relationships/hyperlink" Target="https://mentor.ieee.org/802.11/dcn/19/11-19-1972-00-00be-operation-of-virtual-bss-architecture-for-multi-ap-coordination.pptx" TargetMode="External"/><Relationship Id="rId2" Type="http://schemas.openxmlformats.org/officeDocument/2006/relationships/hyperlink" Target="https://mentor.ieee.org/802.11/dcn/19/11-19-1939-00-00be-calibration-of-implicit-sounding.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963-00-00be-multi-link-security-and-aggregation-operations.pptx" TargetMode="External"/><Relationship Id="rId5" Type="http://schemas.openxmlformats.org/officeDocument/2006/relationships/hyperlink" Target="https://mentor.ieee.org/802.11/dcn/19/11-19-1962-00-00be-multi-link-upper-mac-entity-instance-new-frame-mac-header.pptx" TargetMode="External"/><Relationship Id="rId4" Type="http://schemas.openxmlformats.org/officeDocument/2006/relationships/hyperlink" Target="https://mentor.ieee.org/802.11/dcn/19/11-19-1961-00-00be-multi-ap-group-establishment.pptx" TargetMode="External"/><Relationship Id="rId9" Type="http://schemas.openxmlformats.org/officeDocument/2006/relationships/hyperlink" Target="https://mentor.ieee.org/802.11/dcn/19/11-19-1981-00-00be-phase-rotations-design-for-eht.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9/11-19-1190-02-00be-improved-preamble-puncturing-in-802-11be.pptx" TargetMode="External"/><Relationship Id="rId2" Type="http://schemas.openxmlformats.org/officeDocument/2006/relationships/hyperlink" Target="https://mentor.ieee.org/802.11/dcn/19/11-19-1066-01-00be-tone-plan-discussion.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486-02-00be-further-discussion-for-11be-preambl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19/11-19-1519-00-00be-forward-compatibility-for-wifi-preamble-design.pptx" TargetMode="External"/><Relationship Id="rId13" Type="http://schemas.openxmlformats.org/officeDocument/2006/relationships/hyperlink" Target="https://mentor.ieee.org/802.11/dcn/19/11-19-1579-00-00be-adapting-the-11be-channel-model-to-modern-doppler-use-cases.pptx" TargetMode="External"/><Relationship Id="rId3" Type="http://schemas.openxmlformats.org/officeDocument/2006/relationships/hyperlink" Target="https://mentor.ieee.org/802.11/dcn/19/11-19-1487-00-00be-11be-tone-plan.pptx" TargetMode="External"/><Relationship Id="rId7" Type="http://schemas.openxmlformats.org/officeDocument/2006/relationships/hyperlink" Target="https://mentor.ieee.org/802.11/dcn/19/11-19-1516-00-00be-11be-preamble-structure.pptx" TargetMode="External"/><Relationship Id="rId12" Type="http://schemas.openxmlformats.org/officeDocument/2006/relationships/hyperlink" Target="https://mentor.ieee.org/802.11/dcn/19/11-19-1569-00-00be-preamble-design-consideration-for-11be-follow-up.pptx" TargetMode="External"/><Relationship Id="rId2" Type="http://schemas.openxmlformats.org/officeDocument/2006/relationships/hyperlink" Target="https://mentor.ieee.org/802.11/dcn/19/11-19-1340-02-00be-revisit-tone-pla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497-01-00be-auto-detection-in-11be.pptx" TargetMode="External"/><Relationship Id="rId11" Type="http://schemas.openxmlformats.org/officeDocument/2006/relationships/hyperlink" Target="https://mentor.ieee.org/802.11/dcn/19/11-19-1556-00-00be-lean-phy-for-eht.pptx" TargetMode="External"/><Relationship Id="rId5" Type="http://schemas.openxmlformats.org/officeDocument/2006/relationships/hyperlink" Target="https://mentor.ieee.org/802.11/dcn/19/11-19-1493-00-00be-phase-rotation-for-320mhz.pptx" TargetMode="External"/><Relationship Id="rId10" Type="http://schemas.openxmlformats.org/officeDocument/2006/relationships/hyperlink" Target="https://mentor.ieee.org/802.11/dcn/19/11-19-1540-00-00be-eht-preamble-design.pptx" TargetMode="External"/><Relationship Id="rId4" Type="http://schemas.openxmlformats.org/officeDocument/2006/relationships/hyperlink" Target="https://mentor.ieee.org/802.11/dcn/19/11-19-1492-00-00be-non-ofdma-tone-plan-for-320mhz.pptx" TargetMode="External"/><Relationship Id="rId9" Type="http://schemas.openxmlformats.org/officeDocument/2006/relationships/hyperlink" Target="https://mentor.ieee.org/802.11/dcn/19/11-19-1521-00-00be-further-thoughts-on-11be-tone-plan.pptx" TargetMode="External"/><Relationship Id="rId14" Type="http://schemas.openxmlformats.org/officeDocument/2006/relationships/hyperlink" Target="https://mentor.ieee.org/802.11/dcn/19/11-19-1606-00-00be-preamble-puncturing-and-sig-b-signaling.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19/11-19-1890-00-00be-phase-rotation-follow-up.pptx" TargetMode="External"/><Relationship Id="rId3" Type="http://schemas.openxmlformats.org/officeDocument/2006/relationships/hyperlink" Target="https://mentor.ieee.org/802.11/dcn/19/11-19-1869-00-00be-preamble-puncturing-and-ru-aggregation.pptx" TargetMode="External"/><Relationship Id="rId7" Type="http://schemas.openxmlformats.org/officeDocument/2006/relationships/hyperlink" Target="https://mentor.ieee.org/802.11/dcn/19/11-19-1889-00-00be-discussion-on-240mhz-bandwidth.pptx" TargetMode="External"/><Relationship Id="rId12" Type="http://schemas.openxmlformats.org/officeDocument/2006/relationships/hyperlink" Target="https://mentor.ieee.org/802.11/dcn/19/11-19-1911-00-00be-11be-channelization-discussion.pptx" TargetMode="External"/><Relationship Id="rId2" Type="http://schemas.openxmlformats.org/officeDocument/2006/relationships/hyperlink" Target="https://mentor.ieee.org/802.11/dcn/19/11-19-1868-00-00be-signaling-support-for-multi-ru-assignment.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77-00-00be-16-spatial-stream-support.pptx" TargetMode="External"/><Relationship Id="rId11" Type="http://schemas.openxmlformats.org/officeDocument/2006/relationships/hyperlink" Target="https://mentor.ieee.org/802.11/dcn/19/11-19-1910-00-00be-p-matrices-to-support-more-than-8-tx-chains.pptx" TargetMode="External"/><Relationship Id="rId5" Type="http://schemas.openxmlformats.org/officeDocument/2006/relationships/hyperlink" Target="https://mentor.ieee.org/802.11/dcn/19/11-19-1874-00-00be-11be-preamble-autodetection-follow-up.pptx" TargetMode="External"/><Relationship Id="rId10" Type="http://schemas.openxmlformats.org/officeDocument/2006/relationships/hyperlink" Target="https://mentor.ieee.org/802.11/dcn/19/11-19-1908-00-00be-multi-ru-support.pptx" TargetMode="External"/><Relationship Id="rId4" Type="http://schemas.openxmlformats.org/officeDocument/2006/relationships/hyperlink" Target="https://mentor.ieee.org/802.11/dcn/19/11-19-1872-00-00be-joint-mu-analysis-simulations.pptx" TargetMode="External"/><Relationship Id="rId9" Type="http://schemas.openxmlformats.org/officeDocument/2006/relationships/hyperlink" Target="https://mentor.ieee.org/802.11/dcn/19/11-19-1907-00-00be-multiple-ru-combinations-for-eht.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9/11-19-1939-00-00be-calibration-of-implicit-sounding.pptx" TargetMode="External"/><Relationship Id="rId2" Type="http://schemas.openxmlformats.org/officeDocument/2006/relationships/hyperlink" Target="https://mentor.ieee.org/802.11/dcn/19/11-19-1926-00-00be-dynamic-thresholds-for-channel-bonding.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981-00-00be-phase-rotations-design-for-eht.pptx" TargetMode="External"/><Relationship Id="rId4" Type="http://schemas.openxmlformats.org/officeDocument/2006/relationships/hyperlink" Target="https://mentor.ieee.org/802.11/dcn/19/11-19-1980-00-00be-eht-p-matrices-discussion.ppt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696913" y="332601"/>
            <a:ext cx="916918" cy="276999"/>
          </a:xfrm>
        </p:spPr>
        <p:txBody>
          <a:bodyPr/>
          <a:lstStyle/>
          <a:p>
            <a:pPr>
              <a:defRPr/>
            </a:pPr>
            <a:r>
              <a:rPr lang="en-US" dirty="0"/>
              <a:t>Nov 2019</a:t>
            </a:r>
          </a:p>
        </p:txBody>
      </p:sp>
      <p:sp>
        <p:nvSpPr>
          <p:cNvPr id="5" name="灯片编号占位符 4"/>
          <p:cNvSpPr>
            <a:spLocks noGrp="1"/>
          </p:cNvSpPr>
          <p:nvPr>
            <p:ph type="sldNum" sz="quarter" idx="12"/>
          </p:nvPr>
        </p:nvSpPr>
        <p:spPr/>
        <p:txBody>
          <a:bodyPr/>
          <a:lstStyle/>
          <a:p>
            <a:r>
              <a:rPr lang="en-US" altLang="en-US" dirty="0"/>
              <a:t>Slide </a:t>
            </a:r>
            <a:fld id="{70AA8DC3-7C7F-436A-8C94-CF1AE6DDC452}" type="slidenum">
              <a:rPr lang="en-US" altLang="en-US" smtClean="0"/>
              <a:pPr/>
              <a:t>1</a:t>
            </a:fld>
            <a:endParaRPr lang="en-US" altLang="en-US" dirty="0"/>
          </a:p>
        </p:txBody>
      </p:sp>
      <p:sp>
        <p:nvSpPr>
          <p:cNvPr id="6" name="页脚占位符 5"/>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err="1"/>
              <a:t>TGbe</a:t>
            </a:r>
            <a:r>
              <a:rPr lang="en-US" altLang="en-US" sz="2800" kern="0"/>
              <a:t> Nov 2019 Meeting Agenda</a:t>
            </a:r>
          </a:p>
          <a:p>
            <a:r>
              <a:rPr lang="en-US" altLang="en-US" sz="2800" kern="0"/>
              <a:t>PHY </a:t>
            </a:r>
            <a:r>
              <a:rPr lang="en-US" altLang="en-US" sz="2800" kern="0" err="1"/>
              <a:t>Adhoc</a:t>
            </a:r>
            <a:endParaRPr lang="en-US" altLang="en-US" sz="2800" ker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a:t>Date:</a:t>
            </a:r>
            <a:r>
              <a:rPr lang="en-US" altLang="en-US" sz="2000" b="0" kern="0" dirty="0"/>
              <a:t> 2019-11-10</a:t>
            </a:r>
          </a:p>
        </p:txBody>
      </p:sp>
      <p:graphicFrame>
        <p:nvGraphicFramePr>
          <p:cNvPr id="9" name="Object 11"/>
          <p:cNvGraphicFramePr>
            <a:graphicFrameLocks noChangeAspect="1"/>
          </p:cNvGraphicFramePr>
          <p:nvPr>
            <p:extLst>
              <p:ext uri="{D42A27DB-BD31-4B8C-83A1-F6EECF244321}">
                <p14:modId xmlns:p14="http://schemas.microsoft.com/office/powerpoint/2010/main" val="935729763"/>
              </p:ext>
            </p:extLst>
          </p:nvPr>
        </p:nvGraphicFramePr>
        <p:xfrm>
          <a:off x="652463" y="3805238"/>
          <a:ext cx="8397875" cy="1482725"/>
        </p:xfrm>
        <a:graphic>
          <a:graphicData uri="http://schemas.openxmlformats.org/presentationml/2006/ole">
            <mc:AlternateContent xmlns:mc="http://schemas.openxmlformats.org/markup-compatibility/2006">
              <mc:Choice xmlns:v="urn:schemas-microsoft-com:vml" Requires="v">
                <p:oleObj spid="_x0000_s3442" name="Document" r:id="rId3" imgW="8318500" imgH="1473200" progId="Word.Document.8">
                  <p:embed/>
                </p:oleObj>
              </mc:Choice>
              <mc:Fallback>
                <p:oleObj name="Document" r:id="rId3" imgW="8318500" imgH="1473200" progId="Word.Document.8">
                  <p:embed/>
                  <p:pic>
                    <p:nvPicPr>
                      <p:cNvPr id="0" name=""/>
                      <p:cNvPicPr>
                        <a:picLocks noChangeAspect="1" noChangeArrowheads="1"/>
                      </p:cNvPicPr>
                      <p:nvPr/>
                    </p:nvPicPr>
                    <p:blipFill>
                      <a:blip r:embed="rId4"/>
                      <a:srcRect/>
                      <a:stretch>
                        <a:fillRect/>
                      </a:stretch>
                    </p:blipFill>
                    <p:spPr bwMode="auto">
                      <a:xfrm>
                        <a:off x="652463" y="3805238"/>
                        <a:ext cx="8397875" cy="14827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Tree>
    <p:extLst>
      <p:ext uri="{BB962C8B-B14F-4D97-AF65-F5344CB8AC3E}">
        <p14:creationId xmlns:p14="http://schemas.microsoft.com/office/powerpoint/2010/main" val="3318886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10</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a:t>Agenda items for PHY </a:t>
            </a:r>
            <a:r>
              <a:rPr lang="en-US" altLang="en-US" err="1"/>
              <a:t>Adhoc</a:t>
            </a:r>
            <a:endParaRPr lang="zh-CN" altLang="en-US"/>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a:t>Call meeting to order </a:t>
            </a:r>
          </a:p>
          <a:p>
            <a:pPr lvl="0">
              <a:defRPr/>
            </a:pPr>
            <a:r>
              <a:rPr lang="en-US" altLang="en-US" dirty="0"/>
              <a:t>Patent policy, etc. (Call for Potentially Essential Patents)</a:t>
            </a:r>
          </a:p>
          <a:p>
            <a:pPr lvl="0">
              <a:defRPr/>
            </a:pPr>
            <a:r>
              <a:rPr lang="en-US" altLang="en-US" dirty="0"/>
              <a:t>Review ad hoc rules </a:t>
            </a:r>
          </a:p>
          <a:p>
            <a:pPr lvl="0">
              <a:defRPr/>
            </a:pPr>
            <a:r>
              <a:rPr lang="en-US" altLang="en-US" dirty="0"/>
              <a:t>Set and approve agenda</a:t>
            </a:r>
          </a:p>
          <a:p>
            <a:pPr lvl="0">
              <a:defRPr/>
            </a:pPr>
            <a:r>
              <a:rPr lang="en-CA" altLang="en-US" dirty="0"/>
              <a:t>PHY technical presentations for this week, and related straw polls</a:t>
            </a:r>
          </a:p>
          <a:p>
            <a:pPr lvl="0">
              <a:defRPr/>
            </a:pPr>
            <a:r>
              <a:rPr lang="en-CA" altLang="en-US" dirty="0"/>
              <a:t>Adjourn</a:t>
            </a:r>
          </a:p>
          <a:p>
            <a:pPr marL="0" lvl="0" indent="0">
              <a:buNone/>
              <a:defRPr/>
            </a:pPr>
            <a:endParaRPr lang="en-CA" altLang="en-US" dirty="0"/>
          </a:p>
        </p:txBody>
      </p:sp>
      <p:sp>
        <p:nvSpPr>
          <p:cNvPr id="11" name="日期占位符 3">
            <a:extLst>
              <a:ext uri="{FF2B5EF4-FFF2-40B4-BE49-F238E27FC236}">
                <a16:creationId xmlns:a16="http://schemas.microsoft.com/office/drawing/2014/main" id="{3A39242B-7800-A045-A1B8-2BBD99E6804A}"/>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9" name="页脚占位符 5">
            <a:extLst>
              <a:ext uri="{FF2B5EF4-FFF2-40B4-BE49-F238E27FC236}">
                <a16:creationId xmlns:a16="http://schemas.microsoft.com/office/drawing/2014/main" id="{D76FF384-AFD0-F440-BCC4-0951ADAEDB52}"/>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1221592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ltLang="en-US"/>
              <a:t>Slide </a:t>
            </a:r>
            <a:fld id="{72273DAC-1949-4589-BE05-FC0EDD130760}" type="slidenum">
              <a:rPr lang="en-US" altLang="en-US" smtClean="0"/>
              <a:pPr/>
              <a:t>11</a:t>
            </a:fld>
            <a:endParaRPr lang="en-US" altLang="en-US"/>
          </a:p>
        </p:txBody>
      </p:sp>
      <p:sp>
        <p:nvSpPr>
          <p:cNvPr id="6" name="标题 1"/>
          <p:cNvSpPr txBox="1">
            <a:spLocks/>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zh-CN" kern="0"/>
              <a:t>PHY Adhoc Time Slots</a:t>
            </a:r>
            <a:endParaRPr lang="zh-CN" altLang="en-US" kern="0"/>
          </a:p>
        </p:txBody>
      </p:sp>
      <p:sp>
        <p:nvSpPr>
          <p:cNvPr id="8" name="日期占位符 3">
            <a:extLst>
              <a:ext uri="{FF2B5EF4-FFF2-40B4-BE49-F238E27FC236}">
                <a16:creationId xmlns:a16="http://schemas.microsoft.com/office/drawing/2014/main" id="{E9D92D6D-ABFC-8640-B832-D89A9AA1A1F6}"/>
              </a:ext>
            </a:extLst>
          </p:cNvPr>
          <p:cNvSpPr>
            <a:spLocks noGrp="1"/>
          </p:cNvSpPr>
          <p:nvPr>
            <p:ph type="dt" sz="half" idx="2"/>
          </p:nvPr>
        </p:nvSpPr>
        <p:spPr>
          <a:xfrm>
            <a:off x="696913" y="332601"/>
            <a:ext cx="916918" cy="276999"/>
          </a:xfrm>
        </p:spPr>
        <p:txBody>
          <a:bodyPr/>
          <a:lstStyle/>
          <a:p>
            <a:pPr>
              <a:defRPr/>
            </a:pPr>
            <a:r>
              <a:rPr lang="en-US"/>
              <a:t>Nov 2019</a:t>
            </a:r>
          </a:p>
        </p:txBody>
      </p:sp>
      <p:graphicFrame>
        <p:nvGraphicFramePr>
          <p:cNvPr id="9" name="Table 8">
            <a:extLst>
              <a:ext uri="{FF2B5EF4-FFF2-40B4-BE49-F238E27FC236}">
                <a16:creationId xmlns:a16="http://schemas.microsoft.com/office/drawing/2014/main" id="{5E784571-74E4-D04E-BEC6-716B0080C79E}"/>
              </a:ext>
            </a:extLst>
          </p:cNvPr>
          <p:cNvGraphicFramePr>
            <a:graphicFrameLocks noGrp="1"/>
          </p:cNvGraphicFramePr>
          <p:nvPr>
            <p:extLst>
              <p:ext uri="{D42A27DB-BD31-4B8C-83A1-F6EECF244321}">
                <p14:modId xmlns:p14="http://schemas.microsoft.com/office/powerpoint/2010/main" val="3046971532"/>
              </p:ext>
            </p:extLst>
          </p:nvPr>
        </p:nvGraphicFramePr>
        <p:xfrm>
          <a:off x="914400" y="2324154"/>
          <a:ext cx="7355903" cy="3322320"/>
        </p:xfrm>
        <a:graphic>
          <a:graphicData uri="http://schemas.openxmlformats.org/drawingml/2006/table">
            <a:tbl>
              <a:tblPr firstRow="1" bandRow="1">
                <a:tableStyleId>{616DA210-FB5B-4158-B5E0-FEB733F419BA}</a:tableStyleId>
              </a:tblPr>
              <a:tblGrid>
                <a:gridCol w="1143000">
                  <a:extLst>
                    <a:ext uri="{9D8B030D-6E8A-4147-A177-3AD203B41FA5}">
                      <a16:colId xmlns:a16="http://schemas.microsoft.com/office/drawing/2014/main" val="20000"/>
                    </a:ext>
                  </a:extLst>
                </a:gridCol>
                <a:gridCol w="1605343">
                  <a:extLst>
                    <a:ext uri="{9D8B030D-6E8A-4147-A177-3AD203B41FA5}">
                      <a16:colId xmlns:a16="http://schemas.microsoft.com/office/drawing/2014/main" val="20001"/>
                    </a:ext>
                  </a:extLst>
                </a:gridCol>
                <a:gridCol w="1772920">
                  <a:extLst>
                    <a:ext uri="{9D8B030D-6E8A-4147-A177-3AD203B41FA5}">
                      <a16:colId xmlns:a16="http://schemas.microsoft.com/office/drawing/2014/main" val="20002"/>
                    </a:ext>
                  </a:extLst>
                </a:gridCol>
                <a:gridCol w="1498537">
                  <a:extLst>
                    <a:ext uri="{9D8B030D-6E8A-4147-A177-3AD203B41FA5}">
                      <a16:colId xmlns:a16="http://schemas.microsoft.com/office/drawing/2014/main" val="20004"/>
                    </a:ext>
                  </a:extLst>
                </a:gridCol>
                <a:gridCol w="1336103">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sz="1800" b="1" dirty="0">
                          <a:solidFill>
                            <a:schemeClr val="accent2"/>
                          </a:solidFill>
                        </a:rPr>
                        <a:t>PHY</a:t>
                      </a:r>
                      <a:r>
                        <a:rPr lang="en-US" sz="1800" b="1" dirty="0">
                          <a:solidFill>
                            <a:schemeClr val="tx1"/>
                          </a:solidFill>
                        </a:rPr>
                        <a:t>]</a:t>
                      </a:r>
                    </a:p>
                  </a:txBody>
                  <a:tcPr/>
                </a:tc>
                <a:tc>
                  <a:txBody>
                    <a:bodyPr/>
                    <a:lstStyle/>
                    <a:p>
                      <a:pPr algn="ct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sz="1800" b="1" dirty="0">
                          <a:solidFill>
                            <a:schemeClr val="accent2"/>
                          </a:solidFill>
                        </a:rPr>
                        <a:t>PHY</a:t>
                      </a:r>
                      <a:r>
                        <a:rPr lang="en-US" sz="1800" b="1" dirty="0">
                          <a:solidFill>
                            <a:schemeClr val="tx1"/>
                          </a:solidFill>
                        </a:rPr>
                        <a:t>]</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0" dirty="0" err="1">
                          <a:solidFill>
                            <a:schemeClr val="tx1"/>
                          </a:solidFill>
                        </a:rPr>
                        <a:t>TGbe</a:t>
                      </a:r>
                      <a:r>
                        <a:rPr lang="en-US" sz="1800" b="0" dirty="0">
                          <a:solidFill>
                            <a:schemeClr val="tx1"/>
                          </a:solidFill>
                        </a:rPr>
                        <a:t> Ad-Hoc</a:t>
                      </a:r>
                    </a:p>
                    <a:p>
                      <a:pPr algn="ctr"/>
                      <a:r>
                        <a:rPr lang="en-US" sz="1800" b="0" dirty="0">
                          <a:solidFill>
                            <a:schemeClr val="tx1"/>
                          </a:solidFill>
                        </a:rPr>
                        <a:t>[MAC/</a:t>
                      </a:r>
                      <a:r>
                        <a:rPr lang="en-US" sz="1800" b="1" dirty="0">
                          <a:solidFill>
                            <a:schemeClr val="accent6"/>
                          </a:solidFill>
                        </a:rPr>
                        <a:t>PHY</a:t>
                      </a:r>
                      <a:r>
                        <a:rPr lang="en-US" sz="1800" b="1" dirty="0">
                          <a:solidFill>
                            <a:schemeClr val="tx1"/>
                          </a:solidFill>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r>
                        <a:rPr lang="en-US" sz="1800" b="0" dirty="0" err="1">
                          <a:solidFill>
                            <a:schemeClr val="tx1"/>
                          </a:solidFill>
                        </a:rPr>
                        <a:t>TGbe</a:t>
                      </a:r>
                      <a:r>
                        <a:rPr lang="en-US" sz="1800" b="0" dirty="0">
                          <a:solidFill>
                            <a:schemeClr val="tx1"/>
                          </a:solidFill>
                        </a:rPr>
                        <a:t> Ad-Hoc</a:t>
                      </a:r>
                    </a:p>
                    <a:p>
                      <a:pPr algn="ctr"/>
                      <a:r>
                        <a:rPr lang="en-US" sz="1800" b="0" dirty="0">
                          <a:solidFill>
                            <a:schemeClr val="tx1"/>
                          </a:solidFill>
                        </a:rPr>
                        <a:t>[MAC/</a:t>
                      </a:r>
                      <a:r>
                        <a:rPr lang="en-US" sz="1800" b="1" dirty="0">
                          <a:solidFill>
                            <a:schemeClr val="accent2"/>
                          </a:solidFill>
                        </a:rPr>
                        <a:t>PHY</a:t>
                      </a:r>
                      <a:r>
                        <a:rPr lang="en-US" sz="1800" b="1" dirty="0">
                          <a:solidFill>
                            <a:schemeClr val="tx1"/>
                          </a:solidFill>
                        </a:rPr>
                        <a:t>]</a:t>
                      </a:r>
                    </a:p>
                  </a:txBody>
                  <a:tcPr/>
                </a:tc>
                <a:tc>
                  <a:txBody>
                    <a:bodyPr/>
                    <a:lstStyle/>
                    <a:p>
                      <a:pPr algn="ctr"/>
                      <a:r>
                        <a:rPr lang="en-US" sz="1800" b="0" dirty="0"/>
                        <a:t> </a:t>
                      </a:r>
                      <a:r>
                        <a:rPr lang="en-US" sz="1800" b="0" dirty="0">
                          <a:solidFill>
                            <a:schemeClr val="tx1"/>
                          </a:solidFill>
                        </a:rPr>
                        <a:t>TGbe Ad-Hoc</a:t>
                      </a:r>
                    </a:p>
                    <a:p>
                      <a:pPr algn="ctr"/>
                      <a:r>
                        <a:rPr lang="en-US" sz="1800" b="0" dirty="0">
                          <a:solidFill>
                            <a:schemeClr val="tx1"/>
                          </a:solidFill>
                        </a:rPr>
                        <a:t>[MAC/</a:t>
                      </a:r>
                      <a:r>
                        <a:rPr lang="en-US" sz="1800" b="1" dirty="0">
                          <a:solidFill>
                            <a:schemeClr val="accent6"/>
                          </a:solidFill>
                        </a:rPr>
                        <a:t>PHY</a:t>
                      </a:r>
                      <a:r>
                        <a:rPr lang="en-US" sz="1800" b="1" dirty="0">
                          <a:solidFill>
                            <a:schemeClr val="tx1"/>
                          </a:solidFill>
                        </a:rPr>
                        <a:t>]</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10" name="页脚占位符 5">
            <a:extLst>
              <a:ext uri="{FF2B5EF4-FFF2-40B4-BE49-F238E27FC236}">
                <a16:creationId xmlns:a16="http://schemas.microsoft.com/office/drawing/2014/main" id="{871FEE23-BFF3-904C-A729-351104268A61}"/>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2354974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12</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7" name="Table 6">
            <a:extLst>
              <a:ext uri="{FF2B5EF4-FFF2-40B4-BE49-F238E27FC236}">
                <a16:creationId xmlns:a16="http://schemas.microsoft.com/office/drawing/2014/main" id="{A4CB8852-6266-4676-A387-39BDB4922EE2}"/>
              </a:ext>
            </a:extLst>
          </p:cNvPr>
          <p:cNvGraphicFramePr>
            <a:graphicFrameLocks noGrp="1"/>
          </p:cNvGraphicFramePr>
          <p:nvPr/>
        </p:nvGraphicFramePr>
        <p:xfrm>
          <a:off x="381000" y="1524000"/>
          <a:ext cx="8382000" cy="4565360"/>
        </p:xfrm>
        <a:graphic>
          <a:graphicData uri="http://schemas.openxmlformats.org/drawingml/2006/table">
            <a:tbl>
              <a:tblPr firstRow="1" bandRow="1">
                <a:tableStyleId>{ED083AE6-46FA-4A59-8FB0-9F97EB10719F}</a:tableStyleId>
              </a:tblPr>
              <a:tblGrid>
                <a:gridCol w="631869">
                  <a:extLst>
                    <a:ext uri="{9D8B030D-6E8A-4147-A177-3AD203B41FA5}">
                      <a16:colId xmlns:a16="http://schemas.microsoft.com/office/drawing/2014/main" val="20000"/>
                    </a:ext>
                  </a:extLst>
                </a:gridCol>
                <a:gridCol w="3923090">
                  <a:extLst>
                    <a:ext uri="{9D8B030D-6E8A-4147-A177-3AD203B41FA5}">
                      <a16:colId xmlns:a16="http://schemas.microsoft.com/office/drawing/2014/main" val="20001"/>
                    </a:ext>
                  </a:extLst>
                </a:gridCol>
                <a:gridCol w="1256541">
                  <a:extLst>
                    <a:ext uri="{9D8B030D-6E8A-4147-A177-3AD203B41FA5}">
                      <a16:colId xmlns:a16="http://schemas.microsoft.com/office/drawing/2014/main" val="20002"/>
                    </a:ext>
                  </a:extLst>
                </a:gridCol>
                <a:gridCol w="863872">
                  <a:extLst>
                    <a:ext uri="{9D8B030D-6E8A-4147-A177-3AD203B41FA5}">
                      <a16:colId xmlns:a16="http://schemas.microsoft.com/office/drawing/2014/main" val="20004"/>
                    </a:ext>
                  </a:extLst>
                </a:gridCol>
                <a:gridCol w="863872">
                  <a:extLst>
                    <a:ext uri="{9D8B030D-6E8A-4147-A177-3AD203B41FA5}">
                      <a16:colId xmlns:a16="http://schemas.microsoft.com/office/drawing/2014/main" val="2805290190"/>
                    </a:ext>
                  </a:extLst>
                </a:gridCol>
                <a:gridCol w="842756">
                  <a:extLst>
                    <a:ext uri="{9D8B030D-6E8A-4147-A177-3AD203B41FA5}">
                      <a16:colId xmlns:a16="http://schemas.microsoft.com/office/drawing/2014/main" val="3611426843"/>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200" dirty="0">
                          <a:solidFill>
                            <a:srgbClr val="FF0000"/>
                          </a:solidFill>
                          <a:effectLst/>
                          <a:latin typeface="+mn-lt"/>
                          <a:ea typeface="Times New Roman" panose="02020603050405020304" pitchFamily="18" charset="0"/>
                          <a:hlinkClick r:id="rId2"/>
                        </a:rPr>
                        <a:t>1066r1</a:t>
                      </a:r>
                      <a:endParaRPr lang="en-US" sz="12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chemeClr val="tx1"/>
                          </a:solidFill>
                          <a:effectLst/>
                          <a:latin typeface="+mn-lt"/>
                          <a:ea typeface="Times New Roman" panose="02020603050405020304" pitchFamily="18" charset="0"/>
                        </a:rPr>
                        <a:t>Tone Plan Discussion</a:t>
                      </a:r>
                    </a:p>
                  </a:txBody>
                  <a:tcPr anchor="b"/>
                </a:tc>
                <a:tc>
                  <a:txBody>
                    <a:bodyPr/>
                    <a:lstStyle/>
                    <a:p>
                      <a:pPr marL="0" marR="0" algn="l">
                        <a:spcBef>
                          <a:spcPts val="0"/>
                        </a:spcBef>
                        <a:spcAft>
                          <a:spcPts val="0"/>
                        </a:spcAft>
                      </a:pPr>
                      <a:r>
                        <a:rPr lang="en-US" sz="1200" dirty="0">
                          <a:solidFill>
                            <a:schemeClr val="tx1"/>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2967022744"/>
                  </a:ext>
                </a:extLst>
              </a:tr>
              <a:tr h="259126">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3"/>
                        </a:rPr>
                        <a:t>1190r2</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b="0" i="0" kern="1200" dirty="0">
                          <a:solidFill>
                            <a:schemeClr val="tx1"/>
                          </a:solidFill>
                          <a:effectLst/>
                          <a:latin typeface="+mn-lt"/>
                          <a:ea typeface="+mn-ea"/>
                          <a:cs typeface="+mn-cs"/>
                        </a:rPr>
                        <a:t>Improved Preamble Puncturing in 802.11be</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US" sz="1200" b="0" i="0" kern="1200" dirty="0">
                          <a:solidFill>
                            <a:schemeClr val="tx1"/>
                          </a:solidFill>
                          <a:effectLst/>
                          <a:latin typeface="+mn-lt"/>
                          <a:ea typeface="+mn-ea"/>
                          <a:cs typeface="+mn-cs"/>
                        </a:rPr>
                        <a:t>Oded Redlich</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3771111603"/>
                  </a:ext>
                </a:extLst>
              </a:tr>
              <a:tr h="259126">
                <a:tc>
                  <a:txBody>
                    <a:bodyPr/>
                    <a:lstStyle/>
                    <a:p>
                      <a:pPr marL="0" marR="0" algn="ctr">
                        <a:spcBef>
                          <a:spcPts val="0"/>
                        </a:spcBef>
                        <a:spcAft>
                          <a:spcPts val="0"/>
                        </a:spcAft>
                      </a:pPr>
                      <a:r>
                        <a:rPr lang="en-US" sz="1200" dirty="0">
                          <a:solidFill>
                            <a:srgbClr val="FF0000"/>
                          </a:solidFill>
                          <a:effectLst/>
                          <a:latin typeface="+mn-lt"/>
                          <a:ea typeface="Times New Roman" panose="02020603050405020304" pitchFamily="18" charset="0"/>
                          <a:hlinkClick r:id="rId4"/>
                        </a:rPr>
                        <a:t>1486r2</a:t>
                      </a:r>
                      <a:endParaRPr lang="en-US" sz="12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chemeClr val="tx1"/>
                          </a:solidFill>
                          <a:effectLst/>
                          <a:latin typeface="+mn-lt"/>
                          <a:ea typeface="Times New Roman" panose="02020603050405020304" pitchFamily="18" charset="0"/>
                        </a:rPr>
                        <a:t>Further discussion for 11be preamble</a:t>
                      </a:r>
                    </a:p>
                  </a:txBody>
                  <a:tcPr anchor="b"/>
                </a:tc>
                <a:tc>
                  <a:txBody>
                    <a:bodyPr/>
                    <a:lstStyle/>
                    <a:p>
                      <a:pPr marL="0" marR="0" algn="l">
                        <a:spcBef>
                          <a:spcPts val="0"/>
                        </a:spcBef>
                        <a:spcAft>
                          <a:spcPts val="0"/>
                        </a:spcAft>
                      </a:pPr>
                      <a:r>
                        <a:rPr lang="en-US" sz="1200" dirty="0">
                          <a:solidFill>
                            <a:schemeClr val="tx1"/>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3 SPs</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1302338597"/>
                  </a:ext>
                </a:extLst>
              </a:tr>
              <a:tr h="259126">
                <a:tc>
                  <a:txBody>
                    <a:bodyPr/>
                    <a:lstStyle/>
                    <a:p>
                      <a:pPr marL="0" marR="0" algn="ctr">
                        <a:spcBef>
                          <a:spcPts val="0"/>
                        </a:spcBef>
                        <a:spcAft>
                          <a:spcPts val="0"/>
                        </a:spcAft>
                      </a:pPr>
                      <a:r>
                        <a:rPr lang="en-US" sz="1200" dirty="0">
                          <a:solidFill>
                            <a:srgbClr val="FF0000"/>
                          </a:solidFill>
                          <a:effectLst/>
                          <a:latin typeface="+mn-lt"/>
                          <a:ea typeface="Times New Roman" panose="02020603050405020304" pitchFamily="18" charset="0"/>
                          <a:hlinkClick r:id="rId5"/>
                        </a:rPr>
                        <a:t>1535r1</a:t>
                      </a:r>
                      <a:endParaRPr lang="en-US" sz="12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chemeClr val="tx1"/>
                          </a:solidFill>
                          <a:effectLst/>
                          <a:latin typeface="+mn-lt"/>
                          <a:ea typeface="Times New Roman" panose="02020603050405020304" pitchFamily="18" charset="0"/>
                        </a:rPr>
                        <a:t>Sounding for AP Collaboration</a:t>
                      </a:r>
                    </a:p>
                  </a:txBody>
                  <a:tcPr anchor="b"/>
                </a:tc>
                <a:tc>
                  <a:txBody>
                    <a:bodyPr/>
                    <a:lstStyle/>
                    <a:p>
                      <a:pPr marL="0" marR="0" algn="l">
                        <a:spcBef>
                          <a:spcPts val="0"/>
                        </a:spcBef>
                        <a:spcAft>
                          <a:spcPts val="0"/>
                        </a:spcAft>
                      </a:pPr>
                      <a:r>
                        <a:rPr lang="en-US" sz="1200" dirty="0">
                          <a:solidFill>
                            <a:schemeClr val="tx1"/>
                          </a:solidFill>
                          <a:effectLst/>
                          <a:latin typeface="+mn-lt"/>
                          <a:ea typeface="Times New Roman" panose="02020603050405020304" pitchFamily="18" charset="0"/>
                        </a:rPr>
                        <a:t>Junghoon Suh</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ea typeface="Times New Roman" panose="02020603050405020304" pitchFamily="18" charset="0"/>
                        </a:rPr>
                        <a:t> </a:t>
                      </a: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3739808214"/>
                  </a:ext>
                </a:extLst>
              </a:tr>
              <a:tr h="259126">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6"/>
                        </a:rPr>
                        <a:t>1554r1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Data Sharing for Multi-AP Coordination</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a:solidFill>
                            <a:schemeClr val="tx1"/>
                          </a:solidFill>
                          <a:effectLst/>
                          <a:latin typeface="+mn-lt"/>
                          <a:ea typeface="MS Gothic" panose="020B0609070205080204" pitchFamily="49" charset="-128"/>
                        </a:rPr>
                        <a:t>Sungjin Park</a:t>
                      </a:r>
                      <a:endParaRPr lang="en-US" sz="12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2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942160162"/>
                  </a:ext>
                </a:extLst>
              </a:tr>
              <a:tr h="259126">
                <a:tc>
                  <a:txBody>
                    <a:bodyPr/>
                    <a:lstStyle/>
                    <a:p>
                      <a:pPr marL="0" marR="0" algn="ctr" defTabSz="914400" rtl="0" eaLnBrk="1" latinLnBrk="0" hangingPunct="1">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7"/>
                        </a:rPr>
                        <a:t>1573r0</a:t>
                      </a:r>
                      <a:endParaRPr lang="en-US" sz="1200" u="none" kern="1200" dirty="0">
                        <a:solidFill>
                          <a:schemeClr val="tx1"/>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Channel Info. Feedback Method 4 Multi-AP Coord.</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a:solidFill>
                            <a:schemeClr val="tx1"/>
                          </a:solidFill>
                          <a:effectLst/>
                          <a:latin typeface="+mn-lt"/>
                          <a:ea typeface="MS Gothic" panose="020B0609070205080204" pitchFamily="49" charset="-128"/>
                        </a:rPr>
                        <a:t>Dandan Liang</a:t>
                      </a:r>
                      <a:endParaRPr lang="en-US" sz="12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2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200" b="0" dirty="0">
                          <a:solidFill>
                            <a:schemeClr val="tx1"/>
                          </a:solidFill>
                          <a:effectLst/>
                          <a:latin typeface="+mn-lt"/>
                          <a:ea typeface="Times New Roman" panose="02020603050405020304" pitchFamily="18" charset="0"/>
                          <a:hlinkClick r:id="rId8"/>
                        </a:rPr>
                        <a:t>1593r1</a:t>
                      </a:r>
                      <a:endParaRPr lang="en-US" sz="1200" b="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Joint Sounding for Multi-AP Systems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chemeClr val="tx1"/>
                          </a:solidFill>
                          <a:effectLst/>
                          <a:latin typeface="+mn-lt"/>
                          <a:ea typeface="MS Gothic" panose="020B0609070205080204" pitchFamily="49" charset="-128"/>
                        </a:rPr>
                        <a:t>Jianhan Liu</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2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9"/>
                        </a:rPr>
                        <a:t>1594r2</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Coord. Beamforming/Null Steering Protocol in 11be</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chemeClr val="tx1"/>
                          </a:solidFill>
                          <a:effectLst/>
                          <a:latin typeface="+mn-lt"/>
                          <a:ea typeface="MS Gothic" panose="020B0609070205080204" pitchFamily="49" charset="-128"/>
                        </a:rPr>
                        <a:t>David L.-Perez</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1 SP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10"/>
                        </a:rPr>
                        <a:t>0773r7</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Multi-link operation framework</a:t>
                      </a:r>
                    </a:p>
                  </a:txBody>
                  <a:tcPr anchor="b"/>
                </a:tc>
                <a:tc>
                  <a:txBody>
                    <a:bodyPr/>
                    <a:lstStyle/>
                    <a:p>
                      <a:pPr marL="0" marR="0" algn="l">
                        <a:spcBef>
                          <a:spcPts val="0"/>
                        </a:spcBef>
                        <a:spcAft>
                          <a:spcPts val="0"/>
                        </a:spcAft>
                      </a:pPr>
                      <a:r>
                        <a:rPr lang="en-US" sz="1200" b="0" i="0" kern="1200" dirty="0">
                          <a:solidFill>
                            <a:schemeClr val="tx1"/>
                          </a:solidFill>
                          <a:effectLst/>
                          <a:latin typeface="+mn-lt"/>
                          <a:ea typeface="+mn-ea"/>
                          <a:cs typeface="+mn-cs"/>
                        </a:rPr>
                        <a:t>Po-Kai Huang</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731395740"/>
                  </a:ext>
                </a:extLst>
              </a:tr>
              <a:tr h="297047">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11"/>
                        </a:rPr>
                        <a:t>1082r4</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Multi-link Operation: Dynamic TID Transfer</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 Abhishek Patil</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065179056"/>
                  </a:ext>
                </a:extLst>
              </a:tr>
              <a:tr h="297047">
                <a:tc>
                  <a:txBody>
                    <a:bodyPr/>
                    <a:lstStyle/>
                    <a:p>
                      <a:pPr marL="0" marR="0" algn="ctr" defTabSz="914400" rtl="0" eaLnBrk="1" latinLnBrk="0" hangingPunct="1">
                        <a:spcBef>
                          <a:spcPts val="0"/>
                        </a:spcBef>
                        <a:spcAft>
                          <a:spcPts val="0"/>
                        </a:spcAft>
                      </a:pPr>
                      <a:r>
                        <a:rPr lang="en-US" sz="1200" u="none" kern="1200" dirty="0">
                          <a:solidFill>
                            <a:schemeClr val="tx1"/>
                          </a:solidFill>
                          <a:effectLst/>
                          <a:latin typeface="+mn-lt"/>
                          <a:ea typeface="MS Gothic" panose="020B0609070205080204" pitchFamily="49" charset="-128"/>
                          <a:cs typeface="+mn-cs"/>
                          <a:hlinkClick r:id="rId12"/>
                        </a:rPr>
                        <a:t>1116r2</a:t>
                      </a:r>
                      <a:endParaRPr lang="en-US" sz="1200" u="none" kern="1200" dirty="0">
                        <a:solidFill>
                          <a:schemeClr val="tx1"/>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Channel access in multi-band operation</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S Gothic" panose="020B0609070205080204" pitchFamily="49" charset="-128"/>
                        </a:rPr>
                        <a:t>4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884195072"/>
                  </a:ext>
                </a:extLst>
              </a:tr>
              <a:tr h="297047">
                <a:tc>
                  <a:txBody>
                    <a:bodyPr/>
                    <a:lstStyle/>
                    <a:p>
                      <a:pPr marL="0" marR="0" algn="ctr" defTabSz="914400" rtl="0" eaLnBrk="1" latinLnBrk="0" hangingPunct="1">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13"/>
                        </a:rPr>
                        <a:t>1405r3</a:t>
                      </a:r>
                      <a:endParaRPr lang="en-US" sz="1200" u="none" kern="1200" dirty="0">
                        <a:solidFill>
                          <a:schemeClr val="tx1"/>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Operation Channel Access Discussion</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a:solidFill>
                            <a:schemeClr val="tx1"/>
                          </a:solidFill>
                          <a:effectLst/>
                          <a:latin typeface="+mn-lt"/>
                          <a:ea typeface="MS Gothic" panose="020B0609070205080204" pitchFamily="49" charset="-128"/>
                        </a:rPr>
                        <a:t>Sharan Naribole</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2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14"/>
                        </a:rPr>
                        <a:t>1509r2</a:t>
                      </a:r>
                      <a:endParaRPr lang="en-GB" sz="1200" u="none" kern="1200" dirty="0">
                        <a:solidFill>
                          <a:srgbClr val="FF0000"/>
                        </a:solidFill>
                        <a:effectLst/>
                        <a:latin typeface="+mn-lt"/>
                        <a:ea typeface="MS Gothic" panose="020B0609070205080204" pitchFamily="49" charset="-128"/>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Discussion on Multi-link Setup</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Insun Jang</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1 SP</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15"/>
                        </a:rPr>
                        <a:t>1512r1</a:t>
                      </a:r>
                      <a:endParaRPr lang="en-GB" sz="1200" u="none" kern="1200" dirty="0">
                        <a:solidFill>
                          <a:schemeClr val="tx1"/>
                        </a:solidFill>
                        <a:effectLst/>
                        <a:latin typeface="+mn-lt"/>
                        <a:ea typeface="MS Gothic" panose="020B0609070205080204" pitchFamily="49" charset="-128"/>
                        <a:cs typeface="+mn-cs"/>
                        <a:hlinkClick r:id="rId15">
                          <a:extLst>
                            <a:ext uri="{A12FA001-AC4F-418D-AE19-62706E023703}">
                              <ahyp:hlinkClr xmlns:ahyp="http://schemas.microsoft.com/office/drawing/2018/hyperlinkcolor" val="tx"/>
                            </a:ext>
                          </a:extLst>
                        </a:hlinkClick>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acknowledgment</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Rojan Chitrakar</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3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16"/>
                        </a:rPr>
                        <a:t>1159r2</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operation capability announcement</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Liwen Chu</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1 SP</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571507352"/>
                  </a:ext>
                </a:extLst>
              </a:tr>
            </a:tbl>
          </a:graphicData>
        </a:graphic>
      </p:graphicFrame>
    </p:spTree>
    <p:extLst>
      <p:ext uri="{BB962C8B-B14F-4D97-AF65-F5344CB8AC3E}">
        <p14:creationId xmlns:p14="http://schemas.microsoft.com/office/powerpoint/2010/main" val="3050484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13</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7" name="Table 6">
            <a:extLst>
              <a:ext uri="{FF2B5EF4-FFF2-40B4-BE49-F238E27FC236}">
                <a16:creationId xmlns:a16="http://schemas.microsoft.com/office/drawing/2014/main" id="{A4CB8852-6266-4676-A387-39BDB4922EE2}"/>
              </a:ext>
            </a:extLst>
          </p:cNvPr>
          <p:cNvGraphicFramePr>
            <a:graphicFrameLocks noGrp="1"/>
          </p:cNvGraphicFramePr>
          <p:nvPr/>
        </p:nvGraphicFramePr>
        <p:xfrm>
          <a:off x="381000" y="1524000"/>
          <a:ext cx="8382000" cy="4747176"/>
        </p:xfrm>
        <a:graphic>
          <a:graphicData uri="http://schemas.openxmlformats.org/drawingml/2006/table">
            <a:tbl>
              <a:tblPr firstRow="1" bandRow="1">
                <a:tableStyleId>{ED083AE6-46FA-4A59-8FB0-9F97EB10719F}</a:tableStyleId>
              </a:tblPr>
              <a:tblGrid>
                <a:gridCol w="631869">
                  <a:extLst>
                    <a:ext uri="{9D8B030D-6E8A-4147-A177-3AD203B41FA5}">
                      <a16:colId xmlns:a16="http://schemas.microsoft.com/office/drawing/2014/main" val="20000"/>
                    </a:ext>
                  </a:extLst>
                </a:gridCol>
                <a:gridCol w="3923090">
                  <a:extLst>
                    <a:ext uri="{9D8B030D-6E8A-4147-A177-3AD203B41FA5}">
                      <a16:colId xmlns:a16="http://schemas.microsoft.com/office/drawing/2014/main" val="20001"/>
                    </a:ext>
                  </a:extLst>
                </a:gridCol>
                <a:gridCol w="1256541">
                  <a:extLst>
                    <a:ext uri="{9D8B030D-6E8A-4147-A177-3AD203B41FA5}">
                      <a16:colId xmlns:a16="http://schemas.microsoft.com/office/drawing/2014/main" val="20002"/>
                    </a:ext>
                  </a:extLst>
                </a:gridCol>
                <a:gridCol w="863872">
                  <a:extLst>
                    <a:ext uri="{9D8B030D-6E8A-4147-A177-3AD203B41FA5}">
                      <a16:colId xmlns:a16="http://schemas.microsoft.com/office/drawing/2014/main" val="20004"/>
                    </a:ext>
                  </a:extLst>
                </a:gridCol>
                <a:gridCol w="863872">
                  <a:extLst>
                    <a:ext uri="{9D8B030D-6E8A-4147-A177-3AD203B41FA5}">
                      <a16:colId xmlns:a16="http://schemas.microsoft.com/office/drawing/2014/main" val="2805290190"/>
                    </a:ext>
                  </a:extLst>
                </a:gridCol>
                <a:gridCol w="842756">
                  <a:extLst>
                    <a:ext uri="{9D8B030D-6E8A-4147-A177-3AD203B41FA5}">
                      <a16:colId xmlns:a16="http://schemas.microsoft.com/office/drawing/2014/main" val="3611426843"/>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2"/>
                        </a:rPr>
                        <a:t>1510r1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EHT Power saving considering multi-link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Jeongki Kim</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4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hlinkClick r:id="rId3"/>
                        </a:rPr>
                        <a:t>1525r1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Multi-Link Association</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1 SP</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959926834"/>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054514910"/>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616221149"/>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4232093254"/>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26625842"/>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42091885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858126288"/>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04034456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359540960"/>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540090221"/>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203606607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181018939"/>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68163897"/>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952303035"/>
                  </a:ext>
                </a:extLst>
              </a:tr>
            </a:tbl>
          </a:graphicData>
        </a:graphic>
      </p:graphicFrame>
    </p:spTree>
    <p:extLst>
      <p:ext uri="{BB962C8B-B14F-4D97-AF65-F5344CB8AC3E}">
        <p14:creationId xmlns:p14="http://schemas.microsoft.com/office/powerpoint/2010/main" val="1686904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14</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nvGraphicFramePr>
        <p:xfrm>
          <a:off x="533400" y="1524000"/>
          <a:ext cx="8339504"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87730">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marL="0" algn="ctr" defTabSz="914400" rtl="0" eaLnBrk="1" latinLnBrk="0" hangingPunct="1"/>
                      <a:r>
                        <a:rPr lang="en-US" sz="1200" b="1" kern="1200" dirty="0">
                          <a:solidFill>
                            <a:schemeClr val="tx1"/>
                          </a:solidFill>
                          <a:latin typeface="+mn-lt"/>
                          <a:ea typeface="+mn-ea"/>
                          <a:cs typeface="+mn-cs"/>
                        </a:rPr>
                        <a:t>Session</a:t>
                      </a:r>
                    </a:p>
                  </a:txBody>
                  <a:tcPr anchor="ct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2"/>
                        </a:rPr>
                        <a:t>1358r0</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Operation Management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Yongho Seok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dirty="0">
                          <a:solidFill>
                            <a:schemeClr val="tx1"/>
                          </a:solidFill>
                          <a:latin typeface="+mn-lt"/>
                          <a:ea typeface="+mn-ea"/>
                          <a:cs typeface="+mn-cs"/>
                        </a:rPr>
                        <a:t>MAC</a:t>
                      </a: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3"/>
                        </a:rPr>
                        <a:t>1526r1</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Power-save</a:t>
                      </a:r>
                      <a:endParaRPr lang="en-US" sz="1200" b="0" kern="1200" dirty="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Abhishek Patil</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4"/>
                        </a:rPr>
                        <a:t>1528r1</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Operation - Link Management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Abhishek Patil</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1532r0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Discussion on Multi-link Acknowledgement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Ryuichi Hirata</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1536r0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Power Consideration for Multi-link Transmissions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Rojan Chitrakar</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1541r0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Performance aspects of multi link op with constraints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Dmitry Akhmetov</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1542r0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broadcast addressed frame reception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Po-Kai Huang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9"/>
                        </a:rPr>
                        <a:t>1544r0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power save operation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Minyoung Park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0"/>
                        </a:rPr>
                        <a:t>1546r0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Legacy Performance Impact on Multi-link Operation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Yongho Seok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1"/>
                        </a:rPr>
                        <a:t>1548r0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Channel access design for synchronized multi-links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Yunbo Li</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2"/>
                        </a:rPr>
                        <a:t>1549r0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association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Yunbo Li</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3"/>
                        </a:rPr>
                        <a:t>1568r0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Further Discussion on Multi-link Operations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Xiaofei WANG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4"/>
                        </a:rPr>
                        <a:t>1583r0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BSS Operations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Jarkko Kneckt</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5"/>
                        </a:rPr>
                        <a:t>1591r1</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BA setup for multi-link Aggregation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Jason Yuchen Guo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16"/>
                        </a:rPr>
                        <a:t>1613r0</a:t>
                      </a:r>
                      <a:endParaRPr lang="en-US" sz="1200" u="none"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TXOP Sharing for Delay Reduction</a:t>
                      </a:r>
                      <a:endParaRPr lang="en-US" sz="1200" b="0" kern="1200" dirty="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Yongsu Gwak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077022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3671726129"/>
              </p:ext>
            </p:extLst>
          </p:nvPr>
        </p:nvGraphicFramePr>
        <p:xfrm>
          <a:off x="533400" y="1524000"/>
          <a:ext cx="8339504"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87730">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nchor="ct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2"/>
                        </a:rPr>
                        <a:t>1614r0</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setup procedure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Hanseul Hong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3"/>
                        </a:rPr>
                        <a:t>1617r0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power save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Liwen Chu</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4"/>
                        </a:rPr>
                        <a:t>1555r0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b="0" kern="1200" dirty="0">
                          <a:solidFill>
                            <a:schemeClr val="tx1"/>
                          </a:solidFill>
                          <a:latin typeface="+mn-lt"/>
                          <a:ea typeface="+mn-ea"/>
                          <a:cs typeface="+mn-cs"/>
                        </a:rPr>
                        <a:t> Simultaneous Tx/Rx Cap. indication for multi-link op.</a:t>
                      </a:r>
                      <a:endParaRPr lang="en-US" sz="1200" b="0" kern="1200" dirty="0">
                        <a:solidFill>
                          <a:schemeClr val="tx1"/>
                        </a:solidFill>
                        <a:latin typeface="+mn-lt"/>
                        <a:ea typeface="+mn-ea"/>
                        <a:cs typeface="+mn-cs"/>
                      </a:endParaRPr>
                    </a:p>
                  </a:txBody>
                  <a:tcPr anchor="ctr"/>
                </a:tc>
                <a:tc>
                  <a:txBody>
                    <a:bodyPr/>
                    <a:lstStyle/>
                    <a:p>
                      <a:pPr marL="0" marR="0" algn="ctr">
                        <a:spcBef>
                          <a:spcPts val="0"/>
                        </a:spcBef>
                        <a:spcAft>
                          <a:spcPts val="0"/>
                        </a:spcAft>
                      </a:pPr>
                      <a:r>
                        <a:rPr lang="en-GB" sz="1200" b="0" kern="1200" dirty="0">
                          <a:solidFill>
                            <a:schemeClr val="tx1"/>
                          </a:solidFill>
                          <a:latin typeface="+mn-lt"/>
                          <a:ea typeface="+mn-ea"/>
                          <a:cs typeface="+mn-cs"/>
                        </a:rPr>
                        <a:t>Yifan Zhou</a:t>
                      </a:r>
                      <a:endParaRPr lang="en-US" sz="1200" b="0" kern="1200" dirty="0">
                        <a:solidFill>
                          <a:schemeClr val="tx1"/>
                        </a:solidFill>
                        <a:latin typeface="+mn-lt"/>
                        <a:ea typeface="+mn-ea"/>
                        <a:cs typeface="+mn-cs"/>
                      </a:endParaRPr>
                    </a:p>
                  </a:txBody>
                  <a:tcPr anchor="ctr"/>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1340r2</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Revisit Tone Plan</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Brian Hart</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PHY</a:t>
                      </a:r>
                      <a:endParaRPr lang="en-US" sz="1200" b="0" kern="1200" dirty="0">
                        <a:solidFill>
                          <a:schemeClr val="tx1"/>
                        </a:solidFill>
                        <a:latin typeface="+mn-lt"/>
                        <a:ea typeface="+mn-ea"/>
                        <a:cs typeface="+mn-cs"/>
                      </a:endParaRPr>
                    </a:p>
                  </a:txBody>
                  <a:tcPr anchor="b"/>
                </a:tc>
                <a:tc>
                  <a:txBody>
                    <a:bodyPr/>
                    <a:lstStyle/>
                    <a:p>
                      <a:pPr algn="ctr" fontAlgn="b"/>
                      <a:r>
                        <a:rPr lang="en-GB" sz="1200" b="0" kern="1200" dirty="0">
                          <a:solidFill>
                            <a:schemeClr val="tx1"/>
                          </a:solidFill>
                          <a:latin typeface="+mn-lt"/>
                          <a:ea typeface="+mn-ea"/>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1487r0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11be tone plan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Ross Jian Yu</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1492r0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Phase Rotation for 320MHz</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Eunsung Park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1493r0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Non-OFDMA Tone Plan for 320MHz</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Eunsung Park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sng">
                          <a:solidFill>
                            <a:srgbClr val="0000FF"/>
                          </a:solidFill>
                          <a:effectLst/>
                          <a:latin typeface="+mn-lt"/>
                          <a:ea typeface="Times New Roman" panose="02020603050405020304" pitchFamily="18" charset="0"/>
                          <a:hlinkClick r:id="rId9"/>
                        </a:rPr>
                        <a:t>1497r0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Auto-detection in 11be</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Si-Chan Noh</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0"/>
                        </a:rPr>
                        <a:t>1516r0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11be Preamble Structure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Xiaogang Chen</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1"/>
                        </a:rPr>
                        <a:t>1519r0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Forward Compatibility for WiFi Preamble Design</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Sameer Vermani</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2"/>
                        </a:rPr>
                        <a:t>1521r0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Further Thoughts on 11be Tone Plan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Bin Tian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3"/>
                        </a:rPr>
                        <a:t>1540r0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EHT Preamble Design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Rui Cao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4"/>
                        </a:rPr>
                        <a:t>1556r0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Lean PHY for EHT</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Miguel Lopez</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5"/>
                        </a:rPr>
                        <a:t>1569r0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Preamble Design Consideration for 11be follow-up</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Li-Hsiang Sun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6"/>
                        </a:rPr>
                        <a:t>1579r0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Adapting be chan. model to modern (</a:t>
                      </a:r>
                      <a:r>
                        <a:rPr lang="en-GB" sz="1200" b="0" kern="1200" dirty="0" err="1">
                          <a:solidFill>
                            <a:schemeClr val="tx1"/>
                          </a:solidFill>
                          <a:latin typeface="+mn-lt"/>
                          <a:ea typeface="+mn-ea"/>
                          <a:cs typeface="+mn-cs"/>
                        </a:rPr>
                        <a:t>Doppl</a:t>
                      </a:r>
                      <a:r>
                        <a:rPr lang="en-GB" sz="1200" b="0" kern="1200" dirty="0">
                          <a:solidFill>
                            <a:schemeClr val="tx1"/>
                          </a:solidFill>
                          <a:latin typeface="+mn-lt"/>
                          <a:ea typeface="+mn-ea"/>
                          <a:cs typeface="+mn-cs"/>
                        </a:rPr>
                        <a:t>.) use cases</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Shimi Shilo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4112851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16</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nvGraphicFramePr>
        <p:xfrm>
          <a:off x="533400" y="1524000"/>
          <a:ext cx="8272780"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2"/>
                        </a:rPr>
                        <a:t>1606r0</a:t>
                      </a:r>
                      <a:endParaRPr lang="en-US" sz="1200" u="none"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Preamble Puncturing and SIG-B Signaling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John Son</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PHY</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GB" sz="1200" u="none" kern="1200" noProof="0" dirty="0">
                          <a:solidFill>
                            <a:schemeClr val="tx1"/>
                          </a:solidFill>
                          <a:effectLst/>
                          <a:latin typeface="+mn-lt"/>
                          <a:ea typeface="MS Gothic" panose="020B0609070205080204" pitchFamily="49" charset="-128"/>
                          <a:cs typeface="+mn-cs"/>
                        </a:rPr>
                        <a:t>PHY</a:t>
                      </a:r>
                      <a:endParaRPr lang="en-US" sz="1200" u="none" kern="120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3"/>
                        </a:rPr>
                        <a:t>1497r0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Autodetection in 11be</a:t>
                      </a:r>
                      <a:endParaRPr lang="en-US" sz="1200" u="none">
                        <a:solidFill>
                          <a:schemeClr val="tx1"/>
                        </a:solidFill>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Sichan Noh</a:t>
                      </a:r>
                      <a:endParaRPr lang="en-US" sz="1200" u="none">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PHY</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GB" sz="1200" u="none" kern="1200" noProof="0" dirty="0">
                          <a:solidFill>
                            <a:schemeClr val="tx1"/>
                          </a:solidFill>
                          <a:effectLst/>
                          <a:latin typeface="+mn-lt"/>
                          <a:ea typeface="MS Gothic" panose="020B0609070205080204" pitchFamily="49" charset="-128"/>
                          <a:cs typeface="+mn-cs"/>
                        </a:rPr>
                        <a:t>PHY</a:t>
                      </a:r>
                      <a:endParaRPr lang="en-US" sz="1200" u="none" kern="120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4"/>
                        </a:rPr>
                        <a:t>1459r0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HARQ applicable A-MPDU</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Lei Huang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HARQ</a:t>
                      </a:r>
                      <a:endParaRPr lang="en-US" sz="1200" u="none">
                        <a:solidFill>
                          <a:schemeClr val="tx1"/>
                        </a:solidFill>
                        <a:effectLst/>
                        <a:latin typeface="+mn-lt"/>
                        <a:ea typeface="Times New Roman" panose="02020603050405020304" pitchFamily="18" charset="0"/>
                      </a:endParaRPr>
                    </a:p>
                  </a:txBody>
                  <a:tcPr anchor="ctr"/>
                </a:tc>
                <a:tc>
                  <a:txBody>
                    <a:bodyPr/>
                    <a:lstStyle/>
                    <a:p>
                      <a:pPr algn="ctr" fontAlgn="b"/>
                      <a:r>
                        <a:rPr lang="en-US" sz="1200" u="none" kern="1200" dirty="0">
                          <a:solidFill>
                            <a:schemeClr val="tx1"/>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1553r0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Consideration on HARQ feedback</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Taewon Song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a:solidFill>
                            <a:schemeClr val="tx1"/>
                          </a:solidFill>
                          <a:effectLst/>
                          <a:latin typeface="+mn-lt"/>
                          <a:ea typeface="MS Gothic" panose="020B0609070205080204" pitchFamily="49" charset="-128"/>
                          <a:cs typeface="+mn-cs"/>
                        </a:rPr>
                        <a:t>TG</a:t>
                      </a:r>
                      <a:endParaRPr lang="en-US" sz="1200" u="none" kern="1200" noProof="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1578r0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An HARQ Transmission Scheme for 11be</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Shimi Shilo</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a:solidFill>
                            <a:schemeClr val="tx1"/>
                          </a:solidFill>
                          <a:effectLst/>
                          <a:latin typeface="+mn-lt"/>
                          <a:ea typeface="MS Gothic" panose="020B0609070205080204" pitchFamily="49" charset="-128"/>
                          <a:cs typeface="+mn-cs"/>
                        </a:rPr>
                        <a:t>TG</a:t>
                      </a:r>
                      <a:endParaRPr lang="en-US" sz="1200" u="none" kern="1200" noProof="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1589r0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What should be the HARQ unit and why?</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Imran Latif</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dirty="0">
                          <a:solidFill>
                            <a:schemeClr val="tx1"/>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1622r0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Use Auto Repetition in low latency queue</a:t>
                      </a:r>
                      <a:endParaRPr lang="en-US" sz="1200" u="none">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Tony Zeng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Low Lat</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US" sz="1200" u="none" kern="1200" dirty="0">
                          <a:solidFill>
                            <a:schemeClr val="tx1"/>
                          </a:solidFill>
                          <a:effectLst/>
                          <a:latin typeface="+mn-lt"/>
                          <a:ea typeface="MS Gothic" panose="020B0609070205080204" pitchFamily="49" charset="-128"/>
                          <a:cs typeface="+mn-cs"/>
                        </a:rPr>
                        <a:t>MAC</a:t>
                      </a:r>
                    </a:p>
                  </a:txBody>
                  <a:tcPr marL="9525" marR="9525" marT="9525" marB="0" anchor="ctr"/>
                </a:tc>
                <a:extLst>
                  <a:ext uri="{0D108BD9-81ED-4DB2-BD59-A6C34878D82A}">
                    <a16:rowId xmlns:a16="http://schemas.microsoft.com/office/drawing/2014/main" val="1751318475"/>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343085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17</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533400" y="1524000"/>
          <a:ext cx="8153400" cy="4673730"/>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1547r0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Multi-link-operation-and-channel-access-discussion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chemeClr val="tx1"/>
                          </a:solidFill>
                          <a:effectLst/>
                          <a:latin typeface="Times New Roman" panose="02020603050405020304" pitchFamily="18" charset="0"/>
                          <a:hlinkClick r:id="rId3"/>
                        </a:rPr>
                        <a:t>1582r0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Coord. AP Time &amp; Freq. Sharing in a TX </a:t>
                      </a:r>
                      <a:r>
                        <a:rPr lang="en-US" sz="1200" b="0" i="0" u="none" strike="noStrike" dirty="0" err="1">
                          <a:solidFill>
                            <a:srgbClr val="000000"/>
                          </a:solidFill>
                          <a:effectLst/>
                          <a:latin typeface="Times New Roman" panose="02020603050405020304" pitchFamily="18" charset="0"/>
                        </a:rPr>
                        <a:t>Opport</a:t>
                      </a:r>
                      <a:r>
                        <a:rPr lang="en-US" sz="1200" b="0" i="0" u="none" strike="noStrike" dirty="0">
                          <a:solidFill>
                            <a:srgbClr val="000000"/>
                          </a:solidFill>
                          <a:effectLst/>
                          <a:latin typeface="Times New Roman" panose="02020603050405020304" pitchFamily="18" charset="0"/>
                        </a:rPr>
                        <a:t>. in 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Lochan Verma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chemeClr val="tx1"/>
                          </a:solidFill>
                          <a:effectLst/>
                          <a:latin typeface="Times New Roman" panose="02020603050405020304" pitchFamily="18" charset="0"/>
                          <a:hlinkClick r:id="rId4"/>
                        </a:rPr>
                        <a:t>1604r0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EHT Direct Link 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5"/>
                        </a:rPr>
                        <a:t>1615r1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 and Jitter</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1633r0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Performance and Fairness of Multi-link Operations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Wisnu Murti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1652r1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Multi-ap-transmission-procedure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SangSun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1678r0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Multiple-links-asynchronous-and-synchronous-transmission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Alan Jauh</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1779r0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Downlink spatial reuse parameter framework with coordinated beamforming/null steering for 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David Lopez-Perez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1780r0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AR/VR on EHT: Design 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 Alex</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1788r0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Coordinated-ofdma-operation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2"/>
                        </a:rPr>
                        <a:t>1822r0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security consideration</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Po-Kai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3"/>
                        </a:rPr>
                        <a:t>1823r0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setup follow 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Po-Kai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4"/>
                        </a:rPr>
                        <a:t>1836r0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Channel Access Follow-up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Sharan Naribole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5"/>
                        </a:rPr>
                        <a:t>1851r0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Latency enhancement in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Suhwook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6"/>
                        </a:rPr>
                        <a:t>1855r0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802.1ax overview</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Osama Aboul-Magd</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945051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18</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533400" y="1524000"/>
          <a:ext cx="8153400" cy="4595492"/>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1856r0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A-MPDU and BA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1857r0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 link power save followup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1858r0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 System Level Simulation Results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Sebastian Max</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chemeClr val="tx1"/>
                          </a:solidFill>
                          <a:effectLst/>
                          <a:latin typeface="Times New Roman" panose="02020603050405020304" pitchFamily="18" charset="0"/>
                        </a:rPr>
                        <a:t>1867r0</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Performance Comparison of LTF Designs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5"/>
                        </a:rPr>
                        <a:t>1868r0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Signaling support for multi-RU assignment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Lei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1869</a:t>
                      </a:r>
                      <a:r>
                        <a:rPr lang="en-US" sz="1200" b="0" i="0" u="none" strike="noStrike" dirty="0">
                          <a:solidFill>
                            <a:schemeClr val="tx1"/>
                          </a:solidFill>
                          <a:effectLst/>
                          <a:latin typeface="Times New Roman" panose="02020603050405020304" pitchFamily="18" charset="0"/>
                          <a:hlinkClick r:id="rId6"/>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Preamble puncturing and RU aggregation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Bin Tian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1870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Further Ideas on EHT Preamble Design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1872r0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Joint MU Analysis &amp; Simulations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Sudhir Srinivasa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1874</a:t>
                      </a:r>
                      <a:r>
                        <a:rPr lang="en-US" sz="1200" b="0" i="0" u="none" strike="noStrike" dirty="0">
                          <a:solidFill>
                            <a:schemeClr val="tx1"/>
                          </a:solidFill>
                          <a:effectLst/>
                          <a:latin typeface="Times New Roman" panose="02020603050405020304" pitchFamily="18" charset="0"/>
                          <a:hlinkClick r:id="rId8"/>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11be preamble autodetection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Lei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1877r0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16 Spatial Stream Support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Wook Bong Lee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1879</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Coordinated AP Time and Frequency Sharing Gain Analysis</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Lochan Verma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1883</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802.11be preamble and auto-detection follow 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1884</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RTA retransmission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Liangxiao Xin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1887</a:t>
                      </a:r>
                      <a:r>
                        <a:rPr lang="en-US" sz="1200" b="0" i="0" u="none" strike="noStrike" dirty="0">
                          <a:solidFill>
                            <a:schemeClr val="tx1"/>
                          </a:solidFill>
                          <a:effectLst/>
                          <a:latin typeface="Times New Roman" panose="02020603050405020304" pitchFamily="18" charset="0"/>
                          <a:hlinkClick r:id="rId1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Acknowledgement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Taewon Song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1888</a:t>
                      </a:r>
                      <a:r>
                        <a:rPr lang="en-US" sz="1200" b="0" i="0" u="none" strike="noStrike" dirty="0">
                          <a:solidFill>
                            <a:schemeClr val="tx1"/>
                          </a:solidFill>
                          <a:effectLst/>
                          <a:latin typeface="Times New Roman" panose="02020603050405020304" pitchFamily="18" charset="0"/>
                          <a:hlinkClick r:id="rId11"/>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Perf. evaluation of deterministic service for EHT - Follow 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Suhwook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564926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19</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533400" y="1524000"/>
          <a:ext cx="8153400" cy="4635809"/>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1889r0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240MHz Bandwidth</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Eunsung Park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30732594"/>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1890</a:t>
                      </a:r>
                      <a:r>
                        <a:rPr lang="en-US" sz="1200" b="0" i="0" u="none" strike="noStrike" dirty="0">
                          <a:solidFill>
                            <a:schemeClr val="tx1"/>
                          </a:solidFill>
                          <a:effectLst/>
                          <a:latin typeface="Times New Roman" panose="02020603050405020304" pitchFamily="18" charset="0"/>
                          <a:hlinkClick r:id="rId3"/>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Phase Rotation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Eunsung Park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1895r0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Setup for Multi-AP coordination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Sungjin Park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5"/>
                        </a:rPr>
                        <a:t>1899r0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MLA-security-considerations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Duncan Ho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6"/>
                        </a:rPr>
                        <a:t>1900r0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MLA MAC Addresses 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Duncan Ho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1901r0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Priority Access Support in IEEE 802.11be: What and Why?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Subir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1903r0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Uplink Coordinated Multi-AP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Roya Doostnejad</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1904r0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MLO: Link Management (follow-up) </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Abhishek Patil</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1907r0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Multiple RU Combinations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Jianhan Liu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1908r0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Multi-Ru Support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1909r0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Performance of JT with Wireless Backhaul</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3"/>
                        </a:rPr>
                        <a:t>1910r0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 matrices to support more than 8 TX chains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Miguel López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4"/>
                        </a:rPr>
                        <a:t>1911r0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11be channelization 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Si-Chan Noh</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1914</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 RU 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1917</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Considerations for multi-link channel access without simultaneous TX/RX capability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Insun Jang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4087494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2</a:t>
            </a:fld>
            <a:endParaRPr lang="en-US" altLang="en-US"/>
          </a:p>
        </p:txBody>
      </p:sp>
      <p:sp>
        <p:nvSpPr>
          <p:cNvPr id="7" name="Title 1"/>
          <p:cNvSpPr>
            <a:spLocks noGrp="1"/>
          </p:cNvSpPr>
          <p:nvPr>
            <p:ph type="title"/>
          </p:nvPr>
        </p:nvSpPr>
        <p:spPr>
          <a:xfrm>
            <a:off x="685800" y="1066800"/>
            <a:ext cx="7772400" cy="1066800"/>
          </a:xfrm>
        </p:spPr>
        <p:txBody>
          <a:bodyPr/>
          <a:lstStyle/>
          <a:p>
            <a:r>
              <a:rPr lang="en-US" altLang="en-US" dirty="0">
                <a:solidFill>
                  <a:srgbClr val="0000FF"/>
                </a:solidFill>
                <a:latin typeface="Arial Black" pitchFamily="34" charset="0"/>
              </a:rPr>
              <a:t>IEEE 802.11 </a:t>
            </a:r>
            <a:r>
              <a:rPr lang="en-US" altLang="en-US" dirty="0" err="1">
                <a:solidFill>
                  <a:srgbClr val="0000FF"/>
                </a:solidFill>
                <a:latin typeface="Arial Black" pitchFamily="34" charset="0"/>
              </a:rPr>
              <a:t>TGbe</a:t>
            </a:r>
            <a:r>
              <a:rPr lang="en-US" altLang="en-US" dirty="0">
                <a:solidFill>
                  <a:srgbClr val="0000FF"/>
                </a:solidFill>
                <a:latin typeface="Arial Black" pitchFamily="34" charset="0"/>
              </a:rPr>
              <a:t> Meeting</a:t>
            </a:r>
            <a:br>
              <a:rPr lang="en-US" altLang="en-US" dirty="0">
                <a:solidFill>
                  <a:srgbClr val="0000FF"/>
                </a:solidFill>
                <a:latin typeface="Arial Black" pitchFamily="34" charset="0"/>
              </a:rPr>
            </a:br>
            <a:r>
              <a:rPr lang="en-US" altLang="en-US" dirty="0">
                <a:solidFill>
                  <a:srgbClr val="0000FF"/>
                </a:solidFill>
                <a:latin typeface="Arial Black" pitchFamily="34" charset="0"/>
              </a:rPr>
              <a:t>Extremely High Throughput (EHT) WLAN PHY Ad Hoc</a:t>
            </a:r>
            <a:endParaRPr lang="en-CA" altLang="en-US" dirty="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200" dirty="0">
                <a:latin typeface="Arial" pitchFamily="34" charset="0"/>
              </a:rPr>
              <a:t>Kona, Hawaii</a:t>
            </a:r>
          </a:p>
          <a:p>
            <a:pPr algn="ctr">
              <a:lnSpc>
                <a:spcPct val="90000"/>
              </a:lnSpc>
              <a:buFontTx/>
              <a:buNone/>
            </a:pPr>
            <a:r>
              <a:rPr lang="en-US" altLang="en-US" sz="3200" dirty="0">
                <a:latin typeface="Arial" pitchFamily="34" charset="0"/>
              </a:rPr>
              <a:t>Nov 10-15, 2019</a:t>
            </a:r>
          </a:p>
          <a:p>
            <a:pPr algn="ctr">
              <a:lnSpc>
                <a:spcPct val="90000"/>
              </a:lnSpc>
              <a:buFontTx/>
              <a:buNone/>
            </a:pPr>
            <a:endParaRPr lang="en-US" altLang="en-US" sz="2000" dirty="0">
              <a:latin typeface="Arial" pitchFamily="34" charset="0"/>
            </a:endParaRPr>
          </a:p>
          <a:p>
            <a:pPr algn="ctr">
              <a:lnSpc>
                <a:spcPct val="90000"/>
              </a:lnSpc>
              <a:buFontTx/>
              <a:buNone/>
            </a:pPr>
            <a:r>
              <a:rPr lang="en-US" altLang="en-US" sz="2000" dirty="0">
                <a:latin typeface="Arial" pitchFamily="34" charset="0"/>
              </a:rPr>
              <a:t>Co-Chairs: </a:t>
            </a:r>
          </a:p>
          <a:p>
            <a:pPr algn="ctr">
              <a:lnSpc>
                <a:spcPct val="90000"/>
              </a:lnSpc>
              <a:buNone/>
            </a:pPr>
            <a:r>
              <a:rPr lang="en-US" altLang="en-US" sz="2000" dirty="0" err="1">
                <a:latin typeface="Arial" pitchFamily="34" charset="0"/>
              </a:rPr>
              <a:t>Tianyu</a:t>
            </a:r>
            <a:r>
              <a:rPr lang="en-US" altLang="en-US" sz="2000" dirty="0">
                <a:latin typeface="Arial" pitchFamily="34" charset="0"/>
              </a:rPr>
              <a:t> Wu (Apple)</a:t>
            </a:r>
          </a:p>
          <a:p>
            <a:pPr algn="ctr">
              <a:lnSpc>
                <a:spcPct val="90000"/>
              </a:lnSpc>
              <a:buFontTx/>
              <a:buNone/>
            </a:pPr>
            <a:r>
              <a:rPr lang="en-US" altLang="en-US" sz="2000" dirty="0">
                <a:latin typeface="Arial" pitchFamily="34" charset="0"/>
              </a:rPr>
              <a:t>Sigurd </a:t>
            </a:r>
            <a:r>
              <a:rPr lang="en-US" altLang="en-US" sz="2000" dirty="0" err="1">
                <a:latin typeface="Arial" pitchFamily="34" charset="0"/>
              </a:rPr>
              <a:t>Schelstraete</a:t>
            </a:r>
            <a:r>
              <a:rPr lang="en-US" altLang="en-US" sz="2000" dirty="0">
                <a:latin typeface="Arial" pitchFamily="34" charset="0"/>
              </a:rPr>
              <a:t> (</a:t>
            </a:r>
            <a:r>
              <a:rPr lang="en-US" altLang="en-US" sz="2000" dirty="0" err="1">
                <a:latin typeface="Arial" pitchFamily="34" charset="0"/>
              </a:rPr>
              <a:t>Quantenna</a:t>
            </a:r>
            <a:r>
              <a:rPr lang="en-US" altLang="en-US" sz="2000" dirty="0">
                <a:latin typeface="Arial" pitchFamily="34" charset="0"/>
              </a:rPr>
              <a:t>)</a:t>
            </a:r>
          </a:p>
        </p:txBody>
      </p:sp>
      <p:sp>
        <p:nvSpPr>
          <p:cNvPr id="10" name="日期占位符 3">
            <a:extLst>
              <a:ext uri="{FF2B5EF4-FFF2-40B4-BE49-F238E27FC236}">
                <a16:creationId xmlns:a16="http://schemas.microsoft.com/office/drawing/2014/main" id="{D2E28616-4D12-B340-85E2-D6CC2D94B3C2}"/>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1" name="页脚占位符 5">
            <a:extLst>
              <a:ext uri="{FF2B5EF4-FFF2-40B4-BE49-F238E27FC236}">
                <a16:creationId xmlns:a16="http://schemas.microsoft.com/office/drawing/2014/main" id="{FBDF166E-DF8F-6448-B476-CD553D1A7788}"/>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3727245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20</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533400" y="1524000"/>
          <a:ext cx="8153400" cy="4557571"/>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rPr>
                        <a:t>1918</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UL MU efficiency enhancement considering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18850268"/>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1919r0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Coordinated OFDMA</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rPr>
                        <a:t>1920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Power Save for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1921r0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architecture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1923r0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Revisiting HARQ Complexity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5"/>
                        </a:rPr>
                        <a:t>1924</a:t>
                      </a:r>
                      <a:r>
                        <a:rPr lang="en-US" sz="1200" b="0" i="0" u="none" strike="noStrike" dirty="0">
                          <a:solidFill>
                            <a:schemeClr val="tx1"/>
                          </a:solidFill>
                          <a:effectLst/>
                          <a:latin typeface="Times New Roman" panose="02020603050405020304" pitchFamily="18" charset="0"/>
                          <a:hlinkClick r:id="rId5"/>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 – steps for using a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1925</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Consideration of EHT-LTF</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Jinmin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1926</a:t>
                      </a:r>
                      <a:r>
                        <a:rPr lang="en-US" sz="1200" b="0" i="0" u="none" strike="noStrike" dirty="0">
                          <a:solidFill>
                            <a:schemeClr val="tx1"/>
                          </a:solidFill>
                          <a:effectLst/>
                          <a:latin typeface="Times New Roman" panose="02020603050405020304" pitchFamily="18" charset="0"/>
                          <a:hlinkClick r:id="rId6"/>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Dynamic thresholds for channel bonding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Leonardo Lanante Jr</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1927r0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Multi-link-operation-simulation-methodology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1928r0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Multi-link-operation-performance-evaluation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1930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AP assisted Multi-link operation</a:t>
                      </a:r>
                    </a:p>
                  </a:txBody>
                  <a:tcPr marL="9525" marR="9525" marT="9525" marB="0" anchor="b"/>
                </a:tc>
                <a:tc>
                  <a:txBody>
                    <a:bodyPr/>
                    <a:lstStyle/>
                    <a:p>
                      <a:pPr algn="l" fontAlgn="b"/>
                      <a:r>
                        <a:rPr lang="en-US" sz="1200" b="0" i="0" u="none" strike="noStrike" dirty="0" err="1">
                          <a:solidFill>
                            <a:srgbClr val="000000"/>
                          </a:solidFill>
                          <a:effectLst/>
                          <a:latin typeface="Times New Roman" panose="02020603050405020304" pitchFamily="18" charset="0"/>
                        </a:rPr>
                        <a:t>Dibakar</a:t>
                      </a:r>
                      <a:r>
                        <a:rPr lang="en-US" sz="1200" b="0" i="0" u="none" strike="noStrike" dirty="0">
                          <a:solidFill>
                            <a:srgbClr val="000000"/>
                          </a:solidFill>
                          <a:effectLst/>
                          <a:latin typeface="Times New Roman" panose="02020603050405020304" pitchFamily="18" charset="0"/>
                        </a:rPr>
                        <a:t>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1931r0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Multi-AP group formation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Cheng Chen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1932r0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policy framework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Cheng Chen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1933r0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Capabilities to Support Time-Aware Scheduling in 802.11be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Dave Cavalcante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1938</a:t>
                      </a:r>
                      <a:r>
                        <a:rPr lang="en-US" sz="1200" b="0" i="0" u="none" strike="noStrike" dirty="0">
                          <a:solidFill>
                            <a:schemeClr val="tx1"/>
                          </a:solidFill>
                          <a:effectLst/>
                          <a:latin typeface="Times New Roman" panose="02020603050405020304" pitchFamily="18" charset="0"/>
                          <a:hlinkClick r:id="rId12"/>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low latency capability for 802.11be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Kazuyuki Sakoda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1142842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21</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573842" y="1524000"/>
          <a:ext cx="7994728" cy="4870523"/>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510856">
                  <a:extLst>
                    <a:ext uri="{9D8B030D-6E8A-4147-A177-3AD203B41FA5}">
                      <a16:colId xmlns:a16="http://schemas.microsoft.com/office/drawing/2014/main" val="20002"/>
                    </a:ext>
                  </a:extLst>
                </a:gridCol>
                <a:gridCol w="625793">
                  <a:extLst>
                    <a:ext uri="{9D8B030D-6E8A-4147-A177-3AD203B41FA5}">
                      <a16:colId xmlns:a16="http://schemas.microsoft.com/office/drawing/2014/main" val="20004"/>
                    </a:ext>
                  </a:extLst>
                </a:gridCol>
                <a:gridCol w="789178">
                  <a:extLst>
                    <a:ext uri="{9D8B030D-6E8A-4147-A177-3AD203B41FA5}">
                      <a16:colId xmlns:a16="http://schemas.microsoft.com/office/drawing/2014/main" val="2805290190"/>
                    </a:ext>
                  </a:extLst>
                </a:gridCol>
                <a:gridCol w="755728">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1939r0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Calibration of Implicit Sounding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Lily Yunping Lyu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Conf Call</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60209556"/>
                  </a:ext>
                </a:extLst>
              </a:tr>
              <a:tr h="259126">
                <a:tc>
                  <a:txBody>
                    <a:bodyPr/>
                    <a:lstStyle/>
                    <a:p>
                      <a:pPr algn="ctr" fontAlgn="b"/>
                      <a:r>
                        <a:rPr lang="en-US" sz="1200" b="0" i="0" u="none" strike="noStrike" dirty="0">
                          <a:solidFill>
                            <a:srgbClr val="000000"/>
                          </a:solidFill>
                          <a:effectLst/>
                          <a:latin typeface="+mn-lt"/>
                          <a:hlinkClick r:id="rId3"/>
                        </a:rPr>
                        <a:t>1942r1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Timing Measurement for Low Latency Features</a:t>
                      </a:r>
                    </a:p>
                  </a:txBody>
                  <a:tcPr marL="9525" marR="9525" marT="9525" marB="0" anchor="b"/>
                </a:tc>
                <a:tc>
                  <a:txBody>
                    <a:bodyPr/>
                    <a:lstStyle/>
                    <a:p>
                      <a:pPr algn="l" fontAlgn="b"/>
                      <a:r>
                        <a:rPr lang="en-US" sz="1200" b="0" i="0" u="none" strike="noStrike">
                          <a:solidFill>
                            <a:srgbClr val="000000"/>
                          </a:solidFill>
                          <a:effectLst/>
                          <a:latin typeface="+mn-lt"/>
                        </a:rPr>
                        <a:t>Akira Kishida</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mn-lt"/>
                        </a:rPr>
                        <a:t>1943</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Management</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Link</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mn-lt"/>
                        </a:rPr>
                        <a:t>1952</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HARQ performance</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mn-lt"/>
                        </a:rPr>
                        <a:t>1960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Reducing Channel Access Delay for RTA Traffic</a:t>
                      </a:r>
                    </a:p>
                  </a:txBody>
                  <a:tcPr marL="9525" marR="9525" marT="9525" marB="0" anchor="b"/>
                </a:tc>
                <a:tc>
                  <a:txBody>
                    <a:bodyPr/>
                    <a:lstStyle/>
                    <a:p>
                      <a:pPr algn="l" fontAlgn="b"/>
                      <a:r>
                        <a:rPr lang="en-US" sz="1200" b="0" i="0" u="none" strike="noStrike" dirty="0">
                          <a:solidFill>
                            <a:srgbClr val="000000"/>
                          </a:solidFill>
                          <a:effectLst/>
                          <a:latin typeface="+mn-lt"/>
                        </a:rPr>
                        <a:t>Mohamed Abouelseoud</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mn-lt"/>
                          <a:hlinkClick r:id="rId4"/>
                        </a:rPr>
                        <a:t>1961r0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Multi-ap-group-establishment</a:t>
                      </a:r>
                    </a:p>
                  </a:txBody>
                  <a:tcPr marL="9525" marR="9525" marT="9525" marB="0" anchor="b"/>
                </a:tc>
                <a:tc>
                  <a:txBody>
                    <a:bodyPr/>
                    <a:lstStyle/>
                    <a:p>
                      <a:pPr algn="l" fontAlgn="b"/>
                      <a:r>
                        <a:rPr lang="en-US" sz="1200" b="0" i="0" u="none" strike="noStrike">
                          <a:solidFill>
                            <a:srgbClr val="000000"/>
                          </a:solidFill>
                          <a:effectLst/>
                          <a:latin typeface="+mn-lt"/>
                        </a:rPr>
                        <a:t>SangSun</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mn-lt"/>
                          <a:hlinkClick r:id="rId5"/>
                        </a:rPr>
                        <a:t>1962r0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Upper-MAC Entity Instance &amp; New Frame MAC Header</a:t>
                      </a:r>
                    </a:p>
                  </a:txBody>
                  <a:tcPr marL="9525" marR="9525" marT="9525" marB="0" anchor="b"/>
                </a:tc>
                <a:tc>
                  <a:txBody>
                    <a:bodyPr/>
                    <a:lstStyle/>
                    <a:p>
                      <a:pPr algn="l" fontAlgn="b"/>
                      <a:r>
                        <a:rPr lang="en-US" sz="1200" b="0" i="0" u="none" strike="noStrike">
                          <a:solidFill>
                            <a:srgbClr val="000000"/>
                          </a:solidFill>
                          <a:effectLst/>
                          <a:latin typeface="+mn-lt"/>
                        </a:rPr>
                        <a:t>Huizhao Wang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mn-lt"/>
                          <a:hlinkClick r:id="rId6"/>
                        </a:rPr>
                        <a:t>1963r0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Security And Aggregation Operations</a:t>
                      </a:r>
                    </a:p>
                  </a:txBody>
                  <a:tcPr marL="9525" marR="9525" marT="9525" marB="0" anchor="b"/>
                </a:tc>
                <a:tc>
                  <a:txBody>
                    <a:bodyPr/>
                    <a:lstStyle/>
                    <a:p>
                      <a:pPr algn="l" fontAlgn="b"/>
                      <a:r>
                        <a:rPr lang="en-US" sz="1200" b="0" i="0" u="none" strike="noStrike">
                          <a:solidFill>
                            <a:srgbClr val="000000"/>
                          </a:solidFill>
                          <a:effectLst/>
                          <a:latin typeface="+mn-lt"/>
                        </a:rPr>
                        <a:t>Huizhao Wang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Link</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mn-lt"/>
                          <a:hlinkClick r:id="rId7"/>
                        </a:rPr>
                        <a:t>1972r0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Operation of virtual BSS Architecture for Multi-AP Coordination</a:t>
                      </a:r>
                    </a:p>
                  </a:txBody>
                  <a:tcPr marL="9525" marR="9525" marT="9525" marB="0" anchor="b"/>
                </a:tc>
                <a:tc>
                  <a:txBody>
                    <a:bodyPr/>
                    <a:lstStyle/>
                    <a:p>
                      <a:pPr algn="l" fontAlgn="b"/>
                      <a:r>
                        <a:rPr lang="en-US" sz="1200" b="0" i="0" u="none" strike="noStrike">
                          <a:solidFill>
                            <a:srgbClr val="000000"/>
                          </a:solidFill>
                          <a:effectLst/>
                          <a:latin typeface="+mn-lt"/>
                        </a:rPr>
                        <a:t>Guogang Huang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mn-lt"/>
                        </a:rPr>
                        <a:t>1979</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UL Coordination for Throughput Improvement and Interference Reduction</a:t>
                      </a:r>
                    </a:p>
                  </a:txBody>
                  <a:tcPr marL="9525" marR="9525" marT="9525" marB="0" anchor="b"/>
                </a:tc>
                <a:tc>
                  <a:txBody>
                    <a:bodyPr/>
                    <a:lstStyle/>
                    <a:p>
                      <a:pPr algn="l" fontAlgn="b"/>
                      <a:r>
                        <a:rPr lang="en-US" sz="1200" b="0" i="0" u="none" strike="noStrike">
                          <a:solidFill>
                            <a:srgbClr val="000000"/>
                          </a:solidFill>
                          <a:effectLst/>
                          <a:latin typeface="+mn-lt"/>
                        </a:rPr>
                        <a:t>Genady Tsodik</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mn-lt"/>
                          <a:hlinkClick r:id="rId8"/>
                        </a:rPr>
                        <a:t>1980</a:t>
                      </a:r>
                      <a:r>
                        <a:rPr lang="en-US" sz="1200" b="0" i="0" u="none" strike="noStrike" dirty="0">
                          <a:solidFill>
                            <a:schemeClr val="tx1"/>
                          </a:solidFill>
                          <a:effectLst/>
                          <a:latin typeface="Times New Roman" panose="02020603050405020304" pitchFamily="18" charset="0"/>
                          <a:hlinkClick r:id="rId8"/>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P matrices Discussion</a:t>
                      </a:r>
                    </a:p>
                  </a:txBody>
                  <a:tcPr marL="9525" marR="9525" marT="9525" marB="0" anchor="b"/>
                </a:tc>
                <a:tc>
                  <a:txBody>
                    <a:bodyPr/>
                    <a:lstStyle/>
                    <a:p>
                      <a:pPr algn="l" fontAlgn="b"/>
                      <a:r>
                        <a:rPr lang="en-US" sz="1200" b="0" i="0" u="none" strike="noStrike" dirty="0">
                          <a:solidFill>
                            <a:srgbClr val="000000"/>
                          </a:solidFill>
                          <a:effectLst/>
                          <a:latin typeface="+mn-lt"/>
                        </a:rPr>
                        <a:t>Dandan Liang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mn-lt"/>
                          <a:hlinkClick r:id="rId9"/>
                        </a:rPr>
                        <a:t>1981</a:t>
                      </a:r>
                      <a:r>
                        <a:rPr lang="en-US" sz="1200" b="0" i="0" u="none" strike="noStrike" dirty="0">
                          <a:solidFill>
                            <a:schemeClr val="tx1"/>
                          </a:solidFill>
                          <a:effectLst/>
                          <a:latin typeface="Times New Roman" panose="02020603050405020304" pitchFamily="18" charset="0"/>
                          <a:hlinkClick r:id="rId9"/>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Phase Rotations Design for EHT</a:t>
                      </a:r>
                    </a:p>
                  </a:txBody>
                  <a:tcPr marL="9525" marR="9525" marT="9525" marB="0" anchor="b"/>
                </a:tc>
                <a:tc>
                  <a:txBody>
                    <a:bodyPr/>
                    <a:lstStyle/>
                    <a:p>
                      <a:pPr algn="l" fontAlgn="b"/>
                      <a:r>
                        <a:rPr lang="en-US" sz="1200" b="0" i="0" u="none" strike="noStrike" dirty="0">
                          <a:solidFill>
                            <a:srgbClr val="000000"/>
                          </a:solidFill>
                          <a:effectLst/>
                          <a:latin typeface="+mn-lt"/>
                        </a:rPr>
                        <a:t>Dandan Liang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mn-lt"/>
                        </a:rPr>
                        <a:t>1993r0</a:t>
                      </a:r>
                    </a:p>
                  </a:txBody>
                  <a:tcPr marL="9525" marR="9525" marT="9525" marB="0" anchor="b"/>
                </a:tc>
                <a:tc>
                  <a:txBody>
                    <a:bodyPr/>
                    <a:lstStyle/>
                    <a:p>
                      <a:pPr algn="l" fontAlgn="b"/>
                      <a:r>
                        <a:rPr lang="en-US" sz="1200" b="0" i="0" u="none" strike="noStrike" dirty="0">
                          <a:solidFill>
                            <a:srgbClr val="000000"/>
                          </a:solidFill>
                          <a:effectLst/>
                          <a:latin typeface="+mn-lt"/>
                        </a:rPr>
                        <a:t>Discussion about single and multiple primary channels in synchronous multi-link</a:t>
                      </a:r>
                    </a:p>
                  </a:txBody>
                  <a:tcPr marL="9525" marR="9525" marT="9525" marB="0" anchor="b"/>
                </a:tc>
                <a:tc>
                  <a:txBody>
                    <a:bodyPr/>
                    <a:lstStyle/>
                    <a:p>
                      <a:pPr algn="l" fontAlgn="b"/>
                      <a:r>
                        <a:rPr lang="en-US" sz="1200" b="0" i="0" u="none" strike="noStrike" dirty="0">
                          <a:solidFill>
                            <a:srgbClr val="000000"/>
                          </a:solidFill>
                          <a:effectLst/>
                          <a:latin typeface="+mn-lt"/>
                        </a:rPr>
                        <a:t>Yunbo Li</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434630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F8537-CF5E-0745-88E7-297AA91B40BB}"/>
              </a:ext>
            </a:extLst>
          </p:cNvPr>
          <p:cNvSpPr>
            <a:spLocks noGrp="1"/>
          </p:cNvSpPr>
          <p:nvPr>
            <p:ph type="title"/>
          </p:nvPr>
        </p:nvSpPr>
        <p:spPr/>
        <p:txBody>
          <a:bodyPr/>
          <a:lstStyle/>
          <a:p>
            <a:r>
              <a:rPr lang="en-US" altLang="zh-CN" dirty="0"/>
              <a:t>PHY Pending Straw Poll Submissions</a:t>
            </a:r>
            <a:endParaRPr lang="en-US" dirty="0"/>
          </a:p>
        </p:txBody>
      </p:sp>
      <p:sp>
        <p:nvSpPr>
          <p:cNvPr id="4" name="Slide Number Placeholder 3">
            <a:extLst>
              <a:ext uri="{FF2B5EF4-FFF2-40B4-BE49-F238E27FC236}">
                <a16:creationId xmlns:a16="http://schemas.microsoft.com/office/drawing/2014/main" id="{25C78FF0-C2C4-834E-9C4E-5117BCE698C7}"/>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22</a:t>
            </a:fld>
            <a:endParaRPr lang="en-US" altLang="en-US"/>
          </a:p>
        </p:txBody>
      </p:sp>
      <p:sp>
        <p:nvSpPr>
          <p:cNvPr id="5" name="Date Placeholder 4">
            <a:extLst>
              <a:ext uri="{FF2B5EF4-FFF2-40B4-BE49-F238E27FC236}">
                <a16:creationId xmlns:a16="http://schemas.microsoft.com/office/drawing/2014/main" id="{F53F2697-2CFC-2C4A-B070-620E79539822}"/>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E33CFFC7-FF23-8241-A5E3-6DBDC502906D}"/>
              </a:ext>
            </a:extLst>
          </p:cNvPr>
          <p:cNvSpPr>
            <a:spLocks noGrp="1"/>
          </p:cNvSpPr>
          <p:nvPr>
            <p:ph type="ftr" sz="quarter" idx="3"/>
          </p:nvPr>
        </p:nvSpPr>
        <p:spPr/>
        <p:txBody>
          <a:bodyPr/>
          <a:lstStyle/>
          <a:p>
            <a:pPr>
              <a:defRPr/>
            </a:pPr>
            <a:r>
              <a:rPr lang="en-US"/>
              <a:t>Tianyu Wu (Apple), et al</a:t>
            </a:r>
          </a:p>
        </p:txBody>
      </p:sp>
      <p:sp>
        <p:nvSpPr>
          <p:cNvPr id="7" name="TextBox 8">
            <a:extLst>
              <a:ext uri="{FF2B5EF4-FFF2-40B4-BE49-F238E27FC236}">
                <a16:creationId xmlns:a16="http://schemas.microsoft.com/office/drawing/2014/main" id="{548546CF-0AF7-A442-A0F8-C0CC6275A8C2}"/>
              </a:ext>
            </a:extLst>
          </p:cNvPr>
          <p:cNvSpPr txBox="1"/>
          <p:nvPr/>
        </p:nvSpPr>
        <p:spPr>
          <a:xfrm>
            <a:off x="1676400" y="1832020"/>
            <a:ext cx="5867400" cy="914399"/>
          </a:xfrm>
          <a:prstGeom prst="rect">
            <a:avLst/>
          </a:prstGeom>
          <a:noFill/>
        </p:spPr>
        <p:txBody>
          <a:bodyPr wrap="square" rtlCol="0">
            <a:normAutofit fontScale="77500" lnSpcReduction="20000"/>
          </a:bodyPr>
          <a:lstStyle/>
          <a:p>
            <a:r>
              <a:rPr lang="en-US" sz="1600" b="1" dirty="0"/>
              <a:t>Notes:  </a:t>
            </a:r>
          </a:p>
          <a:p>
            <a:pPr marL="742950" lvl="1" indent="-285750">
              <a:buFont typeface="Arial" panose="020B0604020202020204" pitchFamily="34" charset="0"/>
              <a:buChar char="•"/>
            </a:pPr>
            <a:r>
              <a:rPr lang="en-US" sz="1600" b="1" dirty="0">
                <a:solidFill>
                  <a:srgbClr val="00B050"/>
                </a:solidFill>
              </a:rPr>
              <a:t>Docs in green color have been presented.</a:t>
            </a:r>
          </a:p>
          <a:p>
            <a:pPr marL="742950" lvl="1" indent="-285750">
              <a:buFont typeface="Arial" panose="020B0604020202020204" pitchFamily="34" charset="0"/>
              <a:buChar char="•"/>
            </a:pPr>
            <a:r>
              <a:rPr lang="en-US" sz="1600" b="1" dirty="0">
                <a:solidFill>
                  <a:srgbClr val="FF0000"/>
                </a:solidFill>
              </a:rPr>
              <a:t>Docs in red color have been withdrawn.</a:t>
            </a:r>
          </a:p>
          <a:p>
            <a:pPr marL="742950" lvl="1" indent="-285750">
              <a:buFont typeface="Arial" panose="020B0604020202020204" pitchFamily="34" charset="0"/>
              <a:buChar char="•"/>
            </a:pPr>
            <a:r>
              <a:rPr lang="en-US" sz="1600" b="1" dirty="0"/>
              <a:t>Docs in black color have NOT been presented.</a:t>
            </a:r>
          </a:p>
          <a:p>
            <a:pPr marL="742950" lvl="1" indent="-285750">
              <a:buFont typeface="Arial" panose="020B0604020202020204" pitchFamily="34" charset="0"/>
              <a:buChar char="•"/>
            </a:pPr>
            <a:r>
              <a:rPr lang="en-US" sz="1600" b="1" dirty="0">
                <a:solidFill>
                  <a:srgbClr val="FFC000"/>
                </a:solidFill>
              </a:rPr>
              <a:t>Docs presented but need more discussion or deferred</a:t>
            </a:r>
          </a:p>
        </p:txBody>
      </p:sp>
      <p:graphicFrame>
        <p:nvGraphicFramePr>
          <p:cNvPr id="10" name="Table 9">
            <a:extLst>
              <a:ext uri="{FF2B5EF4-FFF2-40B4-BE49-F238E27FC236}">
                <a16:creationId xmlns:a16="http://schemas.microsoft.com/office/drawing/2014/main" id="{2D08AB7E-9503-4B48-BE85-C671E1117B9C}"/>
              </a:ext>
            </a:extLst>
          </p:cNvPr>
          <p:cNvGraphicFramePr>
            <a:graphicFrameLocks noGrp="1"/>
          </p:cNvGraphicFramePr>
          <p:nvPr>
            <p:extLst>
              <p:ext uri="{D42A27DB-BD31-4B8C-83A1-F6EECF244321}">
                <p14:modId xmlns:p14="http://schemas.microsoft.com/office/powerpoint/2010/main" val="3035695950"/>
              </p:ext>
            </p:extLst>
          </p:nvPr>
        </p:nvGraphicFramePr>
        <p:xfrm>
          <a:off x="533400" y="3363404"/>
          <a:ext cx="8382000" cy="1114431"/>
        </p:xfrm>
        <a:graphic>
          <a:graphicData uri="http://schemas.openxmlformats.org/drawingml/2006/table">
            <a:tbl>
              <a:tblPr firstRow="1" bandRow="1"/>
              <a:tblGrid>
                <a:gridCol w="631869">
                  <a:extLst>
                    <a:ext uri="{9D8B030D-6E8A-4147-A177-3AD203B41FA5}">
                      <a16:colId xmlns:a16="http://schemas.microsoft.com/office/drawing/2014/main" val="1409197203"/>
                    </a:ext>
                  </a:extLst>
                </a:gridCol>
                <a:gridCol w="3923090">
                  <a:extLst>
                    <a:ext uri="{9D8B030D-6E8A-4147-A177-3AD203B41FA5}">
                      <a16:colId xmlns:a16="http://schemas.microsoft.com/office/drawing/2014/main" val="3124591976"/>
                    </a:ext>
                  </a:extLst>
                </a:gridCol>
                <a:gridCol w="1256541">
                  <a:extLst>
                    <a:ext uri="{9D8B030D-6E8A-4147-A177-3AD203B41FA5}">
                      <a16:colId xmlns:a16="http://schemas.microsoft.com/office/drawing/2014/main" val="96440863"/>
                    </a:ext>
                  </a:extLst>
                </a:gridCol>
                <a:gridCol w="863872">
                  <a:extLst>
                    <a:ext uri="{9D8B030D-6E8A-4147-A177-3AD203B41FA5}">
                      <a16:colId xmlns:a16="http://schemas.microsoft.com/office/drawing/2014/main" val="85216248"/>
                    </a:ext>
                  </a:extLst>
                </a:gridCol>
                <a:gridCol w="863872">
                  <a:extLst>
                    <a:ext uri="{9D8B030D-6E8A-4147-A177-3AD203B41FA5}">
                      <a16:colId xmlns:a16="http://schemas.microsoft.com/office/drawing/2014/main" val="189387290"/>
                    </a:ext>
                  </a:extLst>
                </a:gridCol>
                <a:gridCol w="842756">
                  <a:extLst>
                    <a:ext uri="{9D8B030D-6E8A-4147-A177-3AD203B41FA5}">
                      <a16:colId xmlns:a16="http://schemas.microsoft.com/office/drawing/2014/main" val="3017754579"/>
                    </a:ext>
                  </a:extLst>
                </a:gridCol>
              </a:tblGrid>
              <a:tr h="291471">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DCN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Title</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Author</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Status</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Topic</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Session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652764346"/>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1066r1</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US" sz="1200" dirty="0">
                          <a:solidFill>
                            <a:srgbClr val="00B050"/>
                          </a:solidFill>
                          <a:effectLst/>
                          <a:latin typeface="+mn-lt"/>
                          <a:ea typeface="Times New Roman" panose="02020603050405020304" pitchFamily="18" charset="0"/>
                        </a:rPr>
                        <a:t>Tone Plan Discussion</a:t>
                      </a:r>
                    </a:p>
                  </a:txBody>
                  <a:tcPr anchor="b">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l">
                        <a:spcBef>
                          <a:spcPts val="0"/>
                        </a:spcBef>
                        <a:spcAft>
                          <a:spcPts val="0"/>
                        </a:spcAft>
                      </a:pPr>
                      <a:r>
                        <a:rPr lang="en-US" sz="1200" dirty="0">
                          <a:solidFill>
                            <a:srgbClr val="00B050"/>
                          </a:solidFill>
                          <a:effectLst/>
                          <a:latin typeface="+mn-lt"/>
                          <a:ea typeface="Times New Roman" panose="02020603050405020304" pitchFamily="18" charset="0"/>
                        </a:rPr>
                        <a:t>Eunsung Park</a:t>
                      </a:r>
                    </a:p>
                  </a:txBody>
                  <a:tcPr anchor="b">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2 SPs</a:t>
                      </a:r>
                    </a:p>
                  </a:txBody>
                  <a:tcPr anchor="b">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757778812"/>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1190r2</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US" sz="1200" b="0" i="0" kern="1200" dirty="0">
                          <a:solidFill>
                            <a:srgbClr val="00B050"/>
                          </a:solidFill>
                          <a:effectLst/>
                          <a:latin typeface="+mn-lt"/>
                          <a:ea typeface="+mn-ea"/>
                          <a:cs typeface="+mn-cs"/>
                        </a:rPr>
                        <a:t>Improved Preamble Puncturing in 802.11be</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l">
                        <a:spcBef>
                          <a:spcPts val="0"/>
                        </a:spcBef>
                        <a:spcAft>
                          <a:spcPts val="0"/>
                        </a:spcAft>
                      </a:pPr>
                      <a:r>
                        <a:rPr lang="en-US" sz="1200" b="0" i="0" kern="1200" dirty="0">
                          <a:solidFill>
                            <a:srgbClr val="00B050"/>
                          </a:solidFill>
                          <a:effectLst/>
                          <a:latin typeface="+mn-lt"/>
                          <a:ea typeface="+mn-ea"/>
                          <a:cs typeface="+mn-cs"/>
                        </a:rPr>
                        <a:t>Oded Redlich</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2 SPs</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3364862822"/>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1486r2</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US" sz="1200" dirty="0">
                          <a:solidFill>
                            <a:srgbClr val="00B050"/>
                          </a:solidFill>
                          <a:effectLst/>
                          <a:latin typeface="+mn-lt"/>
                          <a:ea typeface="Times New Roman" panose="02020603050405020304" pitchFamily="18" charset="0"/>
                        </a:rPr>
                        <a:t>Further discussion for 11be preamble</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l">
                        <a:spcBef>
                          <a:spcPts val="0"/>
                        </a:spcBef>
                        <a:spcAft>
                          <a:spcPts val="0"/>
                        </a:spcAft>
                      </a:pPr>
                      <a:r>
                        <a:rPr lang="en-US" sz="1200" dirty="0">
                          <a:solidFill>
                            <a:srgbClr val="00B050"/>
                          </a:solidFill>
                          <a:effectLst/>
                          <a:latin typeface="+mn-lt"/>
                          <a:ea typeface="Times New Roman" panose="02020603050405020304" pitchFamily="18" charset="0"/>
                        </a:rPr>
                        <a:t>Dongguk Lim</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3 SPs</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740453573"/>
                  </a:ext>
                </a:extLst>
              </a:tr>
            </a:tbl>
          </a:graphicData>
        </a:graphic>
      </p:graphicFrame>
    </p:spTree>
    <p:extLst>
      <p:ext uri="{BB962C8B-B14F-4D97-AF65-F5344CB8AC3E}">
        <p14:creationId xmlns:p14="http://schemas.microsoft.com/office/powerpoint/2010/main" val="39945402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F092B-F72C-C54D-9EA2-6E5FAFE2A1FF}"/>
              </a:ext>
            </a:extLst>
          </p:cNvPr>
          <p:cNvSpPr>
            <a:spLocks noGrp="1"/>
          </p:cNvSpPr>
          <p:nvPr>
            <p:ph type="title"/>
          </p:nvPr>
        </p:nvSpPr>
        <p:spPr/>
        <p:txBody>
          <a:bodyPr/>
          <a:lstStyle/>
          <a:p>
            <a:r>
              <a:rPr lang="en-US" altLang="zh-CN" dirty="0"/>
              <a:t>PHY Back-Logged Submissions</a:t>
            </a:r>
            <a:endParaRPr lang="en-US" dirty="0"/>
          </a:p>
        </p:txBody>
      </p:sp>
      <p:sp>
        <p:nvSpPr>
          <p:cNvPr id="4" name="Slide Number Placeholder 3">
            <a:extLst>
              <a:ext uri="{FF2B5EF4-FFF2-40B4-BE49-F238E27FC236}">
                <a16:creationId xmlns:a16="http://schemas.microsoft.com/office/drawing/2014/main" id="{766AED67-7C67-7046-BFC1-3FF433CF254E}"/>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23</a:t>
            </a:fld>
            <a:endParaRPr lang="en-US" altLang="en-US"/>
          </a:p>
        </p:txBody>
      </p:sp>
      <p:sp>
        <p:nvSpPr>
          <p:cNvPr id="5" name="Date Placeholder 4">
            <a:extLst>
              <a:ext uri="{FF2B5EF4-FFF2-40B4-BE49-F238E27FC236}">
                <a16:creationId xmlns:a16="http://schemas.microsoft.com/office/drawing/2014/main" id="{A0A64CF7-5B2B-804A-8A33-2070B42182C5}"/>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01806616-0834-F943-99FB-0DBC945009DE}"/>
              </a:ext>
            </a:extLst>
          </p:cNvPr>
          <p:cNvSpPr>
            <a:spLocks noGrp="1"/>
          </p:cNvSpPr>
          <p:nvPr>
            <p:ph type="ftr" sz="quarter" idx="3"/>
          </p:nvPr>
        </p:nvSpPr>
        <p:spPr/>
        <p:txBody>
          <a:bodyPr/>
          <a:lstStyle/>
          <a:p>
            <a:pPr>
              <a:defRPr/>
            </a:pPr>
            <a:r>
              <a:rPr lang="en-US"/>
              <a:t>Tianyu Wu (Apple), et al</a:t>
            </a:r>
          </a:p>
        </p:txBody>
      </p:sp>
      <p:graphicFrame>
        <p:nvGraphicFramePr>
          <p:cNvPr id="8" name="Table 7">
            <a:extLst>
              <a:ext uri="{FF2B5EF4-FFF2-40B4-BE49-F238E27FC236}">
                <a16:creationId xmlns:a16="http://schemas.microsoft.com/office/drawing/2014/main" id="{1E1104EA-462F-5B44-9C38-D449D6158DB3}"/>
              </a:ext>
            </a:extLst>
          </p:cNvPr>
          <p:cNvGraphicFramePr>
            <a:graphicFrameLocks noGrp="1"/>
          </p:cNvGraphicFramePr>
          <p:nvPr>
            <p:extLst>
              <p:ext uri="{D42A27DB-BD31-4B8C-83A1-F6EECF244321}">
                <p14:modId xmlns:p14="http://schemas.microsoft.com/office/powerpoint/2010/main" val="3678097755"/>
              </p:ext>
            </p:extLst>
          </p:nvPr>
        </p:nvGraphicFramePr>
        <p:xfrm>
          <a:off x="440348" y="2211396"/>
          <a:ext cx="8339504" cy="4113204"/>
        </p:xfrm>
        <a:graphic>
          <a:graphicData uri="http://schemas.openxmlformats.org/drawingml/2006/table">
            <a:tbl>
              <a:tblPr firstRow="1" bandRow="1"/>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87730">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10576">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DCN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Title</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Author</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Status</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Topic</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Session</a:t>
                      </a:r>
                    </a:p>
                  </a:txBody>
                  <a:tcPr anchor="ct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2">
                            <a:extLst>
                              <a:ext uri="{A12FA001-AC4F-418D-AE19-62706E023703}">
                                <ahyp:hlinkClr xmlns:ahyp="http://schemas.microsoft.com/office/drawing/2018/hyperlinkcolor" val="tx"/>
                              </a:ext>
                            </a:extLst>
                          </a:hlinkClick>
                        </a:rPr>
                        <a:t>1340r2</a:t>
                      </a:r>
                      <a:endParaRPr lang="en-US" sz="1200">
                        <a:solidFill>
                          <a:srgbClr val="00B050"/>
                        </a:solidFill>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a:solidFill>
                            <a:srgbClr val="00B050"/>
                          </a:solidFill>
                          <a:latin typeface="+mn-lt"/>
                          <a:ea typeface="+mn-ea"/>
                          <a:cs typeface="+mn-cs"/>
                        </a:rPr>
                        <a:t> Revisit Tone Plan</a:t>
                      </a:r>
                      <a:endParaRPr lang="en-US" sz="1200" b="0" kern="120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mn-lt"/>
                          <a:ea typeface="+mn-ea"/>
                          <a:cs typeface="+mn-cs"/>
                        </a:rPr>
                        <a:t>Brian Hart</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rgbClr val="00B050"/>
                          </a:solidFill>
                          <a:latin typeface="+mn-lt"/>
                          <a:ea typeface="+mn-ea"/>
                          <a:cs typeface="+mn-cs"/>
                        </a:rPr>
                        <a:t>Pending</a:t>
                      </a:r>
                      <a:endParaRPr lang="en-US" sz="1200" b="0" kern="120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mn-lt"/>
                          <a:ea typeface="+mn-ea"/>
                          <a:cs typeface="+mn-cs"/>
                        </a:rPr>
                        <a:t>PHY</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GB" sz="1200" b="0" kern="1200" dirty="0">
                          <a:solidFill>
                            <a:srgbClr val="00B050"/>
                          </a:solidFill>
                          <a:latin typeface="+mn-lt"/>
                          <a:ea typeface="+mn-ea"/>
                          <a:cs typeface="+mn-cs"/>
                        </a:rPr>
                        <a:t>PHY</a:t>
                      </a:r>
                      <a:endParaRPr lang="en-US" sz="1200" b="0" kern="1200" dirty="0">
                        <a:solidFill>
                          <a:srgbClr val="00B050"/>
                        </a:solidFill>
                        <a:latin typeface="+mn-lt"/>
                        <a:ea typeface="+mn-ea"/>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1487r0</a:t>
                      </a:r>
                      <a:endParaRPr lang="en-US" sz="120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rgbClr val="00B050"/>
                          </a:solidFill>
                          <a:latin typeface="+mn-lt"/>
                          <a:ea typeface="+mn-ea"/>
                          <a:cs typeface="+mn-cs"/>
                        </a:rPr>
                        <a:t> 11be tone plan</a:t>
                      </a:r>
                      <a:endParaRPr lang="en-US" sz="1200" b="0" kern="120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rgbClr val="00B050"/>
                          </a:solidFill>
                          <a:latin typeface="+mn-lt"/>
                          <a:ea typeface="+mn-ea"/>
                          <a:cs typeface="+mn-cs"/>
                        </a:rPr>
                        <a:t>Ross Jian Yu</a:t>
                      </a:r>
                      <a:endParaRPr lang="en-US" sz="1200" b="0" kern="120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rgbClr val="00B050"/>
                          </a:solidFill>
                          <a:latin typeface="+mn-lt"/>
                          <a:ea typeface="+mn-ea"/>
                          <a:cs typeface="+mn-cs"/>
                        </a:rPr>
                        <a:t>Pending</a:t>
                      </a:r>
                      <a:endParaRPr lang="en-US" sz="1200" b="0" kern="120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4">
                            <a:extLst>
                              <a:ext uri="{A12FA001-AC4F-418D-AE19-62706E023703}">
                                <ahyp:hlinkClr xmlns:ahyp="http://schemas.microsoft.com/office/drawing/2018/hyperlinkcolor" val="tx"/>
                              </a:ext>
                            </a:extLst>
                          </a:hlinkClick>
                        </a:rPr>
                        <a:t>1492r0</a:t>
                      </a:r>
                      <a:endParaRPr lang="en-US" sz="120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rgbClr val="00B050"/>
                          </a:solidFill>
                          <a:latin typeface="+mn-lt"/>
                          <a:ea typeface="+mn-ea"/>
                          <a:cs typeface="+mn-cs"/>
                        </a:rPr>
                        <a:t> </a:t>
                      </a:r>
                      <a:r>
                        <a:rPr lang="en-GB" sz="1200" b="0" kern="1200" dirty="0">
                          <a:solidFill>
                            <a:srgbClr val="00B050"/>
                          </a:solidFill>
                          <a:latin typeface="Times New Roman"/>
                          <a:ea typeface="MS Gothic"/>
                          <a:cs typeface="+mn-cs"/>
                        </a:rPr>
                        <a:t>Non-OFDMA Tone Plan for 320MHz</a:t>
                      </a:r>
                      <a:endParaRPr lang="en-US" sz="1200" b="0" kern="1200" dirty="0">
                        <a:solidFill>
                          <a:srgbClr val="00B050"/>
                        </a:solidFill>
                        <a:latin typeface="Times New Roman"/>
                        <a:ea typeface="MS Gothic"/>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rgbClr val="00B050"/>
                          </a:solidFill>
                          <a:latin typeface="+mn-lt"/>
                          <a:ea typeface="+mn-ea"/>
                          <a:cs typeface="+mn-cs"/>
                        </a:rPr>
                        <a:t>Eunsung Park</a:t>
                      </a:r>
                      <a:endParaRPr lang="en-US" sz="1200" b="0" kern="120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rgbClr val="00B050"/>
                          </a:solidFill>
                          <a:latin typeface="+mn-lt"/>
                          <a:ea typeface="+mn-ea"/>
                          <a:cs typeface="+mn-cs"/>
                        </a:rPr>
                        <a:t>Pending</a:t>
                      </a:r>
                      <a:endParaRPr lang="en-US" sz="1200" b="0" kern="120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3765737835"/>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1493r0</a:t>
                      </a:r>
                      <a:endParaRPr lang="en-US" sz="1200">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chemeClr val="tx1"/>
                          </a:solidFill>
                          <a:latin typeface="+mn-lt"/>
                          <a:ea typeface="+mn-ea"/>
                          <a:cs typeface="+mn-cs"/>
                        </a:rPr>
                        <a:t> </a:t>
                      </a:r>
                      <a:r>
                        <a:rPr lang="en-GB" sz="1200" b="0" kern="1200" dirty="0">
                          <a:solidFill>
                            <a:schemeClr val="tx1"/>
                          </a:solidFill>
                          <a:latin typeface="Times New Roman"/>
                          <a:ea typeface="MS Gothic"/>
                          <a:cs typeface="+mn-cs"/>
                        </a:rPr>
                        <a:t>Phase Rotation for 320MHz</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chemeClr val="tx1"/>
                          </a:solidFill>
                          <a:latin typeface="+mn-lt"/>
                          <a:ea typeface="+mn-ea"/>
                          <a:cs typeface="+mn-cs"/>
                        </a:rPr>
                        <a:t>Eunsung Park</a:t>
                      </a:r>
                      <a:endParaRPr lang="en-US" sz="1200" b="0" kern="120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751318475"/>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dirty="0">
                          <a:solidFill>
                            <a:srgbClr val="0000FF"/>
                          </a:solidFill>
                          <a:effectLst/>
                          <a:latin typeface="+mn-lt"/>
                          <a:ea typeface="Times New Roman" panose="02020603050405020304" pitchFamily="18" charset="0"/>
                          <a:hlinkClick r:id="rId6"/>
                        </a:rPr>
                        <a:t>1497r</a:t>
                      </a:r>
                      <a:r>
                        <a:rPr lang="en-GB" sz="1200" u="sng" dirty="0">
                          <a:solidFill>
                            <a:srgbClr val="0000FF"/>
                          </a:solidFill>
                          <a:effectLst/>
                          <a:latin typeface="+mn-lt"/>
                          <a:ea typeface="Times New Roman" panose="02020603050405020304" pitchFamily="18" charset="0"/>
                        </a:rPr>
                        <a:t>1</a:t>
                      </a:r>
                      <a:endParaRPr lang="en-US" sz="1200" dirty="0">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a:solidFill>
                            <a:schemeClr val="tx1"/>
                          </a:solidFill>
                          <a:latin typeface="+mn-lt"/>
                          <a:ea typeface="+mn-ea"/>
                          <a:cs typeface="+mn-cs"/>
                        </a:rPr>
                        <a:t>Auto-detection in 11be</a:t>
                      </a:r>
                      <a:endParaRPr lang="en-US" sz="1200" b="0" kern="120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chemeClr val="tx1"/>
                          </a:solidFill>
                          <a:latin typeface="+mn-lt"/>
                          <a:ea typeface="+mn-ea"/>
                          <a:cs typeface="+mn-cs"/>
                        </a:rPr>
                        <a:t>Si-Chan Noh</a:t>
                      </a:r>
                      <a:endParaRPr lang="en-US" sz="1200" b="0" kern="120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3571507352"/>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1516r0</a:t>
                      </a:r>
                      <a:endParaRPr lang="en-US" sz="1200">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chemeClr val="tx1"/>
                          </a:solidFill>
                          <a:latin typeface="+mn-lt"/>
                          <a:ea typeface="+mn-ea"/>
                          <a:cs typeface="+mn-cs"/>
                        </a:rPr>
                        <a:t> 11be Preamble Structure</a:t>
                      </a:r>
                      <a:endParaRPr lang="en-US" sz="1200" b="0" kern="120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err="1">
                          <a:solidFill>
                            <a:schemeClr val="tx1"/>
                          </a:solidFill>
                          <a:latin typeface="+mn-lt"/>
                          <a:ea typeface="+mn-ea"/>
                          <a:cs typeface="+mn-cs"/>
                        </a:rPr>
                        <a:t>Xiaogang</a:t>
                      </a:r>
                      <a:r>
                        <a:rPr lang="en-GB" sz="1200" b="0" kern="1200" dirty="0">
                          <a:solidFill>
                            <a:schemeClr val="tx1"/>
                          </a:solidFill>
                          <a:latin typeface="+mn-lt"/>
                          <a:ea typeface="+mn-ea"/>
                          <a:cs typeface="+mn-cs"/>
                        </a:rPr>
                        <a:t> Chen</a:t>
                      </a:r>
                      <a:endParaRPr lang="en-US" sz="1200" b="0" kern="120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211899792"/>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1519r0</a:t>
                      </a:r>
                      <a:endParaRPr lang="en-US" sz="1200">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a:solidFill>
                            <a:schemeClr val="tx1"/>
                          </a:solidFill>
                          <a:latin typeface="+mn-lt"/>
                          <a:ea typeface="+mn-ea"/>
                          <a:cs typeface="+mn-cs"/>
                        </a:rPr>
                        <a:t> Forward Compatibility for WiFi Preamble Design</a:t>
                      </a:r>
                      <a:endParaRPr lang="en-US" sz="1200" b="0" kern="120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chemeClr val="tx1"/>
                          </a:solidFill>
                          <a:latin typeface="+mn-lt"/>
                          <a:ea typeface="+mn-ea"/>
                          <a:cs typeface="+mn-cs"/>
                        </a:rPr>
                        <a:t>Sameer Vermani</a:t>
                      </a:r>
                      <a:endParaRPr lang="en-US" sz="1200" b="0" kern="120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3562672658"/>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9"/>
                        </a:rPr>
                        <a:t>1521r0</a:t>
                      </a:r>
                      <a:endParaRPr lang="en-US" sz="1200">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chemeClr val="tx1"/>
                          </a:solidFill>
                          <a:latin typeface="+mn-lt"/>
                          <a:ea typeface="+mn-ea"/>
                          <a:cs typeface="+mn-cs"/>
                        </a:rPr>
                        <a:t> Further Thoughts on 11be Tone Plan</a:t>
                      </a:r>
                      <a:endParaRPr lang="en-US" sz="1200" b="0" kern="120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chemeClr val="tx1"/>
                          </a:solidFill>
                          <a:latin typeface="+mn-lt"/>
                          <a:ea typeface="+mn-ea"/>
                          <a:cs typeface="+mn-cs"/>
                        </a:rPr>
                        <a:t>Bin Tian</a:t>
                      </a:r>
                      <a:endParaRPr lang="en-US" sz="1200" b="0" kern="120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3369950697"/>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0"/>
                        </a:rPr>
                        <a:t>1540r0</a:t>
                      </a:r>
                      <a:endParaRPr lang="en-US" sz="1200">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chemeClr val="tx1"/>
                          </a:solidFill>
                          <a:latin typeface="+mn-lt"/>
                          <a:ea typeface="+mn-ea"/>
                          <a:cs typeface="+mn-cs"/>
                        </a:rPr>
                        <a:t> EHT Preamble Design</a:t>
                      </a:r>
                      <a:endParaRPr lang="en-US" sz="1200" b="0" kern="120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chemeClr val="tx1"/>
                          </a:solidFill>
                          <a:latin typeface="+mn-lt"/>
                          <a:ea typeface="+mn-ea"/>
                          <a:cs typeface="+mn-cs"/>
                        </a:rPr>
                        <a:t>Rui Cao</a:t>
                      </a:r>
                      <a:endParaRPr lang="en-US" sz="1200" b="0" kern="120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3575665778"/>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1"/>
                        </a:rPr>
                        <a:t>1556r0</a:t>
                      </a:r>
                      <a:endParaRPr lang="en-US" sz="1200">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a:solidFill>
                            <a:schemeClr val="tx1"/>
                          </a:solidFill>
                          <a:latin typeface="+mn-lt"/>
                          <a:ea typeface="+mn-ea"/>
                          <a:cs typeface="+mn-cs"/>
                        </a:rPr>
                        <a:t> Lean PHY for EHT</a:t>
                      </a:r>
                      <a:endParaRPr lang="en-US" sz="1200" b="0" kern="120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chemeClr val="tx1"/>
                          </a:solidFill>
                          <a:latin typeface="+mn-lt"/>
                          <a:ea typeface="+mn-ea"/>
                          <a:cs typeface="+mn-cs"/>
                        </a:rPr>
                        <a:t>Miguel Lopez</a:t>
                      </a:r>
                      <a:endParaRPr lang="en-US" sz="1200" b="0" kern="120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3656549911"/>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2"/>
                        </a:rPr>
                        <a:t>1569r0</a:t>
                      </a:r>
                      <a:endParaRPr lang="en-US" sz="1200">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a:solidFill>
                            <a:schemeClr val="tx1"/>
                          </a:solidFill>
                          <a:latin typeface="+mn-lt"/>
                          <a:ea typeface="+mn-ea"/>
                          <a:cs typeface="+mn-cs"/>
                        </a:rPr>
                        <a:t> Preamble Design Consideration for 11be follow-up</a:t>
                      </a:r>
                      <a:endParaRPr lang="en-US" sz="1200" b="0" kern="120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chemeClr val="tx1"/>
                          </a:solidFill>
                          <a:latin typeface="+mn-lt"/>
                          <a:ea typeface="+mn-ea"/>
                          <a:cs typeface="+mn-cs"/>
                        </a:rPr>
                        <a:t>Li-Hsiang Sun</a:t>
                      </a:r>
                      <a:endParaRPr lang="en-US" sz="1200" b="0" kern="120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3170315652"/>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3"/>
                        </a:rPr>
                        <a:t>1579r0</a:t>
                      </a:r>
                      <a:endParaRPr lang="en-US" sz="1200">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chemeClr val="tx1"/>
                          </a:solidFill>
                          <a:latin typeface="+mn-lt"/>
                          <a:ea typeface="+mn-ea"/>
                          <a:cs typeface="+mn-cs"/>
                        </a:rPr>
                        <a:t>Adapting be chan. model to modern (</a:t>
                      </a:r>
                      <a:r>
                        <a:rPr lang="en-GB" sz="1200" b="0" kern="1200" dirty="0" err="1">
                          <a:solidFill>
                            <a:schemeClr val="tx1"/>
                          </a:solidFill>
                          <a:latin typeface="+mn-lt"/>
                          <a:ea typeface="+mn-ea"/>
                          <a:cs typeface="+mn-cs"/>
                        </a:rPr>
                        <a:t>Doppl</a:t>
                      </a:r>
                      <a:r>
                        <a:rPr lang="en-GB" sz="1200" b="0" kern="1200" dirty="0">
                          <a:solidFill>
                            <a:schemeClr val="tx1"/>
                          </a:solidFill>
                          <a:latin typeface="+mn-lt"/>
                          <a:ea typeface="+mn-ea"/>
                          <a:cs typeface="+mn-cs"/>
                        </a:rPr>
                        <a:t>.) use cases</a:t>
                      </a:r>
                      <a:endParaRPr lang="en-US" sz="1200" b="0" kern="120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chemeClr val="tx1"/>
                          </a:solidFill>
                          <a:latin typeface="+mn-lt"/>
                          <a:ea typeface="+mn-ea"/>
                          <a:cs typeface="+mn-cs"/>
                        </a:rPr>
                        <a:t>Shimi Shilo</a:t>
                      </a:r>
                      <a:endParaRPr lang="en-US" sz="1200" b="0" kern="120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14"/>
                        </a:rPr>
                        <a:t>1606r0</a:t>
                      </a:r>
                      <a:endParaRPr lang="en-US" sz="1200" u="none" dirty="0">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Preamble Puncturing and SIG-B Signaling</a:t>
                      </a:r>
                      <a:endParaRPr lang="en-US" sz="1200" u="none">
                        <a:solidFill>
                          <a:schemeClr val="tx1"/>
                        </a:solidFill>
                        <a:effectLst/>
                        <a:latin typeface="+mn-lt"/>
                        <a:ea typeface="Times New Roman" panose="02020603050405020304" pitchFamily="18" charset="0"/>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John Son</a:t>
                      </a:r>
                      <a:endParaRPr lang="en-US" sz="1200" u="none">
                        <a:solidFill>
                          <a:schemeClr val="tx1"/>
                        </a:solidFill>
                        <a:effectLst/>
                        <a:latin typeface="+mn-lt"/>
                        <a:ea typeface="Times New Roman" panose="02020603050405020304" pitchFamily="18" charset="0"/>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PHY</a:t>
                      </a:r>
                      <a:endParaRPr lang="en-US" sz="1200" u="none" dirty="0">
                        <a:solidFill>
                          <a:schemeClr val="tx1"/>
                        </a:solidFill>
                        <a:effectLst/>
                        <a:latin typeface="+mn-lt"/>
                        <a:ea typeface="Times New Roman" panose="02020603050405020304" pitchFamily="18" charset="0"/>
                      </a:endParaRPr>
                    </a:p>
                  </a:txBody>
                  <a:tcPr anchor="ctr">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200" u="none" kern="1200" noProof="0" dirty="0">
                          <a:solidFill>
                            <a:schemeClr val="tx1"/>
                          </a:solidFill>
                          <a:effectLst/>
                          <a:latin typeface="+mn-lt"/>
                          <a:ea typeface="MS Gothic" panose="020B0609070205080204" pitchFamily="49" charset="-128"/>
                          <a:cs typeface="+mn-cs"/>
                        </a:rPr>
                        <a:t>PHY</a:t>
                      </a:r>
                      <a:endParaRPr lang="en-US" sz="1200" u="none" kern="1200" dirty="0">
                        <a:solidFill>
                          <a:schemeClr val="tx1"/>
                        </a:solidFill>
                        <a:effectLst/>
                        <a:latin typeface="+mn-lt"/>
                        <a:ea typeface="MS Gothic" panose="020B0609070205080204" pitchFamily="49" charset="-128"/>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2868656"/>
                  </a:ext>
                </a:extLst>
              </a:tr>
            </a:tbl>
          </a:graphicData>
        </a:graphic>
      </p:graphicFrame>
    </p:spTree>
    <p:extLst>
      <p:ext uri="{BB962C8B-B14F-4D97-AF65-F5344CB8AC3E}">
        <p14:creationId xmlns:p14="http://schemas.microsoft.com/office/powerpoint/2010/main" val="866256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C9E99-885D-944D-9B25-111AB72A7FB2}"/>
              </a:ext>
            </a:extLst>
          </p:cNvPr>
          <p:cNvSpPr>
            <a:spLocks noGrp="1"/>
          </p:cNvSpPr>
          <p:nvPr>
            <p:ph type="title"/>
          </p:nvPr>
        </p:nvSpPr>
        <p:spPr/>
        <p:txBody>
          <a:bodyPr/>
          <a:lstStyle/>
          <a:p>
            <a:r>
              <a:rPr lang="en-US" altLang="zh-CN" dirty="0"/>
              <a:t>PHY Submissions (1)</a:t>
            </a:r>
            <a:endParaRPr lang="en-US" dirty="0"/>
          </a:p>
        </p:txBody>
      </p:sp>
      <p:sp>
        <p:nvSpPr>
          <p:cNvPr id="4" name="Slide Number Placeholder 3">
            <a:extLst>
              <a:ext uri="{FF2B5EF4-FFF2-40B4-BE49-F238E27FC236}">
                <a16:creationId xmlns:a16="http://schemas.microsoft.com/office/drawing/2014/main" id="{FCD17179-11B8-8C4C-93D2-58BB2605D9BC}"/>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24</a:t>
            </a:fld>
            <a:endParaRPr lang="en-US" altLang="en-US"/>
          </a:p>
        </p:txBody>
      </p:sp>
      <p:sp>
        <p:nvSpPr>
          <p:cNvPr id="5" name="Date Placeholder 4">
            <a:extLst>
              <a:ext uri="{FF2B5EF4-FFF2-40B4-BE49-F238E27FC236}">
                <a16:creationId xmlns:a16="http://schemas.microsoft.com/office/drawing/2014/main" id="{40D130DE-37E8-E94D-8464-5E29EEB13E07}"/>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6EE09439-A087-0B4B-86BE-1AB9BE1AD5B3}"/>
              </a:ext>
            </a:extLst>
          </p:cNvPr>
          <p:cNvSpPr>
            <a:spLocks noGrp="1"/>
          </p:cNvSpPr>
          <p:nvPr>
            <p:ph type="ftr" sz="quarter" idx="3"/>
          </p:nvPr>
        </p:nvSpPr>
        <p:spPr/>
        <p:txBody>
          <a:bodyPr/>
          <a:lstStyle/>
          <a:p>
            <a:pPr>
              <a:defRPr/>
            </a:pPr>
            <a:r>
              <a:rPr lang="en-US"/>
              <a:t>Tianyu Wu (Apple), et al</a:t>
            </a:r>
          </a:p>
        </p:txBody>
      </p:sp>
      <p:graphicFrame>
        <p:nvGraphicFramePr>
          <p:cNvPr id="9" name="Table 8">
            <a:extLst>
              <a:ext uri="{FF2B5EF4-FFF2-40B4-BE49-F238E27FC236}">
                <a16:creationId xmlns:a16="http://schemas.microsoft.com/office/drawing/2014/main" id="{2D70D49B-49F6-E149-B830-697F515820BD}"/>
              </a:ext>
            </a:extLst>
          </p:cNvPr>
          <p:cNvGraphicFramePr>
            <a:graphicFrameLocks noGrp="1"/>
          </p:cNvGraphicFramePr>
          <p:nvPr>
            <p:extLst>
              <p:ext uri="{D42A27DB-BD31-4B8C-83A1-F6EECF244321}">
                <p14:modId xmlns:p14="http://schemas.microsoft.com/office/powerpoint/2010/main" val="3249316282"/>
              </p:ext>
            </p:extLst>
          </p:nvPr>
        </p:nvGraphicFramePr>
        <p:xfrm>
          <a:off x="533400" y="1676400"/>
          <a:ext cx="8153400" cy="4709255"/>
        </p:xfrm>
        <a:graphic>
          <a:graphicData uri="http://schemas.openxmlformats.org/drawingml/2006/table">
            <a:tbl>
              <a:tblPr firstRow="1" bandRow="1"/>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DCN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Title</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Author</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Status</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Topic</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Session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chemeClr val="tx1"/>
                          </a:solidFill>
                          <a:effectLst/>
                          <a:latin typeface="Times New Roman" panose="02020603050405020304" pitchFamily="18" charset="0"/>
                        </a:rPr>
                        <a:t>1867r0</a:t>
                      </a: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Performance Comparison of LTF Designs for EHT</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chemeClr val="tx1"/>
                          </a:solidFill>
                          <a:effectLst/>
                          <a:latin typeface="Times New Roman" panose="02020603050405020304" pitchFamily="18" charset="0"/>
                          <a:hlinkClick r:id="rId2"/>
                        </a:rPr>
                        <a:t>1868r0</a:t>
                      </a:r>
                      <a:endParaRPr lang="en-US" sz="1200" b="0" i="0" u="none" strike="noStrike" dirty="0">
                        <a:solidFill>
                          <a:schemeClr val="tx1"/>
                        </a:solidFill>
                        <a:effectLst/>
                        <a:latin typeface="Times New Roman" panose="02020603050405020304" pitchFamily="18" charset="0"/>
                      </a:endParaRP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Signaling support for multi-RU assignment</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Lei Huang</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hlinkClick r:id="rId3"/>
                        </a:rPr>
                        <a:t>1869</a:t>
                      </a:r>
                      <a:r>
                        <a:rPr lang="en-US" sz="1200" b="0" i="0" u="none" strike="noStrike" dirty="0">
                          <a:solidFill>
                            <a:schemeClr val="tx1"/>
                          </a:solidFill>
                          <a:effectLst/>
                          <a:latin typeface="Times New Roman" panose="02020603050405020304" pitchFamily="18" charset="0"/>
                          <a:hlinkClick r:id="rId3"/>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Preamble puncturing and RU aggregation</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Bin Tian</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3765737835"/>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1870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Further Ideas on EHT Preamble Design</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751318475"/>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hlinkClick r:id="rId4"/>
                        </a:rPr>
                        <a:t>1872r0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Joint MU Analysis &amp; Simulations</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Sudhir Srinivasa</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3571507352"/>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hlinkClick r:id="rId5"/>
                        </a:rPr>
                        <a:t>1874</a:t>
                      </a:r>
                      <a:r>
                        <a:rPr lang="en-US" sz="1200" b="0" i="0" u="none" strike="noStrike" dirty="0">
                          <a:solidFill>
                            <a:schemeClr val="tx1"/>
                          </a:solidFill>
                          <a:effectLst/>
                          <a:latin typeface="Times New Roman" panose="02020603050405020304" pitchFamily="18" charset="0"/>
                          <a:hlinkClick r:id="rId5"/>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11be preamble autodetection follow-up</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Lei Huang</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211899792"/>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hlinkClick r:id="rId6"/>
                        </a:rPr>
                        <a:t>1877r0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16 Spatial Stream Support</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Wook Bong Lee</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MIMO</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3562672658"/>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1883</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802.11be preamble and auto-detection follow up</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Ross Jian Yu</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1889r0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Discussion on 240MHz Bandwidth</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Eunsung Park</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344530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1890</a:t>
                      </a:r>
                      <a:r>
                        <a:rPr lang="en-US" sz="1200" b="0" i="0" u="none" strike="noStrike" dirty="0">
                          <a:solidFill>
                            <a:schemeClr val="tx1"/>
                          </a:solidFill>
                          <a:effectLst/>
                          <a:latin typeface="Times New Roman" panose="02020603050405020304" pitchFamily="18" charset="0"/>
                          <a:hlinkClick r:id="rId8"/>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Phase Rotation Follow-up</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Eunsung Park</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355220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1907r0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Multiple RU Combinations for EHT</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Jianhan Liu</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571562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1908r0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Multi-Ru Support</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08001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1910r0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P matrices to support more than 8 TX chains</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Miguel López</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2431773"/>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1911r0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11be channelization discussion</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Si-Chan Noh</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4711662"/>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1914</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Multiple RU discussion</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Ross Jian Yu</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98643667"/>
                  </a:ext>
                </a:extLst>
              </a:tr>
            </a:tbl>
          </a:graphicData>
        </a:graphic>
      </p:graphicFrame>
    </p:spTree>
    <p:extLst>
      <p:ext uri="{BB962C8B-B14F-4D97-AF65-F5344CB8AC3E}">
        <p14:creationId xmlns:p14="http://schemas.microsoft.com/office/powerpoint/2010/main" val="18813126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49ECE-5E6C-F344-99EB-D1E54A1B054B}"/>
              </a:ext>
            </a:extLst>
          </p:cNvPr>
          <p:cNvSpPr>
            <a:spLocks noGrp="1"/>
          </p:cNvSpPr>
          <p:nvPr>
            <p:ph type="title"/>
          </p:nvPr>
        </p:nvSpPr>
        <p:spPr/>
        <p:txBody>
          <a:bodyPr/>
          <a:lstStyle/>
          <a:p>
            <a:r>
              <a:rPr lang="en-US" altLang="zh-CN" dirty="0"/>
              <a:t>PHY Submissions (2)</a:t>
            </a:r>
            <a:endParaRPr lang="en-US" dirty="0"/>
          </a:p>
        </p:txBody>
      </p:sp>
      <p:sp>
        <p:nvSpPr>
          <p:cNvPr id="4" name="Slide Number Placeholder 3">
            <a:extLst>
              <a:ext uri="{FF2B5EF4-FFF2-40B4-BE49-F238E27FC236}">
                <a16:creationId xmlns:a16="http://schemas.microsoft.com/office/drawing/2014/main" id="{A34AD498-60D3-8F4E-AE11-4C18C1625C69}"/>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25</a:t>
            </a:fld>
            <a:endParaRPr lang="en-US" altLang="en-US"/>
          </a:p>
        </p:txBody>
      </p:sp>
      <p:sp>
        <p:nvSpPr>
          <p:cNvPr id="5" name="Date Placeholder 4">
            <a:extLst>
              <a:ext uri="{FF2B5EF4-FFF2-40B4-BE49-F238E27FC236}">
                <a16:creationId xmlns:a16="http://schemas.microsoft.com/office/drawing/2014/main" id="{D0AC72A8-7D6D-B04D-B550-53DE0C363BEC}"/>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4F79EF11-8403-2C45-B3B7-77A5D14E2009}"/>
              </a:ext>
            </a:extLst>
          </p:cNvPr>
          <p:cNvSpPr>
            <a:spLocks noGrp="1"/>
          </p:cNvSpPr>
          <p:nvPr>
            <p:ph type="ftr" sz="quarter" idx="3"/>
          </p:nvPr>
        </p:nvSpPr>
        <p:spPr/>
        <p:txBody>
          <a:bodyPr/>
          <a:lstStyle/>
          <a:p>
            <a:pPr>
              <a:defRPr/>
            </a:pPr>
            <a:r>
              <a:rPr lang="en-US"/>
              <a:t>Tianyu Wu (Apple), et al</a:t>
            </a:r>
          </a:p>
        </p:txBody>
      </p:sp>
      <p:graphicFrame>
        <p:nvGraphicFramePr>
          <p:cNvPr id="8" name="Table 7">
            <a:extLst>
              <a:ext uri="{FF2B5EF4-FFF2-40B4-BE49-F238E27FC236}">
                <a16:creationId xmlns:a16="http://schemas.microsoft.com/office/drawing/2014/main" id="{990C54D3-8E99-0C42-BF69-990D74EC6421}"/>
              </a:ext>
            </a:extLst>
          </p:cNvPr>
          <p:cNvGraphicFramePr>
            <a:graphicFrameLocks noGrp="1"/>
          </p:cNvGraphicFramePr>
          <p:nvPr>
            <p:extLst>
              <p:ext uri="{D42A27DB-BD31-4B8C-83A1-F6EECF244321}">
                <p14:modId xmlns:p14="http://schemas.microsoft.com/office/powerpoint/2010/main" val="1441510382"/>
              </p:ext>
            </p:extLst>
          </p:nvPr>
        </p:nvGraphicFramePr>
        <p:xfrm>
          <a:off x="533400" y="2049125"/>
          <a:ext cx="8153400" cy="1776706"/>
        </p:xfrm>
        <a:graphic>
          <a:graphicData uri="http://schemas.openxmlformats.org/drawingml/2006/table">
            <a:tbl>
              <a:tblPr firstRow="1" bandRow="1"/>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DCN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Title</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Author</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Status</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Topic</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Session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1925</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Consideration of EHT-LTF</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Jinmin Kim</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3765737835"/>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hlinkClick r:id="rId2"/>
                        </a:rPr>
                        <a:t>1926</a:t>
                      </a:r>
                      <a:r>
                        <a:rPr lang="en-US" sz="1200" b="0" i="0" u="none" strike="noStrike" dirty="0">
                          <a:solidFill>
                            <a:schemeClr val="tx1"/>
                          </a:solidFill>
                          <a:effectLst/>
                          <a:latin typeface="Times New Roman" panose="02020603050405020304" pitchFamily="18" charset="0"/>
                          <a:hlinkClick r:id="rId2"/>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Dynamic thresholds for channel bonding</a:t>
                      </a: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Leonardo Lanante Jr</a:t>
                      </a: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3"/>
                        </a:rPr>
                        <a:t>1939r0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Calibration of Implicit Sounding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Lily Yunping Lyu</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Conf Call</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4163848"/>
                  </a:ext>
                </a:extLst>
              </a:tr>
              <a:tr h="297047">
                <a:tc>
                  <a:txBody>
                    <a:bodyPr/>
                    <a:lstStyle/>
                    <a:p>
                      <a:pPr algn="ctr" fontAlgn="b"/>
                      <a:r>
                        <a:rPr lang="en-US" sz="1200" b="0" i="0" u="none" strike="noStrike" dirty="0">
                          <a:solidFill>
                            <a:srgbClr val="000000"/>
                          </a:solidFill>
                          <a:effectLst/>
                          <a:latin typeface="+mn-lt"/>
                          <a:hlinkClick r:id="rId4"/>
                        </a:rPr>
                        <a:t>1980</a:t>
                      </a:r>
                      <a:r>
                        <a:rPr lang="en-US" sz="1200" b="0" i="0" u="none" strike="noStrike" dirty="0">
                          <a:solidFill>
                            <a:schemeClr val="tx1"/>
                          </a:solidFill>
                          <a:effectLst/>
                          <a:latin typeface="Times New Roman" panose="02020603050405020304" pitchFamily="18" charset="0"/>
                          <a:hlinkClick r:id="rId4"/>
                        </a:rPr>
                        <a:t>r0</a:t>
                      </a:r>
                      <a:endParaRPr lang="en-US" sz="1200" b="0" i="0" u="none" strike="noStrike" dirty="0">
                        <a:solidFill>
                          <a:srgbClr val="000000"/>
                        </a:solidFill>
                        <a:effectLst/>
                        <a:latin typeface="+mn-lt"/>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mn-lt"/>
                        </a:rPr>
                        <a:t>EHT P matrices Discussion</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mn-lt"/>
                        </a:rPr>
                        <a:t>Dandan Liang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mn-lt"/>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mn-lt"/>
                        </a:rPr>
                        <a:t>MIMO</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mn-lt"/>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00307883"/>
                  </a:ext>
                </a:extLst>
              </a:tr>
              <a:tr h="297047">
                <a:tc>
                  <a:txBody>
                    <a:bodyPr/>
                    <a:lstStyle/>
                    <a:p>
                      <a:pPr algn="ctr" fontAlgn="b"/>
                      <a:r>
                        <a:rPr lang="en-US" sz="1200" b="0" i="0" u="none" strike="noStrike" dirty="0">
                          <a:solidFill>
                            <a:srgbClr val="000000"/>
                          </a:solidFill>
                          <a:effectLst/>
                          <a:latin typeface="+mn-lt"/>
                          <a:hlinkClick r:id="rId5"/>
                        </a:rPr>
                        <a:t>1981</a:t>
                      </a:r>
                      <a:r>
                        <a:rPr lang="en-US" sz="1200" b="0" i="0" u="none" strike="noStrike" dirty="0">
                          <a:solidFill>
                            <a:schemeClr val="tx1"/>
                          </a:solidFill>
                          <a:effectLst/>
                          <a:latin typeface="Times New Roman" panose="02020603050405020304" pitchFamily="18" charset="0"/>
                          <a:hlinkClick r:id="rId5"/>
                        </a:rPr>
                        <a:t>r0</a:t>
                      </a:r>
                      <a:endParaRPr lang="en-US" sz="1200" b="0" i="0" u="none" strike="noStrike" dirty="0">
                        <a:solidFill>
                          <a:srgbClr val="000000"/>
                        </a:solidFill>
                        <a:effectLst/>
                        <a:latin typeface="+mn-lt"/>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mn-lt"/>
                        </a:rPr>
                        <a:t>Phase Rotations Design for EHT</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mn-lt"/>
                        </a:rPr>
                        <a:t>Dandan Liang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mn-lt"/>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mn-lt"/>
                        </a:rPr>
                        <a:t>PHY</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mn-lt"/>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8634182"/>
                  </a:ext>
                </a:extLst>
              </a:tr>
            </a:tbl>
          </a:graphicData>
        </a:graphic>
      </p:graphicFrame>
    </p:spTree>
    <p:extLst>
      <p:ext uri="{BB962C8B-B14F-4D97-AF65-F5344CB8AC3E}">
        <p14:creationId xmlns:p14="http://schemas.microsoft.com/office/powerpoint/2010/main" val="21607919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#1 (11-19/1066r1 SP2)</a:t>
            </a:r>
            <a:endParaRPr lang="zh-CN" altLang="en-US" dirty="0"/>
          </a:p>
        </p:txBody>
      </p:sp>
      <p:sp>
        <p:nvSpPr>
          <p:cNvPr id="3" name="内容占位符 2"/>
          <p:cNvSpPr>
            <a:spLocks noGrp="1"/>
          </p:cNvSpPr>
          <p:nvPr>
            <p:ph idx="1"/>
          </p:nvPr>
        </p:nvSpPr>
        <p:spPr/>
        <p:txBody>
          <a:bodyPr/>
          <a:lstStyle/>
          <a:p>
            <a:r>
              <a:rPr lang="en-US" altLang="ko-KR" dirty="0"/>
              <a:t>Do you agree to add the following text to the </a:t>
            </a:r>
            <a:r>
              <a:rPr lang="en-US" altLang="ko-KR" dirty="0" err="1"/>
              <a:t>TGbe</a:t>
            </a:r>
            <a:r>
              <a:rPr lang="en-US" altLang="ko-KR" dirty="0"/>
              <a:t> SFD?</a:t>
            </a:r>
          </a:p>
          <a:p>
            <a:pPr lvl="1"/>
            <a:r>
              <a:rPr lang="en-GB" altLang="ko-KR" dirty="0"/>
              <a:t>11be supports 240 MHz and 160+80 MHz </a:t>
            </a:r>
            <a:r>
              <a:rPr lang="en-US" altLang="ko-KR" dirty="0"/>
              <a:t>transmission</a:t>
            </a:r>
            <a:endParaRPr lang="en-GB" altLang="ko-KR" dirty="0"/>
          </a:p>
          <a:p>
            <a:pPr lvl="2"/>
            <a:r>
              <a:rPr lang="en-GB" altLang="ko-KR" dirty="0"/>
              <a:t>Whether 240 / 160+80 MHz </a:t>
            </a:r>
            <a:r>
              <a:rPr lang="en-US" altLang="ko-KR" dirty="0"/>
              <a:t>is</a:t>
            </a:r>
            <a:r>
              <a:rPr lang="ko-KR" altLang="en-US" dirty="0"/>
              <a:t> </a:t>
            </a:r>
            <a:r>
              <a:rPr lang="en-US" altLang="ko-KR" dirty="0"/>
              <a:t>formed by 80MHz channel </a:t>
            </a:r>
            <a:r>
              <a:rPr lang="en-GB" altLang="ko-KR" dirty="0"/>
              <a:t>puncturing of 320 / 160+160 MHz is TBD</a:t>
            </a:r>
          </a:p>
          <a:p>
            <a:endParaRPr lang="en-US" altLang="zh-CN" dirty="0"/>
          </a:p>
          <a:p>
            <a:r>
              <a:rPr lang="en-US" altLang="zh-CN" dirty="0"/>
              <a:t>Y/N/A: 25/0/10</a:t>
            </a:r>
          </a:p>
          <a:p>
            <a:endParaRPr lang="en-US" altLang="zh-CN"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26</a:t>
            </a:fld>
            <a:endParaRPr lang="en-US" altLang="en-US"/>
          </a:p>
        </p:txBody>
      </p:sp>
      <p:sp>
        <p:nvSpPr>
          <p:cNvPr id="7" name="日期占位符 3">
            <a:extLst>
              <a:ext uri="{FF2B5EF4-FFF2-40B4-BE49-F238E27FC236}">
                <a16:creationId xmlns:a16="http://schemas.microsoft.com/office/drawing/2014/main" id="{B43D827F-737B-A842-B288-E56B0068F970}"/>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8" name="页脚占位符 5">
            <a:extLst>
              <a:ext uri="{FF2B5EF4-FFF2-40B4-BE49-F238E27FC236}">
                <a16:creationId xmlns:a16="http://schemas.microsoft.com/office/drawing/2014/main" id="{552916A2-6627-9442-BCF4-0E8636DE0F7E}"/>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26045069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FD81F-2F47-C842-A276-33739966217F}"/>
              </a:ext>
            </a:extLst>
          </p:cNvPr>
          <p:cNvSpPr>
            <a:spLocks noGrp="1"/>
          </p:cNvSpPr>
          <p:nvPr>
            <p:ph type="title"/>
          </p:nvPr>
        </p:nvSpPr>
        <p:spPr/>
        <p:txBody>
          <a:bodyPr/>
          <a:lstStyle/>
          <a:p>
            <a:r>
              <a:rPr lang="en-US" altLang="zh-CN" dirty="0"/>
              <a:t>SP #2 (11-19/1066r1 SP4)</a:t>
            </a:r>
            <a:endParaRPr lang="en-US" dirty="0"/>
          </a:p>
        </p:txBody>
      </p:sp>
      <p:sp>
        <p:nvSpPr>
          <p:cNvPr id="3" name="Content Placeholder 2">
            <a:extLst>
              <a:ext uri="{FF2B5EF4-FFF2-40B4-BE49-F238E27FC236}">
                <a16:creationId xmlns:a16="http://schemas.microsoft.com/office/drawing/2014/main" id="{D0D3DBCD-7B86-6044-B508-1A4BE21E9A5E}"/>
              </a:ext>
            </a:extLst>
          </p:cNvPr>
          <p:cNvSpPr>
            <a:spLocks noGrp="1"/>
          </p:cNvSpPr>
          <p:nvPr>
            <p:ph idx="1"/>
          </p:nvPr>
        </p:nvSpPr>
        <p:spPr/>
        <p:txBody>
          <a:bodyPr/>
          <a:lstStyle/>
          <a:p>
            <a:r>
              <a:rPr lang="en-US" altLang="ko-KR" dirty="0"/>
              <a:t>Do you agree to add the following text to the </a:t>
            </a:r>
            <a:r>
              <a:rPr lang="en-US" altLang="ko-KR" dirty="0" err="1"/>
              <a:t>TGbe</a:t>
            </a:r>
            <a:r>
              <a:rPr lang="en-US" altLang="ko-KR" dirty="0"/>
              <a:t> SFD?</a:t>
            </a:r>
          </a:p>
          <a:p>
            <a:pPr lvl="1"/>
            <a:r>
              <a:rPr lang="en-US" altLang="ko-KR" dirty="0"/>
              <a:t>For the OFDMA tone plan in 240MHz and 160+80MHz, 11ax 80MHz tone plan is duplicated three times</a:t>
            </a:r>
          </a:p>
          <a:p>
            <a:endParaRPr lang="en-US" dirty="0"/>
          </a:p>
          <a:p>
            <a:r>
              <a:rPr lang="en-US" altLang="zh-CN" dirty="0"/>
              <a:t>Y/N/A: </a:t>
            </a:r>
          </a:p>
          <a:p>
            <a:endParaRPr lang="en-US" altLang="zh-CN" dirty="0"/>
          </a:p>
          <a:p>
            <a:r>
              <a:rPr lang="en-US" altLang="zh-CN" dirty="0">
                <a:solidFill>
                  <a:srgbClr val="FFC000"/>
                </a:solidFill>
              </a:rPr>
              <a:t>Deferred after related contributions. </a:t>
            </a:r>
          </a:p>
          <a:p>
            <a:endParaRPr lang="en-US" dirty="0"/>
          </a:p>
        </p:txBody>
      </p:sp>
      <p:sp>
        <p:nvSpPr>
          <p:cNvPr id="4" name="Slide Number Placeholder 3">
            <a:extLst>
              <a:ext uri="{FF2B5EF4-FFF2-40B4-BE49-F238E27FC236}">
                <a16:creationId xmlns:a16="http://schemas.microsoft.com/office/drawing/2014/main" id="{D937062E-404F-3147-A883-90A2B258DB4E}"/>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27</a:t>
            </a:fld>
            <a:endParaRPr lang="en-US" altLang="en-US"/>
          </a:p>
        </p:txBody>
      </p:sp>
      <p:sp>
        <p:nvSpPr>
          <p:cNvPr id="5" name="Date Placeholder 4">
            <a:extLst>
              <a:ext uri="{FF2B5EF4-FFF2-40B4-BE49-F238E27FC236}">
                <a16:creationId xmlns:a16="http://schemas.microsoft.com/office/drawing/2014/main" id="{2D65FDD8-8C1E-5343-B892-EDD3B5EB35B8}"/>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34C42FF5-2E42-3749-B4BA-758ED2234893}"/>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22305920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#3 (11-19/1486r2 SP1)</a:t>
            </a:r>
            <a:endParaRPr lang="zh-CN" altLang="en-US" dirty="0"/>
          </a:p>
        </p:txBody>
      </p:sp>
      <p:sp>
        <p:nvSpPr>
          <p:cNvPr id="3" name="内容占位符 2"/>
          <p:cNvSpPr>
            <a:spLocks noGrp="1"/>
          </p:cNvSpPr>
          <p:nvPr>
            <p:ph idx="1"/>
          </p:nvPr>
        </p:nvSpPr>
        <p:spPr/>
        <p:txBody>
          <a:bodyPr/>
          <a:lstStyle/>
          <a:p>
            <a:r>
              <a:rPr lang="en-US" altLang="ko-KR" dirty="0"/>
              <a:t>Do you agree to incorporate the following text into the 11be SFD? </a:t>
            </a:r>
          </a:p>
          <a:p>
            <a:pPr lvl="1"/>
            <a:r>
              <a:rPr lang="en-US" altLang="ko-KR" dirty="0"/>
              <a:t>The LENGTH field value in L-SIG </a:t>
            </a:r>
            <a:r>
              <a:rPr lang="en-GB" altLang="ko-KR" dirty="0"/>
              <a:t>set to mod3 = 0. </a:t>
            </a:r>
          </a:p>
          <a:p>
            <a:endParaRPr lang="en-US" altLang="zh-CN" dirty="0"/>
          </a:p>
          <a:p>
            <a:r>
              <a:rPr lang="en-US" altLang="zh-CN" dirty="0"/>
              <a:t>Y/N/A   </a:t>
            </a:r>
          </a:p>
          <a:p>
            <a:endParaRPr lang="en-US" altLang="zh-CN" dirty="0"/>
          </a:p>
          <a:p>
            <a:r>
              <a:rPr lang="en-US" altLang="zh-CN" dirty="0">
                <a:solidFill>
                  <a:srgbClr val="FFC000"/>
                </a:solidFill>
              </a:rPr>
              <a:t>Deferred after related contributions. </a:t>
            </a:r>
          </a:p>
          <a:p>
            <a:endParaRPr lang="en-US" altLang="zh-CN" dirty="0"/>
          </a:p>
          <a:p>
            <a:endParaRPr lang="en-US" altLang="zh-CN"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28</a:t>
            </a:fld>
            <a:endParaRPr lang="en-US" altLang="en-US"/>
          </a:p>
        </p:txBody>
      </p:sp>
      <p:sp>
        <p:nvSpPr>
          <p:cNvPr id="7" name="日期占位符 3">
            <a:extLst>
              <a:ext uri="{FF2B5EF4-FFF2-40B4-BE49-F238E27FC236}">
                <a16:creationId xmlns:a16="http://schemas.microsoft.com/office/drawing/2014/main" id="{B43D827F-737B-A842-B288-E56B0068F970}"/>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8" name="页脚占位符 5">
            <a:extLst>
              <a:ext uri="{FF2B5EF4-FFF2-40B4-BE49-F238E27FC236}">
                <a16:creationId xmlns:a16="http://schemas.microsoft.com/office/drawing/2014/main" id="{552916A2-6627-9442-BCF4-0E8636DE0F7E}"/>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18264154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D03F8-98C0-0A4D-B319-EC0E04727424}"/>
              </a:ext>
            </a:extLst>
          </p:cNvPr>
          <p:cNvSpPr>
            <a:spLocks noGrp="1"/>
          </p:cNvSpPr>
          <p:nvPr>
            <p:ph type="title"/>
          </p:nvPr>
        </p:nvSpPr>
        <p:spPr/>
        <p:txBody>
          <a:bodyPr/>
          <a:lstStyle/>
          <a:p>
            <a:r>
              <a:rPr lang="en-US" altLang="zh-CN" dirty="0"/>
              <a:t>SP #4 (11-19/1486r2 SP2)</a:t>
            </a:r>
            <a:endParaRPr lang="en-US" dirty="0"/>
          </a:p>
        </p:txBody>
      </p:sp>
      <p:sp>
        <p:nvSpPr>
          <p:cNvPr id="3" name="Content Placeholder 2">
            <a:extLst>
              <a:ext uri="{FF2B5EF4-FFF2-40B4-BE49-F238E27FC236}">
                <a16:creationId xmlns:a16="http://schemas.microsoft.com/office/drawing/2014/main" id="{BDA03BD4-2052-8945-A26B-296E7FD3B4AF}"/>
              </a:ext>
            </a:extLst>
          </p:cNvPr>
          <p:cNvSpPr>
            <a:spLocks noGrp="1"/>
          </p:cNvSpPr>
          <p:nvPr>
            <p:ph idx="1"/>
          </p:nvPr>
        </p:nvSpPr>
        <p:spPr/>
        <p:txBody>
          <a:bodyPr/>
          <a:lstStyle/>
          <a:p>
            <a:r>
              <a:rPr lang="en-GB" altLang="ko-KR" dirty="0"/>
              <a:t>Do you agree to add the following text into the 11be SFD? </a:t>
            </a:r>
          </a:p>
          <a:p>
            <a:pPr lvl="1"/>
            <a:r>
              <a:rPr lang="en-US" altLang="ko-KR" dirty="0"/>
              <a:t>The fixed information bits(e.g., PHY identifier)</a:t>
            </a:r>
            <a:r>
              <a:rPr lang="en-GB" altLang="ko-KR" dirty="0"/>
              <a:t> indicating the PPDU </a:t>
            </a:r>
            <a:r>
              <a:rPr lang="en-US" altLang="ko-KR" dirty="0"/>
              <a:t>version</a:t>
            </a:r>
            <a:r>
              <a:rPr lang="en-GB" altLang="ko-KR" dirty="0"/>
              <a:t>(e.g., 11be and future generation) are included in first EHT SIG field of 11be PPDU? </a:t>
            </a:r>
            <a:endParaRPr lang="ko-KR" altLang="en-US" dirty="0"/>
          </a:p>
          <a:p>
            <a:endParaRPr lang="en-US" dirty="0"/>
          </a:p>
          <a:p>
            <a:r>
              <a:rPr lang="en-US" altLang="zh-CN" dirty="0"/>
              <a:t>Y/N/A</a:t>
            </a:r>
          </a:p>
          <a:p>
            <a:endParaRPr lang="en-US" dirty="0"/>
          </a:p>
          <a:p>
            <a:r>
              <a:rPr lang="en-US" dirty="0">
                <a:solidFill>
                  <a:srgbClr val="FFC000"/>
                </a:solidFill>
              </a:rPr>
              <a:t>Defer the SP for more discussions</a:t>
            </a:r>
          </a:p>
          <a:p>
            <a:endParaRPr lang="en-US" dirty="0"/>
          </a:p>
        </p:txBody>
      </p:sp>
      <p:sp>
        <p:nvSpPr>
          <p:cNvPr id="4" name="Slide Number Placeholder 3">
            <a:extLst>
              <a:ext uri="{FF2B5EF4-FFF2-40B4-BE49-F238E27FC236}">
                <a16:creationId xmlns:a16="http://schemas.microsoft.com/office/drawing/2014/main" id="{AE2E6505-2EE1-874A-8332-B5CE67092345}"/>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29</a:t>
            </a:fld>
            <a:endParaRPr lang="en-US" altLang="en-US"/>
          </a:p>
        </p:txBody>
      </p:sp>
      <p:sp>
        <p:nvSpPr>
          <p:cNvPr id="5" name="Date Placeholder 4">
            <a:extLst>
              <a:ext uri="{FF2B5EF4-FFF2-40B4-BE49-F238E27FC236}">
                <a16:creationId xmlns:a16="http://schemas.microsoft.com/office/drawing/2014/main" id="{971BF69A-DA26-A44E-87BA-E74FD5F8D57A}"/>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FFA150F1-BC9C-C04B-AF31-882B472424CA}"/>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1595125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r>
              <a:rPr lang="en-US" altLang="en-US"/>
              <a:t>Slide </a:t>
            </a:r>
            <a:fld id="{4D0A5DF6-E439-491E-A6FD-BEBF69AE36C3}" type="slidenum">
              <a:rPr lang="en-US" altLang="en-US" smtClean="0"/>
              <a:pPr/>
              <a:t>3</a:t>
            </a:fld>
            <a:endParaRPr lang="en-US" altLang="en-US"/>
          </a:p>
        </p:txBody>
      </p:sp>
      <p:sp>
        <p:nvSpPr>
          <p:cNvPr id="6" name="标题 1"/>
          <p:cNvSpPr>
            <a:spLocks noGrp="1"/>
          </p:cNvSpPr>
          <p:nvPr>
            <p:ph type="title"/>
          </p:nvPr>
        </p:nvSpPr>
        <p:spPr>
          <a:xfrm>
            <a:off x="685800" y="685800"/>
            <a:ext cx="7772400" cy="1066800"/>
          </a:xfrm>
        </p:spPr>
        <p:txBody>
          <a:bodyPr/>
          <a:lstStyle/>
          <a:p>
            <a:r>
              <a:rPr lang="en-US" altLang="en-US"/>
              <a:t>Patent Policy and Other Guidelines</a:t>
            </a:r>
            <a:endParaRPr lang="zh-CN" altLang="en-US"/>
          </a:p>
        </p:txBody>
      </p:sp>
      <p:sp>
        <p:nvSpPr>
          <p:cNvPr id="7" name="内容占位符 2"/>
          <p:cNvSpPr txBox="1">
            <a:spLocks/>
          </p:cNvSpPr>
          <p:nvPr/>
        </p:nvSpPr>
        <p:spPr>
          <a:xfrm>
            <a:off x="685800" y="1981200"/>
            <a:ext cx="77724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kern="0"/>
              <a:t>Following 5 slides</a:t>
            </a:r>
            <a:endParaRPr lang="zh-CN" altLang="en-US" kern="0"/>
          </a:p>
        </p:txBody>
      </p:sp>
      <p:sp>
        <p:nvSpPr>
          <p:cNvPr id="8" name="日期占位符 3">
            <a:extLst>
              <a:ext uri="{FF2B5EF4-FFF2-40B4-BE49-F238E27FC236}">
                <a16:creationId xmlns:a16="http://schemas.microsoft.com/office/drawing/2014/main" id="{9ACFC79A-C865-5F4A-9985-73CCB90D820F}"/>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9" name="页脚占位符 5">
            <a:extLst>
              <a:ext uri="{FF2B5EF4-FFF2-40B4-BE49-F238E27FC236}">
                <a16:creationId xmlns:a16="http://schemas.microsoft.com/office/drawing/2014/main" id="{875CA850-1BB8-CE47-AFCC-EB0D6CE5AEF7}"/>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21130170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8899F-25E4-074F-8FB9-420C774E6A61}"/>
              </a:ext>
            </a:extLst>
          </p:cNvPr>
          <p:cNvSpPr>
            <a:spLocks noGrp="1"/>
          </p:cNvSpPr>
          <p:nvPr>
            <p:ph type="title"/>
          </p:nvPr>
        </p:nvSpPr>
        <p:spPr/>
        <p:txBody>
          <a:bodyPr/>
          <a:lstStyle/>
          <a:p>
            <a:r>
              <a:rPr lang="en-US" altLang="zh-CN" dirty="0"/>
              <a:t>SP #5 (11-19/1486r2 SP3)</a:t>
            </a:r>
            <a:endParaRPr lang="en-US" dirty="0"/>
          </a:p>
        </p:txBody>
      </p:sp>
      <p:sp>
        <p:nvSpPr>
          <p:cNvPr id="3" name="Content Placeholder 2">
            <a:extLst>
              <a:ext uri="{FF2B5EF4-FFF2-40B4-BE49-F238E27FC236}">
                <a16:creationId xmlns:a16="http://schemas.microsoft.com/office/drawing/2014/main" id="{C2BE4847-DC89-3E4D-B2B1-3C53B0EBCE9A}"/>
              </a:ext>
            </a:extLst>
          </p:cNvPr>
          <p:cNvSpPr>
            <a:spLocks noGrp="1"/>
          </p:cNvSpPr>
          <p:nvPr>
            <p:ph idx="1"/>
          </p:nvPr>
        </p:nvSpPr>
        <p:spPr/>
        <p:txBody>
          <a:bodyPr/>
          <a:lstStyle/>
          <a:p>
            <a:r>
              <a:rPr lang="en-GB" altLang="ko-KR" dirty="0"/>
              <a:t>Do you agree to add the following text into the 11be SFD? </a:t>
            </a:r>
          </a:p>
          <a:p>
            <a:pPr lvl="1"/>
            <a:r>
              <a:rPr lang="en-US" altLang="ko-KR" dirty="0"/>
              <a:t>The EHT-SIG field is composed of two fields.</a:t>
            </a:r>
          </a:p>
          <a:p>
            <a:pPr lvl="2"/>
            <a:r>
              <a:rPr lang="en-US" altLang="ko-KR" dirty="0"/>
              <a:t>This field does not include the user specific information. </a:t>
            </a:r>
          </a:p>
          <a:p>
            <a:pPr lvl="1"/>
            <a:r>
              <a:rPr lang="en-US" altLang="ko-KR" dirty="0"/>
              <a:t>The first field of the EHT-SIG fields includes the information bits(e.g., PHY identifier) for the indication of PPDU version</a:t>
            </a:r>
            <a:endParaRPr lang="en-GB" altLang="ko-KR" dirty="0"/>
          </a:p>
          <a:p>
            <a:endParaRPr lang="en-US" dirty="0"/>
          </a:p>
          <a:p>
            <a:r>
              <a:rPr lang="en-US" altLang="zh-CN" dirty="0"/>
              <a:t>Y/N/A</a:t>
            </a:r>
          </a:p>
          <a:p>
            <a:endParaRPr lang="en-US" dirty="0"/>
          </a:p>
          <a:p>
            <a:r>
              <a:rPr lang="en-US" dirty="0">
                <a:solidFill>
                  <a:srgbClr val="FFC000"/>
                </a:solidFill>
              </a:rPr>
              <a:t>Defer the SP for more discussions</a:t>
            </a:r>
          </a:p>
          <a:p>
            <a:endParaRPr lang="en-US" dirty="0"/>
          </a:p>
        </p:txBody>
      </p:sp>
      <p:sp>
        <p:nvSpPr>
          <p:cNvPr id="4" name="Slide Number Placeholder 3">
            <a:extLst>
              <a:ext uri="{FF2B5EF4-FFF2-40B4-BE49-F238E27FC236}">
                <a16:creationId xmlns:a16="http://schemas.microsoft.com/office/drawing/2014/main" id="{BA6B4534-5D7F-F64C-B33A-11FB521F0049}"/>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30</a:t>
            </a:fld>
            <a:endParaRPr lang="en-US" altLang="en-US"/>
          </a:p>
        </p:txBody>
      </p:sp>
      <p:sp>
        <p:nvSpPr>
          <p:cNvPr id="5" name="Date Placeholder 4">
            <a:extLst>
              <a:ext uri="{FF2B5EF4-FFF2-40B4-BE49-F238E27FC236}">
                <a16:creationId xmlns:a16="http://schemas.microsoft.com/office/drawing/2014/main" id="{81BFD4AC-6796-6D49-9DA4-E8325A05DCFB}"/>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7CF81C2C-642A-224A-9CAB-FB4689CD040A}"/>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31271718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#6 (11-19/1190r2 SP1)</a:t>
            </a:r>
            <a:endParaRPr lang="zh-CN" altLang="en-US" dirty="0"/>
          </a:p>
        </p:txBody>
      </p:sp>
      <p:sp>
        <p:nvSpPr>
          <p:cNvPr id="3" name="内容占位符 2"/>
          <p:cNvSpPr>
            <a:spLocks noGrp="1"/>
          </p:cNvSpPr>
          <p:nvPr>
            <p:ph idx="1"/>
          </p:nvPr>
        </p:nvSpPr>
        <p:spPr/>
        <p:txBody>
          <a:bodyPr/>
          <a:lstStyle/>
          <a:p>
            <a:r>
              <a:rPr lang="en-US" altLang="zh-CN" dirty="0"/>
              <a:t>Do you support to have preamble puncture mechanism for EHT PPDU transmitting to multiple users?</a:t>
            </a:r>
          </a:p>
          <a:p>
            <a:pPr lvl="1"/>
            <a:endParaRPr lang="en-US" altLang="zh-CN" dirty="0"/>
          </a:p>
          <a:p>
            <a:endParaRPr lang="en-US" altLang="zh-CN" dirty="0"/>
          </a:p>
          <a:p>
            <a:r>
              <a:rPr lang="en-US" altLang="zh-CN" dirty="0"/>
              <a:t>Y/N/A 32/0/9</a:t>
            </a:r>
          </a:p>
          <a:p>
            <a:endParaRPr lang="en-US" altLang="zh-CN"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31</a:t>
            </a:fld>
            <a:endParaRPr lang="en-US" altLang="en-US"/>
          </a:p>
        </p:txBody>
      </p:sp>
      <p:sp>
        <p:nvSpPr>
          <p:cNvPr id="7" name="日期占位符 3">
            <a:extLst>
              <a:ext uri="{FF2B5EF4-FFF2-40B4-BE49-F238E27FC236}">
                <a16:creationId xmlns:a16="http://schemas.microsoft.com/office/drawing/2014/main" id="{B43D827F-737B-A842-B288-E56B0068F970}"/>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8" name="页脚占位符 5">
            <a:extLst>
              <a:ext uri="{FF2B5EF4-FFF2-40B4-BE49-F238E27FC236}">
                <a16:creationId xmlns:a16="http://schemas.microsoft.com/office/drawing/2014/main" id="{552916A2-6627-9442-BCF4-0E8636DE0F7E}"/>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5210850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13335-04CF-9042-BDFD-CD30274EACF6}"/>
              </a:ext>
            </a:extLst>
          </p:cNvPr>
          <p:cNvSpPr>
            <a:spLocks noGrp="1"/>
          </p:cNvSpPr>
          <p:nvPr>
            <p:ph type="title"/>
          </p:nvPr>
        </p:nvSpPr>
        <p:spPr/>
        <p:txBody>
          <a:bodyPr/>
          <a:lstStyle/>
          <a:p>
            <a:r>
              <a:rPr lang="en-US" altLang="zh-CN" dirty="0"/>
              <a:t>SP #7 (11-19/1190r2 SP2)</a:t>
            </a:r>
            <a:endParaRPr lang="en-US" dirty="0"/>
          </a:p>
        </p:txBody>
      </p:sp>
      <p:sp>
        <p:nvSpPr>
          <p:cNvPr id="3" name="Content Placeholder 2">
            <a:extLst>
              <a:ext uri="{FF2B5EF4-FFF2-40B4-BE49-F238E27FC236}">
                <a16:creationId xmlns:a16="http://schemas.microsoft.com/office/drawing/2014/main" id="{5572B568-7256-AA4E-8070-781EF2FB3A70}"/>
              </a:ext>
            </a:extLst>
          </p:cNvPr>
          <p:cNvSpPr>
            <a:spLocks noGrp="1"/>
          </p:cNvSpPr>
          <p:nvPr>
            <p:ph idx="1"/>
          </p:nvPr>
        </p:nvSpPr>
        <p:spPr/>
        <p:txBody>
          <a:bodyPr/>
          <a:lstStyle/>
          <a:p>
            <a:r>
              <a:rPr lang="en-US" dirty="0"/>
              <a:t>Do you support to have a preamble puncture mechanism for EHT PPDU transmitted to a single STA? </a:t>
            </a:r>
          </a:p>
          <a:p>
            <a:endParaRPr lang="en-US" dirty="0"/>
          </a:p>
          <a:p>
            <a:r>
              <a:rPr lang="en-US" altLang="zh-CN" dirty="0"/>
              <a:t>Y/N/A 29/0/14</a:t>
            </a:r>
          </a:p>
          <a:p>
            <a:endParaRPr lang="en-US" dirty="0"/>
          </a:p>
        </p:txBody>
      </p:sp>
      <p:sp>
        <p:nvSpPr>
          <p:cNvPr id="4" name="Slide Number Placeholder 3">
            <a:extLst>
              <a:ext uri="{FF2B5EF4-FFF2-40B4-BE49-F238E27FC236}">
                <a16:creationId xmlns:a16="http://schemas.microsoft.com/office/drawing/2014/main" id="{D8FE64C1-A924-B24D-8E4F-5B620FA8F256}"/>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32</a:t>
            </a:fld>
            <a:endParaRPr lang="en-US" altLang="en-US"/>
          </a:p>
        </p:txBody>
      </p:sp>
      <p:sp>
        <p:nvSpPr>
          <p:cNvPr id="5" name="Date Placeholder 4">
            <a:extLst>
              <a:ext uri="{FF2B5EF4-FFF2-40B4-BE49-F238E27FC236}">
                <a16:creationId xmlns:a16="http://schemas.microsoft.com/office/drawing/2014/main" id="{BEE0D9D3-4CCE-4442-9D4D-B69752CCB495}"/>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57CDC645-FB9B-494F-9770-446B6C14A5ED}"/>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40495139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A0E98-222D-6A41-B70C-7183B780CA16}"/>
              </a:ext>
            </a:extLst>
          </p:cNvPr>
          <p:cNvSpPr>
            <a:spLocks noGrp="1"/>
          </p:cNvSpPr>
          <p:nvPr>
            <p:ph type="title"/>
          </p:nvPr>
        </p:nvSpPr>
        <p:spPr/>
        <p:txBody>
          <a:bodyPr/>
          <a:lstStyle/>
          <a:p>
            <a:r>
              <a:rPr lang="en-US" altLang="zh-CN" dirty="0"/>
              <a:t>SP #8 (11-19/1492r1 SP1)</a:t>
            </a:r>
            <a:endParaRPr lang="en-US" dirty="0"/>
          </a:p>
        </p:txBody>
      </p:sp>
      <p:sp>
        <p:nvSpPr>
          <p:cNvPr id="3" name="Content Placeholder 2">
            <a:extLst>
              <a:ext uri="{FF2B5EF4-FFF2-40B4-BE49-F238E27FC236}">
                <a16:creationId xmlns:a16="http://schemas.microsoft.com/office/drawing/2014/main" id="{C59B4BBB-5808-DD42-B1B8-F00A7C99294D}"/>
              </a:ext>
            </a:extLst>
          </p:cNvPr>
          <p:cNvSpPr>
            <a:spLocks noGrp="1"/>
          </p:cNvSpPr>
          <p:nvPr>
            <p:ph idx="1"/>
          </p:nvPr>
        </p:nvSpPr>
        <p:spPr/>
        <p:txBody>
          <a:bodyPr/>
          <a:lstStyle/>
          <a:p>
            <a:r>
              <a:rPr lang="en-US" altLang="ko-KR" sz="2000" dirty="0"/>
              <a:t>Do you agree to add the following to the </a:t>
            </a:r>
            <a:r>
              <a:rPr lang="en-US" altLang="ko-KR" sz="2000" dirty="0" err="1"/>
              <a:t>TGbe</a:t>
            </a:r>
            <a:r>
              <a:rPr lang="en-US" altLang="ko-KR" sz="2000" dirty="0"/>
              <a:t> SFD?</a:t>
            </a:r>
          </a:p>
          <a:p>
            <a:pPr lvl="1"/>
            <a:r>
              <a:rPr lang="en-US" altLang="ko-KR" sz="1800" dirty="0"/>
              <a:t>A 160MHz tone plan is duplicated for the Non-OFDMA tone plan of 320/160+160 MHz PPDU</a:t>
            </a:r>
          </a:p>
          <a:p>
            <a:pPr lvl="2"/>
            <a:r>
              <a:rPr lang="en-US" altLang="ko-KR" sz="1600" dirty="0"/>
              <a:t>The 160MHz tone plan is TBD</a:t>
            </a:r>
          </a:p>
          <a:p>
            <a:endParaRPr lang="en-US" dirty="0"/>
          </a:p>
          <a:p>
            <a:r>
              <a:rPr lang="en-US" altLang="zh-CN" dirty="0"/>
              <a:t>Y/N/A 26/1/14</a:t>
            </a:r>
          </a:p>
          <a:p>
            <a:endParaRPr lang="en-US" dirty="0"/>
          </a:p>
        </p:txBody>
      </p:sp>
      <p:sp>
        <p:nvSpPr>
          <p:cNvPr id="4" name="Slide Number Placeholder 3">
            <a:extLst>
              <a:ext uri="{FF2B5EF4-FFF2-40B4-BE49-F238E27FC236}">
                <a16:creationId xmlns:a16="http://schemas.microsoft.com/office/drawing/2014/main" id="{DB035BC8-F407-0342-8459-3854D36B0613}"/>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33</a:t>
            </a:fld>
            <a:endParaRPr lang="en-US" altLang="en-US"/>
          </a:p>
        </p:txBody>
      </p:sp>
      <p:sp>
        <p:nvSpPr>
          <p:cNvPr id="5" name="Date Placeholder 4">
            <a:extLst>
              <a:ext uri="{FF2B5EF4-FFF2-40B4-BE49-F238E27FC236}">
                <a16:creationId xmlns:a16="http://schemas.microsoft.com/office/drawing/2014/main" id="{C9C140C7-FA60-654D-8625-618B2315DA6F}"/>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B30B2BA9-8FD3-F04A-8FC9-01BFAC48F0DF}"/>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15174613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16C40-8078-204A-9FA9-B5561D91A815}"/>
              </a:ext>
            </a:extLst>
          </p:cNvPr>
          <p:cNvSpPr>
            <a:spLocks noGrp="1"/>
          </p:cNvSpPr>
          <p:nvPr>
            <p:ph type="title"/>
          </p:nvPr>
        </p:nvSpPr>
        <p:spPr/>
        <p:txBody>
          <a:bodyPr/>
          <a:lstStyle/>
          <a:p>
            <a:r>
              <a:rPr lang="en-US" altLang="zh-CN" dirty="0"/>
              <a:t>SP #9 (11-19/1492r1 SP2)</a:t>
            </a:r>
            <a:endParaRPr lang="en-US" dirty="0"/>
          </a:p>
        </p:txBody>
      </p:sp>
      <p:sp>
        <p:nvSpPr>
          <p:cNvPr id="3" name="Content Placeholder 2">
            <a:extLst>
              <a:ext uri="{FF2B5EF4-FFF2-40B4-BE49-F238E27FC236}">
                <a16:creationId xmlns:a16="http://schemas.microsoft.com/office/drawing/2014/main" id="{25EBB1EA-7AEB-F34A-9EB1-8EDE66C86367}"/>
              </a:ext>
            </a:extLst>
          </p:cNvPr>
          <p:cNvSpPr>
            <a:spLocks noGrp="1"/>
          </p:cNvSpPr>
          <p:nvPr>
            <p:ph idx="1"/>
          </p:nvPr>
        </p:nvSpPr>
        <p:spPr/>
        <p:txBody>
          <a:bodyPr/>
          <a:lstStyle/>
          <a:p>
            <a:r>
              <a:rPr lang="en-US" altLang="ko-KR" sz="2000" dirty="0"/>
              <a:t>Do you agree to add the following to the </a:t>
            </a:r>
            <a:r>
              <a:rPr lang="en-US" altLang="ko-KR" sz="2000" dirty="0" err="1"/>
              <a:t>TGbe</a:t>
            </a:r>
            <a:r>
              <a:rPr lang="en-US" altLang="ko-KR" sz="2000" dirty="0"/>
              <a:t> SFD?</a:t>
            </a:r>
          </a:p>
          <a:p>
            <a:pPr lvl="1"/>
            <a:r>
              <a:rPr lang="en-US" altLang="ko-KR" sz="1800" dirty="0"/>
              <a:t>12 and 11 null tones are placed at the left and right edges in each 160MHz segment for the Non-OFDMA tone plan of</a:t>
            </a:r>
            <a:r>
              <a:rPr lang="ko-KR" altLang="en-US" sz="1800" dirty="0"/>
              <a:t> </a:t>
            </a:r>
            <a:r>
              <a:rPr lang="en-US" altLang="ko-KR" sz="1800" dirty="0"/>
              <a:t>320/160+160 MHz PPDU</a:t>
            </a:r>
            <a:endParaRPr lang="en-US" altLang="ko-KR" dirty="0"/>
          </a:p>
          <a:p>
            <a:endParaRPr lang="en-US" dirty="0"/>
          </a:p>
          <a:p>
            <a:r>
              <a:rPr lang="en-US" altLang="zh-CN" dirty="0"/>
              <a:t>Y/N/A 25/2/8</a:t>
            </a:r>
          </a:p>
          <a:p>
            <a:endParaRPr lang="en-US" dirty="0"/>
          </a:p>
        </p:txBody>
      </p:sp>
      <p:sp>
        <p:nvSpPr>
          <p:cNvPr id="4" name="Slide Number Placeholder 3">
            <a:extLst>
              <a:ext uri="{FF2B5EF4-FFF2-40B4-BE49-F238E27FC236}">
                <a16:creationId xmlns:a16="http://schemas.microsoft.com/office/drawing/2014/main" id="{1D375C71-EDAA-F84B-82F9-CB6A96435B59}"/>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34</a:t>
            </a:fld>
            <a:endParaRPr lang="en-US" altLang="en-US"/>
          </a:p>
        </p:txBody>
      </p:sp>
      <p:sp>
        <p:nvSpPr>
          <p:cNvPr id="5" name="Date Placeholder 4">
            <a:extLst>
              <a:ext uri="{FF2B5EF4-FFF2-40B4-BE49-F238E27FC236}">
                <a16:creationId xmlns:a16="http://schemas.microsoft.com/office/drawing/2014/main" id="{9CD04FFA-F329-E64A-81AF-275C0DB35BEB}"/>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1CBFAA40-430D-5F43-8C40-50AB8A240B8D}"/>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2044914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4</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sz="2800" u="sng">
                <a:solidFill>
                  <a:schemeClr val="accent2"/>
                </a:solidFill>
              </a:rPr>
              <a:t>Participants, Patents, and Duty to Inform</a:t>
            </a:r>
            <a:endParaRPr lang="zh-CN" altLang="en-US" sz="280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a:solidFill>
                  <a:schemeClr val="accent2"/>
                </a:solidFill>
              </a:rPr>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a:p>
            <a:pPr>
              <a:lnSpc>
                <a:spcPct val="80000"/>
              </a:lnSpc>
              <a:spcAft>
                <a:spcPct val="30000"/>
              </a:spcAft>
              <a:buFontTx/>
              <a:buNone/>
            </a:pPr>
            <a:endParaRPr lang="en-US" altLang="en-US" sz="1200"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#1</a:t>
            </a:r>
            <a:endParaRPr lang="en-US" altLang="en-US" sz="2400"/>
          </a:p>
        </p:txBody>
      </p:sp>
      <p:sp>
        <p:nvSpPr>
          <p:cNvPr id="12" name="日期占位符 3">
            <a:extLst>
              <a:ext uri="{FF2B5EF4-FFF2-40B4-BE49-F238E27FC236}">
                <a16:creationId xmlns:a16="http://schemas.microsoft.com/office/drawing/2014/main" id="{F6601485-FBFA-B54E-BD7E-563B8F4CA337}"/>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0" name="页脚占位符 5">
            <a:extLst>
              <a:ext uri="{FF2B5EF4-FFF2-40B4-BE49-F238E27FC236}">
                <a16:creationId xmlns:a16="http://schemas.microsoft.com/office/drawing/2014/main" id="{A3E960C2-F484-EB4E-B110-A97E60B0C99D}"/>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735480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5</a:t>
            </a:fld>
            <a:endParaRPr lang="en-US" altLang="en-US"/>
          </a:p>
        </p:txBody>
      </p:sp>
      <p:sp>
        <p:nvSpPr>
          <p:cNvPr id="7" name="标题 1"/>
          <p:cNvSpPr>
            <a:spLocks noGrp="1"/>
          </p:cNvSpPr>
          <p:nvPr>
            <p:ph type="title"/>
          </p:nvPr>
        </p:nvSpPr>
        <p:spPr>
          <a:xfrm>
            <a:off x="685800" y="685800"/>
            <a:ext cx="7772400" cy="1066800"/>
          </a:xfrm>
        </p:spPr>
        <p:txBody>
          <a:bodyPr/>
          <a:lstStyle/>
          <a:p>
            <a:r>
              <a:rPr lang="en-GB" altLang="en-US" sz="2800" u="sng">
                <a:solidFill>
                  <a:schemeClr val="accent2"/>
                </a:solidFill>
              </a:rPr>
              <a:t>Patent Related Links</a:t>
            </a:r>
            <a:endParaRPr lang="zh-CN" altLang="en-US" sz="280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a:solidFill>
                  <a:srgbClr val="262699"/>
                </a:solidFill>
                <a:cs typeface="Times New Roman" pitchFamily="18" charset="0"/>
              </a:rPr>
              <a:t>Patent Policy is stated in these sources:</a:t>
            </a:r>
          </a:p>
          <a:p>
            <a:pPr lvl="1">
              <a:lnSpc>
                <a:spcPct val="90000"/>
              </a:lnSpc>
              <a:buNone/>
            </a:pPr>
            <a:r>
              <a:rPr lang="en-GB" altLang="en-US" sz="2400">
                <a:solidFill>
                  <a:srgbClr val="262699"/>
                </a:solidFill>
              </a:rPr>
              <a:t>		IEEE-SA Standards Boards Bylaws</a:t>
            </a:r>
          </a:p>
          <a:p>
            <a:pPr lvl="1">
              <a:lnSpc>
                <a:spcPct val="90000"/>
              </a:lnSpc>
              <a:buNone/>
            </a:pPr>
            <a:r>
              <a:rPr lang="en-US" altLang="en-US" sz="2100">
                <a:solidFill>
                  <a:srgbClr val="262699"/>
                </a:solidFill>
              </a:rPr>
              <a:t>		</a:t>
            </a:r>
            <a:r>
              <a:rPr lang="en-US" altLang="en-US" sz="2100" i="1">
                <a:solidFill>
                  <a:srgbClr val="262699"/>
                </a:solidFill>
              </a:rPr>
              <a:t>http://standards.ieee.org/develop/policies/bylaws/sect6-7.html#6</a:t>
            </a:r>
          </a:p>
          <a:p>
            <a:pPr lvl="1">
              <a:lnSpc>
                <a:spcPct val="90000"/>
              </a:lnSpc>
              <a:buNone/>
            </a:pPr>
            <a:r>
              <a:rPr lang="en-GB" altLang="en-US" sz="2400">
                <a:solidFill>
                  <a:srgbClr val="262699"/>
                </a:solidFill>
              </a:rPr>
              <a:t>		IEEE-SA Standards Board Operations Manual</a:t>
            </a:r>
          </a:p>
          <a:p>
            <a:pPr lvl="1">
              <a:lnSpc>
                <a:spcPct val="90000"/>
              </a:lnSpc>
              <a:buNone/>
            </a:pPr>
            <a:r>
              <a:rPr lang="en-US" altLang="en-US" sz="2400">
                <a:solidFill>
                  <a:srgbClr val="262699"/>
                </a:solidFill>
              </a:rPr>
              <a:t>		</a:t>
            </a:r>
            <a:r>
              <a:rPr lang="en-US" altLang="en-US" sz="2100" i="1">
                <a:solidFill>
                  <a:srgbClr val="262699"/>
                </a:solidFill>
              </a:rPr>
              <a:t>http://standards.ieee.org/develop/policies/opman/sect6.html#6.3</a:t>
            </a:r>
            <a:endParaRPr lang="en-US" altLang="en-US" sz="2400">
              <a:solidFill>
                <a:srgbClr val="262699"/>
              </a:solidFill>
            </a:endParaRPr>
          </a:p>
          <a:p>
            <a:pPr lvl="1">
              <a:lnSpc>
                <a:spcPct val="90000"/>
              </a:lnSpc>
              <a:buNone/>
            </a:pPr>
            <a:r>
              <a:rPr lang="en-US" altLang="en-US" sz="2400">
                <a:solidFill>
                  <a:srgbClr val="262699"/>
                </a:solidFill>
                <a:cs typeface="Times New Roman" pitchFamily="18" charset="0"/>
              </a:rPr>
              <a:t>Material about the patent policy is available at</a:t>
            </a:r>
            <a:r>
              <a:rPr lang="en-US" altLang="en-US" sz="2400">
                <a:solidFill>
                  <a:srgbClr val="262699"/>
                </a:solidFill>
              </a:rPr>
              <a:t> </a:t>
            </a:r>
          </a:p>
          <a:p>
            <a:pPr lvl="1">
              <a:lnSpc>
                <a:spcPct val="90000"/>
              </a:lnSpc>
              <a:buNone/>
            </a:pPr>
            <a:r>
              <a:rPr lang="en-US" altLang="en-US" sz="2400">
                <a:solidFill>
                  <a:srgbClr val="262699"/>
                </a:solidFill>
              </a:rPr>
              <a:t>		</a:t>
            </a:r>
            <a:r>
              <a:rPr lang="en-US" altLang="en-US" sz="2100" i="1">
                <a:solidFill>
                  <a:srgbClr val="262699"/>
                </a:solidFill>
              </a:rPr>
              <a:t>http://standards.ieee.org/about/sasb/patcom/materials.html</a:t>
            </a:r>
            <a:endParaRPr lang="en-US" altLang="en-US" sz="120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a:t>Slide #2</a:t>
            </a:r>
            <a:endParaRPr lang="en-US" altLang="en-US" sz="240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itchFamily="34" charset="0"/>
            </a:endParaRPr>
          </a:p>
          <a:p>
            <a:pPr algn="ctr">
              <a:lnSpc>
                <a:spcPct val="80000"/>
              </a:lnSpc>
              <a:spcBef>
                <a:spcPct val="20000"/>
              </a:spcBef>
              <a:buClr>
                <a:srgbClr val="CC3300"/>
              </a:buClr>
              <a:buSzPct val="50000"/>
            </a:pPr>
            <a:r>
              <a:rPr lang="en-US" altLang="en-US" b="1">
                <a:solidFill>
                  <a:srgbClr val="000099"/>
                </a:solidFill>
                <a:latin typeface="Arial" pitchFamily="34" charset="0"/>
              </a:rPr>
              <a:t>This slide set is available at https://development.standards.ieee.org/myproject/Public/mytools/mob/slideset.ppt</a:t>
            </a:r>
          </a:p>
        </p:txBody>
      </p:sp>
      <p:sp>
        <p:nvSpPr>
          <p:cNvPr id="13" name="日期占位符 3">
            <a:extLst>
              <a:ext uri="{FF2B5EF4-FFF2-40B4-BE49-F238E27FC236}">
                <a16:creationId xmlns:a16="http://schemas.microsoft.com/office/drawing/2014/main" id="{5A289D9D-7C82-0349-AE83-29394C28ADBB}"/>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1" name="页脚占位符 5">
            <a:extLst>
              <a:ext uri="{FF2B5EF4-FFF2-40B4-BE49-F238E27FC236}">
                <a16:creationId xmlns:a16="http://schemas.microsoft.com/office/drawing/2014/main" id="{0330BD9A-FC93-A540-8F39-08289FE341E0}"/>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1514066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a:solidFill>
                  <a:schemeClr val="accent2">
                    <a:lumMod val="75000"/>
                  </a:schemeClr>
                </a:solidFill>
              </a:rPr>
              <a:t>Call for Potentially Essential Patents</a:t>
            </a:r>
            <a:endParaRPr lang="zh-CN" altLang="en-US"/>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a:solidFill>
                  <a:schemeClr val="accent2">
                    <a:lumMod val="75000"/>
                  </a:schemeClr>
                </a:solidFill>
              </a:rPr>
              <a:t>Either speak up now or</a:t>
            </a:r>
          </a:p>
          <a:p>
            <a:pPr lvl="1">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#3</a:t>
            </a:r>
          </a:p>
        </p:txBody>
      </p:sp>
      <p:sp>
        <p:nvSpPr>
          <p:cNvPr id="12" name="日期占位符 3">
            <a:extLst>
              <a:ext uri="{FF2B5EF4-FFF2-40B4-BE49-F238E27FC236}">
                <a16:creationId xmlns:a16="http://schemas.microsoft.com/office/drawing/2014/main" id="{B6601B6C-5A60-4545-8365-AD1260764A2E}"/>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0" name="页脚占位符 5">
            <a:extLst>
              <a:ext uri="{FF2B5EF4-FFF2-40B4-BE49-F238E27FC236}">
                <a16:creationId xmlns:a16="http://schemas.microsoft.com/office/drawing/2014/main" id="{CBD24339-D2F3-9345-935B-DD890825965B}"/>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30613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7</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u="sng">
                <a:solidFill>
                  <a:schemeClr val="accent2">
                    <a:lumMod val="75000"/>
                  </a:schemeClr>
                </a:solidFill>
              </a:rPr>
              <a:t>Other Guidelines for IEEE WG Meetings</a:t>
            </a:r>
            <a:endParaRPr lang="zh-CN" altLang="en-US"/>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a:solidFill>
                  <a:srgbClr val="000099"/>
                </a:solidFill>
                <a:latin typeface="Arial" pitchFamily="34" charset="0"/>
              </a:rPr>
              <a:t>Technical considerations remain primary focus</a:t>
            </a:r>
            <a:endParaRPr lang="en-US" altLang="en-US" sz="140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a:solidFill>
                  <a:srgbClr val="000099"/>
                </a:solidFill>
                <a:latin typeface="Arial" pitchFamily="34" charset="0"/>
              </a:rPr>
              <a:t>---------------------------------------------------------------   </a:t>
            </a:r>
          </a:p>
          <a:p>
            <a:pPr marL="230188" indent="-230188" algn="ctr">
              <a:lnSpc>
                <a:spcPct val="80000"/>
              </a:lnSpc>
              <a:buClr>
                <a:srgbClr val="CC3300"/>
              </a:buClr>
              <a:buSzPct val="50000"/>
              <a:buNone/>
            </a:pPr>
            <a:endParaRPr lang="en-US" altLang="en-US">
              <a:solidFill>
                <a:srgbClr val="000099"/>
              </a:solidFill>
              <a:latin typeface="Arial" pitchFamily="34" charset="0"/>
            </a:endParaRPr>
          </a:p>
          <a:p>
            <a:pPr marL="230188" indent="-230188" algn="ctr">
              <a:lnSpc>
                <a:spcPct val="80000"/>
              </a:lnSpc>
              <a:buClr>
                <a:srgbClr val="CC3300"/>
              </a:buClr>
              <a:buSzPct val="50000"/>
              <a:buNone/>
            </a:pPr>
            <a:r>
              <a:rPr lang="en-US" altLang="en-US" sz="1500">
                <a:solidFill>
                  <a:srgbClr val="000099"/>
                </a:solidFill>
                <a:latin typeface="Arial" pitchFamily="34" charset="0"/>
              </a:rPr>
              <a:t>See </a:t>
            </a:r>
            <a:r>
              <a:rPr lang="en-US" altLang="en-US" sz="1500" i="1">
                <a:solidFill>
                  <a:srgbClr val="000099"/>
                </a:solidFill>
                <a:latin typeface="Arial" pitchFamily="34" charset="0"/>
              </a:rPr>
              <a:t>IEEE-SA Standards Board Operations Manual</a:t>
            </a:r>
            <a:r>
              <a:rPr lang="en-US" altLang="en-US" sz="1500">
                <a:solidFill>
                  <a:srgbClr val="000099"/>
                </a:solidFill>
                <a:latin typeface="Arial" pitchFamily="34" charset="0"/>
              </a:rPr>
              <a:t>, clause 5.3.10 and </a:t>
            </a:r>
            <a:r>
              <a:rPr lang="en-GB" altLang="en-US" sz="1500">
                <a:solidFill>
                  <a:srgbClr val="000099"/>
                </a:solidFill>
                <a:latin typeface="Arial" pitchFamily="34" charset="0"/>
              </a:rPr>
              <a:t>“Promoting Competition and Innovation: What You Need to Know about the IEEE Standards Association's Antitrust and Competition Policy”</a:t>
            </a:r>
            <a:r>
              <a:rPr lang="en-US" altLang="en-US" sz="1500">
                <a:solidFill>
                  <a:srgbClr val="000099"/>
                </a:solidFill>
                <a:latin typeface="Arial" pitchFamily="34" charset="0"/>
              </a:rPr>
              <a:t> for more details.</a:t>
            </a:r>
          </a:p>
          <a:p>
            <a:endParaRPr lang="zh-CN" altLang="en-US"/>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#4</a:t>
            </a:r>
            <a:endParaRPr lang="en-US" altLang="en-US" sz="2400"/>
          </a:p>
        </p:txBody>
      </p:sp>
      <p:sp>
        <p:nvSpPr>
          <p:cNvPr id="12" name="日期占位符 3">
            <a:extLst>
              <a:ext uri="{FF2B5EF4-FFF2-40B4-BE49-F238E27FC236}">
                <a16:creationId xmlns:a16="http://schemas.microsoft.com/office/drawing/2014/main" id="{C6164FA4-19F6-0546-9C21-6A7C4E0A8BE0}"/>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0" name="页脚占位符 5">
            <a:extLst>
              <a:ext uri="{FF2B5EF4-FFF2-40B4-BE49-F238E27FC236}">
                <a16:creationId xmlns:a16="http://schemas.microsoft.com/office/drawing/2014/main" id="{10E044F4-8C16-8048-9F66-DBD3727462FC}"/>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2923449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8</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a:t>Participation in IEEE 802 Meetings</a:t>
            </a:r>
            <a:endParaRPr lang="zh-CN" altLang="en-US"/>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a:t>All participation in IEEE 802 Working Group meetings is on an individual basis</a:t>
            </a:r>
          </a:p>
          <a:p>
            <a:pPr>
              <a:buFontTx/>
              <a:buNone/>
            </a:pPr>
            <a:r>
              <a:rPr lang="en-GB" altLang="zh-CN" i="1"/>
              <a:t>•     Participants in the IEEE standards development individual process shall act based on their qualifications and experience. (</a:t>
            </a:r>
            <a:r>
              <a:rPr lang="en-GB" altLang="zh-CN" i="1">
                <a:hlinkClick r:id="rId2"/>
              </a:rPr>
              <a:t>https://standards.ieee.org/develop/policies/bylaws/sb_bylaws.pdf</a:t>
            </a:r>
            <a:r>
              <a:rPr lang="en-GB" altLang="zh-CN" i="1"/>
              <a:t>  section 5.2.1)</a:t>
            </a:r>
            <a:endParaRPr lang="en-US" altLang="zh-CN"/>
          </a:p>
          <a:p>
            <a:pPr>
              <a:buFontTx/>
              <a:buNone/>
            </a:pPr>
            <a:r>
              <a:rPr lang="en-US" altLang="zh-CN"/>
              <a:t>•    </a:t>
            </a:r>
            <a:r>
              <a:rPr lang="en-US" altLang="zh-CN" i="1"/>
              <a:t>IEEE 802 </a:t>
            </a:r>
            <a:r>
              <a:rPr lang="en-GB" altLang="zh-CN" i="1"/>
              <a:t>Working Group membership is by individual; “Working Group members shall participate in the consensus process in a manner consistent with their professional expert opinion as individuals, and not as organizational representatives”. (</a:t>
            </a:r>
            <a:r>
              <a:rPr lang="en-GB" altLang="zh-CN" i="1" u="sng">
                <a:hlinkClick r:id="rId3"/>
              </a:rPr>
              <a:t>http://ieee802.org/PNP/approved/IEEE_802_WG_PandP_v19.pdf</a:t>
            </a:r>
            <a:r>
              <a:rPr lang="en-GB" altLang="zh-CN" i="1"/>
              <a:t> section 4.2.1)</a:t>
            </a:r>
            <a:endParaRPr lang="en-US" altLang="zh-CN"/>
          </a:p>
          <a:p>
            <a:r>
              <a:rPr lang="en-US" altLang="zh-CN"/>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a:t>You shall not direct the actions or votes of any other member of an IEEE 802 Working Group or retaliate against any other member for their actions or votes within IEEE 802 Working Group meetings, see </a:t>
            </a:r>
            <a:r>
              <a:rPr lang="en-US" altLang="zh-CN" u="sng">
                <a:hlinkClick r:id="rId4"/>
              </a:rPr>
              <a:t>https://standards.ieee.org/develop/policies/bylaws/sb_bylaws.pdf </a:t>
            </a:r>
            <a:r>
              <a:rPr lang="en-US" altLang="zh-CN"/>
              <a:t> section 5.2.1.3 and </a:t>
            </a:r>
            <a:r>
              <a:rPr lang="en-GB" altLang="zh-CN" u="sng">
                <a:hlinkClick r:id="rId3"/>
              </a:rPr>
              <a:t>http://ieee802.org/PNP/approved/IEEE_802_WG_PandP_v19.pdf</a:t>
            </a:r>
            <a:r>
              <a:rPr lang="en-GB" altLang="zh-CN"/>
              <a:t>  section 3.4.1, list item x</a:t>
            </a:r>
            <a:endParaRPr lang="en-US" altLang="zh-CN"/>
          </a:p>
          <a:p>
            <a:pPr>
              <a:buFontTx/>
              <a:buNone/>
            </a:pPr>
            <a:r>
              <a:rPr lang="en-US" altLang="zh-CN" sz="2800"/>
              <a:t>By participating in IEEE 802 meetings, you accept these requirements.  If you do not agree to these policies then you shall not participate.</a:t>
            </a:r>
          </a:p>
          <a:p>
            <a:endParaRPr lang="zh-CN" altLang="en-US"/>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a:t>Slide #5</a:t>
            </a:r>
            <a:endParaRPr lang="en-US" altLang="en-US" sz="2400"/>
          </a:p>
        </p:txBody>
      </p:sp>
      <p:sp>
        <p:nvSpPr>
          <p:cNvPr id="12" name="日期占位符 3">
            <a:extLst>
              <a:ext uri="{FF2B5EF4-FFF2-40B4-BE49-F238E27FC236}">
                <a16:creationId xmlns:a16="http://schemas.microsoft.com/office/drawing/2014/main" id="{A7C6A17B-CC0F-5740-9E9F-0AE79A7D2AAD}"/>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0" name="页脚占位符 5">
            <a:extLst>
              <a:ext uri="{FF2B5EF4-FFF2-40B4-BE49-F238E27FC236}">
                <a16:creationId xmlns:a16="http://schemas.microsoft.com/office/drawing/2014/main" id="{771BE799-9CE0-8B43-A128-87AB2BAAB48F}"/>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2266740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9</a:t>
            </a:fld>
            <a:endParaRPr lang="en-US" altLang="en-US"/>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a:t>Ad Hoc Groups Operation</a:t>
            </a:r>
            <a:endParaRPr lang="zh-CN" altLang="en-US" kern="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dirty="0"/>
              <a:t>Straw Polls are only allowed during Ad Hoc group meeting // no motions, anyone can vote</a:t>
            </a:r>
          </a:p>
          <a:p>
            <a:r>
              <a:rPr lang="en-US" altLang="en-US" kern="0" dirty="0"/>
              <a:t>Each Presentation is suggested to have 25 minutes including presenting and Q&amp;A.</a:t>
            </a:r>
          </a:p>
          <a:p>
            <a:endParaRPr lang="zh-CN" altLang="en-US" kern="0" dirty="0"/>
          </a:p>
        </p:txBody>
      </p:sp>
      <p:sp>
        <p:nvSpPr>
          <p:cNvPr id="11" name="日期占位符 3">
            <a:extLst>
              <a:ext uri="{FF2B5EF4-FFF2-40B4-BE49-F238E27FC236}">
                <a16:creationId xmlns:a16="http://schemas.microsoft.com/office/drawing/2014/main" id="{1B9E761C-7A3E-1E45-BA72-B0DEE42BDD14}"/>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2" name="页脚占位符 5">
            <a:extLst>
              <a:ext uri="{FF2B5EF4-FFF2-40B4-BE49-F238E27FC236}">
                <a16:creationId xmlns:a16="http://schemas.microsoft.com/office/drawing/2014/main" id="{B4547CF3-3C0D-B448-A795-EA012528DE1C}"/>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152842451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60232</TotalTime>
  <Words>4030</Words>
  <Application>Microsoft Macintosh PowerPoint</Application>
  <PresentationFormat>On-screen Show (4:3)</PresentationFormat>
  <Paragraphs>1336</Paragraphs>
  <Slides>34</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34</vt:i4>
      </vt:variant>
    </vt:vector>
  </HeadingPairs>
  <TitlesOfParts>
    <vt:vector size="41" baseType="lpstr">
      <vt:lpstr>Arial</vt:lpstr>
      <vt:lpstr>Arial Black</vt:lpstr>
      <vt:lpstr>Monotype Sorts</vt:lpstr>
      <vt:lpstr>Times New Roman</vt:lpstr>
      <vt:lpstr>802-11-Submission</vt:lpstr>
      <vt:lpstr>Office Theme</vt:lpstr>
      <vt:lpstr>Document</vt:lpstr>
      <vt:lpstr>PowerPoint Presentation</vt:lpstr>
      <vt:lpstr>IEEE 802.11 TGbe Meeting Extremely High Throughput (EHT) WLAN PHY Ad Hoc</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Presentation</vt:lpstr>
      <vt:lpstr>Agenda items for PHY Adhoc</vt:lpstr>
      <vt:lpstr>PowerPoint Presentation</vt:lpstr>
      <vt:lpstr>Straw Polls Submission’s List-1</vt:lpstr>
      <vt:lpstr>Straw Polls Submission’s List-2</vt:lpstr>
      <vt:lpstr>Back-Logged Submission’s List-1</vt:lpstr>
      <vt:lpstr>Back-Logged Submission’s List-2</vt:lpstr>
      <vt:lpstr>Back-Logged Submission’s List-3</vt:lpstr>
      <vt:lpstr>Submission’s List-1</vt:lpstr>
      <vt:lpstr>Submission’s List-2</vt:lpstr>
      <vt:lpstr>Submission’s List-3</vt:lpstr>
      <vt:lpstr>Submission’s List-4</vt:lpstr>
      <vt:lpstr>Submission’s List-5</vt:lpstr>
      <vt:lpstr>PHY Pending Straw Poll Submissions</vt:lpstr>
      <vt:lpstr>PHY Back-Logged Submissions</vt:lpstr>
      <vt:lpstr>PHY Submissions (1)</vt:lpstr>
      <vt:lpstr>PHY Submissions (2)</vt:lpstr>
      <vt:lpstr>SP #1 (11-19/1066r1 SP2)</vt:lpstr>
      <vt:lpstr>SP #2 (11-19/1066r1 SP4)</vt:lpstr>
      <vt:lpstr>SP #3 (11-19/1486r2 SP1)</vt:lpstr>
      <vt:lpstr>SP #4 (11-19/1486r2 SP2)</vt:lpstr>
      <vt:lpstr>SP #5 (11-19/1486r2 SP3)</vt:lpstr>
      <vt:lpstr>SP #6 (11-19/1190r2 SP1)</vt:lpstr>
      <vt:lpstr>SP #7 (11-19/1190r2 SP2)</vt:lpstr>
      <vt:lpstr>SP #8 (11-19/1492r1 SP1)</vt:lpstr>
      <vt:lpstr>SP #9 (11-19/1492r1 SP2)</vt:lpstr>
    </vt:vector>
  </TitlesOfParts>
  <Company>Cisco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Tianyu Wu</cp:lastModifiedBy>
  <cp:revision>2885</cp:revision>
  <cp:lastPrinted>1998-02-10T13:28:06Z</cp:lastPrinted>
  <dcterms:created xsi:type="dcterms:W3CDTF">2007-04-17T18:10:23Z</dcterms:created>
  <dcterms:modified xsi:type="dcterms:W3CDTF">2019-11-11T20:01:03Z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