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59" r:id="rId21"/>
    <p:sldId id="360" r:id="rId22"/>
    <p:sldId id="361" r:id="rId23"/>
    <p:sldId id="362" r:id="rId24"/>
    <p:sldId id="371"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802.11-19/2001r2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082-04-00be-multi-link-operation-dynamic-tid-transfer.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510-01-00be-eht-power-saving-considering-multi-link.pptx" TargetMode="External"/><Relationship Id="rId2"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25-01-00be-multi-link-associat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38-00-00be-discussion-on-low-latency-capability-for-802-11be.pptx" TargetMode="External"/><Relationship Id="rId3" Type="http://schemas.openxmlformats.org/officeDocument/2006/relationships/hyperlink" Target="https://mentor.ieee.org/802.11/dcn/19/11-19-1622-00-00be-use-auto-repetition-in-low-latency-queue.pptx" TargetMode="External"/><Relationship Id="rId7"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84-00-00be-discussion-on-rta-retransmission.pptx" TargetMode="External"/><Relationship Id="rId4" Type="http://schemas.openxmlformats.org/officeDocument/2006/relationships/hyperlink" Target="https://mentor.ieee.org/802.11/dcn/19/11-19-1851-00-00be-latency-enhancement-in-multi-link.pptx" TargetMode="External"/><Relationship Id="rId9" Type="http://schemas.openxmlformats.org/officeDocument/2006/relationships/hyperlink" Target="https://mentor.ieee.org/802.11/dcn/19/11-19-1942-01-00be-timing-measurement-for-low-latency-featur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71"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a16="http://schemas.microsoft.com/office/drawing/2014/main" xmlns=""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xmlns="" val="20000"/>
                    </a:ext>
                  </a:extLst>
                </a:gridCol>
                <a:gridCol w="1646003">
                  <a:extLst>
                    <a:ext uri="{9D8B030D-6E8A-4147-A177-3AD203B41FA5}">
                      <a16:colId xmlns:a16="http://schemas.microsoft.com/office/drawing/2014/main" xmlns="" val="20001"/>
                    </a:ext>
                  </a:extLst>
                </a:gridCol>
                <a:gridCol w="1817824">
                  <a:extLst>
                    <a:ext uri="{9D8B030D-6E8A-4147-A177-3AD203B41FA5}">
                      <a16:colId xmlns:a16="http://schemas.microsoft.com/office/drawing/2014/main" xmlns="" val="20002"/>
                    </a:ext>
                  </a:extLst>
                </a:gridCol>
                <a:gridCol w="1614622">
                  <a:extLst>
                    <a:ext uri="{9D8B030D-6E8A-4147-A177-3AD203B41FA5}">
                      <a16:colId xmlns:a16="http://schemas.microsoft.com/office/drawing/2014/main" xmlns="" val="20004"/>
                    </a:ext>
                  </a:extLst>
                </a:gridCol>
                <a:gridCol w="1291814">
                  <a:extLst>
                    <a:ext uri="{9D8B030D-6E8A-4147-A177-3AD203B41FA5}">
                      <a16:colId xmlns:a16="http://schemas.microsoft.com/office/drawing/2014/main" xmlns=""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a16="http://schemas.microsoft.com/office/drawing/2014/main" xmlns=""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Adjourn</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xmlns=""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a16="http://schemas.microsoft.com/office/drawing/2014/main" xmlns=""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xmlns=""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75149796"/>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a16="http://schemas.microsoft.com/office/drawing/2014/main" xmlns="" val="20000"/>
                    </a:ext>
                  </a:extLst>
                </a:gridCol>
                <a:gridCol w="4159745">
                  <a:extLst>
                    <a:ext uri="{9D8B030D-6E8A-4147-A177-3AD203B41FA5}">
                      <a16:colId xmlns:a16="http://schemas.microsoft.com/office/drawing/2014/main" xmlns="" val="20001"/>
                    </a:ext>
                  </a:extLst>
                </a:gridCol>
                <a:gridCol w="1250455">
                  <a:extLst>
                    <a:ext uri="{9D8B030D-6E8A-4147-A177-3AD203B41FA5}">
                      <a16:colId xmlns:a16="http://schemas.microsoft.com/office/drawing/2014/main" xmlns="" val="20002"/>
                    </a:ext>
                  </a:extLst>
                </a:gridCol>
                <a:gridCol w="1193893">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59126">
                <a:tc>
                  <a:txBody>
                    <a:bodyPr/>
                    <a:lstStyle/>
                    <a:p>
                      <a:pPr>
                        <a:spcAft>
                          <a:spcPts val="0"/>
                        </a:spcAft>
                      </a:pPr>
                      <a:r>
                        <a:rPr lang="en-US" sz="1200" u="none" strike="noStrike" kern="1200" dirty="0">
                          <a:solidFill>
                            <a:srgbClr val="00B050"/>
                          </a:solidFill>
                          <a:effectLst/>
                          <a:hlinkClick r:id="rId2"/>
                        </a:rPr>
                        <a:t>0773r7</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Multi-link operation framework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Po-Kai Huang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1 </a:t>
                      </a:r>
                      <a:r>
                        <a:rPr lang="en-US" sz="1200" u="none" strike="noStrike" kern="1200" dirty="0" smtClean="0">
                          <a:solidFill>
                            <a:srgbClr val="00B050"/>
                          </a:solidFill>
                          <a:effectLst/>
                        </a:rPr>
                        <a:t>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0003"/>
                  </a:ext>
                </a:extLst>
              </a:tr>
              <a:tr h="297047">
                <a:tc>
                  <a:txBody>
                    <a:bodyPr/>
                    <a:lstStyle/>
                    <a:p>
                      <a:pPr>
                        <a:spcAft>
                          <a:spcPts val="0"/>
                        </a:spcAft>
                      </a:pPr>
                      <a:r>
                        <a:rPr lang="en-US" sz="1200" u="none" strike="noStrike" kern="1200" dirty="0">
                          <a:solidFill>
                            <a:srgbClr val="00B050"/>
                          </a:solidFill>
                          <a:effectLst/>
                          <a:hlinkClick r:id="rId3"/>
                        </a:rPr>
                        <a:t>1082r4</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Multi-link Operation: Dynamic TID Transfer</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Abhishek Patil</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1 </a:t>
                      </a:r>
                      <a:r>
                        <a:rPr lang="en-US" sz="1200" kern="1200" dirty="0" smtClean="0">
                          <a:solidFill>
                            <a:srgbClr val="00B050"/>
                          </a:solidFill>
                          <a:effectLst/>
                          <a:latin typeface="+mn-lt"/>
                          <a:ea typeface="MS Gothic" panose="020B0609070205080204" pitchFamily="49" charset="-128"/>
                          <a:cs typeface="+mn-cs"/>
                        </a:rPr>
                        <a:t>SP</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GB" sz="1200" kern="1200">
                          <a:solidFill>
                            <a:srgbClr val="00B050"/>
                          </a:solidFill>
                          <a:effectLst/>
                          <a:latin typeface="+mn-lt"/>
                          <a:ea typeface="MS Gothic" panose="020B0609070205080204" pitchFamily="49" charset="-128"/>
                          <a:cs typeface="+mn-cs"/>
                        </a:rPr>
                        <a:t>Multi Link</a:t>
                      </a:r>
                      <a:endParaRPr lang="ko-KR" sz="1200" kern="1200">
                        <a:solidFill>
                          <a:srgbClr val="00B050"/>
                        </a:solidFill>
                        <a:effectLst/>
                        <a:latin typeface="+mn-lt"/>
                        <a:ea typeface="MS Gothic" panose="020B0609070205080204" pitchFamily="49" charset="-128"/>
                        <a:cs typeface="+mn-cs"/>
                      </a:endParaRPr>
                    </a:p>
                  </a:txBody>
                  <a:tcPr anchor="b"/>
                </a:tc>
                <a:extLst>
                  <a:ext uri="{0D108BD9-81ED-4DB2-BD59-A6C34878D82A}">
                    <a16:rowId xmlns:a16="http://schemas.microsoft.com/office/drawing/2014/main" xmlns="" val="10005"/>
                  </a:ext>
                </a:extLst>
              </a:tr>
              <a:tr h="297047">
                <a:tc>
                  <a:txBody>
                    <a:bodyPr/>
                    <a:lstStyle/>
                    <a:p>
                      <a:pPr>
                        <a:spcAft>
                          <a:spcPts val="0"/>
                        </a:spcAft>
                      </a:pPr>
                      <a:r>
                        <a:rPr lang="en-US" sz="1200" u="none" strike="noStrike" kern="1200" dirty="0">
                          <a:solidFill>
                            <a:srgbClr val="00B050"/>
                          </a:solidFill>
                          <a:effectLst/>
                          <a:hlinkClick r:id="rId4"/>
                        </a:rPr>
                        <a:t>1116r2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Channel access in multi-band operation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err="1">
                          <a:solidFill>
                            <a:srgbClr val="00B050"/>
                          </a:solidFill>
                          <a:effectLst/>
                        </a:rPr>
                        <a:t>Yunbo</a:t>
                      </a:r>
                      <a:r>
                        <a:rPr lang="en-US" sz="1200" u="none" strike="noStrike" kern="1200" dirty="0">
                          <a:solidFill>
                            <a:srgbClr val="00B050"/>
                          </a:solidFill>
                          <a:effectLst/>
                        </a:rPr>
                        <a:t> Li</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765737835"/>
                  </a:ext>
                </a:extLst>
              </a:tr>
              <a:tr h="297047">
                <a:tc>
                  <a:txBody>
                    <a:bodyPr/>
                    <a:lstStyle/>
                    <a:p>
                      <a:pPr>
                        <a:spcAft>
                          <a:spcPts val="0"/>
                        </a:spcAft>
                      </a:pPr>
                      <a:r>
                        <a:rPr lang="en-GB" sz="1200" u="none" strike="noStrike" kern="1200" dirty="0">
                          <a:solidFill>
                            <a:srgbClr val="00B050"/>
                          </a:solidFill>
                          <a:effectLst/>
                          <a:hlinkClick r:id="rId5"/>
                        </a:rPr>
                        <a:t>1405r3</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Operation Channel Access Discussion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Sharan </a:t>
                      </a:r>
                      <a:r>
                        <a:rPr lang="en-GB" sz="1200" u="none" strike="noStrike" kern="1200" dirty="0" err="1">
                          <a:solidFill>
                            <a:srgbClr val="00B050"/>
                          </a:solidFill>
                          <a:effectLst/>
                        </a:rPr>
                        <a:t>Naribole</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2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751318475"/>
                  </a:ext>
                </a:extLst>
              </a:tr>
              <a:tr h="297047">
                <a:tc>
                  <a:txBody>
                    <a:bodyPr/>
                    <a:lstStyle/>
                    <a:p>
                      <a:pPr>
                        <a:spcAft>
                          <a:spcPts val="0"/>
                        </a:spcAft>
                      </a:pPr>
                      <a:r>
                        <a:rPr lang="en-GB" sz="1200" u="none" strike="noStrike" kern="1200" dirty="0">
                          <a:solidFill>
                            <a:srgbClr val="00B050"/>
                          </a:solidFill>
                          <a:effectLst/>
                          <a:hlinkClick r:id="rId6"/>
                        </a:rPr>
                        <a:t>1509r2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Discussion on Multi-link Setup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Insun Jang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571507352"/>
                  </a:ext>
                </a:extLst>
              </a:tr>
              <a:tr h="297047">
                <a:tc>
                  <a:txBody>
                    <a:bodyPr/>
                    <a:lstStyle/>
                    <a:p>
                      <a:pPr>
                        <a:spcAft>
                          <a:spcPts val="0"/>
                        </a:spcAft>
                      </a:pPr>
                      <a:r>
                        <a:rPr lang="en-GB" sz="1200" u="none" strike="noStrike" kern="1200" dirty="0">
                          <a:solidFill>
                            <a:srgbClr val="00B050"/>
                          </a:solidFill>
                          <a:effectLst/>
                          <a:hlinkClick r:id="rId7"/>
                        </a:rPr>
                        <a:t>1512r1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acknowledgment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solidFill>
                            <a:srgbClr val="00B050"/>
                          </a:solidFill>
                          <a:effectLst/>
                        </a:rPr>
                        <a:t>Rojan</a:t>
                      </a:r>
                      <a:r>
                        <a:rPr lang="en-GB" sz="1200" u="none" strike="noStrike" kern="1200" dirty="0">
                          <a:solidFill>
                            <a:srgbClr val="00B050"/>
                          </a:solidFill>
                          <a:effectLst/>
                        </a:rPr>
                        <a:t> </a:t>
                      </a:r>
                      <a:r>
                        <a:rPr lang="en-GB" sz="1200" u="none" strike="noStrike" kern="1200" dirty="0" err="1">
                          <a:solidFill>
                            <a:srgbClr val="00B050"/>
                          </a:solidFill>
                          <a:effectLst/>
                        </a:rPr>
                        <a:t>Chitrakar</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3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211899792"/>
                  </a:ext>
                </a:extLst>
              </a:tr>
              <a:tr h="297047">
                <a:tc>
                  <a:txBody>
                    <a:bodyPr/>
                    <a:lstStyle/>
                    <a:p>
                      <a:pPr>
                        <a:spcAft>
                          <a:spcPts val="0"/>
                        </a:spcAft>
                      </a:pPr>
                      <a:r>
                        <a:rPr lang="en-GB" sz="1200" u="none" strike="noStrike" kern="1200" dirty="0">
                          <a:solidFill>
                            <a:srgbClr val="00B050"/>
                          </a:solidFill>
                          <a:effectLst/>
                          <a:hlinkClick r:id="rId8"/>
                        </a:rPr>
                        <a:t>1159r2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Multilink operation capability announcement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Liwen Chu</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a16="http://schemas.microsoft.com/office/drawing/2014/main" xmlns="" val="3562672658"/>
                  </a:ext>
                </a:extLst>
              </a:tr>
              <a:tr h="297047">
                <a:tc>
                  <a:txBody>
                    <a:bodyPr/>
                    <a:lstStyle/>
                    <a:p>
                      <a:pPr>
                        <a:spcAft>
                          <a:spcPts val="0"/>
                        </a:spcAft>
                      </a:pPr>
                      <a:r>
                        <a:rPr lang="en-GB" sz="1200" u="none" strike="noStrike" kern="1200" dirty="0">
                          <a:solidFill>
                            <a:srgbClr val="00B050"/>
                          </a:solidFill>
                          <a:effectLst/>
                          <a:hlinkClick r:id="rId9"/>
                        </a:rPr>
                        <a:t>1510r1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EHT Power saving considering multi-link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Jeongki Kim</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369950697"/>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10"/>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extLst>
                  <a:ext uri="{0D108BD9-81ED-4DB2-BD59-A6C34878D82A}">
                    <a16:rowId xmlns:a16="http://schemas.microsoft.com/office/drawing/2014/main" xmlns="" val="3575665778"/>
                  </a:ext>
                </a:extLst>
              </a:tr>
              <a:tr h="297047">
                <a:tc>
                  <a:txBody>
                    <a:bodyPr/>
                    <a:lstStyle/>
                    <a:p>
                      <a:pPr algn="ctr"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0822r7</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altLang="ko-KR" sz="1200" dirty="0" smtClean="0">
                          <a:solidFill>
                            <a:srgbClr val="00B050"/>
                          </a:solidFill>
                        </a:rPr>
                        <a:t>Extremely Efficient Multi-band Operation</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spcAft>
                          <a:spcPts val="0"/>
                        </a:spcAft>
                      </a:pPr>
                      <a:r>
                        <a:rPr lang="en-US" altLang="ko-KR" sz="1200" u="none" strike="noStrike" kern="1200" dirty="0" smtClean="0">
                          <a:solidFill>
                            <a:srgbClr val="00B050"/>
                          </a:solidFill>
                          <a:effectLst/>
                        </a:rPr>
                        <a:t> Po-Kai </a:t>
                      </a:r>
                      <a:r>
                        <a:rPr lang="en-US" altLang="ko-KR" sz="1200" u="none" strike="noStrike" kern="1200" dirty="0" smtClean="0">
                          <a:solidFill>
                            <a:srgbClr val="00B050"/>
                          </a:solidFill>
                          <a:effectLst/>
                        </a:rPr>
                        <a:t>Huang</a:t>
                      </a:r>
                      <a:endParaRPr lang="ko-KR" alt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   2SP </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u="none" dirty="0" smtClean="0">
                          <a:solidFill>
                            <a:srgbClr val="00B050"/>
                          </a:solidFill>
                          <a:effectLst/>
                          <a:latin typeface="+mn-lt"/>
                          <a:ea typeface="Times New Roman" panose="02020603050405020304" pitchFamily="18" charset="0"/>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129489555"/>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solidFill>
                            <a:srgbClr val="00B050"/>
                          </a:solidFill>
                          <a:effectLst/>
                          <a:hlinkClick r:id="rId2"/>
                        </a:rPr>
                        <a:t>1358r0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Operation Management</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Yongho</a:t>
                      </a:r>
                      <a:r>
                        <a:rPr lang="en-GB" sz="1200" dirty="0">
                          <a:solidFill>
                            <a:srgbClr val="00B050"/>
                          </a:solidFill>
                          <a:effectLst/>
                        </a:rPr>
                        <a:t> </a:t>
                      </a:r>
                      <a:r>
                        <a:rPr lang="en-GB" sz="1200" dirty="0" err="1">
                          <a:solidFill>
                            <a:srgbClr val="00B050"/>
                          </a:solidFill>
                          <a:effectLst/>
                        </a:rPr>
                        <a:t>Seok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solidFill>
                            <a:srgbClr val="00B050"/>
                          </a:solidFill>
                          <a:effectLst/>
                        </a:rPr>
                        <a:t>Pending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Rojan 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369950697"/>
                  </a:ext>
                </a:extLst>
              </a:tr>
              <a:tr h="243840">
                <a:tc>
                  <a:txBody>
                    <a:bodyPr/>
                    <a:lstStyle/>
                    <a:p>
                      <a:pPr>
                        <a:spcAft>
                          <a:spcPts val="0"/>
                        </a:spcAft>
                      </a:pPr>
                      <a:r>
                        <a:rPr lang="en-GB" sz="1200" u="sng" dirty="0">
                          <a:effectLst/>
                          <a:hlinkClick r:id="rId16"/>
                        </a:rPr>
                        <a:t>1613r0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TXOP Sharing for Delay Reduction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Yongsu</a:t>
                      </a:r>
                      <a:r>
                        <a:rPr lang="en-GB" sz="1200" dirty="0">
                          <a:effectLst/>
                        </a:rPr>
                        <a:t> </a:t>
                      </a:r>
                      <a:r>
                        <a:rPr lang="en-GB" sz="1200" dirty="0" err="1">
                          <a:effectLst/>
                        </a:rPr>
                        <a:t>Gwak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Low-</a:t>
                      </a:r>
                      <a:r>
                        <a:rPr lang="en-GB" sz="1200" dirty="0" err="1" smtClean="0">
                          <a:effectLst/>
                        </a:rPr>
                        <a:t>Lat</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1675126"/>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548110535"/>
                  </a:ext>
                </a:extLst>
              </a:tr>
              <a:tr h="229496">
                <a:tc>
                  <a:txBody>
                    <a:bodyPr/>
                    <a:lstStyle/>
                    <a:p>
                      <a:pPr algn="l">
                        <a:spcAft>
                          <a:spcPts val="0"/>
                        </a:spcAft>
                      </a:pPr>
                      <a:r>
                        <a:rPr lang="en-GB" sz="1200" u="sng" kern="1200" dirty="0">
                          <a:effectLst/>
                          <a:hlinkClick r:id="rId5"/>
                        </a:rPr>
                        <a:t>1622r0</a:t>
                      </a:r>
                      <a:endParaRPr lang="ko-KR" sz="1600">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effectLst/>
                        </a:rPr>
                        <a:t>Use Auto Repetition in low latency queue</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Tony Zeng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Pending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Low </a:t>
                      </a:r>
                      <a:r>
                        <a:rPr lang="en-GB" sz="1200" u="none" kern="1200" dirty="0" err="1">
                          <a:effectLst/>
                        </a:rPr>
                        <a:t>Lat</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324832073"/>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dirty="0" smtClean="0">
                          <a:solidFill>
                            <a:schemeClr val="tx1"/>
                          </a:solidFill>
                          <a:effectLst/>
                          <a:latin typeface="Times New Roman" panose="02020603050405020304" pitchFamily="18" charset="0"/>
                          <a:ea typeface="맑은 고딕" panose="020B0503020000020004" pitchFamily="50" charset="-127"/>
                        </a:rPr>
                        <a:t>deferred</a:t>
                      </a:r>
                      <a:endParaRPr lang="en-US" sz="1200" b="0" i="0" u="none" strike="noStrike" dirty="0">
                        <a:solidFill>
                          <a:schemeClr val="tx1"/>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1780r0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altLang="ko-KR" sz="1200" b="0" i="0" u="none" strike="noStrike" dirty="0" smtClean="0">
                          <a:solidFill>
                            <a:srgbClr val="000000"/>
                          </a:solidFill>
                          <a:effectLst/>
                          <a:latin typeface="Times New Roman" panose="02020603050405020304" pitchFamily="18" charset="0"/>
                          <a:ea typeface="맑은 고딕" panose="020B0503020000020004" pitchFamily="50" charset="-127"/>
                        </a:rPr>
                        <a:t>Low </a:t>
                      </a:r>
                      <a:r>
                        <a:rPr lang="en-US" altLang="ko-KR" sz="1200" b="0" i="0" u="none" strike="noStrike" dirty="0" err="1" smtClean="0">
                          <a:solidFill>
                            <a:srgbClr val="000000"/>
                          </a:solidFill>
                          <a:effectLst/>
                          <a:latin typeface="Times New Roman" panose="02020603050405020304" pitchFamily="18" charset="0"/>
                          <a:ea typeface="맑은 고딕" panose="020B0503020000020004" pitchFamily="50" charset="-127"/>
                        </a:rPr>
                        <a:t>Lat</a:t>
                      </a:r>
                      <a:endParaRPr lang="en-US" altLang="ko-KR"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Osama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Aboul-Magd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84659917"/>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dirty="0">
                          <a:solidFill>
                            <a:srgbClr val="00B050"/>
                          </a:solidFill>
                          <a:effectLst/>
                          <a:latin typeface="맑은 고딕" panose="020B0503020000020004" pitchFamily="50" charset="-127"/>
                          <a:ea typeface="맑은 고딕" panose="020B0503020000020004" pitchFamily="50" charset="-127"/>
                          <a:hlinkClick r:id="rId4"/>
                        </a:rPr>
                        <a:t>1901r0</a:t>
                      </a:r>
                      <a:endParaRPr lang="en-US" sz="1100" b="0" i="0" u="sng" strike="noStrike" dirty="0">
                        <a:solidFill>
                          <a:srgbClr val="00B05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Subir</a:t>
                      </a:r>
                      <a:r>
                        <a:rPr lang="en-US" sz="1200" b="0" i="0" u="none" strike="noStrike" dirty="0">
                          <a:solidFill>
                            <a:srgbClr val="00B050"/>
                          </a:solidFill>
                          <a:effectLst/>
                          <a:latin typeface="Times New Roman" panose="02020603050405020304" pitchFamily="18" charset="0"/>
                          <a:ea typeface="맑은 고딕" panose="020B0503020000020004" pitchFamily="50" charset="-127"/>
                        </a:rPr>
                        <a:t> Das</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MAC/PHY</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55273566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1940r1</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Multi-link Framework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Ming </a:t>
                      </a:r>
                      <a:r>
                        <a:rPr lang="en-US" altLang="ko-KR" sz="1200" dirty="0" err="1" smtClean="0">
                          <a:solidFill>
                            <a:srgbClr val="00B050"/>
                          </a:solidFill>
                          <a:effectLst/>
                        </a:rPr>
                        <a:t>Gan</a:t>
                      </a:r>
                      <a:r>
                        <a:rPr lang="en-US" altLang="ko-KR" sz="1200" dirty="0" smtClean="0">
                          <a:solidFill>
                            <a:srgbClr val="00B050"/>
                          </a:solidFill>
                          <a:effectLst/>
                        </a:rPr>
                        <a:t> </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b="0" i="0" u="none" strike="noStrike" dirty="0" smtClean="0">
                          <a:solidFill>
                            <a:srgbClr val="00B050"/>
                          </a:solidFill>
                          <a:effectLst/>
                          <a:latin typeface="+mn-lt"/>
                        </a:rPr>
                        <a:t>Multi Link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 xmlns:a16="http://schemas.microsoft.com/office/drawing/2014/main"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 xmlns:a16="http://schemas.microsoft.com/office/drawing/2014/main"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p>
          <a:p>
            <a:pPr lvl="1">
              <a:lnSpc>
                <a:spcPct val="80000"/>
              </a:lnSpc>
              <a:buFont typeface="Arial" panose="020B0604020202020204" pitchFamily="34" charset="0"/>
              <a:buChar char="•"/>
            </a:pPr>
            <a:r>
              <a:rPr lang="en-US" altLang="ko-KR" sz="1400" kern="1200" dirty="0" smtClean="0">
                <a:solidFill>
                  <a:srgbClr val="00B050"/>
                </a:solidFill>
                <a:hlinkClick r:id="rId2"/>
              </a:rPr>
              <a:t>0773r7</a:t>
            </a:r>
            <a:r>
              <a:rPr lang="en-US" altLang="ko-KR" sz="1400" kern="1200" dirty="0" smtClean="0">
                <a:solidFill>
                  <a:srgbClr val="00B050"/>
                </a:solidFill>
              </a:rPr>
              <a:t>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Po-Kai </a:t>
            </a:r>
            <a:r>
              <a:rPr lang="en-US" altLang="ko-KR" sz="1400" kern="1200" dirty="0" smtClean="0">
                <a:solidFill>
                  <a:srgbClr val="00B050"/>
                </a:solidFill>
              </a:rPr>
              <a:t>Huang, SP 1  (SP done)</a:t>
            </a:r>
          </a:p>
          <a:p>
            <a:pPr lvl="1">
              <a:lnSpc>
                <a:spcPct val="80000"/>
              </a:lnSpc>
              <a:buFont typeface="Arial" panose="020B0604020202020204" pitchFamily="34" charset="0"/>
              <a:buChar char="•"/>
            </a:pPr>
            <a:r>
              <a:rPr lang="en-US" altLang="ko-KR" sz="1400" u="sng" dirty="0" smtClean="0">
                <a:solidFill>
                  <a:srgbClr val="00B050"/>
                </a:solidFill>
                <a:latin typeface="맑은 고딕" panose="020B0503020000020004" pitchFamily="50" charset="-127"/>
                <a:ea typeface="맑은 고딕" panose="020B0503020000020004" pitchFamily="50" charset="-127"/>
                <a:hlinkClick r:id="rId3"/>
              </a:rPr>
              <a:t>1855r0</a:t>
            </a:r>
            <a:r>
              <a:rPr lang="en-US" altLang="ko-KR" sz="14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ea typeface="맑은 고딕" panose="020B0503020000020004" pitchFamily="50" charset="-127"/>
              </a:rPr>
              <a:t>802.1ax overview, Osama </a:t>
            </a:r>
            <a:r>
              <a:rPr lang="en-US" altLang="ko-KR" sz="1400" dirty="0" err="1" smtClean="0">
                <a:solidFill>
                  <a:srgbClr val="00B050"/>
                </a:solidFill>
                <a:latin typeface="Times New Roman" panose="02020603050405020304" pitchFamily="18" charset="0"/>
                <a:ea typeface="맑은 고딕" panose="020B0503020000020004" pitchFamily="50" charset="-127"/>
              </a:rPr>
              <a:t>Aboul-Magd</a:t>
            </a:r>
            <a:r>
              <a:rPr lang="en-US" altLang="ko-KR" sz="1400" dirty="0" smtClean="0">
                <a:solidFill>
                  <a:srgbClr val="00B050"/>
                </a:solidFill>
                <a:latin typeface="Times New Roman" panose="02020603050405020304" pitchFamily="18" charset="0"/>
                <a:ea typeface="맑은 고딕" panose="020B0503020000020004" pitchFamily="50" charset="-127"/>
              </a:rPr>
              <a:t> (</a:t>
            </a:r>
            <a:r>
              <a:rPr lang="en-US" altLang="ko-KR" sz="1400" dirty="0" err="1" smtClean="0">
                <a:solidFill>
                  <a:srgbClr val="00B050"/>
                </a:solidFill>
                <a:latin typeface="Times New Roman" panose="02020603050405020304" pitchFamily="18" charset="0"/>
                <a:ea typeface="맑은 고딕" panose="020B0503020000020004" pitchFamily="50" charset="-127"/>
              </a:rPr>
              <a:t>Present&amp;SP</a:t>
            </a:r>
            <a:r>
              <a:rPr lang="en-US" altLang="ko-KR" sz="1400" dirty="0" smtClean="0">
                <a:solidFill>
                  <a:srgbClr val="00B050"/>
                </a:solidFill>
                <a:latin typeface="Times New Roman" panose="02020603050405020304" pitchFamily="18" charset="0"/>
                <a:ea typeface="맑은 고딕" panose="020B0503020000020004" pitchFamily="50" charset="-127"/>
              </a:rPr>
              <a:t> done)</a:t>
            </a:r>
          </a:p>
          <a:p>
            <a:pPr lvl="1">
              <a:lnSpc>
                <a:spcPct val="80000"/>
              </a:lnSpc>
              <a:buFont typeface="Arial" panose="020B0604020202020204" pitchFamily="34" charset="0"/>
              <a:buChar char="•"/>
            </a:pPr>
            <a:r>
              <a:rPr lang="en-US" altLang="ko-KR" sz="1400" dirty="0" smtClean="0">
                <a:solidFill>
                  <a:srgbClr val="00B050"/>
                </a:solidFill>
              </a:rPr>
              <a:t>1940r1 - Multi-link Framework, Ming </a:t>
            </a:r>
            <a:r>
              <a:rPr lang="en-US" altLang="ko-KR" sz="1400" dirty="0" err="1" smtClean="0">
                <a:solidFill>
                  <a:srgbClr val="00B050"/>
                </a:solidFill>
              </a:rPr>
              <a:t>Gan</a:t>
            </a:r>
            <a:r>
              <a:rPr lang="en-US" altLang="ko-KR" sz="1400" dirty="0" smtClean="0">
                <a:solidFill>
                  <a:srgbClr val="00B050"/>
                </a:solidFill>
              </a:rPr>
              <a:t> (Presented)</a:t>
            </a:r>
            <a:endParaRPr lang="en-US" altLang="ko-KR" sz="14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endParaRPr lang="en-US" altLang="en-US" dirty="0" smtClean="0"/>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a:t>
            </a:r>
          </a:p>
          <a:p>
            <a:pPr lvl="1">
              <a:lnSpc>
                <a:spcPct val="80000"/>
              </a:lnSpc>
              <a:buFont typeface="Arial" panose="020B0604020202020204" pitchFamily="34" charset="0"/>
              <a:buChar char="•"/>
            </a:pPr>
            <a:r>
              <a:rPr lang="en-US" altLang="ko-KR" sz="1600" dirty="0" smtClean="0">
                <a:solidFill>
                  <a:schemeClr val="tx1"/>
                </a:solidFill>
                <a:latin typeface="Times New Roman" panose="02020603050405020304" pitchFamily="18" charset="0"/>
                <a:ea typeface="맑은 고딕" panose="020B0503020000020004" pitchFamily="50" charset="-127"/>
              </a:rPr>
              <a:t>1604r0 </a:t>
            </a:r>
            <a:r>
              <a:rPr lang="en-US" altLang="ko-KR" sz="1600" i="1" dirty="0" smtClean="0">
                <a:solidFill>
                  <a:schemeClr val="tx1"/>
                </a:solidFill>
                <a:latin typeface="Times New Roman" panose="02020603050405020304" pitchFamily="18" charset="0"/>
                <a:ea typeface="맑은 고딕" panose="020B0503020000020004" pitchFamily="50" charset="-127"/>
              </a:rPr>
              <a:t>- EHT </a:t>
            </a:r>
            <a:r>
              <a:rPr lang="en-US" altLang="ko-KR" sz="1600" i="1" dirty="0">
                <a:solidFill>
                  <a:schemeClr val="tx1"/>
                </a:solidFill>
                <a:latin typeface="Times New Roman" panose="02020603050405020304" pitchFamily="18" charset="0"/>
                <a:ea typeface="맑은 고딕" panose="020B0503020000020004" pitchFamily="50" charset="-127"/>
              </a:rPr>
              <a:t>Direct Link </a:t>
            </a:r>
            <a:r>
              <a:rPr lang="en-US" altLang="ko-KR" sz="1600" i="1" dirty="0" smtClean="0">
                <a:solidFill>
                  <a:schemeClr val="tx1"/>
                </a:solidFill>
                <a:latin typeface="Times New Roman" panose="02020603050405020304" pitchFamily="18" charset="0"/>
                <a:ea typeface="맑은 고딕" panose="020B0503020000020004" pitchFamily="50" charset="-127"/>
              </a:rPr>
              <a:t>Transmission, </a:t>
            </a:r>
            <a:r>
              <a:rPr lang="en-US" altLang="ko-KR" sz="1600" dirty="0">
                <a:solidFill>
                  <a:schemeClr val="tx1"/>
                </a:solidFill>
                <a:latin typeface="Times New Roman" panose="02020603050405020304" pitchFamily="18" charset="0"/>
                <a:ea typeface="맑은 고딕" panose="020B0503020000020004" pitchFamily="50" charset="-127"/>
              </a:rPr>
              <a:t>Dibakar </a:t>
            </a:r>
            <a:r>
              <a:rPr lang="en-US" altLang="ko-KR" sz="1600" dirty="0" smtClean="0">
                <a:solidFill>
                  <a:schemeClr val="tx1"/>
                </a:solidFill>
                <a:latin typeface="Times New Roman" panose="02020603050405020304" pitchFamily="18" charset="0"/>
                <a:ea typeface="맑은 고딕" panose="020B0503020000020004" pitchFamily="50" charset="-127"/>
              </a:rPr>
              <a:t>Das</a:t>
            </a:r>
            <a:r>
              <a:rPr lang="en-US" altLang="ko-KR" sz="1600" i="1" dirty="0" smtClean="0">
                <a:solidFill>
                  <a:schemeClr val="tx1"/>
                </a:solidFill>
                <a:latin typeface="Times New Roman" panose="02020603050405020304" pitchFamily="18" charset="0"/>
                <a:ea typeface="맑은 고딕" panose="020B0503020000020004" pitchFamily="50" charset="-127"/>
              </a:rPr>
              <a:t> (Deferred)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u="sng" dirty="0" smtClean="0">
                <a:solidFill>
                  <a:schemeClr val="tx1"/>
                </a:solidFill>
                <a:latin typeface="맑은 고딕" panose="020B0503020000020004" pitchFamily="50" charset="-127"/>
                <a:ea typeface="맑은 고딕" panose="020B0503020000020004" pitchFamily="50" charset="-127"/>
                <a:hlinkClick r:id="rId2"/>
              </a:rPr>
              <a:t>1901r0</a:t>
            </a:r>
            <a:r>
              <a:rPr lang="en-US" altLang="ko-KR" sz="1600" u="sng" dirty="0" smtClean="0">
                <a:solidFill>
                  <a:schemeClr val="tx1"/>
                </a:solidFill>
                <a:latin typeface="맑은 고딕" panose="020B0503020000020004" pitchFamily="50" charset="-127"/>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Priority </a:t>
            </a:r>
            <a:r>
              <a:rPr lang="en-US" altLang="ko-KR" sz="1600" i="1" dirty="0">
                <a:solidFill>
                  <a:schemeClr val="tx1"/>
                </a:solidFill>
                <a:latin typeface="Times New Roman" panose="02020603050405020304" pitchFamily="18" charset="0"/>
                <a:ea typeface="맑은 고딕" panose="020B0503020000020004" pitchFamily="50" charset="-127"/>
              </a:rPr>
              <a:t>Access Support in IEEE 802.11be: What and Why</a:t>
            </a: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dirty="0" err="1">
                <a:solidFill>
                  <a:schemeClr val="tx1"/>
                </a:solidFill>
                <a:latin typeface="Times New Roman" panose="02020603050405020304" pitchFamily="18" charset="0"/>
                <a:ea typeface="맑은 고딕" panose="020B0503020000020004" pitchFamily="50" charset="-127"/>
              </a:rPr>
              <a:t>Subir</a:t>
            </a:r>
            <a:r>
              <a:rPr lang="en-US" altLang="ko-KR" sz="1600" dirty="0">
                <a:solidFill>
                  <a:schemeClr val="tx1"/>
                </a:solidFill>
                <a:latin typeface="Times New Roman" panose="02020603050405020304" pitchFamily="18" charset="0"/>
                <a:ea typeface="맑은 고딕" panose="020B0503020000020004" pitchFamily="50" charset="-127"/>
              </a:rPr>
              <a:t> Das</a:t>
            </a:r>
          </a:p>
          <a:p>
            <a:pPr lvl="1">
              <a:lnSpc>
                <a:spcPct val="80000"/>
              </a:lnSpc>
              <a:buFont typeface="Arial" panose="020B0604020202020204" pitchFamily="34" charset="0"/>
              <a:buChar char="•"/>
            </a:pP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i="1" dirty="0">
                <a:solidFill>
                  <a:schemeClr val="tx1"/>
                </a:solidFill>
                <a:latin typeface="Times New Roman" panose="02020603050405020304" pitchFamily="18" charset="0"/>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dirty="0" smtClean="0">
                <a:solidFill>
                  <a:srgbClr val="00B050"/>
                </a:solidFill>
                <a:latin typeface="Times New Roman" panose="02020603050405020304" pitchFamily="18" charset="0"/>
                <a:ea typeface="맑은 고딕" panose="020B0503020000020004" pitchFamily="50" charset="-127"/>
              </a:rPr>
              <a:t>0822r6 - </a:t>
            </a:r>
            <a:r>
              <a:rPr lang="en-US" altLang="ko-KR" sz="1600" dirty="0">
                <a:solidFill>
                  <a:srgbClr val="00B050"/>
                </a:solidFill>
              </a:rPr>
              <a:t>Extremely Efficient Multi-band </a:t>
            </a:r>
            <a:r>
              <a:rPr lang="en-US" altLang="ko-KR" sz="1600" dirty="0" smtClean="0">
                <a:solidFill>
                  <a:srgbClr val="00B050"/>
                </a:solidFill>
              </a:rPr>
              <a:t>Operation, Po-kai, only 2 SPs</a:t>
            </a:r>
          </a:p>
          <a:p>
            <a:pPr lvl="1">
              <a:lnSpc>
                <a:spcPct val="80000"/>
              </a:lnSpc>
              <a:buFont typeface="Arial" panose="020B0604020202020204" pitchFamily="34" charset="0"/>
              <a:buChar char="•"/>
            </a:pPr>
            <a:r>
              <a:rPr lang="en-US" altLang="ko-KR" sz="1600" dirty="0" smtClean="0">
                <a:solidFill>
                  <a:srgbClr val="00B050"/>
                </a:solidFill>
              </a:rPr>
              <a:t>1940r3 - </a:t>
            </a:r>
            <a:r>
              <a:rPr lang="en-US" altLang="ko-KR" sz="1600" dirty="0">
                <a:solidFill>
                  <a:srgbClr val="00B050"/>
                </a:solidFill>
              </a:rPr>
              <a:t>Multi-link </a:t>
            </a:r>
            <a:r>
              <a:rPr lang="en-US" altLang="ko-KR" sz="1600" dirty="0" smtClean="0">
                <a:solidFill>
                  <a:srgbClr val="00B050"/>
                </a:solidFill>
              </a:rPr>
              <a:t>Framework, Ming </a:t>
            </a:r>
            <a:r>
              <a:rPr lang="en-US" altLang="ko-KR" sz="1600" dirty="0" err="1" smtClean="0">
                <a:solidFill>
                  <a:srgbClr val="00B050"/>
                </a:solidFill>
              </a:rPr>
              <a:t>Gan</a:t>
            </a:r>
            <a:r>
              <a:rPr lang="en-US" altLang="ko-KR" sz="1600" dirty="0" smtClean="0">
                <a:solidFill>
                  <a:srgbClr val="00B050"/>
                </a:solidFill>
              </a:rPr>
              <a:t>, only  1SP </a:t>
            </a:r>
            <a:endParaRPr lang="en-US" altLang="ko-KR" sz="16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kern="1200" dirty="0" smtClean="0">
                <a:solidFill>
                  <a:srgbClr val="00B050"/>
                </a:solidFill>
                <a:hlinkClick r:id="rId3"/>
              </a:rPr>
              <a:t>1082r4</a:t>
            </a:r>
            <a:r>
              <a:rPr lang="en-US" altLang="ko-KR" sz="1600" kern="1200" dirty="0">
                <a:solidFill>
                  <a:srgbClr val="00B050"/>
                </a:solidFill>
                <a:latin typeface="Times New Roman" panose="02020603050405020304" pitchFamily="18" charset="0"/>
                <a:ea typeface="맑은 고딕" panose="020B0503020000020004" pitchFamily="50" charset="-127"/>
              </a:rPr>
              <a:t>-</a:t>
            </a:r>
            <a:r>
              <a:rPr lang="en-US" altLang="ko-KR" sz="1600" kern="1200" dirty="0" smtClean="0">
                <a:solidFill>
                  <a:srgbClr val="00B050"/>
                </a:solidFill>
              </a:rPr>
              <a:t>Multi-link </a:t>
            </a:r>
            <a:r>
              <a:rPr lang="en-US" altLang="ko-KR" sz="1600" kern="1200" dirty="0">
                <a:solidFill>
                  <a:srgbClr val="00B050"/>
                </a:solidFill>
              </a:rPr>
              <a:t>Operation: Dynamic TID </a:t>
            </a:r>
            <a:r>
              <a:rPr lang="en-US" altLang="ko-KR" sz="1600" kern="1200" dirty="0" smtClean="0">
                <a:solidFill>
                  <a:srgbClr val="00B050"/>
                </a:solidFill>
              </a:rPr>
              <a:t>Transfer, </a:t>
            </a:r>
            <a:r>
              <a:rPr lang="en-US" altLang="ko-KR" sz="1600" kern="1200" dirty="0">
                <a:solidFill>
                  <a:srgbClr val="00B050"/>
                </a:solidFill>
              </a:rPr>
              <a:t>Abhishek </a:t>
            </a:r>
            <a:r>
              <a:rPr lang="en-US" altLang="ko-KR" sz="1600" kern="1200" dirty="0" smtClean="0">
                <a:solidFill>
                  <a:srgbClr val="00B050"/>
                </a:solidFill>
              </a:rPr>
              <a:t>Patil (only 1 SP)</a:t>
            </a:r>
          </a:p>
          <a:p>
            <a:pPr lvl="2">
              <a:lnSpc>
                <a:spcPct val="80000"/>
              </a:lnSpc>
              <a:buFont typeface="Arial" panose="020B0604020202020204" pitchFamily="34" charset="0"/>
              <a:buChar char="•"/>
            </a:pPr>
            <a:r>
              <a:rPr lang="en-US" altLang="ko-KR" sz="1400" kern="1200" dirty="0" smtClean="0">
                <a:solidFill>
                  <a:srgbClr val="00B050"/>
                </a:solidFill>
              </a:rPr>
              <a:t>Deferred</a:t>
            </a:r>
          </a:p>
          <a:p>
            <a:pPr lvl="1">
              <a:lnSpc>
                <a:spcPct val="80000"/>
              </a:lnSpc>
              <a:buFont typeface="Arial" panose="020B0604020202020204" pitchFamily="34" charset="0"/>
              <a:buChar char="•"/>
            </a:pPr>
            <a:r>
              <a:rPr lang="en-US" altLang="ko-KR" sz="1600" kern="1200" dirty="0" smtClean="0">
                <a:solidFill>
                  <a:srgbClr val="00B050"/>
                </a:solidFill>
                <a:latin typeface="Times New Roman" panose="02020603050405020304" pitchFamily="18" charset="0"/>
                <a:ea typeface="맑은 고딕" panose="020B0503020000020004" pitchFamily="50" charset="-127"/>
              </a:rPr>
              <a:t>1116r3 </a:t>
            </a:r>
            <a:r>
              <a:rPr lang="en-US" altLang="ko-KR" sz="1600" kern="1200" dirty="0">
                <a:solidFill>
                  <a:srgbClr val="00B050"/>
                </a:solidFill>
                <a:latin typeface="Times New Roman" panose="02020603050405020304" pitchFamily="18" charset="0"/>
                <a:ea typeface="맑은 고딕" panose="020B0503020000020004" pitchFamily="50" charset="-127"/>
              </a:rPr>
              <a:t>- Channel access in multi-band operation, </a:t>
            </a:r>
            <a:r>
              <a:rPr lang="en-US" altLang="ko-KR" sz="1600" kern="1200" dirty="0" err="1">
                <a:solidFill>
                  <a:srgbClr val="00B050"/>
                </a:solidFill>
                <a:latin typeface="Times New Roman" panose="02020603050405020304" pitchFamily="18" charset="0"/>
                <a:ea typeface="맑은 고딕" panose="020B0503020000020004" pitchFamily="50" charset="-127"/>
              </a:rPr>
              <a:t>Yunbo</a:t>
            </a:r>
            <a:r>
              <a:rPr lang="en-US" altLang="ko-KR" sz="1600" kern="1200" dirty="0">
                <a:solidFill>
                  <a:srgbClr val="00B050"/>
                </a:solidFill>
                <a:latin typeface="Times New Roman" panose="02020603050405020304" pitchFamily="18" charset="0"/>
                <a:ea typeface="맑은 고딕" panose="020B0503020000020004" pitchFamily="50" charset="-127"/>
              </a:rPr>
              <a:t> Li, 4 </a:t>
            </a:r>
            <a:r>
              <a:rPr lang="en-US" altLang="ko-KR" sz="1600" kern="1200" dirty="0" smtClean="0">
                <a:solidFill>
                  <a:srgbClr val="00B050"/>
                </a:solidFill>
                <a:latin typeface="Times New Roman" panose="02020603050405020304" pitchFamily="18" charset="0"/>
                <a:ea typeface="맑은 고딕" panose="020B0503020000020004" pitchFamily="50" charset="-127"/>
              </a:rPr>
              <a:t>SPs </a:t>
            </a:r>
          </a:p>
          <a:p>
            <a:pPr lvl="2">
              <a:lnSpc>
                <a:spcPct val="80000"/>
              </a:lnSpc>
              <a:buFont typeface="Arial" panose="020B0604020202020204" pitchFamily="34" charset="0"/>
              <a:buChar char="•"/>
            </a:pPr>
            <a:r>
              <a:rPr lang="en-US" altLang="ko-KR" sz="1400" kern="1200" dirty="0" smtClean="0">
                <a:solidFill>
                  <a:srgbClr val="00B050"/>
                </a:solidFill>
                <a:latin typeface="Times New Roman" panose="02020603050405020304" pitchFamily="18" charset="0"/>
                <a:ea typeface="맑은 고딕" panose="020B0503020000020004" pitchFamily="50" charset="-127"/>
              </a:rPr>
              <a:t>3 SPs are deferred</a:t>
            </a:r>
            <a:endParaRPr lang="en-US" altLang="en-US" dirty="0" smtClean="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(Multi-link)</a:t>
            </a: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1405r5- Multi-Link </a:t>
            </a:r>
            <a:r>
              <a:rPr lang="en-GB" altLang="ko-KR" sz="1400" kern="1200" dirty="0">
                <a:solidFill>
                  <a:srgbClr val="00B050"/>
                </a:solidFill>
                <a:ea typeface="MS Gothic" panose="020B0609070205080204" pitchFamily="49" charset="-128"/>
              </a:rPr>
              <a:t>Operation Channel Access </a:t>
            </a:r>
            <a:r>
              <a:rPr lang="en-GB" altLang="ko-KR" sz="1400" kern="1200" dirty="0" smtClean="0">
                <a:solidFill>
                  <a:srgbClr val="00B050"/>
                </a:solidFill>
                <a:ea typeface="MS Gothic" panose="020B0609070205080204" pitchFamily="49" charset="-128"/>
              </a:rPr>
              <a:t>Discussion,</a:t>
            </a:r>
            <a:r>
              <a:rPr lang="en-GB" altLang="ko-KR" sz="1400" kern="1200" dirty="0">
                <a:solidFill>
                  <a:srgbClr val="00B050"/>
                </a:solidFill>
                <a:ea typeface="MS Gothic" panose="020B0609070205080204" pitchFamily="49" charset="-128"/>
              </a:rPr>
              <a:t> Sharan </a:t>
            </a:r>
            <a:r>
              <a:rPr lang="en-GB" altLang="ko-KR" sz="1400" kern="1200" dirty="0" err="1" smtClean="0">
                <a:solidFill>
                  <a:srgbClr val="00B050"/>
                </a:solidFill>
                <a:ea typeface="MS Gothic" panose="020B0609070205080204" pitchFamily="49" charset="-128"/>
              </a:rPr>
              <a:t>Naribole</a:t>
            </a:r>
            <a:r>
              <a:rPr lang="en-GB" altLang="ko-KR" sz="1400" kern="1200" dirty="0" smtClean="0">
                <a:solidFill>
                  <a:srgbClr val="00B050"/>
                </a:solidFill>
                <a:ea typeface="MS Gothic" panose="020B0609070205080204" pitchFamily="49" charset="-128"/>
              </a:rPr>
              <a:t> (</a:t>
            </a:r>
            <a:r>
              <a:rPr lang="en-GB" altLang="ko-KR" sz="1400" kern="1200" dirty="0">
                <a:solidFill>
                  <a:srgbClr val="00B050"/>
                </a:solidFill>
                <a:ea typeface="MS Gothic" panose="020B0609070205080204" pitchFamily="49" charset="-128"/>
              </a:rPr>
              <a:t>2 </a:t>
            </a:r>
            <a:r>
              <a:rPr lang="en-GB" altLang="ko-KR" sz="1400" kern="1200" dirty="0" smtClean="0">
                <a:solidFill>
                  <a:srgbClr val="00B050"/>
                </a:solidFill>
                <a:ea typeface="MS Gothic" panose="020B0609070205080204" pitchFamily="49" charset="-128"/>
              </a:rPr>
              <a:t>SPs) – 10min</a:t>
            </a:r>
            <a:r>
              <a:rPr lang="en-GB" altLang="ko-KR" sz="1400" kern="1200" dirty="0" smtClean="0">
                <a:solidFill>
                  <a:srgbClr val="00B050"/>
                </a:solidFill>
                <a:ea typeface="MS Gothic" panose="020B0609070205080204" pitchFamily="49" charset="-128"/>
              </a:rPr>
              <a:t>.</a:t>
            </a:r>
          </a:p>
          <a:p>
            <a:pPr lvl="2">
              <a:lnSpc>
                <a:spcPct val="80000"/>
              </a:lnSpc>
              <a:buFont typeface="Arial" panose="020B0604020202020204" pitchFamily="34" charset="0"/>
              <a:buChar char="•"/>
            </a:pPr>
            <a:r>
              <a:rPr lang="en-GB" altLang="ko-KR" sz="1200" kern="1200" dirty="0" smtClean="0">
                <a:solidFill>
                  <a:srgbClr val="00B050"/>
                </a:solidFill>
                <a:ea typeface="MS Gothic" panose="020B0609070205080204" pitchFamily="49" charset="-128"/>
              </a:rPr>
              <a:t>Presented, Need more discussion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1509r3-Discussion </a:t>
            </a:r>
            <a:r>
              <a:rPr lang="en-GB" altLang="ko-KR" sz="1400" kern="1200" dirty="0">
                <a:solidFill>
                  <a:srgbClr val="00B050"/>
                </a:solidFill>
                <a:ea typeface="MS Gothic" panose="020B0609070205080204" pitchFamily="49" charset="-128"/>
              </a:rPr>
              <a:t>on Multi-link </a:t>
            </a:r>
            <a:r>
              <a:rPr lang="en-GB" altLang="ko-KR" sz="1400" kern="1200" dirty="0" smtClean="0">
                <a:solidFill>
                  <a:srgbClr val="00B050"/>
                </a:solidFill>
                <a:ea typeface="MS Gothic" panose="020B0609070205080204" pitchFamily="49" charset="-128"/>
              </a:rPr>
              <a:t>Setup, </a:t>
            </a:r>
            <a:r>
              <a:rPr lang="en-GB" altLang="ko-KR" sz="1400" kern="1200" dirty="0" err="1">
                <a:solidFill>
                  <a:srgbClr val="00B050"/>
                </a:solidFill>
                <a:ea typeface="MS Gothic" panose="020B0609070205080204" pitchFamily="49" charset="-128"/>
              </a:rPr>
              <a:t>Insun</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Jang(1SP)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SP done)</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1512r4-Multi-link </a:t>
            </a:r>
            <a:r>
              <a:rPr lang="en-GB" altLang="ko-KR" sz="1400" kern="1200" dirty="0" smtClean="0">
                <a:solidFill>
                  <a:srgbClr val="00B050"/>
                </a:solidFill>
                <a:ea typeface="MS Gothic" panose="020B0609070205080204" pitchFamily="49" charset="-128"/>
              </a:rPr>
              <a:t>acknowledgment, </a:t>
            </a:r>
            <a:r>
              <a:rPr lang="en-GB" altLang="ko-KR" sz="1400" kern="1200" dirty="0" err="1">
                <a:solidFill>
                  <a:srgbClr val="00B050"/>
                </a:solidFill>
                <a:ea typeface="MS Gothic" panose="020B0609070205080204" pitchFamily="49" charset="-128"/>
              </a:rPr>
              <a:t>Rojan</a:t>
            </a:r>
            <a:r>
              <a:rPr lang="en-GB" altLang="ko-KR" sz="1400" kern="1200" dirty="0">
                <a:solidFill>
                  <a:srgbClr val="00B050"/>
                </a:solidFill>
                <a:ea typeface="MS Gothic" panose="020B0609070205080204" pitchFamily="49" charset="-128"/>
              </a:rPr>
              <a:t> </a:t>
            </a:r>
            <a:r>
              <a:rPr lang="en-GB" altLang="ko-KR" sz="1400" kern="1200" dirty="0" err="1" smtClean="0">
                <a:solidFill>
                  <a:srgbClr val="00B050"/>
                </a:solidFill>
                <a:ea typeface="MS Gothic" panose="020B0609070205080204" pitchFamily="49" charset="-128"/>
              </a:rPr>
              <a:t>Chitrakar</a:t>
            </a:r>
            <a:r>
              <a:rPr lang="en-GB" altLang="ko-KR" sz="1400" kern="1200" dirty="0" smtClean="0">
                <a:solidFill>
                  <a:srgbClr val="00B050"/>
                </a:solidFill>
                <a:ea typeface="MS Gothic" panose="020B0609070205080204" pitchFamily="49" charset="-128"/>
              </a:rPr>
              <a:t>(3SPs)</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2 SPs done, 1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2"/>
              </a:rPr>
              <a:t>1159r2</a:t>
            </a:r>
            <a:r>
              <a:rPr lang="en-GB" altLang="ko-KR" sz="1400" kern="1200" dirty="0" smtClean="0">
                <a:solidFill>
                  <a:srgbClr val="00B050"/>
                </a:solidFill>
                <a:ea typeface="MS Gothic" panose="020B0609070205080204" pitchFamily="49" charset="-128"/>
              </a:rPr>
              <a:t>-Multilink </a:t>
            </a:r>
            <a:r>
              <a:rPr lang="en-GB" altLang="ko-KR" sz="1400" kern="1200" dirty="0">
                <a:solidFill>
                  <a:srgbClr val="00B050"/>
                </a:solidFill>
                <a:ea typeface="MS Gothic" panose="020B0609070205080204" pitchFamily="49" charset="-128"/>
              </a:rPr>
              <a:t>operation capability </a:t>
            </a:r>
            <a:r>
              <a:rPr lang="en-GB" altLang="ko-KR" sz="1400" kern="1200" dirty="0" smtClean="0">
                <a:solidFill>
                  <a:srgbClr val="00B050"/>
                </a:solidFill>
                <a:ea typeface="MS Gothic" panose="020B0609070205080204" pitchFamily="49" charset="-128"/>
              </a:rPr>
              <a:t>announcement, </a:t>
            </a:r>
            <a:r>
              <a:rPr lang="en-GB" altLang="ko-KR" sz="1400" kern="1200" dirty="0">
                <a:solidFill>
                  <a:srgbClr val="00B050"/>
                </a:solidFill>
                <a:ea typeface="MS Gothic" panose="020B0609070205080204" pitchFamily="49" charset="-128"/>
              </a:rPr>
              <a:t>Liwen </a:t>
            </a:r>
            <a:r>
              <a:rPr lang="en-GB" altLang="ko-KR" sz="1400" kern="1200" dirty="0" smtClean="0">
                <a:solidFill>
                  <a:srgbClr val="00B050"/>
                </a:solidFill>
                <a:ea typeface="MS Gothic" panose="020B0609070205080204" pitchFamily="49" charset="-128"/>
              </a:rPr>
              <a:t>Chu(1SP)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(1</a:t>
            </a:r>
            <a:r>
              <a:rPr lang="en-GB" altLang="ko-KR" sz="1200" kern="1200" dirty="0" smtClean="0">
                <a:solidFill>
                  <a:srgbClr val="00B050"/>
                </a:solidFill>
                <a:ea typeface="MS Gothic" panose="020B0609070205080204" pitchFamily="49" charset="-128"/>
              </a:rPr>
              <a:t>SP</a:t>
            </a:r>
            <a:r>
              <a:rPr lang="en-US" altLang="ko-KR" sz="1200" kern="1200" dirty="0" smtClean="0">
                <a:solidFill>
                  <a:srgbClr val="00B050"/>
                </a:solidFill>
                <a:ea typeface="MS Gothic" panose="020B0609070205080204" pitchFamily="49" charset="-128"/>
              </a:rPr>
              <a:t> done )</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3"/>
              </a:rPr>
              <a:t>1510r1</a:t>
            </a:r>
            <a:r>
              <a:rPr lang="en-GB" altLang="ko-KR" sz="1400" kern="1200" dirty="0" smtClean="0">
                <a:solidFill>
                  <a:srgbClr val="00B050"/>
                </a:solidFill>
                <a:ea typeface="MS Gothic" panose="020B0609070205080204" pitchFamily="49" charset="-128"/>
              </a:rPr>
              <a:t>-EHT </a:t>
            </a:r>
            <a:r>
              <a:rPr lang="en-GB" altLang="ko-KR" sz="1400" kern="1200" dirty="0">
                <a:solidFill>
                  <a:srgbClr val="00B050"/>
                </a:solidFill>
                <a:ea typeface="MS Gothic" panose="020B0609070205080204" pitchFamily="49" charset="-128"/>
              </a:rPr>
              <a:t>Power saving considering </a:t>
            </a:r>
            <a:r>
              <a:rPr lang="en-GB" altLang="ko-KR" sz="1400" kern="1200" dirty="0" smtClean="0">
                <a:solidFill>
                  <a:srgbClr val="00B050"/>
                </a:solidFill>
                <a:ea typeface="MS Gothic" panose="020B0609070205080204" pitchFamily="49" charset="-128"/>
              </a:rPr>
              <a:t>multi-link, </a:t>
            </a:r>
            <a:r>
              <a:rPr lang="en-GB" altLang="ko-KR" sz="1400" kern="1200" dirty="0" err="1">
                <a:solidFill>
                  <a:srgbClr val="00B050"/>
                </a:solidFill>
                <a:ea typeface="MS Gothic" panose="020B0609070205080204" pitchFamily="49" charset="-128"/>
              </a:rPr>
              <a:t>Jeongki</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Kim(4SPs)</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a:t>
            </a:r>
            <a:r>
              <a:rPr lang="en-GB" altLang="ko-KR" sz="1200" kern="1200" dirty="0" smtClean="0">
                <a:solidFill>
                  <a:srgbClr val="00B050"/>
                </a:solidFill>
                <a:ea typeface="MS Gothic" panose="020B0609070205080204" pitchFamily="49" charset="-128"/>
              </a:rPr>
              <a:t>3 SPs deferred)</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ea typeface="Times New Roman" panose="02020603050405020304" pitchFamily="18" charset="0"/>
                <a:hlinkClick r:id="rId4"/>
              </a:rPr>
              <a:t>1525r1</a:t>
            </a:r>
            <a:r>
              <a:rPr lang="en-US" altLang="ko-KR" sz="1400" dirty="0" smtClean="0">
                <a:solidFill>
                  <a:srgbClr val="00B050"/>
                </a:solidFill>
                <a:ea typeface="Times New Roman" panose="02020603050405020304" pitchFamily="18" charset="0"/>
              </a:rPr>
              <a:t>-Multi-Link Association,</a:t>
            </a:r>
            <a:r>
              <a:rPr lang="en-US" altLang="ko-KR" sz="1400" dirty="0">
                <a:solidFill>
                  <a:srgbClr val="00B050"/>
                </a:solidFill>
                <a:ea typeface="Times New Roman" panose="02020603050405020304" pitchFamily="18" charset="0"/>
              </a:rPr>
              <a:t> Abhishek </a:t>
            </a:r>
            <a:r>
              <a:rPr lang="en-US" altLang="ko-KR" sz="1400" dirty="0" smtClean="0">
                <a:solidFill>
                  <a:srgbClr val="00B050"/>
                </a:solidFill>
                <a:ea typeface="Times New Roman" panose="02020603050405020304" pitchFamily="18" charset="0"/>
              </a:rPr>
              <a:t>Patil(1SP)</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 1 SP done</a:t>
            </a:r>
            <a:endParaRPr lang="en-GB" altLang="ko-KR" sz="1200" kern="1200" dirty="0" smtClean="0">
              <a:solidFill>
                <a:srgbClr val="00B050"/>
              </a:solidFill>
              <a:ea typeface="MS Gothic" panose="020B0609070205080204" pitchFamily="49" charset="-128"/>
            </a:endParaRPr>
          </a:p>
          <a:p>
            <a:pPr lvl="1">
              <a:lnSpc>
                <a:spcPct val="80000"/>
              </a:lnSpc>
              <a:buFont typeface="Arial" panose="020B0604020202020204" pitchFamily="34" charset="0"/>
              <a:buChar char="•"/>
            </a:pPr>
            <a:r>
              <a:rPr lang="en-GB" altLang="ko-KR" sz="1400" u="sng" dirty="0" smtClean="0">
                <a:solidFill>
                  <a:srgbClr val="00B050"/>
                </a:solidFill>
              </a:rPr>
              <a:t>1358r1 </a:t>
            </a:r>
            <a:r>
              <a:rPr lang="en-GB" altLang="ko-KR" sz="1400" u="sng" dirty="0" smtClean="0">
                <a:solidFill>
                  <a:srgbClr val="00B050"/>
                </a:solidFill>
              </a:rPr>
              <a:t>-</a:t>
            </a:r>
            <a:r>
              <a:rPr lang="en-GB" altLang="ko-KR" sz="1400" dirty="0" smtClean="0">
                <a:solidFill>
                  <a:srgbClr val="00B050"/>
                </a:solidFill>
              </a:rPr>
              <a:t>Multi-link </a:t>
            </a:r>
            <a:r>
              <a:rPr lang="en-GB" altLang="ko-KR" sz="1400" dirty="0">
                <a:solidFill>
                  <a:srgbClr val="00B050"/>
                </a:solidFill>
              </a:rPr>
              <a:t>Operation </a:t>
            </a:r>
            <a:r>
              <a:rPr lang="en-GB" altLang="ko-KR" sz="1400" dirty="0" smtClean="0">
                <a:solidFill>
                  <a:srgbClr val="00B050"/>
                </a:solidFill>
              </a:rPr>
              <a:t>Management, </a:t>
            </a:r>
            <a:r>
              <a:rPr lang="en-GB" altLang="ko-KR" sz="1400" dirty="0" err="1">
                <a:solidFill>
                  <a:srgbClr val="00B050"/>
                </a:solidFill>
              </a:rPr>
              <a:t>Yongho</a:t>
            </a:r>
            <a:r>
              <a:rPr lang="en-GB" altLang="ko-KR" sz="1400" dirty="0">
                <a:solidFill>
                  <a:srgbClr val="00B050"/>
                </a:solidFill>
              </a:rPr>
              <a:t> </a:t>
            </a:r>
            <a:r>
              <a:rPr lang="en-GB" altLang="ko-KR" sz="1400" dirty="0" err="1" smtClean="0">
                <a:solidFill>
                  <a:srgbClr val="00B050"/>
                </a:solidFill>
              </a:rPr>
              <a:t>Seok</a:t>
            </a:r>
            <a:r>
              <a:rPr lang="en-GB" altLang="ko-KR" sz="1400" dirty="0" smtClean="0">
                <a:solidFill>
                  <a:srgbClr val="00B050"/>
                </a:solidFill>
              </a:rPr>
              <a:t> – 20~25min</a:t>
            </a:r>
            <a:r>
              <a:rPr lang="en-GB" altLang="ko-KR" sz="1400" dirty="0" smtClean="0">
                <a:solidFill>
                  <a:srgbClr val="00B050"/>
                </a:solidFill>
              </a:rPr>
              <a:t>. (</a:t>
            </a:r>
            <a:r>
              <a:rPr lang="en-GB" altLang="ko-KR" sz="1200" dirty="0" smtClean="0">
                <a:solidFill>
                  <a:srgbClr val="00B050"/>
                </a:solidFill>
              </a:rPr>
              <a:t>1SP deferred to tomorrow PM2) </a:t>
            </a:r>
            <a:endParaRPr lang="en-GB" altLang="ko-KR" sz="1200" dirty="0" smtClean="0">
              <a:solidFill>
                <a:srgbClr val="00B050"/>
              </a:solidFill>
            </a:endParaRPr>
          </a:p>
          <a:p>
            <a:pPr lvl="1">
              <a:lnSpc>
                <a:spcPct val="80000"/>
              </a:lnSpc>
              <a:buFont typeface="Arial" panose="020B0604020202020204" pitchFamily="34" charset="0"/>
              <a:buChar char="•"/>
            </a:pPr>
            <a:r>
              <a:rPr lang="en-GB" altLang="ko-KR" sz="1400" u="sng" dirty="0" smtClean="0">
                <a:hlinkClick r:id="rId5"/>
              </a:rPr>
              <a:t>1526r1</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Power-save</a:t>
            </a:r>
            <a:r>
              <a:rPr lang="en-GB" altLang="ko-KR" sz="1400" dirty="0" smtClean="0">
                <a:solidFill>
                  <a:schemeClr val="tx1"/>
                </a:solidFill>
              </a:rPr>
              <a:t>, </a:t>
            </a:r>
            <a:r>
              <a:rPr lang="en-US" altLang="ko-KR" sz="1400" kern="1200" dirty="0">
                <a:solidFill>
                  <a:schemeClr val="tx1"/>
                </a:solidFill>
              </a:rPr>
              <a:t>Abhishek Patil </a:t>
            </a:r>
            <a:r>
              <a:rPr lang="en-GB" altLang="ko-KR" sz="1400" dirty="0"/>
              <a:t>– 20~25min</a:t>
            </a:r>
            <a:r>
              <a:rPr lang="en-GB" altLang="ko-KR" sz="1400" dirty="0" smtClean="0"/>
              <a:t>.</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(Low latency </a:t>
            </a:r>
            <a:r>
              <a:rPr lang="en-US" altLang="en-US" dirty="0" smtClean="0"/>
              <a:t>topic</a:t>
            </a:r>
            <a:r>
              <a:rPr lang="en-US" altLang="en-US" dirty="0" smtClean="0"/>
              <a:t>)</a:t>
            </a:r>
          </a:p>
          <a:p>
            <a:pPr lvl="1">
              <a:lnSpc>
                <a:spcPct val="80000"/>
              </a:lnSpc>
              <a:buFont typeface="Arial" panose="020B0604020202020204" pitchFamily="34" charset="0"/>
              <a:buChar char="•"/>
            </a:pPr>
            <a:r>
              <a:rPr lang="en-GB" altLang="ko-KR" sz="1600" u="sng" dirty="0" smtClean="0">
                <a:hlinkClick r:id="rId2"/>
              </a:rPr>
              <a:t>1613r0</a:t>
            </a:r>
            <a:r>
              <a:rPr lang="en-GB" altLang="ko-KR" sz="1600" u="sng" dirty="0" smtClean="0"/>
              <a:t>-</a:t>
            </a:r>
            <a:r>
              <a:rPr lang="en-GB" altLang="ko-KR" sz="1600" dirty="0"/>
              <a:t>Multi-link TXOP Sharing for Delay </a:t>
            </a:r>
            <a:r>
              <a:rPr lang="en-GB" altLang="ko-KR" sz="1600" dirty="0" smtClean="0"/>
              <a:t>Reduction, </a:t>
            </a:r>
            <a:r>
              <a:rPr lang="en-GB" altLang="ko-KR" sz="1600" dirty="0" err="1"/>
              <a:t>Yongsu</a:t>
            </a:r>
            <a:r>
              <a:rPr lang="en-GB" altLang="ko-KR" sz="1600" dirty="0"/>
              <a:t> </a:t>
            </a:r>
            <a:r>
              <a:rPr lang="en-GB" altLang="ko-KR" sz="1600" dirty="0" err="1" smtClean="0"/>
              <a:t>Gwak</a:t>
            </a:r>
            <a:r>
              <a:rPr lang="en-GB" altLang="ko-KR" sz="1600" dirty="0" smtClean="0"/>
              <a:t>-</a:t>
            </a:r>
            <a:r>
              <a:rPr lang="en-GB" altLang="ko-KR" sz="1600" dirty="0"/>
              <a:t> 20~25min.</a:t>
            </a:r>
            <a:endParaRPr lang="en-GB" altLang="ko-KR" sz="1600" dirty="0" smtClean="0"/>
          </a:p>
          <a:p>
            <a:pPr lvl="1">
              <a:lnSpc>
                <a:spcPct val="80000"/>
              </a:lnSpc>
              <a:buFont typeface="Arial" panose="020B0604020202020204" pitchFamily="34" charset="0"/>
              <a:buChar char="•"/>
            </a:pPr>
            <a:r>
              <a:rPr lang="en-GB" altLang="ko-KR" sz="1600" u="sng" kern="1200" dirty="0" smtClean="0">
                <a:solidFill>
                  <a:srgbClr val="0000FF"/>
                </a:solidFill>
                <a:ea typeface="MS Gothic" panose="020B0609070205080204" pitchFamily="49" charset="-128"/>
                <a:hlinkClick r:id="rId3"/>
              </a:rPr>
              <a:t>1622r0</a:t>
            </a:r>
            <a:r>
              <a:rPr lang="en-US" altLang="ko-KR" sz="1600" dirty="0" smtClean="0">
                <a:ea typeface="MS Gothic" panose="020B0609070205080204" pitchFamily="49" charset="-128"/>
              </a:rPr>
              <a:t>-</a:t>
            </a:r>
            <a:r>
              <a:rPr lang="en-GB" altLang="ko-KR" sz="1600" kern="1200" dirty="0" smtClean="0">
                <a:solidFill>
                  <a:schemeClr val="tx1"/>
                </a:solidFill>
                <a:ea typeface="MS Gothic" panose="020B0609070205080204" pitchFamily="49" charset="-128"/>
              </a:rPr>
              <a:t>Use </a:t>
            </a:r>
            <a:r>
              <a:rPr lang="en-GB" altLang="ko-KR" sz="1600" kern="1200" dirty="0">
                <a:solidFill>
                  <a:schemeClr val="tx1"/>
                </a:solidFill>
                <a:ea typeface="MS Gothic" panose="020B0609070205080204" pitchFamily="49" charset="-128"/>
              </a:rPr>
              <a:t>Auto Repetition in low latency </a:t>
            </a:r>
            <a:r>
              <a:rPr lang="en-GB" altLang="ko-KR" sz="1600" kern="1200" dirty="0" smtClean="0">
                <a:solidFill>
                  <a:schemeClr val="tx1"/>
                </a:solidFill>
                <a:ea typeface="MS Gothic" panose="020B0609070205080204" pitchFamily="49" charset="-128"/>
              </a:rPr>
              <a:t>queue, </a:t>
            </a:r>
            <a:r>
              <a:rPr lang="en-GB" altLang="ko-KR" sz="1600" kern="1200" dirty="0">
                <a:solidFill>
                  <a:schemeClr val="tx1"/>
                </a:solidFill>
                <a:ea typeface="MS Gothic" panose="020B0609070205080204" pitchFamily="49" charset="-128"/>
              </a:rPr>
              <a:t>Tony </a:t>
            </a:r>
            <a:r>
              <a:rPr lang="en-GB" altLang="ko-KR" sz="1600" kern="1200" dirty="0" smtClean="0">
                <a:solidFill>
                  <a:schemeClr val="tx1"/>
                </a:solidFill>
                <a:ea typeface="MS Gothic" panose="020B0609070205080204" pitchFamily="49" charset="-128"/>
              </a:rPr>
              <a:t>Zeng-</a:t>
            </a:r>
            <a:r>
              <a:rPr lang="en-GB" altLang="ko-KR" sz="1600" dirty="0"/>
              <a:t> 20~25min.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US" altLang="ko-KR" sz="1600" dirty="0" smtClean="0">
                <a:solidFill>
                  <a:schemeClr val="tx1"/>
                </a:solidFill>
                <a:latin typeface="Times New Roman" panose="02020603050405020304" pitchFamily="18" charset="0"/>
                <a:hlinkClick r:id="rId4"/>
              </a:rPr>
              <a:t>1851r0</a:t>
            </a:r>
            <a:r>
              <a:rPr lang="en-US" altLang="ko-KR" sz="1600" dirty="0" smtClean="0">
                <a:solidFill>
                  <a:schemeClr val="tx1"/>
                </a:solidFill>
                <a:latin typeface="Times New Roman" panose="02020603050405020304" pitchFamily="18" charset="0"/>
              </a:rPr>
              <a:t>-</a:t>
            </a:r>
            <a:r>
              <a:rPr lang="en-US" altLang="ko-KR" sz="1600" dirty="0" smtClean="0">
                <a:latin typeface="Times New Roman" panose="02020603050405020304" pitchFamily="18" charset="0"/>
              </a:rPr>
              <a:t>Latency </a:t>
            </a:r>
            <a:r>
              <a:rPr lang="en-US" altLang="ko-KR" sz="1600" dirty="0">
                <a:latin typeface="Times New Roman" panose="02020603050405020304" pitchFamily="18" charset="0"/>
              </a:rPr>
              <a:t>enhancement in </a:t>
            </a:r>
            <a:r>
              <a:rPr lang="en-US" altLang="ko-KR" sz="1600" dirty="0" smtClean="0">
                <a:latin typeface="Times New Roman" panose="02020603050405020304" pitchFamily="18" charset="0"/>
              </a:rPr>
              <a:t>multi-link, </a:t>
            </a:r>
            <a:r>
              <a:rPr lang="en-US" altLang="ko-KR" sz="1600" dirty="0">
                <a:latin typeface="Times New Roman" panose="02020603050405020304" pitchFamily="18" charset="0"/>
              </a:rPr>
              <a:t>Suhwook </a:t>
            </a:r>
            <a:r>
              <a:rPr lang="en-US" altLang="ko-KR" sz="1600" dirty="0" smtClean="0">
                <a:latin typeface="Times New Roman" panose="02020603050405020304" pitchFamily="18" charset="0"/>
              </a:rPr>
              <a:t>Kim-</a:t>
            </a:r>
            <a:r>
              <a:rPr lang="en-GB" altLang="ko-KR" sz="1600" dirty="0"/>
              <a:t> 20~25min.</a:t>
            </a:r>
            <a:endParaRPr lang="en-US" altLang="ko-KR" sz="1600" dirty="0" smtClean="0">
              <a:latin typeface="Times New Roman" panose="02020603050405020304" pitchFamily="18" charset="0"/>
            </a:endParaRPr>
          </a:p>
          <a:p>
            <a:pPr lvl="1">
              <a:lnSpc>
                <a:spcPct val="80000"/>
              </a:lnSpc>
              <a:buFont typeface="Arial" panose="020B0604020202020204" pitchFamily="34" charset="0"/>
              <a:buChar char="•"/>
            </a:pPr>
            <a:r>
              <a:rPr lang="en-US" altLang="ko-KR" sz="1600" dirty="0" smtClean="0">
                <a:latin typeface="Times New Roman" panose="02020603050405020304" pitchFamily="18" charset="0"/>
                <a:hlinkClick r:id="rId5"/>
              </a:rPr>
              <a:t>1884</a:t>
            </a:r>
            <a:r>
              <a:rPr lang="en-US" altLang="ko-KR" sz="1600" dirty="0" smtClean="0">
                <a:solidFill>
                  <a:schemeClr val="tx1"/>
                </a:solidFill>
                <a:latin typeface="Times New Roman" panose="02020603050405020304" pitchFamily="18" charset="0"/>
                <a:hlinkClick r:id="rId5"/>
              </a:rPr>
              <a:t>r0</a:t>
            </a:r>
            <a:r>
              <a:rPr lang="en-US" altLang="ko-KR" sz="1600" dirty="0" smtClean="0">
                <a:solidFill>
                  <a:schemeClr val="tx1"/>
                </a:solidFill>
                <a:latin typeface="Times New Roman" panose="02020603050405020304" pitchFamily="18" charset="0"/>
              </a:rPr>
              <a:t>-</a:t>
            </a:r>
            <a:r>
              <a:rPr lang="en-US" altLang="ko-KR" sz="1600" dirty="0" smtClean="0">
                <a:latin typeface="Times New Roman" panose="02020603050405020304" pitchFamily="18" charset="0"/>
              </a:rPr>
              <a:t>Discussion </a:t>
            </a:r>
            <a:r>
              <a:rPr lang="en-US" altLang="ko-KR" sz="1600" dirty="0">
                <a:latin typeface="Times New Roman" panose="02020603050405020304" pitchFamily="18" charset="0"/>
              </a:rPr>
              <a:t>on RTA </a:t>
            </a:r>
            <a:r>
              <a:rPr lang="en-US" altLang="ko-KR" sz="1600" dirty="0" smtClean="0">
                <a:latin typeface="Times New Roman" panose="02020603050405020304" pitchFamily="18" charset="0"/>
              </a:rPr>
              <a:t>retransmission, </a:t>
            </a:r>
            <a:r>
              <a:rPr lang="en-US" altLang="ko-KR" sz="1600" dirty="0" err="1">
                <a:latin typeface="Times New Roman" panose="02020603050405020304" pitchFamily="18" charset="0"/>
              </a:rPr>
              <a:t>Liangxiao</a:t>
            </a:r>
            <a:r>
              <a:rPr lang="en-US" altLang="ko-KR" sz="1600" dirty="0">
                <a:latin typeface="Times New Roman" panose="02020603050405020304" pitchFamily="18" charset="0"/>
              </a:rPr>
              <a:t> </a:t>
            </a:r>
            <a:r>
              <a:rPr lang="en-US" altLang="ko-KR" sz="1600" dirty="0" smtClean="0">
                <a:latin typeface="Times New Roman" panose="02020603050405020304" pitchFamily="18" charset="0"/>
              </a:rPr>
              <a:t>Xin-</a:t>
            </a:r>
            <a:r>
              <a:rPr lang="en-GB" altLang="ko-KR" sz="1600" dirty="0" smtClean="0"/>
              <a:t> </a:t>
            </a:r>
            <a:r>
              <a:rPr lang="en-GB" altLang="ko-KR" sz="1600" dirty="0"/>
              <a:t>20~25min.</a:t>
            </a:r>
            <a:endParaRPr lang="en-US" altLang="ko-KR" sz="1600" dirty="0" smtClean="0">
              <a:latin typeface="Times New Roman" panose="02020603050405020304" pitchFamily="18" charset="0"/>
            </a:endParaRPr>
          </a:p>
          <a:p>
            <a:pPr lvl="1">
              <a:lnSpc>
                <a:spcPct val="80000"/>
              </a:lnSpc>
              <a:buFont typeface="Arial" panose="020B0604020202020204" pitchFamily="34" charset="0"/>
              <a:buChar char="•"/>
            </a:pPr>
            <a:r>
              <a:rPr lang="en-US" altLang="ko-KR" sz="1600" dirty="0" smtClean="0">
                <a:latin typeface="Times New Roman" panose="02020603050405020304" pitchFamily="18" charset="0"/>
                <a:hlinkClick r:id="rId6"/>
              </a:rPr>
              <a:t>1888</a:t>
            </a:r>
            <a:r>
              <a:rPr lang="en-US" altLang="ko-KR" sz="1600" dirty="0" smtClean="0">
                <a:solidFill>
                  <a:schemeClr val="tx1"/>
                </a:solidFill>
                <a:latin typeface="Times New Roman" panose="02020603050405020304" pitchFamily="18" charset="0"/>
                <a:hlinkClick r:id="rId6"/>
              </a:rPr>
              <a:t>r0</a:t>
            </a:r>
            <a:r>
              <a:rPr lang="en-US" altLang="ko-KR" sz="1600" dirty="0" smtClean="0">
                <a:latin typeface="Times New Roman" panose="02020603050405020304" pitchFamily="18" charset="0"/>
              </a:rPr>
              <a:t>-Perf</a:t>
            </a:r>
            <a:r>
              <a:rPr lang="en-US" altLang="ko-KR" sz="1600" dirty="0">
                <a:latin typeface="Times New Roman" panose="02020603050405020304" pitchFamily="18" charset="0"/>
              </a:rPr>
              <a:t>. evaluation of deterministic service for EHT - Follow </a:t>
            </a:r>
            <a:r>
              <a:rPr lang="en-US" altLang="ko-KR" sz="1600" dirty="0" smtClean="0">
                <a:latin typeface="Times New Roman" panose="02020603050405020304" pitchFamily="18" charset="0"/>
              </a:rPr>
              <a:t>up, </a:t>
            </a:r>
            <a:r>
              <a:rPr lang="en-US" altLang="ko-KR" sz="1600" dirty="0">
                <a:latin typeface="Times New Roman" panose="02020603050405020304" pitchFamily="18" charset="0"/>
              </a:rPr>
              <a:t>Suhwook </a:t>
            </a:r>
            <a:r>
              <a:rPr lang="en-US" altLang="ko-KR" sz="1600" dirty="0" smtClean="0">
                <a:latin typeface="Times New Roman" panose="02020603050405020304" pitchFamily="18" charset="0"/>
              </a:rPr>
              <a:t>Kim-</a:t>
            </a:r>
            <a:r>
              <a:rPr lang="en-GB" altLang="ko-KR" sz="1600" dirty="0"/>
              <a:t> 20~25min.</a:t>
            </a:r>
            <a:endParaRPr lang="en-US" altLang="ko-KR" sz="1600" dirty="0" smtClean="0">
              <a:latin typeface="Times New Roman" panose="02020603050405020304" pitchFamily="18" charset="0"/>
            </a:endParaRPr>
          </a:p>
          <a:p>
            <a:pPr lvl="1">
              <a:lnSpc>
                <a:spcPct val="80000"/>
              </a:lnSpc>
              <a:buFont typeface="Arial" panose="020B0604020202020204" pitchFamily="34" charset="0"/>
              <a:buChar char="•"/>
            </a:pPr>
            <a:r>
              <a:rPr lang="en-US" altLang="ko-KR" sz="1600" dirty="0" smtClean="0">
                <a:latin typeface="Times New Roman" panose="02020603050405020304" pitchFamily="18" charset="0"/>
                <a:hlinkClick r:id="rId7"/>
              </a:rPr>
              <a:t>1933r0</a:t>
            </a:r>
            <a:r>
              <a:rPr lang="en-US" altLang="ko-KR" sz="1600" dirty="0" smtClean="0">
                <a:latin typeface="Times New Roman" panose="02020603050405020304" pitchFamily="18" charset="0"/>
              </a:rPr>
              <a:t>-Capabilities </a:t>
            </a:r>
            <a:r>
              <a:rPr lang="en-US" altLang="ko-KR" sz="1600" dirty="0">
                <a:latin typeface="Times New Roman" panose="02020603050405020304" pitchFamily="18" charset="0"/>
              </a:rPr>
              <a:t>to Support Time-Aware Scheduling in </a:t>
            </a:r>
            <a:r>
              <a:rPr lang="en-US" altLang="ko-KR" sz="1600" dirty="0" smtClean="0">
                <a:latin typeface="Times New Roman" panose="02020603050405020304" pitchFamily="18" charset="0"/>
              </a:rPr>
              <a:t>802.11be, </a:t>
            </a:r>
            <a:r>
              <a:rPr lang="en-US" altLang="ko-KR" sz="1600" dirty="0">
                <a:latin typeface="Times New Roman" panose="02020603050405020304" pitchFamily="18" charset="0"/>
              </a:rPr>
              <a:t>Dave </a:t>
            </a:r>
            <a:r>
              <a:rPr lang="en-US" altLang="ko-KR" sz="1600" dirty="0" err="1" smtClean="0">
                <a:latin typeface="Times New Roman" panose="02020603050405020304" pitchFamily="18" charset="0"/>
              </a:rPr>
              <a:t>Cavalcante</a:t>
            </a:r>
            <a:r>
              <a:rPr lang="en-US" altLang="ko-KR" sz="1600" dirty="0" smtClean="0">
                <a:latin typeface="Times New Roman" panose="02020603050405020304" pitchFamily="18" charset="0"/>
              </a:rPr>
              <a:t>- </a:t>
            </a:r>
            <a:r>
              <a:rPr lang="en-GB" altLang="ko-KR" sz="1600" dirty="0"/>
              <a:t>20~25min.</a:t>
            </a:r>
            <a:endParaRPr lang="en-US" altLang="ko-KR" sz="1600" dirty="0">
              <a:latin typeface="Times New Roman" panose="02020603050405020304" pitchFamily="18" charset="0"/>
            </a:endParaRPr>
          </a:p>
          <a:p>
            <a:pPr lvl="1">
              <a:lnSpc>
                <a:spcPct val="80000"/>
              </a:lnSpc>
              <a:buFont typeface="Arial" panose="020B0604020202020204" pitchFamily="34" charset="0"/>
              <a:buChar char="•"/>
            </a:pPr>
            <a:r>
              <a:rPr lang="en-US" altLang="ko-KR" sz="1600" dirty="0" smtClean="0">
                <a:latin typeface="Times New Roman" panose="02020603050405020304" pitchFamily="18" charset="0"/>
                <a:hlinkClick r:id="rId8"/>
              </a:rPr>
              <a:t>1938</a:t>
            </a:r>
            <a:r>
              <a:rPr lang="en-US" altLang="ko-KR" sz="1600" dirty="0" smtClean="0">
                <a:solidFill>
                  <a:schemeClr val="tx1"/>
                </a:solidFill>
                <a:latin typeface="Times New Roman" panose="02020603050405020304" pitchFamily="18" charset="0"/>
                <a:hlinkClick r:id="rId8"/>
              </a:rPr>
              <a:t>r0</a:t>
            </a:r>
            <a:r>
              <a:rPr lang="en-US" altLang="ko-KR" sz="1600" dirty="0" smtClean="0">
                <a:solidFill>
                  <a:schemeClr val="tx1"/>
                </a:solidFill>
                <a:latin typeface="Times New Roman" panose="02020603050405020304" pitchFamily="18" charset="0"/>
              </a:rPr>
              <a:t>-</a:t>
            </a:r>
            <a:r>
              <a:rPr lang="en-US" altLang="ko-KR" sz="1600" dirty="0" smtClean="0">
                <a:latin typeface="Times New Roman" panose="02020603050405020304" pitchFamily="18" charset="0"/>
              </a:rPr>
              <a:t>Discussion </a:t>
            </a:r>
            <a:r>
              <a:rPr lang="en-US" altLang="ko-KR" sz="1600" dirty="0">
                <a:latin typeface="Times New Roman" panose="02020603050405020304" pitchFamily="18" charset="0"/>
              </a:rPr>
              <a:t>on low latency capability for </a:t>
            </a:r>
            <a:r>
              <a:rPr lang="en-US" altLang="ko-KR" sz="1600" dirty="0" smtClean="0">
                <a:latin typeface="Times New Roman" panose="02020603050405020304" pitchFamily="18" charset="0"/>
              </a:rPr>
              <a:t>802.11be, </a:t>
            </a:r>
            <a:r>
              <a:rPr lang="en-US" altLang="ko-KR" sz="1600" dirty="0">
                <a:latin typeface="Times New Roman" panose="02020603050405020304" pitchFamily="18" charset="0"/>
              </a:rPr>
              <a:t>Kazuyuki </a:t>
            </a:r>
            <a:r>
              <a:rPr lang="en-US" altLang="ko-KR" sz="1600" dirty="0" smtClean="0">
                <a:latin typeface="Times New Roman" panose="02020603050405020304" pitchFamily="18" charset="0"/>
              </a:rPr>
              <a:t>Sakoda</a:t>
            </a:r>
          </a:p>
          <a:p>
            <a:pPr lvl="1">
              <a:lnSpc>
                <a:spcPct val="80000"/>
              </a:lnSpc>
              <a:buFont typeface="Arial" panose="020B0604020202020204" pitchFamily="34" charset="0"/>
              <a:buChar char="•"/>
            </a:pPr>
            <a:r>
              <a:rPr lang="en-US" altLang="ko-KR" sz="1600" dirty="0" smtClean="0">
                <a:hlinkClick r:id="rId9"/>
              </a:rPr>
              <a:t>1942r1</a:t>
            </a:r>
            <a:r>
              <a:rPr lang="en-US" altLang="ko-KR" sz="1600" dirty="0" smtClean="0"/>
              <a:t>-Timing </a:t>
            </a:r>
            <a:r>
              <a:rPr lang="en-US" altLang="ko-KR" sz="1600" dirty="0"/>
              <a:t>Measurement for Low Latency </a:t>
            </a:r>
            <a:r>
              <a:rPr lang="en-US" altLang="ko-KR" sz="1600" dirty="0" smtClean="0"/>
              <a:t>Features, </a:t>
            </a:r>
            <a:r>
              <a:rPr lang="en-US" altLang="ko-KR" sz="1600" dirty="0"/>
              <a:t>Akira </a:t>
            </a:r>
            <a:r>
              <a:rPr lang="en-US" altLang="ko-KR" sz="1600" dirty="0" err="1" smtClean="0"/>
              <a:t>Kishida</a:t>
            </a:r>
            <a:endParaRPr lang="en-US" altLang="ko-KR" sz="1600" dirty="0" smtClean="0"/>
          </a:p>
          <a:p>
            <a:pPr lvl="1">
              <a:lnSpc>
                <a:spcPct val="80000"/>
              </a:lnSpc>
              <a:buFont typeface="Arial" panose="020B0604020202020204" pitchFamily="34" charset="0"/>
              <a:buChar char="•"/>
            </a:pPr>
            <a:r>
              <a:rPr lang="en-US" altLang="ko-KR" sz="1600" dirty="0" smtClean="0"/>
              <a:t>1960</a:t>
            </a:r>
            <a:r>
              <a:rPr lang="en-US" altLang="ko-KR" sz="1600" dirty="0" smtClean="0">
                <a:solidFill>
                  <a:schemeClr val="tx1"/>
                </a:solidFill>
                <a:latin typeface="Times New Roman" panose="02020603050405020304" pitchFamily="18" charset="0"/>
              </a:rPr>
              <a:t>r0-</a:t>
            </a:r>
            <a:r>
              <a:rPr lang="en-US" altLang="ko-KR" sz="1600" dirty="0" smtClean="0"/>
              <a:t>Reducing </a:t>
            </a:r>
            <a:r>
              <a:rPr lang="en-US" altLang="ko-KR" sz="1600" dirty="0"/>
              <a:t>Channel Access Delay for RTA </a:t>
            </a:r>
            <a:r>
              <a:rPr lang="en-US" altLang="ko-KR" sz="1600" dirty="0" smtClean="0"/>
              <a:t>Traffic, </a:t>
            </a:r>
            <a:r>
              <a:rPr lang="en-US" altLang="ko-KR" sz="1600" dirty="0"/>
              <a:t>Mohamed </a:t>
            </a:r>
            <a:r>
              <a:rPr lang="en-US" altLang="ko-KR" sz="1600" dirty="0" err="1"/>
              <a:t>Abouelseoud</a:t>
            </a:r>
            <a:endParaRPr lang="en-US" altLang="ko-KR" sz="1600" dirty="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(MAC or </a:t>
            </a:r>
            <a:r>
              <a:rPr lang="en-US" altLang="en-US" dirty="0" smtClean="0"/>
              <a:t>multi-link)</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8025</TotalTime>
  <Words>2197</Words>
  <Application>Microsoft Office PowerPoint</Application>
  <PresentationFormat>화면 슬라이드 쇼(4:3)</PresentationFormat>
  <Paragraphs>637</Paragraphs>
  <Slides>24</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34"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251</cp:revision>
  <cp:lastPrinted>1601-01-01T00:00:00Z</cp:lastPrinted>
  <dcterms:created xsi:type="dcterms:W3CDTF">2017-01-26T15:28:16Z</dcterms:created>
  <dcterms:modified xsi:type="dcterms:W3CDTF">2019-11-13T03:36:36Z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