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31" r:id="rId2"/>
    <p:sldId id="896" r:id="rId3"/>
    <p:sldId id="928" r:id="rId4"/>
    <p:sldId id="921" r:id="rId5"/>
    <p:sldId id="934" r:id="rId6"/>
    <p:sldId id="935" r:id="rId7"/>
    <p:sldId id="911" r:id="rId8"/>
    <p:sldId id="905" r:id="rId9"/>
    <p:sldId id="937" r:id="rId10"/>
    <p:sldId id="927" r:id="rId11"/>
    <p:sldId id="938" r:id="rId12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9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7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  <p:cmAuthor id="3" name="Cordeiro, Carlos" initials="CC" lastIdx="10" clrIdx="2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86" autoAdjust="0"/>
    <p:restoredTop sz="88989" autoAdjust="0"/>
  </p:normalViewPr>
  <p:slideViewPr>
    <p:cSldViewPr>
      <p:cViewPr varScale="1">
        <p:scale>
          <a:sx n="101" d="100"/>
          <a:sy n="101" d="100"/>
        </p:scale>
        <p:origin x="2226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endParaRPr lang="en-GB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November 2019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endParaRPr lang="en-GB" altLang="en-US" sz="1400"/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endParaRPr lang="en-GB" altLang="en-US"/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5925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8763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11/8/2019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802.11-19/1932r0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Multi-link Policy Framework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2019-11-11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38813"/>
              </p:ext>
            </p:extLst>
          </p:nvPr>
        </p:nvGraphicFramePr>
        <p:xfrm>
          <a:off x="685796" y="3098680"/>
          <a:ext cx="7702627" cy="22025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08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4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46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02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270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40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Cheng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cheng.chen@intel.com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Laurent Cariou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laurent.cariou@intel.com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Das</a:t>
                      </a:r>
                      <a:r>
                        <a:rPr lang="en-US" sz="1100" baseline="0" dirty="0"/>
                        <a:t> Dibakar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das.dibakar@intel.com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Chittabrata Ghosh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chittabrata.ghosh@intel.com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Carlos Cordeiro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carlos.Cordeiro@intel.com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5122BF-1C9D-42EC-9A21-1856C12BD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We proposed the concept of Multi-link policy, which is a set of rules regulating multi-link operations between an AP MLLE and STA </a:t>
            </a:r>
            <a:r>
              <a:rPr lang="en-US" altLang="zh-CN" sz="2000" dirty="0" err="1"/>
              <a:t>MLLEs.</a:t>
            </a:r>
            <a:r>
              <a:rPr lang="en-US" altLang="zh-CN" sz="2000" dirty="0"/>
              <a:t> </a:t>
            </a:r>
          </a:p>
          <a:p>
            <a:endParaRPr lang="en-US" altLang="zh-CN" dirty="0"/>
          </a:p>
          <a:p>
            <a:r>
              <a:rPr lang="en-US" altLang="zh-CN" sz="2000" dirty="0"/>
              <a:t>The Multi-link policy enables a unified framework that is flexible to apply multi-link operations to address different use cases.</a:t>
            </a:r>
          </a:p>
          <a:p>
            <a:endParaRPr lang="en-US" altLang="zh-CN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C3B02A-0089-4181-BA13-E698C4730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94017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E123E-7F6F-4888-89FD-82725511F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3266C-6549-44D1-951F-90612B90F7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11-19-0773-07-00be-multi-link-operation-framework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B50895-0DBD-45E5-833B-EF1E34A0D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7BB19-3354-4819-B46A-311F3005A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BE9E3C-7A29-44CC-B41B-225911161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4118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Multi-link operation is a </a:t>
            </a:r>
            <a:r>
              <a:rPr lang="en-GB" sz="2000" dirty="0"/>
              <a:t>feature agreed in EHT PAR.</a:t>
            </a:r>
          </a:p>
          <a:p>
            <a:pPr lvl="1"/>
            <a:r>
              <a:rPr lang="en-GB" sz="1800" dirty="0"/>
              <a:t>Multi-link/multi-channel aggregation and operation.</a:t>
            </a:r>
          </a:p>
          <a:p>
            <a:pPr lvl="1"/>
            <a:endParaRPr lang="en-US" dirty="0"/>
          </a:p>
          <a:p>
            <a:r>
              <a:rPr lang="en-US" altLang="zh-CN" sz="2000" dirty="0"/>
              <a:t>Multi-link operation is applicable to address many different use cases. Depending on the specific characteristics and requirements of these use cases, we need to configure different rules for Multi-link operation.</a:t>
            </a:r>
          </a:p>
          <a:p>
            <a:endParaRPr lang="en-US" altLang="zh-CN" sz="2000" dirty="0"/>
          </a:p>
          <a:p>
            <a:r>
              <a:rPr lang="en-US" altLang="zh-CN" sz="2000" dirty="0"/>
              <a:t>In this presentation, we call this set of rules the Multi-link policy, and propose </a:t>
            </a:r>
            <a:r>
              <a:rPr lang="en-US" sz="2000" dirty="0"/>
              <a:t>the fundamental framework for Multi-link policy.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FF7B34-C42F-40FF-9906-EFD2A8EEE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39029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Multi-link framework as shown in [1]</a:t>
            </a:r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7" name="TextBox 6"/>
          <p:cNvSpPr txBox="1"/>
          <p:nvPr/>
        </p:nvSpPr>
        <p:spPr>
          <a:xfrm>
            <a:off x="5724128" y="2216330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Example 2</a:t>
            </a:r>
            <a:endParaRPr lang="zh-CN" alt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1772072" y="2213248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Example 1</a:t>
            </a:r>
            <a:endParaRPr lang="zh-CN" altLang="en-US" sz="16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98" y="2852936"/>
            <a:ext cx="9045596" cy="2792814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0505DC-D7D9-4821-8D63-5DD78C711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5821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Multi-link operations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Multi-link operations between a multi-link AP logical entity and STAs can be divided into several aspects:</a:t>
            </a:r>
          </a:p>
          <a:p>
            <a:pPr lvl="1"/>
            <a:r>
              <a:rPr lang="en-US" altLang="zh-CN" sz="1600" dirty="0"/>
              <a:t>Pre-association </a:t>
            </a:r>
          </a:p>
          <a:p>
            <a:pPr lvl="1"/>
            <a:r>
              <a:rPr lang="en-US" altLang="zh-CN" sz="1600" dirty="0"/>
              <a:t>Post-association management plane</a:t>
            </a:r>
          </a:p>
          <a:p>
            <a:pPr lvl="1"/>
            <a:r>
              <a:rPr lang="en-US" altLang="zh-CN" sz="1600" dirty="0"/>
              <a:t>Post-association data plane</a:t>
            </a:r>
          </a:p>
          <a:p>
            <a:endParaRPr lang="en-US" altLang="zh-CN" dirty="0"/>
          </a:p>
          <a:p>
            <a:r>
              <a:rPr lang="en-US" altLang="zh-CN" sz="2000" dirty="0"/>
              <a:t>For each aspect, depending on the requirements of use cases, different Multi-link operation rules need to be enforced to regulate the behaviors of AP and STA.</a:t>
            </a:r>
          </a:p>
          <a:p>
            <a:endParaRPr lang="en-US" altLang="zh-CN" sz="2000" dirty="0"/>
          </a:p>
          <a:p>
            <a:r>
              <a:rPr lang="en-US" altLang="zh-CN" sz="2000" dirty="0"/>
              <a:t>In the following, we use two specific use cases, load balancing and traffic separation &amp; prioritization, to show how Multi-link operation rules vary with different scenarios.</a:t>
            </a:r>
            <a:endParaRPr lang="zh-CN" alt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3B3D512-55BB-4518-A848-D142B11C3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55703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92696"/>
            <a:ext cx="7701290" cy="508472"/>
          </a:xfrm>
        </p:spPr>
        <p:txBody>
          <a:bodyPr/>
          <a:lstStyle/>
          <a:p>
            <a:r>
              <a:rPr lang="en-US" altLang="zh-CN" dirty="0"/>
              <a:t>Load Balancing</a:t>
            </a:r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542760" y="1924508"/>
            <a:ext cx="936104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 operating on 2.4 GHz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61760" y="2760276"/>
            <a:ext cx="936104" cy="36004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AP2 operating on 5 GHz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66500" y="3312938"/>
            <a:ext cx="931364" cy="375665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AP3 operating on 6 GHz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339752" y="1700808"/>
            <a:ext cx="504056" cy="20300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STA1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345105" y="2038611"/>
            <a:ext cx="498703" cy="20745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000" dirty="0"/>
              <a:t>STA2</a:t>
            </a:r>
            <a:endParaRPr lang="zh-CN" altLang="en-US" sz="100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2327413" y="2348880"/>
            <a:ext cx="516395" cy="1935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STA3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327200" y="2832336"/>
            <a:ext cx="516819" cy="22122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STA4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318485" y="3368717"/>
            <a:ext cx="525323" cy="276307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STA5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6" name="Straight Arrow Connector 15"/>
          <p:cNvCxnSpPr>
            <a:stCxn id="6" idx="3"/>
            <a:endCxn id="9" idx="1"/>
          </p:cNvCxnSpPr>
          <p:nvPr/>
        </p:nvCxnSpPr>
        <p:spPr bwMode="auto">
          <a:xfrm flipV="1">
            <a:off x="1478864" y="1802309"/>
            <a:ext cx="860888" cy="3382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Straight Arrow Connector 17"/>
          <p:cNvCxnSpPr>
            <a:stCxn id="6" idx="3"/>
            <a:endCxn id="10" idx="1"/>
          </p:cNvCxnSpPr>
          <p:nvPr/>
        </p:nvCxnSpPr>
        <p:spPr bwMode="auto">
          <a:xfrm>
            <a:off x="1478864" y="2140532"/>
            <a:ext cx="866241" cy="18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" name="Straight Arrow Connector 19"/>
          <p:cNvCxnSpPr>
            <a:stCxn id="6" idx="3"/>
            <a:endCxn id="11" idx="1"/>
          </p:cNvCxnSpPr>
          <p:nvPr/>
        </p:nvCxnSpPr>
        <p:spPr bwMode="auto">
          <a:xfrm>
            <a:off x="1478864" y="2140532"/>
            <a:ext cx="848549" cy="30510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/>
          <p:cNvCxnSpPr>
            <a:stCxn id="7" idx="3"/>
            <a:endCxn id="13" idx="1"/>
          </p:cNvCxnSpPr>
          <p:nvPr/>
        </p:nvCxnSpPr>
        <p:spPr bwMode="auto">
          <a:xfrm>
            <a:off x="1497864" y="2940296"/>
            <a:ext cx="829336" cy="26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Straight Arrow Connector 25"/>
          <p:cNvCxnSpPr>
            <a:stCxn id="8" idx="3"/>
            <a:endCxn id="14" idx="1"/>
          </p:cNvCxnSpPr>
          <p:nvPr/>
        </p:nvCxnSpPr>
        <p:spPr bwMode="auto">
          <a:xfrm>
            <a:off x="1497864" y="3500771"/>
            <a:ext cx="820621" cy="61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5928922" y="1888885"/>
            <a:ext cx="937438" cy="40372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 operating on 2.4 GHz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928922" y="2742077"/>
            <a:ext cx="927542" cy="378239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AP2 operating on 5 GHz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5928922" y="3379112"/>
            <a:ext cx="927542" cy="36004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AP3 operating on 6 GHz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476896" y="1713733"/>
            <a:ext cx="504056" cy="25562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STA1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7475562" y="2168860"/>
            <a:ext cx="505390" cy="25202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STA2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7481935" y="3339124"/>
            <a:ext cx="499017" cy="220008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STA5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7481934" y="2991539"/>
            <a:ext cx="499017" cy="257441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STA4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7475562" y="3664266"/>
            <a:ext cx="505390" cy="223678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STA6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6" name="Straight Arrow Connector 35"/>
          <p:cNvCxnSpPr>
            <a:stCxn id="27" idx="3"/>
            <a:endCxn id="30" idx="1"/>
          </p:cNvCxnSpPr>
          <p:nvPr/>
        </p:nvCxnSpPr>
        <p:spPr bwMode="auto">
          <a:xfrm flipV="1">
            <a:off x="6866360" y="1841546"/>
            <a:ext cx="610536" cy="2491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7" name="Straight Arrow Connector 36"/>
          <p:cNvCxnSpPr>
            <a:stCxn id="27" idx="3"/>
            <a:endCxn id="31" idx="1"/>
          </p:cNvCxnSpPr>
          <p:nvPr/>
        </p:nvCxnSpPr>
        <p:spPr bwMode="auto">
          <a:xfrm>
            <a:off x="6866360" y="2090745"/>
            <a:ext cx="609202" cy="2041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0" name="Straight Arrow Connector 39"/>
          <p:cNvCxnSpPr>
            <a:stCxn id="28" idx="3"/>
            <a:endCxn id="34" idx="1"/>
          </p:cNvCxnSpPr>
          <p:nvPr/>
        </p:nvCxnSpPr>
        <p:spPr bwMode="auto">
          <a:xfrm>
            <a:off x="6856464" y="2931197"/>
            <a:ext cx="625470" cy="1890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1" name="Straight Arrow Connector 40"/>
          <p:cNvCxnSpPr>
            <a:stCxn id="29" idx="3"/>
            <a:endCxn id="35" idx="1"/>
          </p:cNvCxnSpPr>
          <p:nvPr/>
        </p:nvCxnSpPr>
        <p:spPr bwMode="auto">
          <a:xfrm>
            <a:off x="6856464" y="3559132"/>
            <a:ext cx="619098" cy="21697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5" name="Rectangle 44"/>
          <p:cNvSpPr/>
          <p:nvPr/>
        </p:nvSpPr>
        <p:spPr bwMode="auto">
          <a:xfrm>
            <a:off x="7481935" y="2583374"/>
            <a:ext cx="499018" cy="236491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STA3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8" name="Straight Arrow Connector 47"/>
          <p:cNvCxnSpPr>
            <a:stCxn id="28" idx="3"/>
            <a:endCxn id="45" idx="1"/>
          </p:cNvCxnSpPr>
          <p:nvPr/>
        </p:nvCxnSpPr>
        <p:spPr bwMode="auto">
          <a:xfrm flipV="1">
            <a:off x="6856464" y="2701620"/>
            <a:ext cx="625471" cy="2295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0" name="Straight Arrow Connector 49"/>
          <p:cNvCxnSpPr>
            <a:stCxn id="29" idx="3"/>
            <a:endCxn id="33" idx="1"/>
          </p:cNvCxnSpPr>
          <p:nvPr/>
        </p:nvCxnSpPr>
        <p:spPr bwMode="auto">
          <a:xfrm flipV="1">
            <a:off x="6856464" y="3449128"/>
            <a:ext cx="625471" cy="11000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3" name="Curved Left Arrow 52"/>
          <p:cNvSpPr/>
          <p:nvPr/>
        </p:nvSpPr>
        <p:spPr bwMode="auto">
          <a:xfrm>
            <a:off x="2860227" y="2372100"/>
            <a:ext cx="343750" cy="920472"/>
          </a:xfrm>
          <a:prstGeom prst="curvedLeftArrow">
            <a:avLst/>
          </a:prstGeom>
          <a:solidFill>
            <a:srgbClr val="00206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ight Arrow 53"/>
          <p:cNvSpPr/>
          <p:nvPr/>
        </p:nvSpPr>
        <p:spPr bwMode="auto">
          <a:xfrm>
            <a:off x="3518424" y="1811042"/>
            <a:ext cx="1900471" cy="504056"/>
          </a:xfrm>
          <a:prstGeom prst="rightArrow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5846306" y="1520788"/>
            <a:ext cx="1026427" cy="237626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39552" y="1491816"/>
            <a:ext cx="8329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AP MLLE</a:t>
            </a:r>
            <a:endParaRPr lang="zh-CN" altLang="en-US" dirty="0"/>
          </a:p>
        </p:txBody>
      </p:sp>
      <p:sp>
        <p:nvSpPr>
          <p:cNvPr id="57" name="Rectangle 56"/>
          <p:cNvSpPr/>
          <p:nvPr/>
        </p:nvSpPr>
        <p:spPr bwMode="auto">
          <a:xfrm>
            <a:off x="467544" y="1520788"/>
            <a:ext cx="1080120" cy="236305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868144" y="1474004"/>
            <a:ext cx="8329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AP MLLE</a:t>
            </a:r>
            <a:endParaRPr lang="zh-CN" alt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3254742" y="1438530"/>
            <a:ext cx="225895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/>
              <a:t>AP MLLE moves associated </a:t>
            </a:r>
          </a:p>
          <a:p>
            <a:r>
              <a:rPr lang="en-US" altLang="zh-CN" sz="1100" dirty="0"/>
              <a:t>STAs across links for load balancing</a:t>
            </a:r>
            <a:endParaRPr lang="zh-CN" altLang="en-US" sz="1100" dirty="0"/>
          </a:p>
        </p:txBody>
      </p:sp>
      <p:sp>
        <p:nvSpPr>
          <p:cNvPr id="133" name="TextBox 132"/>
          <p:cNvSpPr txBox="1"/>
          <p:nvPr/>
        </p:nvSpPr>
        <p:spPr>
          <a:xfrm>
            <a:off x="354143" y="4272937"/>
            <a:ext cx="805006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Main requirements for Multi-link operations for load balancing: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400" dirty="0"/>
              <a:t>Should enable frequent link transitions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400" dirty="0"/>
              <a:t>Maintain balanced load across multiple links and avoid congestion in any link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400" dirty="0"/>
              <a:t>Admission control may be enforced if one link is already heavily loaded</a:t>
            </a:r>
          </a:p>
          <a:p>
            <a:endParaRPr lang="en-US" altLang="zh-CN" dirty="0"/>
          </a:p>
          <a:p>
            <a:r>
              <a:rPr lang="en-US" altLang="zh-CN" sz="1400" dirty="0"/>
              <a:t>We therefore need to define the following rules: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400" dirty="0"/>
              <a:t>Link transition: A way to enable the AP MLLE to initiate link transitions for STA </a:t>
            </a:r>
            <a:r>
              <a:rPr lang="en-US" altLang="zh-CN" sz="1400" dirty="0" err="1"/>
              <a:t>MLLEs.</a:t>
            </a:r>
            <a:r>
              <a:rPr lang="en-US" altLang="zh-CN" sz="1400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400" dirty="0"/>
              <a:t>Pre-association: A way to enable the AP MLLE to control and designate specific links for performing Multi-link setup and association.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  <p:sp>
        <p:nvSpPr>
          <p:cNvPr id="44" name="Rectangle 43"/>
          <p:cNvSpPr/>
          <p:nvPr/>
        </p:nvSpPr>
        <p:spPr bwMode="auto">
          <a:xfrm>
            <a:off x="3806678" y="3660164"/>
            <a:ext cx="505390" cy="22367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STA6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5" name="Straight Arrow Connector 14"/>
          <p:cNvCxnSpPr>
            <a:stCxn id="44" idx="1"/>
          </p:cNvCxnSpPr>
          <p:nvPr/>
        </p:nvCxnSpPr>
        <p:spPr bwMode="auto">
          <a:xfrm flipH="1" flipV="1">
            <a:off x="2982036" y="2166512"/>
            <a:ext cx="824642" cy="16054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21" name="Straight Arrow Connector 20"/>
          <p:cNvCxnSpPr>
            <a:stCxn id="44" idx="1"/>
            <a:endCxn id="14" idx="3"/>
          </p:cNvCxnSpPr>
          <p:nvPr/>
        </p:nvCxnSpPr>
        <p:spPr bwMode="auto">
          <a:xfrm flipH="1" flipV="1">
            <a:off x="2843808" y="3506871"/>
            <a:ext cx="962870" cy="2651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3378153" y="314707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No !</a:t>
            </a:r>
            <a:endParaRPr lang="zh-CN" altLang="en-US" sz="1600" dirty="0"/>
          </a:p>
        </p:txBody>
      </p:sp>
      <p:sp>
        <p:nvSpPr>
          <p:cNvPr id="51" name="TextBox 50"/>
          <p:cNvSpPr txBox="1"/>
          <p:nvPr/>
        </p:nvSpPr>
        <p:spPr>
          <a:xfrm>
            <a:off x="2999694" y="3430950"/>
            <a:ext cx="4831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Yes</a:t>
            </a:r>
            <a:endParaRPr lang="zh-CN" alt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3321138" y="2997955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X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260293" y="2297001"/>
            <a:ext cx="2547492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/>
              <a:t>AP MLLE implements admission control </a:t>
            </a:r>
          </a:p>
          <a:p>
            <a:r>
              <a:rPr lang="en-US" altLang="zh-CN" sz="1100" dirty="0"/>
              <a:t>for unassociated STAs in each link to </a:t>
            </a:r>
          </a:p>
          <a:p>
            <a:r>
              <a:rPr lang="en-US" altLang="zh-CN" sz="1100" dirty="0"/>
              <a:t>avoid congestion</a:t>
            </a:r>
            <a:endParaRPr lang="zh-CN" altLang="en-US" sz="110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EFBB22-984E-4AAF-A41E-DA67BA60E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3820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94665"/>
            <a:ext cx="7701290" cy="508472"/>
          </a:xfrm>
        </p:spPr>
        <p:txBody>
          <a:bodyPr/>
          <a:lstStyle/>
          <a:p>
            <a:r>
              <a:rPr lang="en-US" altLang="zh-CN" dirty="0"/>
              <a:t>Traffic Separation &amp; Prioritization</a:t>
            </a:r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1215113" y="2079592"/>
            <a:ext cx="936104" cy="3600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 operating on 2.4 GHz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197948" y="2609750"/>
            <a:ext cx="936104" cy="436106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AP2 operating on 5 GHz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30511" y="3272811"/>
            <a:ext cx="936104" cy="360039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AP3 operating on 6 GHz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502528" y="1926991"/>
            <a:ext cx="511779" cy="25542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STA1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503533" y="2279234"/>
            <a:ext cx="504056" cy="25717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STA2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502528" y="2636414"/>
            <a:ext cx="505061" cy="232038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STA3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Straight Arrow Connector 11"/>
          <p:cNvCxnSpPr>
            <a:stCxn id="6" idx="3"/>
            <a:endCxn id="9" idx="1"/>
          </p:cNvCxnSpPr>
          <p:nvPr/>
        </p:nvCxnSpPr>
        <p:spPr bwMode="auto">
          <a:xfrm flipV="1">
            <a:off x="2151217" y="2054704"/>
            <a:ext cx="351311" cy="2049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" name="Straight Arrow Connector 12"/>
          <p:cNvCxnSpPr>
            <a:stCxn id="6" idx="3"/>
            <a:endCxn id="10" idx="1"/>
          </p:cNvCxnSpPr>
          <p:nvPr/>
        </p:nvCxnSpPr>
        <p:spPr bwMode="auto">
          <a:xfrm>
            <a:off x="2151217" y="2259612"/>
            <a:ext cx="352316" cy="14821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Arrow Connector 13"/>
          <p:cNvCxnSpPr>
            <a:stCxn id="7" idx="3"/>
            <a:endCxn id="11" idx="1"/>
          </p:cNvCxnSpPr>
          <p:nvPr/>
        </p:nvCxnSpPr>
        <p:spPr bwMode="auto">
          <a:xfrm flipV="1">
            <a:off x="2134052" y="2752433"/>
            <a:ext cx="368476" cy="753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1187624" y="1560728"/>
            <a:ext cx="8329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AP MLLE</a:t>
            </a:r>
            <a:endParaRPr lang="zh-CN" altLang="en-US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1157941" y="1513478"/>
            <a:ext cx="1065284" cy="2214671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2502283" y="3196952"/>
            <a:ext cx="578708" cy="301621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STA5</a:t>
            </a: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2502283" y="2944129"/>
            <a:ext cx="505306" cy="212356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STA4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9" name="Straight Arrow Connector 18"/>
          <p:cNvCxnSpPr>
            <a:stCxn id="7" idx="3"/>
            <a:endCxn id="18" idx="1"/>
          </p:cNvCxnSpPr>
          <p:nvPr/>
        </p:nvCxnSpPr>
        <p:spPr bwMode="auto">
          <a:xfrm>
            <a:off x="2134052" y="2827803"/>
            <a:ext cx="368231" cy="22250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" name="Straight Arrow Connector 19"/>
          <p:cNvCxnSpPr>
            <a:stCxn id="8" idx="3"/>
            <a:endCxn id="17" idx="2"/>
          </p:cNvCxnSpPr>
          <p:nvPr/>
        </p:nvCxnSpPr>
        <p:spPr bwMode="auto">
          <a:xfrm flipV="1">
            <a:off x="2166615" y="3347763"/>
            <a:ext cx="335668" cy="1050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2" name="Straight Arrow Connector 21"/>
          <p:cNvCxnSpPr>
            <a:stCxn id="8" idx="3"/>
            <a:endCxn id="71" idx="2"/>
          </p:cNvCxnSpPr>
          <p:nvPr/>
        </p:nvCxnSpPr>
        <p:spPr bwMode="auto">
          <a:xfrm>
            <a:off x="2166615" y="3452831"/>
            <a:ext cx="343256" cy="2167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3" name="Rectangle 22"/>
          <p:cNvSpPr/>
          <p:nvPr/>
        </p:nvSpPr>
        <p:spPr bwMode="auto">
          <a:xfrm>
            <a:off x="7084425" y="1573887"/>
            <a:ext cx="576064" cy="360040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7042040" y="2115482"/>
            <a:ext cx="660835" cy="468052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26722" y="1616785"/>
            <a:ext cx="13409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STAs with mainly </a:t>
            </a:r>
          </a:p>
          <a:p>
            <a:r>
              <a:rPr lang="en-US" altLang="zh-CN" dirty="0"/>
              <a:t>Voice traffic</a:t>
            </a:r>
            <a:endParaRPr lang="zh-CN" alt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639523" y="2186117"/>
            <a:ext cx="13024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STAs with mainly</a:t>
            </a:r>
          </a:p>
          <a:p>
            <a:r>
              <a:rPr lang="en-US" altLang="zh-CN" dirty="0"/>
              <a:t>Video traffic</a:t>
            </a:r>
            <a:endParaRPr lang="zh-CN" altLang="en-US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5687476" y="2283449"/>
            <a:ext cx="496145" cy="25069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STA7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682905" y="2967980"/>
            <a:ext cx="554772" cy="24165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STA9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5652783" y="2609990"/>
            <a:ext cx="600889" cy="267324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STA8</a:t>
            </a:r>
            <a:endParaRPr kumimoji="0" lang="zh-CN" alt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827706" y="1383900"/>
            <a:ext cx="3350877" cy="1766259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455014" y="1447508"/>
            <a:ext cx="150874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/>
              <a:t>2.4/5 GHz links serve </a:t>
            </a:r>
          </a:p>
          <a:p>
            <a:r>
              <a:rPr lang="en-US" altLang="zh-CN" sz="1100" dirty="0"/>
              <a:t>STAs with voice traffic</a:t>
            </a:r>
            <a:endParaRPr lang="zh-CN" altLang="en-US" sz="1100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809191" y="3208687"/>
            <a:ext cx="3369392" cy="724369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994833" y="3275435"/>
            <a:ext cx="1233030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/>
              <a:t>6 GHz link serves </a:t>
            </a:r>
          </a:p>
          <a:p>
            <a:r>
              <a:rPr lang="en-US" altLang="zh-CN" sz="1100" dirty="0"/>
              <a:t>STAs with video </a:t>
            </a:r>
          </a:p>
          <a:p>
            <a:r>
              <a:rPr lang="en-US" altLang="zh-CN" sz="1100" dirty="0"/>
              <a:t>traffic</a:t>
            </a:r>
            <a:endParaRPr lang="zh-CN" altLang="en-US" sz="1100" dirty="0"/>
          </a:p>
        </p:txBody>
      </p:sp>
      <p:sp>
        <p:nvSpPr>
          <p:cNvPr id="35" name="Oval 34"/>
          <p:cNvSpPr/>
          <p:nvPr/>
        </p:nvSpPr>
        <p:spPr bwMode="auto">
          <a:xfrm>
            <a:off x="4985453" y="2118091"/>
            <a:ext cx="1938866" cy="151476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001366" y="1673856"/>
            <a:ext cx="1943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New STAs associate to links</a:t>
            </a:r>
          </a:p>
          <a:p>
            <a:r>
              <a:rPr lang="en-US" altLang="zh-CN" dirty="0"/>
              <a:t>based on their traffic type</a:t>
            </a:r>
            <a:endParaRPr lang="zh-CN" altLang="en-US" dirty="0"/>
          </a:p>
        </p:txBody>
      </p:sp>
      <p:cxnSp>
        <p:nvCxnSpPr>
          <p:cNvPr id="37" name="Straight Arrow Connector 36"/>
          <p:cNvCxnSpPr>
            <a:stCxn id="28" idx="1"/>
          </p:cNvCxnSpPr>
          <p:nvPr/>
        </p:nvCxnSpPr>
        <p:spPr bwMode="auto">
          <a:xfrm flipH="1" flipV="1">
            <a:off x="3535144" y="2632242"/>
            <a:ext cx="2147761" cy="4565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38" name="Straight Arrow Connector 37"/>
          <p:cNvCxnSpPr>
            <a:stCxn id="30" idx="2"/>
          </p:cNvCxnSpPr>
          <p:nvPr/>
        </p:nvCxnSpPr>
        <p:spPr bwMode="auto">
          <a:xfrm flipH="1">
            <a:off x="3616134" y="2743652"/>
            <a:ext cx="2036649" cy="7941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 flipH="1">
            <a:off x="3508191" y="2412853"/>
            <a:ext cx="2174714" cy="2253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71" name="Oval 70"/>
          <p:cNvSpPr/>
          <p:nvPr/>
        </p:nvSpPr>
        <p:spPr bwMode="auto">
          <a:xfrm>
            <a:off x="2509871" y="3518810"/>
            <a:ext cx="578708" cy="301621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STA6</a:t>
            </a: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83568" y="4036489"/>
            <a:ext cx="805006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300" dirty="0"/>
              <a:t>Main requirements for Multi-link operations for traffic separation and prioritization: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300" dirty="0"/>
              <a:t>TID-to-link mapping: different TIDs are separated to different links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300" dirty="0"/>
              <a:t>Admission control can be enforced based on traffic types of unassociated STAs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300" dirty="0"/>
              <a:t>Restrictions on link transition and aggregation due to TID-to-link mapping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300" dirty="0"/>
              <a:t>EDCA parameters can be adjusted to prioritize certain types of traffic in certain links (for example, use Trigger-based only channel access)</a:t>
            </a:r>
          </a:p>
          <a:p>
            <a:endParaRPr lang="en-US" altLang="zh-CN" sz="1300" dirty="0"/>
          </a:p>
          <a:p>
            <a:r>
              <a:rPr lang="en-US" altLang="zh-CN" sz="1300" dirty="0"/>
              <a:t>We therefore need to define the following rules: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300" dirty="0"/>
              <a:t>TID-to-link mapping: A way to enable AP MLLE to split TIDs across different links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300" dirty="0"/>
              <a:t>EDCA parameters: A way to enable AP MLLE adjusts EDCA parameters in certain link(s) and may use trigger-based only access in certain link(s)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300" dirty="0"/>
              <a:t>Pre-association: A way to allow the AP to restrict pre-association traffic on certain links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F250E4-4550-4672-A4EF-924A0B909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67834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Multi-link policy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/>
              <a:t>As shown, different use cases require Multi-link operations be used in different manners, therefore a set of operating rules between the AP MLLE and STA MLLEs need to be determined and imposed to regulate AP/STA behaviors based on specific requirements of use cases . We call this set of rules the Multi-link policy.</a:t>
            </a:r>
          </a:p>
          <a:p>
            <a:endParaRPr lang="en-US" altLang="zh-CN" sz="1600" dirty="0"/>
          </a:p>
          <a:p>
            <a:r>
              <a:rPr lang="en-US" altLang="zh-CN" sz="1600" dirty="0"/>
              <a:t>We propose to define a way to specify and advertise the Multi-link policy enforced by a Multi-link AP logical entity, which STAs have to comply with. </a:t>
            </a:r>
          </a:p>
          <a:p>
            <a:pPr lvl="1"/>
            <a:r>
              <a:rPr lang="en-US" altLang="zh-CN" sz="1200" dirty="0"/>
              <a:t>The Multi-link Policy is included in broadcast frames like Beacon frame and Probe Response frame, or unicast frames addressed to each STA MLLE individually.</a:t>
            </a:r>
          </a:p>
          <a:p>
            <a:pPr lvl="1"/>
            <a:r>
              <a:rPr lang="en-US" altLang="zh-CN" sz="1200" dirty="0"/>
              <a:t>AP MLLE can dynamically adjust certain parameters of Multi-link Policy according to specific use cases it currently focuses, by simply updating the Multi-link Policy and advertising it to STAs.</a:t>
            </a:r>
          </a:p>
          <a:p>
            <a:pPr lvl="1"/>
            <a:r>
              <a:rPr lang="en-US" altLang="zh-CN" sz="1200" dirty="0"/>
              <a:t>This Multi-link Policy could be signaled by a separate element, or part of other elements, as long as the functions are covered.</a:t>
            </a:r>
          </a:p>
          <a:p>
            <a:endParaRPr lang="en-US" altLang="zh-CN" sz="1600" dirty="0"/>
          </a:p>
          <a:p>
            <a:r>
              <a:rPr lang="en-US" altLang="zh-CN" sz="1600" dirty="0"/>
              <a:t>We therefore establish a unified framework that is flexible enough to apply multi-link operations to address different use cases.</a:t>
            </a:r>
          </a:p>
          <a:p>
            <a:endParaRPr lang="en-US" altLang="zh-CN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B5924-7060-490B-991D-2CC6CA1B0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93806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 of Multi-link Policy element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/>
              <a:t>If defined as a separate element, we can introduce a new Multi-link Policy element.</a:t>
            </a:r>
          </a:p>
          <a:p>
            <a:r>
              <a:rPr lang="en-US" altLang="zh-CN" sz="1800" dirty="0"/>
              <a:t>Since some aspects of the Multi-link policy apply across different links (like band transition and aggregation), while some can be link-dependent (like TIDs allowed, channel access), we propose to define the Multi-link Policy element as follows:</a:t>
            </a:r>
          </a:p>
          <a:p>
            <a:pPr lvl="1"/>
            <a:r>
              <a:rPr lang="en-US" altLang="zh-CN" sz="1400" dirty="0"/>
              <a:t>The Common Policy </a:t>
            </a:r>
            <a:r>
              <a:rPr lang="en-US" altLang="zh-CN" sz="1400" dirty="0" err="1"/>
              <a:t>subelement</a:t>
            </a:r>
            <a:r>
              <a:rPr lang="en-US" altLang="zh-CN" sz="1400" dirty="0"/>
              <a:t> defines the policy applied across all enabled links.</a:t>
            </a:r>
          </a:p>
          <a:p>
            <a:pPr lvl="1"/>
            <a:r>
              <a:rPr lang="en-US" altLang="zh-CN" sz="1400" dirty="0"/>
              <a:t>Each Link Specific Policy </a:t>
            </a:r>
            <a:r>
              <a:rPr lang="en-US" altLang="zh-CN" sz="1400" dirty="0" err="1"/>
              <a:t>subelement</a:t>
            </a:r>
            <a:r>
              <a:rPr lang="en-US" altLang="zh-CN" sz="1400" dirty="0"/>
              <a:t> defines the policy that only applies to one specific link.</a:t>
            </a:r>
          </a:p>
          <a:p>
            <a:pPr lvl="1"/>
            <a:r>
              <a:rPr lang="en-US" altLang="zh-CN" sz="1400" dirty="0"/>
              <a:t>This is similar to the 11ax Trigger frame which consists of a Common Info field and several User Info fields. </a:t>
            </a:r>
          </a:p>
          <a:p>
            <a:endParaRPr lang="zh-CN" alt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6581852"/>
              </p:ext>
            </p:extLst>
          </p:nvPr>
        </p:nvGraphicFramePr>
        <p:xfrm>
          <a:off x="1010889" y="4921524"/>
          <a:ext cx="7119048" cy="1368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98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98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98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9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98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8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98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98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69567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Element</a:t>
                      </a:r>
                      <a:r>
                        <a:rPr lang="en-US" altLang="zh-CN" sz="1200" baseline="0" dirty="0"/>
                        <a:t> ID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Length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Element ID</a:t>
                      </a:r>
                      <a:r>
                        <a:rPr lang="en-US" altLang="zh-CN" sz="1200" baseline="0" dirty="0"/>
                        <a:t> Extension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Common Policy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Link Specific Policy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Link Specific Policy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…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Link Specific Policy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58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TBD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TBD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TBD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…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TBD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63841B-5642-43D6-89AD-9F67BBAA1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05965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Illustration of Multi-link Policy element</a:t>
            </a:r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148531"/>
              </p:ext>
            </p:extLst>
          </p:nvPr>
        </p:nvGraphicFramePr>
        <p:xfrm>
          <a:off x="3563888" y="1931678"/>
          <a:ext cx="4800532" cy="1368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01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01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01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01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9567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Common Policy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00B050"/>
                          </a:solidFill>
                        </a:rPr>
                        <a:t>Link Specific Policy (Link</a:t>
                      </a:r>
                      <a:r>
                        <a:rPr lang="en-US" altLang="zh-CN" sz="1200" baseline="0" dirty="0">
                          <a:solidFill>
                            <a:srgbClr val="00B050"/>
                          </a:solidFill>
                        </a:rPr>
                        <a:t> 1, </a:t>
                      </a:r>
                      <a:r>
                        <a:rPr lang="en-US" altLang="zh-CN" sz="1200" dirty="0">
                          <a:solidFill>
                            <a:srgbClr val="00B050"/>
                          </a:solidFill>
                        </a:rPr>
                        <a:t>2.4 GHz)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00B0F0"/>
                          </a:solidFill>
                        </a:rPr>
                        <a:t>Link Specific Policy (Link</a:t>
                      </a:r>
                      <a:r>
                        <a:rPr lang="en-US" altLang="zh-CN" sz="1200" baseline="0" dirty="0">
                          <a:solidFill>
                            <a:srgbClr val="00B0F0"/>
                          </a:solidFill>
                        </a:rPr>
                        <a:t> 2, </a:t>
                      </a:r>
                      <a:r>
                        <a:rPr lang="en-US" altLang="zh-CN" sz="1200" dirty="0">
                          <a:solidFill>
                            <a:srgbClr val="00B0F0"/>
                          </a:solidFill>
                        </a:rPr>
                        <a:t>5 GHz)</a:t>
                      </a:r>
                      <a:endParaRPr lang="zh-CN" altLang="en-US" sz="12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Link Specific Policy (Link 3, 6 GHz)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585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00B050"/>
                          </a:solidFill>
                        </a:rPr>
                        <a:t>TBD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00B0F0"/>
                          </a:solidFill>
                        </a:rPr>
                        <a:t>TBD</a:t>
                      </a:r>
                      <a:endParaRPr lang="zh-CN" altLang="en-US" sz="12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TBD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3613" y="3488503"/>
            <a:ext cx="4222750" cy="2959100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 bwMode="auto">
          <a:xfrm>
            <a:off x="2079056" y="4437112"/>
            <a:ext cx="4377307" cy="1296144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3707904" y="3309425"/>
            <a:ext cx="0" cy="11276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flipH="1">
            <a:off x="3347864" y="3309425"/>
            <a:ext cx="1656184" cy="163174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4427984" y="3309425"/>
            <a:ext cx="1872208" cy="17037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H="1">
            <a:off x="5580112" y="3296025"/>
            <a:ext cx="1872208" cy="17037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918FAC-ED2F-4152-B183-FE5989C2C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49716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72864</TotalTime>
  <Words>1118</Words>
  <Application>Microsoft Office PowerPoint</Application>
  <PresentationFormat>On-screen Show (4:3)</PresentationFormat>
  <Paragraphs>200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Qualcomm Office Regular</vt:lpstr>
      <vt:lpstr>Qualcomm Regular</vt:lpstr>
      <vt:lpstr>Arial</vt:lpstr>
      <vt:lpstr>Times New Roman</vt:lpstr>
      <vt:lpstr>802-11-Submission</vt:lpstr>
      <vt:lpstr>Multi-link Policy Framework</vt:lpstr>
      <vt:lpstr>Abstract</vt:lpstr>
      <vt:lpstr>Multi-link framework as shown in [1]</vt:lpstr>
      <vt:lpstr>Multi-link operations</vt:lpstr>
      <vt:lpstr>Load Balancing</vt:lpstr>
      <vt:lpstr>Traffic Separation &amp; Prioritization</vt:lpstr>
      <vt:lpstr>Multi-link policy</vt:lpstr>
      <vt:lpstr>Example of Multi-link Policy element</vt:lpstr>
      <vt:lpstr>Illustration of Multi-link Policy element</vt:lpstr>
      <vt:lpstr>Conclusions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policy framework</dc:title>
  <dc:creator>cheng.chen@intel.com</dc:creator>
  <cp:keywords>CTPClassification=CTP_NT</cp:keywords>
  <cp:lastModifiedBy>Chen, Cheng</cp:lastModifiedBy>
  <cp:revision>1776</cp:revision>
  <cp:lastPrinted>1998-02-10T13:28:06Z</cp:lastPrinted>
  <dcterms:created xsi:type="dcterms:W3CDTF">2004-12-02T14:01:45Z</dcterms:created>
  <dcterms:modified xsi:type="dcterms:W3CDTF">2019-11-08T22:43:03Z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6ad850d7-3e93-4a42-a6e9-fe7381aedbf6</vt:lpwstr>
  </property>
  <property fmtid="{D5CDD505-2E9C-101B-9397-08002B2CF9AE}" pid="4" name="CTP_TimeStamp">
    <vt:lpwstr>2019-11-08 22:43:02Z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