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257" r:id="rId3"/>
    <p:sldId id="266" r:id="rId4"/>
    <p:sldId id="263" r:id="rId5"/>
    <p:sldId id="265" r:id="rId6"/>
    <p:sldId id="267" r:id="rId7"/>
    <p:sldId id="276" r:id="rId8"/>
    <p:sldId id="270" r:id="rId9"/>
    <p:sldId id="271" r:id="rId10"/>
    <p:sldId id="278" r:id="rId11"/>
    <p:sldId id="279" r:id="rId12"/>
    <p:sldId id="280" r:id="rId13"/>
    <p:sldId id="281" r:id="rId14"/>
    <p:sldId id="282" r:id="rId15"/>
    <p:sldId id="283" r:id="rId16"/>
    <p:sldId id="269" r:id="rId17"/>
    <p:sldId id="264" r:id="rId18"/>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2" autoAdjust="0"/>
    <p:restoredTop sz="98072" autoAdjust="0"/>
  </p:normalViewPr>
  <p:slideViewPr>
    <p:cSldViewPr>
      <p:cViewPr varScale="1">
        <p:scale>
          <a:sx n="66" d="100"/>
          <a:sy n="66" d="100"/>
        </p:scale>
        <p:origin x="-762" y="-9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802.11-19/1929r0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de-DE" smtClean="0"/>
              <a:t>January 2020</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Stephan Sand, German Aerospace Center (DLR)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802.11-19/1929r0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de-DE" smtClean="0"/>
              <a:t>January 2020</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Stephan Sand, German Aerospace Center (DLR)</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b="0" dirty="0" smtClean="0"/>
              <a:t>If we divide both side (</a:t>
            </a:r>
            <a:r>
              <a:rPr lang="en-US" b="0" dirty="0" err="1" smtClean="0"/>
              <a:t>P_Rx</a:t>
            </a:r>
            <a:r>
              <a:rPr lang="en-US" b="0" dirty="0" smtClean="0"/>
              <a:t>,</a:t>
            </a:r>
            <a:r>
              <a:rPr lang="en-US" b="0" baseline="0" dirty="0" smtClean="0"/>
              <a:t> </a:t>
            </a:r>
            <a:r>
              <a:rPr lang="en-US" b="0" baseline="0" dirty="0" err="1" smtClean="0"/>
              <a:t>P_Tx</a:t>
            </a:r>
            <a:r>
              <a:rPr lang="en-US" b="0" baseline="0" dirty="0" smtClean="0"/>
              <a:t>) </a:t>
            </a:r>
            <a:r>
              <a:rPr lang="en-US" b="0" dirty="0" smtClean="0"/>
              <a:t>by the noise power you get the relationship between the SNR to distance and frequency. Basically, SNR is inversely proportional to d^2 and f^2.</a:t>
            </a:r>
          </a:p>
          <a:p>
            <a:r>
              <a:rPr lang="en-US" b="0" dirty="0" smtClean="0"/>
              <a:t>Please note that we didn’t take this relationship in consideration in our simulations. We randomly combined different distance and SNR values without considering the relationship.</a:t>
            </a:r>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r>
              <a:rPr lang="en-US" dirty="0" smtClean="0">
                <a:solidFill>
                  <a:srgbClr val="FF0000"/>
                </a:solidFill>
              </a:rPr>
              <a:t>At small distances: maximum MPC delay =&gt; MPC delay &gt; LOS delay</a:t>
            </a:r>
          </a:p>
          <a:p>
            <a:r>
              <a:rPr lang="en-US" dirty="0" smtClean="0">
                <a:solidFill>
                  <a:srgbClr val="FF0000"/>
                </a:solidFill>
              </a:rPr>
              <a:t>At large distances: MPC delay == LOS delay</a:t>
            </a:r>
          </a:p>
          <a:p>
            <a:endParaRPr lang="en-US" dirty="0"/>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SAGE is an Expectation-Maximization (EM) based method. The main difference to the classic EM is that we estimate each of the parameters separately to decrease complexity. First, we estimate the delay coarsely using correlation between the LTF (Long Training Field) with the received signal. Afterwards, we maximize the expectation by searching around the coarse estimate with a higher resolution until we get the maximum correlation value.</a:t>
            </a:r>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SAGE is an Expectation-Maximization (EM) based method. The main difference to the classic EM is that we estimate each of the parameters separately to decrease complexity. First, we estimate the delay coarsely using correlation between the LTF (Long Training Field) with the received signal. Afterwards, we maximize the expectation by searching around the coarse estimate with a higher resolution until we get the maximum correlation value.</a:t>
            </a:r>
          </a:p>
        </p:txBody>
      </p:sp>
    </p:spTree>
    <p:extLst>
      <p:ext uri="{BB962C8B-B14F-4D97-AF65-F5344CB8AC3E}">
        <p14:creationId xmlns:p14="http://schemas.microsoft.com/office/powerpoint/2010/main"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dirty="0" smtClean="0"/>
              <a:t>CDF shows how much errors fall below a certain value. x-axis is distance error in meter and y-axis is the percentage. For example: 70% of errors are less than 2m.</a:t>
            </a:r>
          </a:p>
          <a:p>
            <a:endParaRPr lang="en-US" dirty="0"/>
          </a:p>
        </p:txBody>
      </p:sp>
    </p:spTree>
    <p:extLst>
      <p:ext uri="{BB962C8B-B14F-4D97-AF65-F5344CB8AC3E}">
        <p14:creationId xmlns:p14="http://schemas.microsoft.com/office/powerpoint/2010/main"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802.11-19/1929r0</a:t>
            </a:r>
            <a:endParaRPr lang="en-US"/>
          </a:p>
        </p:txBody>
      </p:sp>
      <p:sp>
        <p:nvSpPr>
          <p:cNvPr id="5" name="Rectangle 3"/>
          <p:cNvSpPr>
            <a:spLocks noGrp="1" noChangeArrowheads="1"/>
          </p:cNvSpPr>
          <p:nvPr>
            <p:ph type="dt"/>
          </p:nvPr>
        </p:nvSpPr>
        <p:spPr>
          <a:ln/>
        </p:spPr>
        <p:txBody>
          <a:bodyPr/>
          <a:lstStyle/>
          <a:p>
            <a:r>
              <a:rPr lang="de-DE" smtClean="0"/>
              <a:t>January 2020</a:t>
            </a:r>
            <a:endParaRPr lang="en-US"/>
          </a:p>
        </p:txBody>
      </p:sp>
      <p:sp>
        <p:nvSpPr>
          <p:cNvPr id="6" name="Rectangle 6"/>
          <p:cNvSpPr>
            <a:spLocks noGrp="1" noChangeArrowheads="1"/>
          </p:cNvSpPr>
          <p:nvPr>
            <p:ph type="ftr"/>
          </p:nvPr>
        </p:nvSpPr>
        <p:spPr>
          <a:ln/>
        </p:spPr>
        <p:txBody>
          <a:bodyPr/>
          <a:lstStyle/>
          <a:p>
            <a:r>
              <a:rPr lang="en-US" smtClean="0"/>
              <a:t>Stephan Sand, German Aerospace Center (DLR)</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smtClean="0"/>
              <a:t>Titelmasterformat durch Klicken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Date Placeholder 3"/>
          <p:cNvSpPr>
            <a:spLocks noGrp="1"/>
          </p:cNvSpPr>
          <p:nvPr>
            <p:ph type="dt" idx="10"/>
          </p:nvPr>
        </p:nvSpPr>
        <p:spPr/>
        <p:txBody>
          <a:bodyPr/>
          <a:lstStyle>
            <a:lvl1pPr>
              <a:defRPr/>
            </a:lvl1pPr>
          </a:lstStyle>
          <a:p>
            <a:r>
              <a:rPr lang="de-DE" smtClean="0"/>
              <a:t>January 2020</a:t>
            </a:r>
            <a:endParaRPr lang="en-GB" dirty="0"/>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Stephan Sand, German Aerospace Center (DLR)</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smtClean="0"/>
              <a:t>January 2020</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e Placeholder 3"/>
          <p:cNvSpPr>
            <a:spLocks noGrp="1"/>
          </p:cNvSpPr>
          <p:nvPr>
            <p:ph type="dt" idx="10"/>
          </p:nvPr>
        </p:nvSpPr>
        <p:spPr/>
        <p:txBody>
          <a:bodyPr/>
          <a:lstStyle>
            <a:lvl1pPr>
              <a:defRPr/>
            </a:lvl1pPr>
          </a:lstStyle>
          <a:p>
            <a:r>
              <a:rPr lang="de-DE" smtClean="0"/>
              <a:t>January 2020</a:t>
            </a:r>
            <a:endParaRPr lang="en-GB"/>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idx="10"/>
          </p:nvPr>
        </p:nvSpPr>
        <p:spPr/>
        <p:txBody>
          <a:bodyPr/>
          <a:lstStyle>
            <a:lvl1pPr>
              <a:defRPr/>
            </a:lvl1pPr>
          </a:lstStyle>
          <a:p>
            <a:r>
              <a:rPr lang="de-DE" smtClean="0"/>
              <a:t>January 2020</a:t>
            </a:r>
            <a:endParaRPr lang="en-GB"/>
          </a:p>
        </p:txBody>
      </p:sp>
      <p:sp>
        <p:nvSpPr>
          <p:cNvPr id="6" name="Footer Placeholder 5"/>
          <p:cNvSpPr>
            <a:spLocks noGrp="1"/>
          </p:cNvSpPr>
          <p:nvPr>
            <p:ph type="ftr" idx="11"/>
          </p:nvPr>
        </p:nvSpPr>
        <p:spPr/>
        <p:txBody>
          <a:bodyPr/>
          <a:lstStyle>
            <a:lvl1pPr>
              <a:defRPr/>
            </a:lvl1pPr>
          </a:lstStyle>
          <a:p>
            <a:r>
              <a:rPr lang="en-GB" smtClean="0"/>
              <a:t>Stephan Sand, German Aerospace Center (DLR)</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idx="10"/>
          </p:nvPr>
        </p:nvSpPr>
        <p:spPr/>
        <p:txBody>
          <a:bodyPr/>
          <a:lstStyle>
            <a:lvl1pPr>
              <a:defRPr/>
            </a:lvl1pPr>
          </a:lstStyle>
          <a:p>
            <a:r>
              <a:rPr lang="de-DE" smtClean="0"/>
              <a:t>January 2020</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Stephan Sand, German Aerospace Center (DLR)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idx="10"/>
          </p:nvPr>
        </p:nvSpPr>
        <p:spPr/>
        <p:txBody>
          <a:bodyPr/>
          <a:lstStyle>
            <a:lvl1pPr>
              <a:defRPr/>
            </a:lvl1pPr>
          </a:lstStyle>
          <a:p>
            <a:r>
              <a:rPr lang="de-DE" smtClean="0"/>
              <a:t>January 2020</a:t>
            </a:r>
            <a:endParaRPr lang="en-GB"/>
          </a:p>
        </p:txBody>
      </p:sp>
      <p:sp>
        <p:nvSpPr>
          <p:cNvPr id="4" name="Footer Placeholder 3"/>
          <p:cNvSpPr>
            <a:spLocks noGrp="1"/>
          </p:cNvSpPr>
          <p:nvPr>
            <p:ph type="ftr" idx="11"/>
          </p:nvPr>
        </p:nvSpPr>
        <p:spPr/>
        <p:txBody>
          <a:bodyPr/>
          <a:lstStyle>
            <a:lvl1pPr>
              <a:defRPr/>
            </a:lvl1pPr>
          </a:lstStyle>
          <a:p>
            <a:r>
              <a:rPr lang="en-GB" smtClean="0"/>
              <a:t>Stephan Sand, German Aerospace Center (DLR)</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smtClean="0"/>
              <a:t>January 2020</a:t>
            </a:r>
            <a:endParaRPr lang="en-GB"/>
          </a:p>
        </p:txBody>
      </p:sp>
      <p:sp>
        <p:nvSpPr>
          <p:cNvPr id="3" name="Footer Placeholder 2"/>
          <p:cNvSpPr>
            <a:spLocks noGrp="1"/>
          </p:cNvSpPr>
          <p:nvPr>
            <p:ph type="ftr" idx="11"/>
          </p:nvPr>
        </p:nvSpPr>
        <p:spPr/>
        <p:txBody>
          <a:bodyPr/>
          <a:lstStyle>
            <a:lvl1pPr>
              <a:defRPr/>
            </a:lvl1pPr>
          </a:lstStyle>
          <a:p>
            <a:r>
              <a:rPr lang="en-GB" smtClean="0"/>
              <a:t>Stephan Sand, German Aerospace Center (DLR)</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p:txBody>
          <a:bodyPr/>
          <a:lstStyle>
            <a:lvl1pPr>
              <a:defRPr/>
            </a:lvl1pPr>
          </a:lstStyle>
          <a:p>
            <a:r>
              <a:rPr lang="de-DE" smtClean="0"/>
              <a:t>January 2020</a:t>
            </a:r>
            <a:endParaRPr lang="en-GB"/>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p:txBody>
          <a:bodyPr/>
          <a:lstStyle>
            <a:lvl1pPr>
              <a:defRPr/>
            </a:lvl1pPr>
          </a:lstStyle>
          <a:p>
            <a:r>
              <a:rPr lang="de-DE" smtClean="0"/>
              <a:t>January 2020</a:t>
            </a:r>
            <a:endParaRPr lang="en-GB"/>
          </a:p>
        </p:txBody>
      </p:sp>
      <p:sp>
        <p:nvSpPr>
          <p:cNvPr id="5" name="Footer Placeholder 4"/>
          <p:cNvSpPr>
            <a:spLocks noGrp="1"/>
          </p:cNvSpPr>
          <p:nvPr>
            <p:ph type="ftr" idx="11"/>
          </p:nvPr>
        </p:nvSpPr>
        <p:spPr/>
        <p:txBody>
          <a:bodyPr/>
          <a:lstStyle>
            <a:lvl1pPr>
              <a:defRPr/>
            </a:lvl1pPr>
          </a:lstStyle>
          <a:p>
            <a:r>
              <a:rPr lang="en-GB" smtClean="0"/>
              <a:t>Stephan Sand, German Aerospace Center (DLR)</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smtClean="0"/>
              <a:t>January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Stephan Sand, German Aerospace Center (DLR)</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802.11-19/1929r0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479376" y="469900"/>
            <a:ext cx="11233248"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Influence of Delay-close Multi Path </a:t>
            </a:r>
            <a:r>
              <a:rPr lang="en-US" dirty="0" smtClean="0"/>
              <a:t>Components on </a:t>
            </a:r>
            <a:r>
              <a:rPr lang="en-US" dirty="0"/>
              <a:t>FTM-RTT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2020-01-14</a:t>
            </a:r>
            <a:endParaRPr lang="en-GB" sz="2000" b="0" dirty="0"/>
          </a:p>
        </p:txBody>
      </p:sp>
      <p:sp>
        <p:nvSpPr>
          <p:cNvPr id="6" name="Date Placeholder 3"/>
          <p:cNvSpPr>
            <a:spLocks noGrp="1"/>
          </p:cNvSpPr>
          <p:nvPr>
            <p:ph type="dt" idx="10"/>
          </p:nvPr>
        </p:nvSpPr>
        <p:spPr/>
        <p:txBody>
          <a:bodyPr/>
          <a:lstStyle/>
          <a:p>
            <a:r>
              <a:rPr lang="de-DE" smtClean="0"/>
              <a:t>January 2020</a:t>
            </a:r>
            <a:endParaRPr lang="en-GB" dirty="0"/>
          </a:p>
        </p:txBody>
      </p:sp>
      <p:sp>
        <p:nvSpPr>
          <p:cNvPr id="7" name="Footer Placeholder 4"/>
          <p:cNvSpPr>
            <a:spLocks noGrp="1"/>
          </p:cNvSpPr>
          <p:nvPr>
            <p:ph type="ftr" idx="11"/>
          </p:nvPr>
        </p:nvSpPr>
        <p:spPr/>
        <p:txBody>
          <a:bodyPr/>
          <a:lstStyle/>
          <a:p>
            <a:r>
              <a:rPr lang="en-GB" smtClean="0"/>
              <a:t>Stephan Sand, German Aerospace Center (DLR)</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58677311"/>
              </p:ext>
            </p:extLst>
          </p:nvPr>
        </p:nvGraphicFramePr>
        <p:xfrm>
          <a:off x="996950" y="2416175"/>
          <a:ext cx="10029825" cy="2865438"/>
        </p:xfrm>
        <a:graphic>
          <a:graphicData uri="http://schemas.openxmlformats.org/presentationml/2006/ole">
            <mc:AlternateContent xmlns:mc="http://schemas.openxmlformats.org/markup-compatibility/2006">
              <mc:Choice xmlns:v="urn:schemas-microsoft-com:vml" Requires="v">
                <p:oleObj spid="_x0000_s3123" name="Document" r:id="rId5" imgW="10478401" imgH="2991706" progId="Word.Document.8">
                  <p:embed/>
                </p:oleObj>
              </mc:Choice>
              <mc:Fallback>
                <p:oleObj name="Document" r:id="rId5" imgW="10478401" imgH="2991706" progId="Word.Document.8">
                  <p:embed/>
                  <p:pic>
                    <p:nvPicPr>
                      <p:cNvPr id="0" name="Picture 3"/>
                      <p:cNvPicPr>
                        <a:picLocks noChangeAspect="1" noChangeArrowheads="1"/>
                      </p:cNvPicPr>
                      <p:nvPr/>
                    </p:nvPicPr>
                    <p:blipFill>
                      <a:blip r:embed="rId6"/>
                      <a:srcRect/>
                      <a:stretch>
                        <a:fillRect/>
                      </a:stretch>
                    </p:blipFill>
                    <p:spPr bwMode="auto">
                      <a:xfrm>
                        <a:off x="996950" y="2416175"/>
                        <a:ext cx="10029825" cy="2865438"/>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0442665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10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331758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10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3190325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BW=20MHz, Out-of-Phase MPC, Antenna Height 1.5 m, SNR 10 dB,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543227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BW=20MHz, Random Phase MPC, Antenna Height 1.5m, SNR 10 dB,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24866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BW=20MHz, Random Phase MPC, Antenna Height 4 m, SNR 10 dB,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728550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9218" name="Rectangle 2"/>
          <p:cNvSpPr>
            <a:spLocks noGrp="1" noChangeArrowheads="1"/>
          </p:cNvSpPr>
          <p:nvPr>
            <p:ph idx="1"/>
          </p:nvPr>
        </p:nvSpPr>
        <p:spPr>
          <a:ln/>
        </p:spPr>
        <p:txBody>
          <a:bodyPr/>
          <a:lstStyle/>
          <a:p>
            <a:pPr>
              <a:buFont typeface="Times New Roman" pitchFamily="16" charset="0"/>
              <a:buChar char="•"/>
            </a:pPr>
            <a:r>
              <a:rPr lang="en-GB" dirty="0" smtClean="0"/>
              <a:t>Influence of BW = 10 MHz or 20 MHz to resolve delay-close MPCs</a:t>
            </a:r>
          </a:p>
          <a:p>
            <a:pPr lvl="1">
              <a:buFont typeface="Times New Roman" pitchFamily="16" charset="0"/>
              <a:buChar char="•"/>
            </a:pPr>
            <a:r>
              <a:rPr lang="en-GB" dirty="0" smtClean="0"/>
              <a:t>Significant improvement by doubling the BW</a:t>
            </a:r>
            <a:endParaRPr lang="en-GB" dirty="0"/>
          </a:p>
          <a:p>
            <a:pPr>
              <a:buFont typeface="Times New Roman" pitchFamily="16" charset="0"/>
              <a:buChar char="•"/>
            </a:pPr>
            <a:r>
              <a:rPr lang="en-GB" dirty="0" smtClean="0"/>
              <a:t>Influence of channel models with delay-close MPCs (ground reflection)</a:t>
            </a:r>
          </a:p>
          <a:p>
            <a:pPr lvl="1">
              <a:buFont typeface="Times New Roman" pitchFamily="16" charset="0"/>
              <a:buChar char="•"/>
            </a:pPr>
            <a:r>
              <a:rPr lang="en-GB" dirty="0" smtClean="0"/>
              <a:t>Significant decrease of ranging accuracy</a:t>
            </a:r>
          </a:p>
          <a:p>
            <a:pPr lvl="1">
              <a:buFont typeface="Times New Roman" pitchFamily="16" charset="0"/>
              <a:buChar char="•"/>
            </a:pPr>
            <a:r>
              <a:rPr lang="en-GB" dirty="0" smtClean="0"/>
              <a:t>Optimistic results with standard tapped-delay line models [2]</a:t>
            </a:r>
          </a:p>
          <a:p>
            <a:pPr lvl="1">
              <a:buFont typeface="Times New Roman" pitchFamily="16" charset="0"/>
              <a:buChar char="•"/>
            </a:pPr>
            <a:r>
              <a:rPr lang="en-GB" dirty="0" smtClean="0"/>
              <a:t>Geometric stochastic channel models would give more realistic results [3]</a:t>
            </a:r>
          </a:p>
          <a:p>
            <a:pPr>
              <a:buFont typeface="Times New Roman" pitchFamily="16" charset="0"/>
              <a:buChar char="•"/>
            </a:pPr>
            <a:r>
              <a:rPr lang="en-GB" dirty="0" err="1" smtClean="0">
                <a:solidFill>
                  <a:schemeClr val="tx1"/>
                </a:solidFill>
              </a:rPr>
              <a:t>Saftey</a:t>
            </a:r>
            <a:r>
              <a:rPr lang="en-GB" dirty="0" smtClean="0">
                <a:solidFill>
                  <a:schemeClr val="tx1"/>
                </a:solidFill>
              </a:rPr>
              <a:t> critical applications [4] require 1% ranging accuracy  </a:t>
            </a:r>
            <a:r>
              <a:rPr lang="en-GB" dirty="0">
                <a:solidFill>
                  <a:schemeClr val="tx1"/>
                </a:solidFill>
              </a:rPr>
              <a:t/>
            </a:r>
            <a:br>
              <a:rPr lang="en-GB" dirty="0">
                <a:solidFill>
                  <a:schemeClr val="tx1"/>
                </a:solidFill>
              </a:rPr>
            </a:br>
            <a:r>
              <a:rPr lang="en-GB" dirty="0" smtClean="0">
                <a:solidFill>
                  <a:schemeClr val="tx1"/>
                </a:solidFill>
                <a:sym typeface="Wingdings" panose="05000000000000000000" pitchFamily="2" charset="2"/>
              </a:rPr>
              <a:t> 1m accuracy at 100 m  P(|err|&lt;1 m)&lt; 40%</a:t>
            </a:r>
          </a:p>
          <a:p>
            <a:pPr>
              <a:buFont typeface="Times New Roman" pitchFamily="16" charset="0"/>
              <a:buChar char="•"/>
            </a:pPr>
            <a:endParaRPr lang="en-GB" sz="1100" dirty="0" smtClean="0">
              <a:solidFill>
                <a:schemeClr val="tx1"/>
              </a:solidFill>
              <a:sym typeface="Wingdings" panose="05000000000000000000" pitchFamily="2" charset="2"/>
            </a:endParaRPr>
          </a:p>
          <a:p>
            <a:pPr>
              <a:buFont typeface="Wingdings"/>
              <a:buChar char="è"/>
            </a:pPr>
            <a:r>
              <a:rPr lang="en-GB" dirty="0" smtClean="0">
                <a:solidFill>
                  <a:schemeClr val="tx1"/>
                </a:solidFill>
                <a:sym typeface="Wingdings" panose="05000000000000000000" pitchFamily="2" charset="2"/>
              </a:rPr>
              <a:t>Larger bandwidth needed for improved ranging accuracy: </a:t>
            </a:r>
            <a:br>
              <a:rPr lang="en-GB" dirty="0" smtClean="0">
                <a:solidFill>
                  <a:schemeClr val="tx1"/>
                </a:solidFill>
                <a:sym typeface="Wingdings" panose="05000000000000000000" pitchFamily="2" charset="2"/>
              </a:rPr>
            </a:br>
            <a:r>
              <a:rPr lang="en-GB" dirty="0" smtClean="0"/>
              <a:t>11bd 60 GHz mode with </a:t>
            </a:r>
            <a:r>
              <a:rPr lang="en-GB" dirty="0"/>
              <a:t>BW &gt; 1 GHz</a:t>
            </a:r>
          </a:p>
          <a:p>
            <a:pPr>
              <a:buFont typeface="Wingdings"/>
              <a:buChar char="è"/>
            </a:pPr>
            <a:endParaRPr lang="en-GB" dirty="0" smtClean="0">
              <a:solidFill>
                <a:schemeClr val="tx1"/>
              </a:solidFill>
            </a:endParaRP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extLst>
      <p:ext uri="{BB962C8B-B14F-4D97-AF65-F5344CB8AC3E}">
        <p14:creationId xmlns:p14="http://schemas.microsoft.com/office/powerpoint/2010/main" val="22010569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r>
              <a:rPr lang="en-US" dirty="0" smtClean="0"/>
              <a:t>[1]</a:t>
            </a:r>
            <a:r>
              <a:rPr lang="en-US" b="0" dirty="0" smtClean="0"/>
              <a:t> </a:t>
            </a:r>
            <a:r>
              <a:rPr lang="en-US" b="0" dirty="0"/>
              <a:t>IEEE 802.11-19/0788 Considerations on Ranging in NGV</a:t>
            </a:r>
          </a:p>
          <a:p>
            <a:r>
              <a:rPr lang="en-GB" dirty="0" smtClean="0"/>
              <a:t>[2] </a:t>
            </a:r>
            <a:r>
              <a:rPr lang="en-US" b="0" dirty="0"/>
              <a:t>IEEE </a:t>
            </a:r>
            <a:r>
              <a:rPr lang="en-US" b="0" dirty="0" smtClean="0"/>
              <a:t>802.11-19/0859 </a:t>
            </a:r>
            <a:r>
              <a:rPr lang="de-DE" b="0" dirty="0" smtClean="0"/>
              <a:t>Ranging </a:t>
            </a:r>
            <a:r>
              <a:rPr lang="de-DE" b="0" dirty="0"/>
              <a:t>Performance in 11bd</a:t>
            </a:r>
            <a:endParaRPr lang="en-GB" dirty="0" smtClean="0"/>
          </a:p>
          <a:p>
            <a:r>
              <a:rPr lang="en-GB" dirty="0" smtClean="0"/>
              <a:t>[3] </a:t>
            </a:r>
            <a:r>
              <a:rPr lang="en-US" b="0" dirty="0"/>
              <a:t>IEEE 802.11-19/0034 </a:t>
            </a:r>
            <a:r>
              <a:rPr lang="en-GB" b="0" dirty="0"/>
              <a:t>Considerations on Vehicular Channel </a:t>
            </a:r>
            <a:r>
              <a:rPr lang="en-GB" b="0" dirty="0" smtClean="0"/>
              <a:t>Models</a:t>
            </a:r>
          </a:p>
          <a:p>
            <a:r>
              <a:rPr lang="en-GB" dirty="0" smtClean="0"/>
              <a:t>[4] </a:t>
            </a:r>
            <a:r>
              <a:rPr lang="en-US" b="0" dirty="0"/>
              <a:t>IEEE </a:t>
            </a:r>
            <a:r>
              <a:rPr lang="en-US" b="0" dirty="0" smtClean="0"/>
              <a:t>802.11-19/1342-r1 11bd Use Cases</a:t>
            </a:r>
            <a:endParaRPr lang="en-GB" b="0" dirty="0"/>
          </a:p>
          <a:p>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[1], [2] present results on RTT ranging performance for 11bd NGV 10 and 20 MHz modes in 5.9 GHz band</a:t>
            </a:r>
          </a:p>
          <a:p>
            <a:pPr>
              <a:buFont typeface="Wingdings"/>
              <a:buChar char="è"/>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Optimistic performance results due to selected channel models</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smtClean="0">
              <a:solidFill>
                <a:schemeClr val="tx1"/>
              </a:solidFill>
            </a:endParaRP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This contribution: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Influence of </a:t>
            </a:r>
            <a:r>
              <a:rPr lang="en-US" dirty="0" smtClean="0">
                <a:solidFill>
                  <a:schemeClr val="tx1"/>
                </a:solidFill>
              </a:rPr>
              <a:t>delay-close </a:t>
            </a:r>
            <a:r>
              <a:rPr lang="en-US" dirty="0" smtClean="0">
                <a:solidFill>
                  <a:schemeClr val="tx1"/>
                </a:solidFill>
              </a:rPr>
              <a:t>Multi Path Components (MPCs) on FTM-RTT due to ground reflection (GR)</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rPr>
              <a:t>For safety critical applications requirements on ranging accuracy cannot be met with high probability</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smtClean="0">
                <a:solidFill>
                  <a:schemeClr val="tx1"/>
                </a:solidFill>
                <a:sym typeface="Wingdings" panose="05000000000000000000" pitchFamily="2" charset="2"/>
              </a:rPr>
              <a:t> Larger bandwidth for improved ranging accuracy needed</a:t>
            </a:r>
            <a:endParaRPr lang="en-US" dirty="0" smtClean="0">
              <a:solidFill>
                <a:schemeClr val="tx1"/>
              </a:solidFill>
            </a:endParaRP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dirty="0" smtClean="0">
              <a:solidFill>
                <a:srgbClr val="FF000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Influencing Factors for RTT Ranging</a:t>
            </a:r>
            <a:endParaRPr lang="en-GB" dirty="0"/>
          </a:p>
        </p:txBody>
      </p:sp>
      <mc:AlternateContent xmlns:mc="http://schemas.openxmlformats.org/markup-compatibility/2006" xmlns:a14="http://schemas.microsoft.com/office/drawing/2010/main">
        <mc:Choice Requires="a14">
          <p:sp>
            <p:nvSpPr>
              <p:cNvPr id="9218" name="Rectangle 2"/>
              <p:cNvSpPr>
                <a:spLocks noGrp="1" noChangeArrowheads="1"/>
              </p:cNvSpPr>
              <p:nvPr>
                <p:ph idx="1"/>
              </p:nvPr>
            </p:nvSpPr>
            <p:spPr>
              <a:ln/>
            </p:spPr>
            <p:txBody>
              <a:bodyPr/>
              <a:lstStyle/>
              <a:p>
                <a:pPr>
                  <a:buFont typeface="Times New Roman" pitchFamily="16" charset="0"/>
                  <a:buChar char="•"/>
                </a:pPr>
                <a:r>
                  <a:rPr lang="en-GB" dirty="0" smtClean="0"/>
                  <a:t>Bandwidth </a:t>
                </a:r>
                <a:r>
                  <a:rPr lang="en-GB" dirty="0" smtClean="0">
                    <a:sym typeface="Wingdings" panose="05000000000000000000" pitchFamily="2" charset="2"/>
                  </a:rPr>
                  <a:t> R</a:t>
                </a:r>
                <a:r>
                  <a:rPr lang="en-GB" dirty="0" smtClean="0"/>
                  <a:t>esolution in distance and delay</a:t>
                </a:r>
              </a:p>
              <a:p>
                <a:pPr>
                  <a:buFont typeface="Times New Roman" pitchFamily="16" charset="0"/>
                  <a:buChar char="•"/>
                </a:pPr>
                <a:endParaRPr lang="en-GB" dirty="0"/>
              </a:p>
              <a:p>
                <a:pPr>
                  <a:buFont typeface="Times New Roman" pitchFamily="16" charset="0"/>
                  <a:buChar char="•"/>
                </a:pPr>
                <a:endParaRPr lang="en-GB" dirty="0" smtClean="0"/>
              </a:p>
              <a:p>
                <a:pPr>
                  <a:buFont typeface="Times New Roman" pitchFamily="16" charset="0"/>
                  <a:buChar char="•"/>
                </a:pPr>
                <a:endParaRPr lang="en-GB" dirty="0"/>
              </a:p>
              <a:p>
                <a:pPr>
                  <a:buFont typeface="Times New Roman" pitchFamily="16" charset="0"/>
                  <a:buChar char="•"/>
                </a:pPr>
                <a:endParaRPr lang="en-GB" dirty="0" smtClean="0"/>
              </a:p>
              <a:p>
                <a:pPr>
                  <a:buFont typeface="Times New Roman" pitchFamily="16" charset="0"/>
                  <a:buChar char="•"/>
                </a:pPr>
                <a:endParaRPr lang="en-GB" dirty="0" smtClean="0"/>
              </a:p>
              <a:p>
                <a:pPr>
                  <a:buFont typeface="Times New Roman" pitchFamily="16" charset="0"/>
                  <a:buChar char="•"/>
                </a:pPr>
                <a:r>
                  <a:rPr lang="en-GB" dirty="0" smtClean="0"/>
                  <a:t>Operation frequency </a:t>
                </a:r>
                <a:r>
                  <a:rPr lang="en-GB" i="1" dirty="0" smtClean="0"/>
                  <a:t>f</a:t>
                </a:r>
                <a:r>
                  <a:rPr lang="en-GB" dirty="0" smtClean="0"/>
                  <a:t> and distance </a:t>
                </a:r>
                <a:r>
                  <a:rPr lang="en-GB" i="1" dirty="0" smtClean="0"/>
                  <a:t>d</a:t>
                </a:r>
                <a:r>
                  <a:rPr lang="en-GB" dirty="0" smtClean="0"/>
                  <a:t> </a:t>
                </a:r>
                <a:r>
                  <a:rPr lang="en-GB" dirty="0" smtClean="0">
                    <a:sym typeface="Wingdings" panose="05000000000000000000" pitchFamily="2" charset="2"/>
                  </a:rPr>
                  <a:t> Signal to Noise Ration (SNR) [1]</a:t>
                </a:r>
                <a:endParaRPr lang="de-DE" b="1" i="1" dirty="0" smtClean="0">
                  <a:latin typeface="Cambria Math"/>
                  <a:sym typeface="Wingdings" panose="05000000000000000000" pitchFamily="2" charset="2"/>
                </a:endParaRPr>
              </a:p>
              <a:p>
                <a:pPr marL="0" indent="0" algn="ctr"/>
                <a14:m>
                  <m:oMath xmlns:m="http://schemas.openxmlformats.org/officeDocument/2006/math">
                    <m:sSub>
                      <m:sSubPr>
                        <m:ctrlPr>
                          <a:rPr lang="de-DE" b="1" i="1" smtClean="0">
                            <a:latin typeface="Cambria Math"/>
                            <a:sym typeface="Wingdings" panose="05000000000000000000" pitchFamily="2" charset="2"/>
                          </a:rPr>
                        </m:ctrlPr>
                      </m:sSubPr>
                      <m:e>
                        <m:r>
                          <a:rPr lang="de-DE" b="1" i="1" smtClean="0">
                            <a:latin typeface="Cambria Math"/>
                            <a:sym typeface="Wingdings" panose="05000000000000000000" pitchFamily="2" charset="2"/>
                          </a:rPr>
                          <m:t>𝑷</m:t>
                        </m:r>
                      </m:e>
                      <m:sub>
                        <m:r>
                          <a:rPr lang="de-DE" b="1" i="1" smtClean="0">
                            <a:latin typeface="Cambria Math"/>
                            <a:sym typeface="Wingdings" panose="05000000000000000000" pitchFamily="2" charset="2"/>
                          </a:rPr>
                          <m:t>𝑹𝒙</m:t>
                        </m:r>
                      </m:sub>
                    </m:sSub>
                    <m:r>
                      <a:rPr lang="de-DE" b="1" i="1" smtClean="0">
                        <a:latin typeface="Cambria Math"/>
                        <a:sym typeface="Wingdings" panose="05000000000000000000" pitchFamily="2" charset="2"/>
                      </a:rPr>
                      <m:t>=</m:t>
                    </m:r>
                    <m:sSub>
                      <m:sSubPr>
                        <m:ctrlPr>
                          <a:rPr lang="de-DE" b="1" i="1" smtClean="0">
                            <a:latin typeface="Cambria Math"/>
                            <a:sym typeface="Wingdings" panose="05000000000000000000" pitchFamily="2" charset="2"/>
                          </a:rPr>
                        </m:ctrlPr>
                      </m:sSubPr>
                      <m:e>
                        <m:r>
                          <a:rPr lang="de-DE" b="1" i="1" smtClean="0">
                            <a:latin typeface="Cambria Math"/>
                            <a:sym typeface="Wingdings" panose="05000000000000000000" pitchFamily="2" charset="2"/>
                          </a:rPr>
                          <m:t>𝑷</m:t>
                        </m:r>
                      </m:e>
                      <m:sub>
                        <m:r>
                          <a:rPr lang="de-DE" b="1" i="1" smtClean="0">
                            <a:latin typeface="Cambria Math"/>
                            <a:sym typeface="Wingdings" panose="05000000000000000000" pitchFamily="2" charset="2"/>
                          </a:rPr>
                          <m:t>𝑻𝒙</m:t>
                        </m:r>
                      </m:sub>
                    </m:sSub>
                    <m:sSup>
                      <m:sSupPr>
                        <m:ctrlPr>
                          <a:rPr lang="de-DE" b="1" i="1" smtClean="0">
                            <a:latin typeface="Cambria Math"/>
                            <a:sym typeface="Wingdings" panose="05000000000000000000" pitchFamily="2" charset="2"/>
                          </a:rPr>
                        </m:ctrlPr>
                      </m:sSupPr>
                      <m:e>
                        <m:d>
                          <m:dPr>
                            <m:ctrlPr>
                              <a:rPr lang="de-DE" i="1">
                                <a:latin typeface="Cambria Math"/>
                                <a:sym typeface="Wingdings" panose="05000000000000000000" pitchFamily="2" charset="2"/>
                              </a:rPr>
                            </m:ctrlPr>
                          </m:dPr>
                          <m:e>
                            <m:f>
                              <m:fPr>
                                <m:ctrlPr>
                                  <a:rPr lang="de-DE" i="1">
                                    <a:latin typeface="Cambria Math"/>
                                    <a:sym typeface="Wingdings" panose="05000000000000000000" pitchFamily="2" charset="2"/>
                                  </a:rPr>
                                </m:ctrlPr>
                              </m:fPr>
                              <m:num>
                                <m:r>
                                  <a:rPr lang="de-DE" b="1" i="1" smtClean="0">
                                    <a:latin typeface="Cambria Math"/>
                                    <a:sym typeface="Wingdings" panose="05000000000000000000" pitchFamily="2" charset="2"/>
                                  </a:rPr>
                                  <m:t>𝒄</m:t>
                                </m:r>
                              </m:num>
                              <m:den>
                                <m:r>
                                  <a:rPr lang="de-DE" b="1" i="1" smtClean="0">
                                    <a:latin typeface="Cambria Math"/>
                                    <a:sym typeface="Wingdings" panose="05000000000000000000" pitchFamily="2" charset="2"/>
                                  </a:rPr>
                                  <m:t>𝟒</m:t>
                                </m:r>
                                <m:r>
                                  <a:rPr lang="de-DE" b="1" i="1" smtClean="0">
                                    <a:latin typeface="Cambria Math"/>
                                    <a:ea typeface="Cambria Math"/>
                                    <a:sym typeface="Wingdings" panose="05000000000000000000" pitchFamily="2" charset="2"/>
                                  </a:rPr>
                                  <m:t>𝝅</m:t>
                                </m:r>
                                <m:r>
                                  <a:rPr lang="de-DE" b="1" i="1" smtClean="0">
                                    <a:latin typeface="Cambria Math"/>
                                    <a:ea typeface="Cambria Math"/>
                                    <a:sym typeface="Wingdings" panose="05000000000000000000" pitchFamily="2" charset="2"/>
                                  </a:rPr>
                                  <m:t>𝒅𝒇</m:t>
                                </m:r>
                              </m:den>
                            </m:f>
                          </m:e>
                        </m:d>
                      </m:e>
                      <m:sup>
                        <m:r>
                          <a:rPr lang="de-DE" b="1" i="1" smtClean="0">
                            <a:latin typeface="Cambria Math"/>
                            <a:sym typeface="Wingdings" panose="05000000000000000000" pitchFamily="2" charset="2"/>
                          </a:rPr>
                          <m:t>𝟐</m:t>
                        </m:r>
                      </m:sup>
                    </m:sSup>
                  </m:oMath>
                </a14:m>
                <a:r>
                  <a:rPr lang="en-GB" dirty="0" smtClean="0">
                    <a:sym typeface="Wingdings" panose="05000000000000000000" pitchFamily="2" charset="2"/>
                  </a:rPr>
                  <a:t> </a:t>
                </a:r>
                <a14:m>
                  <m:oMath xmlns:m="http://schemas.openxmlformats.org/officeDocument/2006/math">
                    <m:r>
                      <a:rPr lang="de-DE" b="1" i="0" dirty="0" smtClean="0">
                        <a:latin typeface="Cambria Math"/>
                        <a:sym typeface="Wingdings" panose="05000000000000000000" pitchFamily="2" charset="2"/>
                      </a:rPr>
                      <m:t> </m:t>
                    </m:r>
                    <m:r>
                      <a:rPr lang="de-DE" b="1" i="1" dirty="0" smtClean="0">
                        <a:latin typeface="Cambria Math"/>
                        <a:sym typeface="Wingdings" panose="05000000000000000000" pitchFamily="2" charset="2"/>
                      </a:rPr>
                      <m:t>𝑺𝑵𝑹</m:t>
                    </m:r>
                    <m:d>
                      <m:dPr>
                        <m:ctrlPr>
                          <a:rPr lang="de-DE" b="1" i="1" dirty="0" smtClean="0">
                            <a:latin typeface="Cambria Math"/>
                            <a:sym typeface="Wingdings" panose="05000000000000000000" pitchFamily="2" charset="2"/>
                          </a:rPr>
                        </m:ctrlPr>
                      </m:dPr>
                      <m:e>
                        <m:r>
                          <a:rPr lang="de-DE" b="1" i="1" dirty="0" smtClean="0">
                            <a:latin typeface="Cambria Math"/>
                            <a:sym typeface="Wingdings" panose="05000000000000000000" pitchFamily="2" charset="2"/>
                          </a:rPr>
                          <m:t>𝒅</m:t>
                        </m:r>
                      </m:e>
                    </m:d>
                    <m:r>
                      <a:rPr lang="de-DE" b="1" i="1" dirty="0" smtClean="0">
                        <a:latin typeface="Cambria Math"/>
                        <a:sym typeface="Wingdings" panose="05000000000000000000" pitchFamily="2" charset="2"/>
                      </a:rPr>
                      <m:t>=</m:t>
                    </m:r>
                    <m:f>
                      <m:fPr>
                        <m:ctrlPr>
                          <a:rPr lang="de-DE" b="1" i="1" dirty="0" smtClean="0">
                            <a:latin typeface="Cambria Math"/>
                            <a:sym typeface="Wingdings" panose="05000000000000000000" pitchFamily="2" charset="2"/>
                          </a:rPr>
                        </m:ctrlPr>
                      </m:fPr>
                      <m:num>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𝑷</m:t>
                            </m:r>
                          </m:e>
                          <m:sub>
                            <m:r>
                              <a:rPr lang="de-DE" b="1" i="1" dirty="0" smtClean="0">
                                <a:latin typeface="Cambria Math"/>
                                <a:sym typeface="Wingdings" panose="05000000000000000000" pitchFamily="2" charset="2"/>
                              </a:rPr>
                              <m:t>𝑻𝒙</m:t>
                            </m:r>
                          </m:sub>
                        </m:sSub>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𝑮</m:t>
                            </m:r>
                          </m:e>
                          <m:sub>
                            <m:r>
                              <a:rPr lang="de-DE" b="1" i="1" dirty="0" smtClean="0">
                                <a:latin typeface="Cambria Math"/>
                                <a:sym typeface="Wingdings" panose="05000000000000000000" pitchFamily="2" charset="2"/>
                              </a:rPr>
                              <m:t>𝑻𝒙</m:t>
                            </m:r>
                          </m:sub>
                        </m:sSub>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𝑮</m:t>
                            </m:r>
                          </m:e>
                          <m:sub>
                            <m:r>
                              <a:rPr lang="de-DE" b="1" i="1" dirty="0" smtClean="0">
                                <a:latin typeface="Cambria Math"/>
                                <a:sym typeface="Wingdings" panose="05000000000000000000" pitchFamily="2" charset="2"/>
                              </a:rPr>
                              <m:t>𝑹𝒙</m:t>
                            </m:r>
                          </m:sub>
                        </m:sSub>
                      </m:num>
                      <m:den>
                        <m:sSub>
                          <m:sSubPr>
                            <m:ctrlPr>
                              <a:rPr lang="de-DE" b="1" i="1" dirty="0" smtClean="0">
                                <a:latin typeface="Cambria Math"/>
                                <a:sym typeface="Wingdings" panose="05000000000000000000" pitchFamily="2" charset="2"/>
                              </a:rPr>
                            </m:ctrlPr>
                          </m:sSubPr>
                          <m:e>
                            <m:r>
                              <a:rPr lang="de-DE" b="1" i="1" dirty="0" smtClean="0">
                                <a:latin typeface="Cambria Math"/>
                                <a:sym typeface="Wingdings" panose="05000000000000000000" pitchFamily="2" charset="2"/>
                              </a:rPr>
                              <m:t>𝑵</m:t>
                            </m:r>
                          </m:e>
                          <m:sub>
                            <m:r>
                              <a:rPr lang="de-DE" b="1" i="1" dirty="0" smtClean="0">
                                <a:latin typeface="Cambria Math"/>
                                <a:sym typeface="Wingdings" panose="05000000000000000000" pitchFamily="2" charset="2"/>
                              </a:rPr>
                              <m:t>𝑭</m:t>
                            </m:r>
                          </m:sub>
                        </m:sSub>
                        <m:sSub>
                          <m:sSubPr>
                            <m:ctrlPr>
                              <a:rPr lang="de-DE" i="1" dirty="0">
                                <a:latin typeface="Cambria Math"/>
                                <a:sym typeface="Wingdings" panose="05000000000000000000" pitchFamily="2" charset="2"/>
                              </a:rPr>
                            </m:ctrlPr>
                          </m:sSubPr>
                          <m:e>
                            <m:r>
                              <a:rPr lang="de-DE" b="1" i="1" dirty="0" smtClean="0">
                                <a:latin typeface="Cambria Math"/>
                                <a:sym typeface="Wingdings" panose="05000000000000000000" pitchFamily="2" charset="2"/>
                              </a:rPr>
                              <m:t>𝒌</m:t>
                            </m:r>
                          </m:e>
                          <m:sub>
                            <m:r>
                              <a:rPr lang="de-DE" b="1" i="1" dirty="0" smtClean="0">
                                <a:latin typeface="Cambria Math"/>
                                <a:sym typeface="Wingdings" panose="05000000000000000000" pitchFamily="2" charset="2"/>
                              </a:rPr>
                              <m:t>𝑩</m:t>
                            </m:r>
                          </m:sub>
                        </m:sSub>
                        <m:sSub>
                          <m:sSubPr>
                            <m:ctrlPr>
                              <a:rPr lang="de-DE" i="1" dirty="0">
                                <a:latin typeface="Cambria Math"/>
                                <a:sym typeface="Wingdings" panose="05000000000000000000" pitchFamily="2" charset="2"/>
                              </a:rPr>
                            </m:ctrlPr>
                          </m:sSubPr>
                          <m:e>
                            <m:r>
                              <a:rPr lang="de-DE" b="1" i="1" dirty="0" smtClean="0">
                                <a:latin typeface="Cambria Math"/>
                                <a:sym typeface="Wingdings" panose="05000000000000000000" pitchFamily="2" charset="2"/>
                              </a:rPr>
                              <m:t>𝑻</m:t>
                            </m:r>
                          </m:e>
                          <m:sub>
                            <m:r>
                              <a:rPr lang="de-DE" b="1" i="1" dirty="0" smtClean="0">
                                <a:latin typeface="Cambria Math"/>
                                <a:sym typeface="Wingdings" panose="05000000000000000000" pitchFamily="2" charset="2"/>
                              </a:rPr>
                              <m:t>𝑵</m:t>
                            </m:r>
                          </m:sub>
                        </m:sSub>
                        <m:r>
                          <a:rPr lang="de-DE" b="1" i="1" dirty="0" smtClean="0">
                            <a:latin typeface="Cambria Math"/>
                            <a:sym typeface="Wingdings" panose="05000000000000000000" pitchFamily="2" charset="2"/>
                          </a:rPr>
                          <m:t>𝑩𝑾</m:t>
                        </m:r>
                      </m:den>
                    </m:f>
                    <m:sSup>
                      <m:sSupPr>
                        <m:ctrlPr>
                          <a:rPr lang="de-DE" b="1" i="1" dirty="0" smtClean="0">
                            <a:latin typeface="Cambria Math"/>
                            <a:sym typeface="Wingdings" panose="05000000000000000000" pitchFamily="2" charset="2"/>
                          </a:rPr>
                        </m:ctrlPr>
                      </m:sSupPr>
                      <m:e>
                        <m:d>
                          <m:dPr>
                            <m:ctrlPr>
                              <a:rPr lang="de-DE" b="1" i="1" dirty="0" smtClean="0">
                                <a:latin typeface="Cambria Math"/>
                                <a:sym typeface="Wingdings" panose="05000000000000000000" pitchFamily="2" charset="2"/>
                              </a:rPr>
                            </m:ctrlPr>
                          </m:dPr>
                          <m:e>
                            <m:f>
                              <m:fPr>
                                <m:ctrlPr>
                                  <a:rPr lang="de-DE" b="1" i="1" dirty="0" smtClean="0">
                                    <a:latin typeface="Cambria Math"/>
                                    <a:sym typeface="Wingdings" panose="05000000000000000000" pitchFamily="2" charset="2"/>
                                  </a:rPr>
                                </m:ctrlPr>
                              </m:fPr>
                              <m:num>
                                <m:r>
                                  <a:rPr lang="de-DE" b="1" i="1" dirty="0" smtClean="0">
                                    <a:latin typeface="Cambria Math"/>
                                    <a:sym typeface="Wingdings" panose="05000000000000000000" pitchFamily="2" charset="2"/>
                                  </a:rPr>
                                  <m:t>𝒄</m:t>
                                </m:r>
                              </m:num>
                              <m:den>
                                <m:r>
                                  <a:rPr lang="de-DE" b="1" i="1" dirty="0" smtClean="0">
                                    <a:latin typeface="Cambria Math"/>
                                    <a:sym typeface="Wingdings" panose="05000000000000000000" pitchFamily="2" charset="2"/>
                                  </a:rPr>
                                  <m:t>𝟒</m:t>
                                </m:r>
                                <m:r>
                                  <a:rPr lang="de-DE" b="1" i="1" dirty="0" smtClean="0">
                                    <a:latin typeface="Cambria Math"/>
                                    <a:ea typeface="Cambria Math"/>
                                    <a:sym typeface="Wingdings" panose="05000000000000000000" pitchFamily="2" charset="2"/>
                                  </a:rPr>
                                  <m:t>𝝅</m:t>
                                </m:r>
                                <m:r>
                                  <a:rPr lang="de-DE" b="1" i="1" dirty="0" smtClean="0">
                                    <a:latin typeface="Cambria Math"/>
                                    <a:ea typeface="Cambria Math"/>
                                    <a:sym typeface="Wingdings" panose="05000000000000000000" pitchFamily="2" charset="2"/>
                                  </a:rPr>
                                  <m:t>𝒅𝒇</m:t>
                                </m:r>
                              </m:den>
                            </m:f>
                          </m:e>
                        </m:d>
                      </m:e>
                      <m:sup>
                        <m:r>
                          <a:rPr lang="de-DE" b="1" i="1" dirty="0" smtClean="0">
                            <a:latin typeface="Cambria Math"/>
                            <a:sym typeface="Wingdings" panose="05000000000000000000" pitchFamily="2" charset="2"/>
                          </a:rPr>
                          <m:t>𝟐</m:t>
                        </m:r>
                      </m:sup>
                    </m:sSup>
                  </m:oMath>
                </a14:m>
                <a:endParaRPr lang="en-GB" dirty="0" smtClean="0">
                  <a:sym typeface="Wingdings" panose="05000000000000000000" pitchFamily="2" charset="2"/>
                </a:endParaRPr>
              </a:p>
            </p:txBody>
          </p:sp>
        </mc:Choice>
        <mc:Fallback xmlns="">
          <p:sp>
            <p:nvSpPr>
              <p:cNvPr id="9218" name="Rectangle 2"/>
              <p:cNvSpPr>
                <a:spLocks noGrp="1" noRot="1" noChangeAspect="1" noMove="1" noResize="1" noEditPoints="1" noAdjustHandles="1" noChangeArrowheads="1" noChangeShapeType="1" noTextEdit="1"/>
              </p:cNvSpPr>
              <p:nvPr>
                <p:ph idx="1"/>
              </p:nvPr>
            </p:nvSpPr>
            <p:spPr>
              <a:blipFill rotWithShape="1">
                <a:blip r:embed="rId3"/>
                <a:stretch>
                  <a:fillRect l="-765" t="-1185"/>
                </a:stretch>
              </a:blipFill>
              <a:ln/>
            </p:spPr>
            <p:txBody>
              <a:bodyPr/>
              <a:lstStyle/>
              <a:p>
                <a:r>
                  <a:rPr lang="de-DE">
                    <a:noFill/>
                  </a:rPr>
                  <a:t> </a:t>
                </a:r>
              </a:p>
            </p:txBody>
          </p:sp>
        </mc:Fallback>
      </mc:AlternateContent>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graphicFrame>
        <p:nvGraphicFramePr>
          <p:cNvPr id="3" name="Tabelle 2"/>
          <p:cNvGraphicFramePr>
            <a:graphicFrameLocks noGrp="1"/>
          </p:cNvGraphicFramePr>
          <p:nvPr>
            <p:extLst>
              <p:ext uri="{D42A27DB-BD31-4B8C-83A1-F6EECF244321}">
                <p14:modId xmlns:p14="http://schemas.microsoft.com/office/powerpoint/2010/main" val="3677588276"/>
              </p:ext>
            </p:extLst>
          </p:nvPr>
        </p:nvGraphicFramePr>
        <p:xfrm>
          <a:off x="3179676" y="2612504"/>
          <a:ext cx="5832648" cy="1752600"/>
        </p:xfrm>
        <a:graphic>
          <a:graphicData uri="http://schemas.openxmlformats.org/drawingml/2006/table">
            <a:tbl>
              <a:tblPr firstRow="1" bandRow="1">
                <a:tableStyleId>{7E9639D4-E3E2-4D34-9284-5A2195B3D0D7}</a:tableStyleId>
              </a:tblPr>
              <a:tblGrid>
                <a:gridCol w="2145030"/>
                <a:gridCol w="1802130"/>
                <a:gridCol w="1885488"/>
              </a:tblGrid>
              <a:tr h="370840">
                <a:tc>
                  <a:txBody>
                    <a:bodyPr/>
                    <a:lstStyle/>
                    <a:p>
                      <a:r>
                        <a:rPr lang="en-US" noProof="0" dirty="0" smtClean="0"/>
                        <a:t>Bandwidth / [MHz]</a:t>
                      </a:r>
                      <a:endParaRPr lang="en-US" noProof="0" dirty="0"/>
                    </a:p>
                  </a:txBody>
                  <a:tcPr/>
                </a:tc>
                <a:tc>
                  <a:txBody>
                    <a:bodyPr/>
                    <a:lstStyle/>
                    <a:p>
                      <a:r>
                        <a:rPr lang="en-US" noProof="0" dirty="0" smtClean="0"/>
                        <a:t>Distance Resolution / [m]</a:t>
                      </a:r>
                      <a:endParaRPr lang="en-US" noProof="0" dirty="0"/>
                    </a:p>
                  </a:txBody>
                  <a:tcPr/>
                </a:tc>
                <a:tc>
                  <a:txBody>
                    <a:bodyPr/>
                    <a:lstStyle/>
                    <a:p>
                      <a:r>
                        <a:rPr lang="en-US" noProof="0" dirty="0" smtClean="0"/>
                        <a:t>Delay Resolution/ [</a:t>
                      </a:r>
                      <a:r>
                        <a:rPr lang="en-US" noProof="0" dirty="0" smtClean="0">
                          <a:sym typeface="Symbol"/>
                        </a:rPr>
                        <a:t>n</a:t>
                      </a:r>
                      <a:r>
                        <a:rPr lang="en-US" noProof="0" dirty="0" smtClean="0"/>
                        <a:t>s]</a:t>
                      </a:r>
                      <a:endParaRPr lang="en-US" noProof="0" dirty="0"/>
                    </a:p>
                  </a:txBody>
                  <a:tcPr/>
                </a:tc>
              </a:tr>
              <a:tr h="370840">
                <a:tc>
                  <a:txBody>
                    <a:bodyPr/>
                    <a:lstStyle/>
                    <a:p>
                      <a:pPr algn="ctr"/>
                      <a:r>
                        <a:rPr lang="en-US" noProof="0" dirty="0" smtClean="0">
                          <a:solidFill>
                            <a:schemeClr val="bg1"/>
                          </a:solidFill>
                        </a:rPr>
                        <a:t>00</a:t>
                      </a:r>
                      <a:r>
                        <a:rPr lang="en-US" noProof="0" dirty="0" smtClean="0"/>
                        <a:t>10</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30</a:t>
                      </a:r>
                      <a:r>
                        <a:rPr lang="en-US" noProof="0" dirty="0" smtClean="0">
                          <a:solidFill>
                            <a:schemeClr val="bg1"/>
                          </a:solidFill>
                        </a:rPr>
                        <a:t>.00</a:t>
                      </a:r>
                      <a:endParaRPr lang="en-US"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noProof="0" dirty="0" smtClean="0">
                          <a:solidFill>
                            <a:schemeClr val="tx1"/>
                          </a:solidFill>
                        </a:rPr>
                        <a:t>100</a:t>
                      </a:r>
                      <a:endParaRPr lang="en-US" noProof="0" dirty="0">
                        <a:solidFill>
                          <a:schemeClr val="tx1"/>
                        </a:solidFill>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noProof="0" dirty="0" smtClean="0">
                          <a:solidFill>
                            <a:schemeClr val="bg1"/>
                          </a:solidFill>
                        </a:rPr>
                        <a:t>00</a:t>
                      </a:r>
                      <a:r>
                        <a:rPr lang="en-US" noProof="0" dirty="0" smtClean="0"/>
                        <a:t>20</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15</a:t>
                      </a:r>
                      <a:r>
                        <a:rPr lang="en-US" noProof="0" dirty="0" smtClean="0">
                          <a:solidFill>
                            <a:schemeClr val="bg1"/>
                          </a:solidFill>
                        </a:rPr>
                        <a:t>.00</a:t>
                      </a:r>
                      <a:endParaRPr lang="en-US"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noProof="0" dirty="0" smtClean="0">
                          <a:solidFill>
                            <a:schemeClr val="tx1"/>
                          </a:solidFill>
                        </a:rPr>
                        <a:t>50</a:t>
                      </a:r>
                      <a:endParaRPr lang="en-US" noProof="0" dirty="0">
                        <a:solidFill>
                          <a:schemeClr val="tx1"/>
                        </a:solidFill>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noProof="0" dirty="0" smtClean="0"/>
                        <a:t>1000</a:t>
                      </a:r>
                      <a:endParaRPr lang="en-US" noProof="0" dirty="0"/>
                    </a:p>
                  </a:txBody>
                  <a:tcPr>
                    <a:lnR w="12700" cap="flat" cmpd="sng" algn="ctr">
                      <a:solidFill>
                        <a:schemeClr val="tx1"/>
                      </a:solidFill>
                      <a:prstDash val="solid"/>
                      <a:round/>
                      <a:headEnd type="none" w="med" len="med"/>
                      <a:tailEnd type="none" w="med" len="med"/>
                    </a:lnR>
                  </a:tcPr>
                </a:tc>
                <a:tc>
                  <a:txBody>
                    <a:bodyPr/>
                    <a:lstStyle/>
                    <a:p>
                      <a:pPr algn="ctr"/>
                      <a:r>
                        <a:rPr lang="en-US" noProof="0" dirty="0" smtClean="0"/>
                        <a:t>0.3</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noProof="0" dirty="0" smtClean="0">
                          <a:solidFill>
                            <a:schemeClr val="tx1"/>
                          </a:solidFill>
                        </a:rPr>
                        <a:t>1</a:t>
                      </a:r>
                      <a:endParaRPr lang="en-US" noProof="0" dirty="0">
                        <a:solidFill>
                          <a:schemeClr val="tx1"/>
                        </a:solidFill>
                      </a:endParaRPr>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15481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One-Path Model</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grpSp>
        <p:nvGrpSpPr>
          <p:cNvPr id="14" name="Gruppieren 13"/>
          <p:cNvGrpSpPr/>
          <p:nvPr/>
        </p:nvGrpSpPr>
        <p:grpSpPr>
          <a:xfrm>
            <a:off x="1415480" y="3429000"/>
            <a:ext cx="504056" cy="648072"/>
            <a:chOff x="1415480" y="3429000"/>
            <a:chExt cx="504056" cy="648072"/>
          </a:xfrm>
        </p:grpSpPr>
        <p:cxnSp>
          <p:nvCxnSpPr>
            <p:cNvPr id="10" name="Gerade Verbindung 9"/>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 name="Gleichschenkliges Dreieck 12"/>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grpSp>
        <p:nvGrpSpPr>
          <p:cNvPr id="15" name="Gruppieren 14"/>
          <p:cNvGrpSpPr/>
          <p:nvPr/>
        </p:nvGrpSpPr>
        <p:grpSpPr>
          <a:xfrm flipH="1">
            <a:off x="9624392" y="3429000"/>
            <a:ext cx="504056" cy="648072"/>
            <a:chOff x="1415480" y="3429000"/>
            <a:chExt cx="504056" cy="648072"/>
          </a:xfrm>
        </p:grpSpPr>
        <p:cxnSp>
          <p:nvCxnSpPr>
            <p:cNvPr id="16" name="Gerade Verbindung 15"/>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 name="Gleichschenkliges Dreieck 17"/>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cxnSp>
        <p:nvCxnSpPr>
          <p:cNvPr id="22" name="Gerade Verbindung mit Pfeil 21"/>
          <p:cNvCxnSpPr/>
          <p:nvPr/>
        </p:nvCxnSpPr>
        <p:spPr bwMode="auto">
          <a:xfrm>
            <a:off x="2063552" y="3501008"/>
            <a:ext cx="7488832"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sp>
        <p:nvSpPr>
          <p:cNvPr id="34" name="Textfeld 33"/>
          <p:cNvSpPr txBox="1"/>
          <p:nvPr/>
        </p:nvSpPr>
        <p:spPr>
          <a:xfrm>
            <a:off x="1559496" y="2996952"/>
            <a:ext cx="526106" cy="461665"/>
          </a:xfrm>
          <a:prstGeom prst="rect">
            <a:avLst/>
          </a:prstGeom>
          <a:noFill/>
        </p:spPr>
        <p:txBody>
          <a:bodyPr wrap="none" rtlCol="0">
            <a:spAutoFit/>
          </a:bodyPr>
          <a:lstStyle/>
          <a:p>
            <a:r>
              <a:rPr lang="de-DE" dirty="0" err="1" smtClean="0">
                <a:solidFill>
                  <a:schemeClr val="tx1"/>
                </a:solidFill>
              </a:rPr>
              <a:t>Tx</a:t>
            </a:r>
            <a:endParaRPr lang="de-DE" dirty="0">
              <a:solidFill>
                <a:schemeClr val="tx1"/>
              </a:solidFill>
            </a:endParaRPr>
          </a:p>
        </p:txBody>
      </p:sp>
      <p:sp>
        <p:nvSpPr>
          <p:cNvPr id="36" name="Textfeld 35"/>
          <p:cNvSpPr txBox="1"/>
          <p:nvPr/>
        </p:nvSpPr>
        <p:spPr>
          <a:xfrm>
            <a:off x="9480376" y="2996952"/>
            <a:ext cx="543739" cy="461665"/>
          </a:xfrm>
          <a:prstGeom prst="rect">
            <a:avLst/>
          </a:prstGeom>
          <a:noFill/>
        </p:spPr>
        <p:txBody>
          <a:bodyPr wrap="none" rtlCol="0">
            <a:spAutoFit/>
          </a:bodyPr>
          <a:lstStyle/>
          <a:p>
            <a:r>
              <a:rPr lang="de-DE" dirty="0" err="1">
                <a:solidFill>
                  <a:schemeClr val="tx1"/>
                </a:solidFill>
              </a:rPr>
              <a:t>R</a:t>
            </a:r>
            <a:r>
              <a:rPr lang="de-DE" dirty="0" err="1" smtClean="0">
                <a:solidFill>
                  <a:schemeClr val="tx1"/>
                </a:solidFill>
              </a:rPr>
              <a:t>x</a:t>
            </a:r>
            <a:endParaRPr lang="de-DE" dirty="0">
              <a:solidFill>
                <a:schemeClr val="tx1"/>
              </a:solidFill>
            </a:endParaRPr>
          </a:p>
        </p:txBody>
      </p:sp>
      <p:sp>
        <p:nvSpPr>
          <p:cNvPr id="38" name="Textfeld 37"/>
          <p:cNvSpPr txBox="1"/>
          <p:nvPr/>
        </p:nvSpPr>
        <p:spPr>
          <a:xfrm>
            <a:off x="5544915" y="2996952"/>
            <a:ext cx="766557" cy="461665"/>
          </a:xfrm>
          <a:prstGeom prst="rect">
            <a:avLst/>
          </a:prstGeom>
          <a:noFill/>
        </p:spPr>
        <p:txBody>
          <a:bodyPr wrap="none" rtlCol="0">
            <a:spAutoFit/>
          </a:bodyPr>
          <a:lstStyle/>
          <a:p>
            <a:r>
              <a:rPr lang="de-DE" dirty="0" smtClean="0">
                <a:solidFill>
                  <a:srgbClr val="00B050"/>
                </a:solidFill>
              </a:rPr>
              <a:t>LOS</a:t>
            </a:r>
            <a:endParaRPr lang="de-DE" dirty="0">
              <a:solidFill>
                <a:srgbClr val="00B050"/>
              </a:solidFill>
            </a:endParaRPr>
          </a:p>
        </p:txBody>
      </p:sp>
      <p:sp>
        <p:nvSpPr>
          <p:cNvPr id="42" name="Textfeld 41"/>
          <p:cNvSpPr txBox="1"/>
          <p:nvPr/>
        </p:nvSpPr>
        <p:spPr>
          <a:xfrm>
            <a:off x="6524605" y="5662989"/>
            <a:ext cx="4455066" cy="646331"/>
          </a:xfrm>
          <a:prstGeom prst="rect">
            <a:avLst/>
          </a:prstGeom>
          <a:noFill/>
        </p:spPr>
        <p:txBody>
          <a:bodyPr wrap="none" rtlCol="0">
            <a:spAutoFit/>
          </a:bodyPr>
          <a:lstStyle/>
          <a:p>
            <a:r>
              <a:rPr lang="en-US" sz="1800" dirty="0" err="1" smtClean="0">
                <a:solidFill>
                  <a:schemeClr val="tx1"/>
                </a:solidFill>
              </a:rPr>
              <a:t>Tx</a:t>
            </a:r>
            <a:r>
              <a:rPr lang="en-US" sz="1800" dirty="0" smtClean="0">
                <a:solidFill>
                  <a:schemeClr val="tx1"/>
                </a:solidFill>
              </a:rPr>
              <a:t> …Transmitter		LOS … Line of Sight</a:t>
            </a:r>
          </a:p>
          <a:p>
            <a:r>
              <a:rPr lang="en-US" sz="1800" dirty="0" smtClean="0">
                <a:solidFill>
                  <a:schemeClr val="tx1"/>
                </a:solidFill>
              </a:rPr>
              <a:t>Rx … Receiver		</a:t>
            </a:r>
            <a:endParaRPr lang="en-US" sz="18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Two-Path Model</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
        <p:nvSpPr>
          <p:cNvPr id="26" name="Textfeld 25"/>
          <p:cNvSpPr txBox="1"/>
          <p:nvPr/>
        </p:nvSpPr>
        <p:spPr>
          <a:xfrm>
            <a:off x="6524605" y="5662989"/>
            <a:ext cx="5404043" cy="646331"/>
          </a:xfrm>
          <a:prstGeom prst="rect">
            <a:avLst/>
          </a:prstGeom>
          <a:noFill/>
        </p:spPr>
        <p:txBody>
          <a:bodyPr wrap="none" rtlCol="0">
            <a:spAutoFit/>
          </a:bodyPr>
          <a:lstStyle/>
          <a:p>
            <a:r>
              <a:rPr lang="en-US" sz="1800" dirty="0" err="1" smtClean="0">
                <a:solidFill>
                  <a:schemeClr val="tx1"/>
                </a:solidFill>
              </a:rPr>
              <a:t>Tx</a:t>
            </a:r>
            <a:r>
              <a:rPr lang="en-US" sz="1800" dirty="0" smtClean="0">
                <a:solidFill>
                  <a:schemeClr val="tx1"/>
                </a:solidFill>
              </a:rPr>
              <a:t> …Transmitter		LOS … Line of Sight</a:t>
            </a:r>
          </a:p>
          <a:p>
            <a:r>
              <a:rPr lang="en-US" sz="1800" dirty="0" smtClean="0">
                <a:solidFill>
                  <a:schemeClr val="tx1"/>
                </a:solidFill>
              </a:rPr>
              <a:t>Rx … Receiver		MPC … Multi Path Component</a:t>
            </a:r>
            <a:endParaRPr lang="en-US" sz="1800" dirty="0">
              <a:solidFill>
                <a:schemeClr val="tx1"/>
              </a:solidFill>
            </a:endParaRPr>
          </a:p>
        </p:txBody>
      </p:sp>
      <p:grpSp>
        <p:nvGrpSpPr>
          <p:cNvPr id="3" name="Gruppieren 2"/>
          <p:cNvGrpSpPr/>
          <p:nvPr/>
        </p:nvGrpSpPr>
        <p:grpSpPr>
          <a:xfrm>
            <a:off x="1127448" y="2060848"/>
            <a:ext cx="9577064" cy="2733368"/>
            <a:chOff x="1127448" y="2996952"/>
            <a:chExt cx="9577064" cy="2733368"/>
          </a:xfrm>
        </p:grpSpPr>
        <p:grpSp>
          <p:nvGrpSpPr>
            <p:cNvPr id="14" name="Gruppieren 13"/>
            <p:cNvGrpSpPr/>
            <p:nvPr/>
          </p:nvGrpSpPr>
          <p:grpSpPr>
            <a:xfrm>
              <a:off x="1415480" y="3429000"/>
              <a:ext cx="504056" cy="648072"/>
              <a:chOff x="1415480" y="3429000"/>
              <a:chExt cx="504056" cy="648072"/>
            </a:xfrm>
          </p:grpSpPr>
          <p:cxnSp>
            <p:nvCxnSpPr>
              <p:cNvPr id="10" name="Gerade Verbindung 9"/>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Gerade Verbindung 11"/>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 name="Gleichschenkliges Dreieck 12"/>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grpSp>
          <p:nvGrpSpPr>
            <p:cNvPr id="15" name="Gruppieren 14"/>
            <p:cNvGrpSpPr/>
            <p:nvPr/>
          </p:nvGrpSpPr>
          <p:grpSpPr>
            <a:xfrm flipH="1">
              <a:off x="9624392" y="3429000"/>
              <a:ext cx="504056" cy="648072"/>
              <a:chOff x="1415480" y="3429000"/>
              <a:chExt cx="504056" cy="648072"/>
            </a:xfrm>
          </p:grpSpPr>
          <p:cxnSp>
            <p:nvCxnSpPr>
              <p:cNvPr id="16" name="Gerade Verbindung 15"/>
              <p:cNvCxnSpPr/>
              <p:nvPr/>
            </p:nvCxnSpPr>
            <p:spPr bwMode="auto">
              <a:xfrm>
                <a:off x="1415480" y="4077072"/>
                <a:ext cx="36004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Gerade Verbindung 16"/>
              <p:cNvCxnSpPr/>
              <p:nvPr/>
            </p:nvCxnSpPr>
            <p:spPr bwMode="auto">
              <a:xfrm flipV="1">
                <a:off x="1775520" y="3717032"/>
                <a:ext cx="0" cy="36004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 name="Gleichschenkliges Dreieck 17"/>
              <p:cNvSpPr/>
              <p:nvPr/>
            </p:nvSpPr>
            <p:spPr bwMode="auto">
              <a:xfrm rot="10800000">
                <a:off x="1631504" y="3429000"/>
                <a:ext cx="288032" cy="288032"/>
              </a:xfrm>
              <a:prstGeom prst="triangl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cxnSp>
          <p:nvCxnSpPr>
            <p:cNvPr id="22" name="Gerade Verbindung mit Pfeil 21"/>
            <p:cNvCxnSpPr/>
            <p:nvPr/>
          </p:nvCxnSpPr>
          <p:spPr bwMode="auto">
            <a:xfrm>
              <a:off x="2063552" y="3501008"/>
              <a:ext cx="7488832" cy="0"/>
            </a:xfrm>
            <a:prstGeom prst="straightConnector1">
              <a:avLst/>
            </a:prstGeom>
            <a:solidFill>
              <a:srgbClr val="00B8FF"/>
            </a:solidFill>
            <a:ln w="38100" cap="flat" cmpd="sng" algn="ctr">
              <a:solidFill>
                <a:srgbClr val="00B050"/>
              </a:solidFill>
              <a:prstDash val="solid"/>
              <a:round/>
              <a:headEnd type="none" w="med" len="med"/>
              <a:tailEnd type="triangle"/>
            </a:ln>
            <a:effectLst/>
          </p:spPr>
        </p:cxnSp>
        <p:cxnSp>
          <p:nvCxnSpPr>
            <p:cNvPr id="24" name="Gerade Verbindung 23"/>
            <p:cNvCxnSpPr/>
            <p:nvPr/>
          </p:nvCxnSpPr>
          <p:spPr bwMode="auto">
            <a:xfrm>
              <a:off x="1127448" y="5229200"/>
              <a:ext cx="9577064"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0" name="Gruppieren 29"/>
            <p:cNvGrpSpPr/>
            <p:nvPr/>
          </p:nvGrpSpPr>
          <p:grpSpPr>
            <a:xfrm>
              <a:off x="2063552" y="3573016"/>
              <a:ext cx="7488832" cy="1656184"/>
              <a:chOff x="2063552" y="3501008"/>
              <a:chExt cx="6912768" cy="1728192"/>
            </a:xfrm>
          </p:grpSpPr>
          <p:cxnSp>
            <p:nvCxnSpPr>
              <p:cNvPr id="28" name="Gerade Verbindung 27"/>
              <p:cNvCxnSpPr/>
              <p:nvPr/>
            </p:nvCxnSpPr>
            <p:spPr bwMode="auto">
              <a:xfrm>
                <a:off x="2063552" y="3501008"/>
                <a:ext cx="3456384" cy="1728192"/>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29" name="Gerade Verbindung 28"/>
              <p:cNvCxnSpPr/>
              <p:nvPr/>
            </p:nvCxnSpPr>
            <p:spPr bwMode="auto">
              <a:xfrm flipH="1">
                <a:off x="5519936" y="3501008"/>
                <a:ext cx="3456384" cy="1728192"/>
              </a:xfrm>
              <a:prstGeom prst="line">
                <a:avLst/>
              </a:prstGeom>
              <a:solidFill>
                <a:srgbClr val="00B8FF"/>
              </a:solidFill>
              <a:ln w="38100" cap="flat" cmpd="sng" algn="ctr">
                <a:solidFill>
                  <a:srgbClr val="FF0000"/>
                </a:solidFill>
                <a:prstDash val="solid"/>
                <a:round/>
                <a:headEnd type="triangle" w="med" len="med"/>
                <a:tailEnd type="none" w="med" len="med"/>
              </a:ln>
              <a:effectLst/>
            </p:spPr>
          </p:cxnSp>
        </p:grpSp>
        <p:sp>
          <p:nvSpPr>
            <p:cNvPr id="34" name="Textfeld 33"/>
            <p:cNvSpPr txBox="1"/>
            <p:nvPr/>
          </p:nvSpPr>
          <p:spPr>
            <a:xfrm>
              <a:off x="1559496" y="2996952"/>
              <a:ext cx="526106" cy="461665"/>
            </a:xfrm>
            <a:prstGeom prst="rect">
              <a:avLst/>
            </a:prstGeom>
            <a:noFill/>
          </p:spPr>
          <p:txBody>
            <a:bodyPr wrap="none" rtlCol="0">
              <a:spAutoFit/>
            </a:bodyPr>
            <a:lstStyle/>
            <a:p>
              <a:r>
                <a:rPr lang="de-DE" dirty="0" err="1" smtClean="0">
                  <a:solidFill>
                    <a:schemeClr val="tx1"/>
                  </a:solidFill>
                </a:rPr>
                <a:t>Tx</a:t>
              </a:r>
              <a:endParaRPr lang="de-DE" dirty="0">
                <a:solidFill>
                  <a:schemeClr val="tx1"/>
                </a:solidFill>
              </a:endParaRPr>
            </a:p>
          </p:txBody>
        </p:sp>
        <p:sp>
          <p:nvSpPr>
            <p:cNvPr id="36" name="Textfeld 35"/>
            <p:cNvSpPr txBox="1"/>
            <p:nvPr/>
          </p:nvSpPr>
          <p:spPr>
            <a:xfrm>
              <a:off x="9480376" y="2996952"/>
              <a:ext cx="543739" cy="461665"/>
            </a:xfrm>
            <a:prstGeom prst="rect">
              <a:avLst/>
            </a:prstGeom>
            <a:noFill/>
          </p:spPr>
          <p:txBody>
            <a:bodyPr wrap="none" rtlCol="0">
              <a:spAutoFit/>
            </a:bodyPr>
            <a:lstStyle/>
            <a:p>
              <a:r>
                <a:rPr lang="de-DE" dirty="0" err="1">
                  <a:solidFill>
                    <a:schemeClr val="tx1"/>
                  </a:solidFill>
                </a:rPr>
                <a:t>R</a:t>
              </a:r>
              <a:r>
                <a:rPr lang="de-DE" dirty="0" err="1" smtClean="0">
                  <a:solidFill>
                    <a:schemeClr val="tx1"/>
                  </a:solidFill>
                </a:rPr>
                <a:t>x</a:t>
              </a:r>
              <a:endParaRPr lang="de-DE" dirty="0">
                <a:solidFill>
                  <a:schemeClr val="tx1"/>
                </a:solidFill>
              </a:endParaRPr>
            </a:p>
          </p:txBody>
        </p:sp>
        <p:sp>
          <p:nvSpPr>
            <p:cNvPr id="38" name="Textfeld 37"/>
            <p:cNvSpPr txBox="1"/>
            <p:nvPr/>
          </p:nvSpPr>
          <p:spPr>
            <a:xfrm>
              <a:off x="5544915" y="2996952"/>
              <a:ext cx="766557" cy="461665"/>
            </a:xfrm>
            <a:prstGeom prst="rect">
              <a:avLst/>
            </a:prstGeom>
            <a:noFill/>
          </p:spPr>
          <p:txBody>
            <a:bodyPr wrap="none" rtlCol="0">
              <a:spAutoFit/>
            </a:bodyPr>
            <a:lstStyle/>
            <a:p>
              <a:r>
                <a:rPr lang="de-DE" dirty="0" smtClean="0">
                  <a:solidFill>
                    <a:srgbClr val="00B050"/>
                  </a:solidFill>
                </a:rPr>
                <a:t>LOS</a:t>
              </a:r>
              <a:endParaRPr lang="de-DE" dirty="0">
                <a:solidFill>
                  <a:srgbClr val="00B050"/>
                </a:solidFill>
              </a:endParaRPr>
            </a:p>
          </p:txBody>
        </p:sp>
        <p:sp>
          <p:nvSpPr>
            <p:cNvPr id="39" name="Textfeld 38"/>
            <p:cNvSpPr txBox="1"/>
            <p:nvPr/>
          </p:nvSpPr>
          <p:spPr>
            <a:xfrm>
              <a:off x="6463872" y="4083861"/>
              <a:ext cx="835485" cy="461665"/>
            </a:xfrm>
            <a:prstGeom prst="rect">
              <a:avLst/>
            </a:prstGeom>
            <a:noFill/>
          </p:spPr>
          <p:txBody>
            <a:bodyPr wrap="none" rtlCol="0">
              <a:spAutoFit/>
            </a:bodyPr>
            <a:lstStyle/>
            <a:p>
              <a:r>
                <a:rPr lang="de-DE" dirty="0" smtClean="0">
                  <a:solidFill>
                    <a:srgbClr val="FF0000"/>
                  </a:solidFill>
                </a:rPr>
                <a:t>MPC</a:t>
              </a:r>
              <a:endParaRPr lang="de-DE" dirty="0">
                <a:solidFill>
                  <a:srgbClr val="FF0000"/>
                </a:solidFill>
              </a:endParaRPr>
            </a:p>
          </p:txBody>
        </p:sp>
        <p:sp>
          <p:nvSpPr>
            <p:cNvPr id="23" name="Textfeld 22"/>
            <p:cNvSpPr txBox="1"/>
            <p:nvPr/>
          </p:nvSpPr>
          <p:spPr>
            <a:xfrm>
              <a:off x="2711624" y="5268655"/>
              <a:ext cx="2480166" cy="461665"/>
            </a:xfrm>
            <a:prstGeom prst="rect">
              <a:avLst/>
            </a:prstGeom>
            <a:noFill/>
          </p:spPr>
          <p:txBody>
            <a:bodyPr wrap="none" rtlCol="0">
              <a:spAutoFit/>
            </a:bodyPr>
            <a:lstStyle/>
            <a:p>
              <a:r>
                <a:rPr lang="en-US" dirty="0" smtClean="0">
                  <a:solidFill>
                    <a:schemeClr val="tx1"/>
                  </a:solidFill>
                </a:rPr>
                <a:t>Reflecting Surface</a:t>
              </a:r>
              <a:endParaRPr lang="en-US" dirty="0">
                <a:solidFill>
                  <a:schemeClr val="tx1"/>
                </a:solidFill>
              </a:endParaRPr>
            </a:p>
          </p:txBody>
        </p:sp>
        <p:cxnSp>
          <p:nvCxnSpPr>
            <p:cNvPr id="7" name="Gerade Verbindung mit Pfeil 6"/>
            <p:cNvCxnSpPr/>
            <p:nvPr/>
          </p:nvCxnSpPr>
          <p:spPr bwMode="auto">
            <a:xfrm flipV="1">
              <a:off x="1199456" y="3501008"/>
              <a:ext cx="0" cy="1728194"/>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1" name="Gerade Verbindung 10"/>
            <p:cNvCxnSpPr/>
            <p:nvPr/>
          </p:nvCxnSpPr>
          <p:spPr bwMode="auto">
            <a:xfrm flipH="1">
              <a:off x="1127448" y="3501008"/>
              <a:ext cx="46805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1" name="Textfeld 20"/>
            <p:cNvSpPr txBox="1"/>
            <p:nvPr/>
          </p:nvSpPr>
          <p:spPr>
            <a:xfrm>
              <a:off x="1127448" y="4401108"/>
              <a:ext cx="1370888" cy="461665"/>
            </a:xfrm>
            <a:prstGeom prst="rect">
              <a:avLst/>
            </a:prstGeom>
            <a:noFill/>
          </p:spPr>
          <p:txBody>
            <a:bodyPr wrap="none" rtlCol="0">
              <a:spAutoFit/>
            </a:bodyPr>
            <a:lstStyle/>
            <a:p>
              <a:r>
                <a:rPr lang="de-DE" dirty="0" err="1" smtClean="0">
                  <a:solidFill>
                    <a:schemeClr val="tx1"/>
                  </a:solidFill>
                </a:rPr>
                <a:t>Tx</a:t>
              </a:r>
              <a:r>
                <a:rPr lang="de-DE" dirty="0" smtClean="0">
                  <a:solidFill>
                    <a:schemeClr val="tx1"/>
                  </a:solidFill>
                </a:rPr>
                <a:t> </a:t>
              </a:r>
              <a:r>
                <a:rPr lang="de-DE" dirty="0" err="1" smtClean="0">
                  <a:solidFill>
                    <a:schemeClr val="tx1"/>
                  </a:solidFill>
                </a:rPr>
                <a:t>height</a:t>
              </a:r>
              <a:endParaRPr lang="de-DE" dirty="0">
                <a:solidFill>
                  <a:schemeClr val="tx1"/>
                </a:solidFill>
              </a:endParaRPr>
            </a:p>
          </p:txBody>
        </p:sp>
        <p:cxnSp>
          <p:nvCxnSpPr>
            <p:cNvPr id="33" name="Gerade Verbindung mit Pfeil 32"/>
            <p:cNvCxnSpPr/>
            <p:nvPr/>
          </p:nvCxnSpPr>
          <p:spPr bwMode="auto">
            <a:xfrm flipV="1">
              <a:off x="10344472" y="3504878"/>
              <a:ext cx="0" cy="1728194"/>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5" name="Gerade Verbindung 34"/>
            <p:cNvCxnSpPr/>
            <p:nvPr/>
          </p:nvCxnSpPr>
          <p:spPr bwMode="auto">
            <a:xfrm flipH="1">
              <a:off x="9948428" y="3504878"/>
              <a:ext cx="46805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7" name="Textfeld 36"/>
            <p:cNvSpPr txBox="1"/>
            <p:nvPr/>
          </p:nvSpPr>
          <p:spPr>
            <a:xfrm>
              <a:off x="9048328" y="4404978"/>
              <a:ext cx="1388522" cy="461665"/>
            </a:xfrm>
            <a:prstGeom prst="rect">
              <a:avLst/>
            </a:prstGeom>
            <a:noFill/>
          </p:spPr>
          <p:txBody>
            <a:bodyPr wrap="none" rtlCol="0">
              <a:spAutoFit/>
            </a:bodyPr>
            <a:lstStyle/>
            <a:p>
              <a:r>
                <a:rPr lang="de-DE" dirty="0" err="1">
                  <a:solidFill>
                    <a:schemeClr val="tx1"/>
                  </a:solidFill>
                </a:rPr>
                <a:t>R</a:t>
              </a:r>
              <a:r>
                <a:rPr lang="de-DE" dirty="0" err="1" smtClean="0">
                  <a:solidFill>
                    <a:schemeClr val="tx1"/>
                  </a:solidFill>
                </a:rPr>
                <a:t>x</a:t>
              </a:r>
              <a:r>
                <a:rPr lang="de-DE" dirty="0" smtClean="0">
                  <a:solidFill>
                    <a:schemeClr val="tx1"/>
                  </a:solidFill>
                </a:rPr>
                <a:t> </a:t>
              </a:r>
              <a:r>
                <a:rPr lang="de-DE" dirty="0" err="1" smtClean="0">
                  <a:solidFill>
                    <a:schemeClr val="tx1"/>
                  </a:solidFill>
                </a:rPr>
                <a:t>height</a:t>
              </a:r>
              <a:endParaRPr lang="de-DE" dirty="0">
                <a:solidFill>
                  <a:schemeClr val="tx1"/>
                </a:solidFill>
              </a:endParaRPr>
            </a:p>
          </p:txBody>
        </p:sp>
      </p:grpSp>
      <p:sp>
        <p:nvSpPr>
          <p:cNvPr id="8" name="Textfeld 7"/>
          <p:cNvSpPr txBox="1"/>
          <p:nvPr/>
        </p:nvSpPr>
        <p:spPr>
          <a:xfrm>
            <a:off x="1273521" y="4802330"/>
            <a:ext cx="8638903" cy="830997"/>
          </a:xfrm>
          <a:prstGeom prst="rect">
            <a:avLst/>
          </a:prstGeom>
          <a:noFill/>
        </p:spPr>
        <p:txBody>
          <a:bodyPr wrap="none" rtlCol="0">
            <a:spAutoFit/>
          </a:bodyPr>
          <a:lstStyle/>
          <a:p>
            <a:r>
              <a:rPr lang="en-US" dirty="0" smtClean="0">
                <a:solidFill>
                  <a:schemeClr val="tx1"/>
                </a:solidFill>
              </a:rPr>
              <a:t>Depending on phase of MPC constructive or destructive interference</a:t>
            </a:r>
          </a:p>
          <a:p>
            <a:r>
              <a:rPr lang="en-US" dirty="0" smtClean="0">
                <a:solidFill>
                  <a:schemeClr val="tx1"/>
                </a:solidFill>
                <a:sym typeface="Wingdings" panose="05000000000000000000" pitchFamily="2" charset="2"/>
              </a:rPr>
              <a:t> Worst case scenario MPC out-of-phase to LOS </a:t>
            </a:r>
            <a:endParaRPr lang="en-US" dirty="0">
              <a:solidFill>
                <a:schemeClr val="tx1"/>
              </a:solidFill>
            </a:endParaRPr>
          </a:p>
        </p:txBody>
      </p:sp>
    </p:spTree>
    <p:extLst>
      <p:ext uri="{BB962C8B-B14F-4D97-AF65-F5344CB8AC3E}">
        <p14:creationId xmlns:p14="http://schemas.microsoft.com/office/powerpoint/2010/main" val="174632980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Settings (1)</a:t>
            </a:r>
            <a:endParaRPr lang="en-GB" dirty="0"/>
          </a:p>
        </p:txBody>
      </p:sp>
      <p:sp>
        <p:nvSpPr>
          <p:cNvPr id="9218" name="Rectangle 2"/>
          <p:cNvSpPr>
            <a:spLocks noGrp="1" noChangeArrowheads="1"/>
          </p:cNvSpPr>
          <p:nvPr>
            <p:ph idx="1"/>
          </p:nvPr>
        </p:nvSpPr>
        <p:spPr>
          <a:ln/>
        </p:spPr>
        <p:txBody>
          <a:bodyPr/>
          <a:lstStyle/>
          <a:p>
            <a:pPr>
              <a:buFont typeface="Times New Roman" pitchFamily="16" charset="0"/>
              <a:buChar char="•"/>
            </a:pPr>
            <a:r>
              <a:rPr lang="en-GB" dirty="0" smtClean="0"/>
              <a:t>Single range simulations</a:t>
            </a:r>
            <a:r>
              <a:rPr lang="en-GB" dirty="0" smtClean="0">
                <a:solidFill>
                  <a:schemeClr val="tx1"/>
                </a:solidFill>
              </a:rPr>
              <a:t>: 10 000 </a:t>
            </a:r>
            <a:r>
              <a:rPr lang="en-GB" dirty="0">
                <a:solidFill>
                  <a:schemeClr val="tx1"/>
                </a:solidFill>
              </a:rPr>
              <a:t>packets </a:t>
            </a:r>
            <a:r>
              <a:rPr lang="en-GB" dirty="0" smtClean="0">
                <a:solidFill>
                  <a:schemeClr val="tx1"/>
                </a:solidFill>
              </a:rPr>
              <a:t>simulated</a:t>
            </a:r>
          </a:p>
          <a:p>
            <a:pPr>
              <a:buFont typeface="Times New Roman" pitchFamily="16" charset="0"/>
              <a:buChar char="•"/>
            </a:pPr>
            <a:r>
              <a:rPr lang="en-GB" dirty="0" err="1" smtClean="0"/>
              <a:t>Tx</a:t>
            </a:r>
            <a:r>
              <a:rPr lang="en-GB" dirty="0" smtClean="0"/>
              <a:t>, Rx height = 1.5 m or 4 m</a:t>
            </a:r>
          </a:p>
          <a:p>
            <a:pPr>
              <a:buFont typeface="Times New Roman" pitchFamily="16" charset="0"/>
              <a:buChar char="•"/>
            </a:pPr>
            <a:r>
              <a:rPr lang="en-GB" dirty="0" err="1" smtClean="0"/>
              <a:t>Tx</a:t>
            </a:r>
            <a:r>
              <a:rPr lang="en-GB" dirty="0" smtClean="0"/>
              <a:t>-Rx distance random between 10 to 100 m</a:t>
            </a:r>
          </a:p>
          <a:p>
            <a:pPr>
              <a:buFont typeface="Times New Roman" pitchFamily="16" charset="0"/>
              <a:buChar char="•"/>
            </a:pPr>
            <a:r>
              <a:rPr lang="en-GB" dirty="0" smtClean="0"/>
              <a:t>Channel models</a:t>
            </a:r>
          </a:p>
          <a:p>
            <a:pPr lvl="1">
              <a:buFont typeface="Times New Roman" pitchFamily="16" charset="0"/>
              <a:buChar char="•"/>
            </a:pPr>
            <a:r>
              <a:rPr lang="en-GB" dirty="0" smtClean="0"/>
              <a:t>AWGN</a:t>
            </a:r>
          </a:p>
          <a:p>
            <a:pPr lvl="1">
              <a:buFont typeface="Times New Roman" pitchFamily="16" charset="0"/>
              <a:buChar char="•"/>
            </a:pPr>
            <a:r>
              <a:rPr lang="en-GB" dirty="0" smtClean="0"/>
              <a:t>UA-LOS</a:t>
            </a:r>
          </a:p>
          <a:p>
            <a:pPr lvl="1">
              <a:buFont typeface="Times New Roman" pitchFamily="16" charset="0"/>
              <a:buChar char="•"/>
            </a:pPr>
            <a:r>
              <a:rPr lang="en-GB" dirty="0" smtClean="0"/>
              <a:t>Ground reflection on LOS with 3 or 10 dB relative path power</a:t>
            </a:r>
          </a:p>
          <a:p>
            <a:pPr>
              <a:buFont typeface="Times New Roman" pitchFamily="16" charset="0"/>
              <a:buChar char="•"/>
            </a:pPr>
            <a:r>
              <a:rPr lang="en-GB" dirty="0"/>
              <a:t>Path estimation: </a:t>
            </a:r>
            <a:endParaRPr lang="en-GB" dirty="0" smtClean="0"/>
          </a:p>
          <a:p>
            <a:pPr lvl="1">
              <a:buFont typeface="Times New Roman" pitchFamily="16" charset="0"/>
              <a:buChar char="•"/>
            </a:pPr>
            <a:r>
              <a:rPr lang="en-GB" dirty="0" smtClean="0"/>
              <a:t>Coarse</a:t>
            </a:r>
          </a:p>
          <a:p>
            <a:pPr lvl="1">
              <a:buFont typeface="Times New Roman" pitchFamily="16" charset="0"/>
              <a:buChar char="•"/>
            </a:pPr>
            <a:r>
              <a:rPr lang="en-GB" dirty="0" smtClean="0"/>
              <a:t>Fine</a:t>
            </a:r>
          </a:p>
          <a:p>
            <a:pPr lvl="1">
              <a:buFont typeface="Times New Roman" pitchFamily="16" charset="0"/>
              <a:buChar char="•"/>
            </a:pPr>
            <a:r>
              <a:rPr lang="en-GB" dirty="0" smtClean="0"/>
              <a:t>SAGE </a:t>
            </a:r>
            <a:r>
              <a:rPr lang="en-GB" dirty="0"/>
              <a:t>(space-alternating generalized </a:t>
            </a:r>
            <a:r>
              <a:rPr lang="en-GB" dirty="0" smtClean="0"/>
              <a:t>expectation-maximization) algorithm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extLst>
      <p:ext uri="{BB962C8B-B14F-4D97-AF65-F5344CB8AC3E}">
        <p14:creationId xmlns:p14="http://schemas.microsoft.com/office/powerpoint/2010/main" val="115481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Settings (2)</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graphicFrame>
        <p:nvGraphicFramePr>
          <p:cNvPr id="3" name="Tabelle 2"/>
          <p:cNvGraphicFramePr>
            <a:graphicFrameLocks noGrp="1"/>
          </p:cNvGraphicFramePr>
          <p:nvPr>
            <p:extLst>
              <p:ext uri="{D42A27DB-BD31-4B8C-83A1-F6EECF244321}">
                <p14:modId xmlns:p14="http://schemas.microsoft.com/office/powerpoint/2010/main" val="2168404582"/>
              </p:ext>
            </p:extLst>
          </p:nvPr>
        </p:nvGraphicFramePr>
        <p:xfrm>
          <a:off x="1699770" y="1916832"/>
          <a:ext cx="8792461" cy="2494280"/>
        </p:xfrm>
        <a:graphic>
          <a:graphicData uri="http://schemas.openxmlformats.org/drawingml/2006/table">
            <a:tbl>
              <a:tblPr firstRow="1" bandRow="1">
                <a:tableStyleId>{17292A2E-F333-43FB-9621-5CBBE7FDCDCB}</a:tableStyleId>
              </a:tblPr>
              <a:tblGrid>
                <a:gridCol w="1173480"/>
                <a:gridCol w="1030212"/>
                <a:gridCol w="1021111"/>
                <a:gridCol w="1021111"/>
                <a:gridCol w="1248295"/>
                <a:gridCol w="1021111"/>
                <a:gridCol w="1256030"/>
                <a:gridCol w="1021111"/>
              </a:tblGrid>
              <a:tr h="370840">
                <a:tc rowSpan="2">
                  <a:txBody>
                    <a:bodyPr/>
                    <a:lstStyle/>
                    <a:p>
                      <a:pPr algn="ctr"/>
                      <a:r>
                        <a:rPr lang="en-US" noProof="0" dirty="0" smtClean="0">
                          <a:solidFill>
                            <a:schemeClr val="bg1"/>
                          </a:solidFill>
                        </a:rPr>
                        <a:t>Label</a:t>
                      </a:r>
                      <a:endParaRPr lang="en-US" noProof="0" dirty="0">
                        <a:solidFill>
                          <a:schemeClr val="bg1"/>
                        </a:solidFill>
                      </a:endParaRPr>
                    </a:p>
                  </a:txBody>
                  <a:tcPr anchor="ctr">
                    <a:lnR w="12700" cap="flat" cmpd="sng" algn="ctr">
                      <a:solidFill>
                        <a:schemeClr val="bg1"/>
                      </a:solidFill>
                      <a:prstDash val="solid"/>
                      <a:round/>
                      <a:headEnd type="none" w="med" len="med"/>
                      <a:tailEnd type="none" w="med" len="med"/>
                    </a:lnR>
                  </a:tcPr>
                </a:tc>
                <a:tc rowSpan="2">
                  <a:txBody>
                    <a:bodyPr/>
                    <a:lstStyle/>
                    <a:p>
                      <a:pPr algn="ctr"/>
                      <a:r>
                        <a:rPr lang="en-US" noProof="0" dirty="0" smtClean="0">
                          <a:solidFill>
                            <a:schemeClr val="bg1"/>
                          </a:solidFill>
                        </a:rPr>
                        <a:t>LOS</a:t>
                      </a:r>
                      <a:r>
                        <a:rPr lang="en-US" baseline="0" noProof="0" dirty="0" smtClean="0">
                          <a:solidFill>
                            <a:schemeClr val="bg1"/>
                          </a:solidFill>
                        </a:rPr>
                        <a:t> model</a:t>
                      </a:r>
                      <a:endParaRPr lang="en-US"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algn="ctr"/>
                      <a:r>
                        <a:rPr lang="en-US" noProof="0" dirty="0" smtClean="0"/>
                        <a:t>MPC</a:t>
                      </a:r>
                      <a:endParaRPr lang="en-US"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de-DE" dirty="0"/>
                    </a:p>
                  </a:txBody>
                  <a:tcPr/>
                </a:tc>
                <a:tc hMerge="1">
                  <a:txBody>
                    <a:bodyPr/>
                    <a:lstStyle/>
                    <a:p>
                      <a:endParaRPr lang="de-DE" dirty="0"/>
                    </a:p>
                  </a:txBody>
                  <a:tcPr/>
                </a:tc>
                <a:tc rowSpan="2">
                  <a:txBody>
                    <a:bodyPr/>
                    <a:lstStyle/>
                    <a:p>
                      <a:pPr algn="ctr"/>
                      <a:r>
                        <a:rPr lang="en-US" noProof="0" dirty="0" smtClean="0"/>
                        <a:t>SNR / [dB]</a:t>
                      </a:r>
                      <a:endParaRPr lang="en-US"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lang="en-US" noProof="0" dirty="0" smtClean="0"/>
                        <a:t>Path estimation</a:t>
                      </a:r>
                      <a:endParaRPr lang="en-US"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lang="en-US" noProof="0" dirty="0" smtClean="0"/>
                        <a:t>BW / [MHz]</a:t>
                      </a:r>
                      <a:endParaRPr lang="en-US" noProof="0" dirty="0"/>
                    </a:p>
                  </a:txBody>
                  <a:tcPr anchor="ctr">
                    <a:lnL w="12700" cap="flat" cmpd="sng" algn="ctr">
                      <a:solidFill>
                        <a:schemeClr val="bg1"/>
                      </a:solidFill>
                      <a:prstDash val="solid"/>
                      <a:round/>
                      <a:headEnd type="none" w="med" len="med"/>
                      <a:tailEnd type="none" w="med" len="med"/>
                    </a:lnL>
                  </a:tcPr>
                </a:tc>
              </a:tr>
              <a:tr h="370840">
                <a:tc vMerge="1">
                  <a:txBody>
                    <a:bodyPr/>
                    <a:lstStyle/>
                    <a:p>
                      <a:endParaRPr lang="de-DE" dirty="0"/>
                    </a:p>
                  </a:txBody>
                  <a:tcPr/>
                </a:tc>
                <a:tc vMerge="1">
                  <a:txBody>
                    <a:bodyPr/>
                    <a:lstStyle/>
                    <a:p>
                      <a:endParaRPr lang="de-DE" dirty="0"/>
                    </a:p>
                  </a:txBody>
                  <a:tcPr/>
                </a:tc>
                <a:tc>
                  <a:txBody>
                    <a:bodyPr/>
                    <a:lstStyle/>
                    <a:p>
                      <a:r>
                        <a:rPr lang="en-US" noProof="0" dirty="0" smtClean="0">
                          <a:solidFill>
                            <a:schemeClr val="bg1"/>
                          </a:solidFill>
                        </a:rPr>
                        <a:t>Presence</a:t>
                      </a:r>
                      <a:endParaRPr lang="en-US"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solidFill>
                      <a:schemeClr val="tx1"/>
                    </a:solidFill>
                  </a:tcPr>
                </a:tc>
                <a:tc>
                  <a:txBody>
                    <a:bodyPr/>
                    <a:lstStyle/>
                    <a:p>
                      <a:r>
                        <a:rPr lang="en-US" noProof="0" dirty="0" smtClean="0">
                          <a:solidFill>
                            <a:schemeClr val="bg1"/>
                          </a:solidFill>
                        </a:rPr>
                        <a:t>Noise</a:t>
                      </a:r>
                      <a:endParaRPr lang="en-US" noProof="0" dirty="0">
                        <a:solidFill>
                          <a:schemeClr val="bg1"/>
                        </a:solidFill>
                      </a:endParaRPr>
                    </a:p>
                  </a:txBody>
                  <a:tcPr>
                    <a:lnL w="12700" cap="flat" cmpd="sng" algn="ctr">
                      <a:solidFill>
                        <a:schemeClr val="bg1"/>
                      </a:solidFill>
                      <a:prstDash val="sysDash"/>
                      <a:round/>
                      <a:headEnd type="none" w="med" len="med"/>
                      <a:tailEnd type="none" w="med" len="med"/>
                    </a:lnL>
                    <a:lnR w="12700" cap="flat" cmpd="sng" algn="ctr">
                      <a:solidFill>
                        <a:schemeClr val="bg1"/>
                      </a:solidFill>
                      <a:prstDash val="sysDash"/>
                      <a:round/>
                      <a:headEnd type="none" w="med" len="med"/>
                      <a:tailEnd type="none" w="med" len="med"/>
                    </a:lnR>
                    <a:solidFill>
                      <a:schemeClr val="tx1"/>
                    </a:solidFill>
                  </a:tcPr>
                </a:tc>
                <a:tc>
                  <a:txBody>
                    <a:bodyPr/>
                    <a:lstStyle/>
                    <a:p>
                      <a:r>
                        <a:rPr lang="en-US" noProof="0" dirty="0" smtClean="0">
                          <a:solidFill>
                            <a:schemeClr val="bg1"/>
                          </a:solidFill>
                        </a:rPr>
                        <a:t>Power / [dB]</a:t>
                      </a:r>
                      <a:endParaRPr lang="en-US" noProof="0" dirty="0">
                        <a:solidFill>
                          <a:schemeClr val="bg1"/>
                        </a:solidFill>
                      </a:endParaRPr>
                    </a:p>
                  </a:txBody>
                  <a:tcPr>
                    <a:lnL w="12700" cap="flat" cmpd="sng" algn="ctr">
                      <a:solidFill>
                        <a:schemeClr val="bg1"/>
                      </a:solidFill>
                      <a:prstDash val="sysDash"/>
                      <a:round/>
                      <a:headEnd type="none" w="med" len="med"/>
                      <a:tailEnd type="none" w="med" len="med"/>
                    </a:lnL>
                    <a:lnR w="12700" cap="flat" cmpd="sng" algn="ctr">
                      <a:solidFill>
                        <a:schemeClr val="bg1"/>
                      </a:solidFill>
                      <a:prstDash val="solid"/>
                      <a:round/>
                      <a:headEnd type="none" w="med" len="med"/>
                      <a:tailEnd type="none" w="med" len="med"/>
                    </a:lnR>
                    <a:solidFill>
                      <a:schemeClr val="tx1"/>
                    </a:solidFill>
                  </a:tcPr>
                </a:tc>
                <a:tc vMerge="1">
                  <a:txBody>
                    <a:bodyPr/>
                    <a:lstStyle/>
                    <a:p>
                      <a:endParaRPr lang="en-US" noProof="0" dirty="0">
                        <a:solidFill>
                          <a:schemeClr val="bg1"/>
                        </a:solidFill>
                      </a:endParaRPr>
                    </a:p>
                  </a:txBody>
                  <a:tcPr/>
                </a:tc>
                <a:tc vMerge="1">
                  <a:txBody>
                    <a:bodyPr/>
                    <a:lstStyle/>
                    <a:p>
                      <a:endParaRPr lang="de-DE"/>
                    </a:p>
                  </a:txBody>
                  <a:tcPr/>
                </a:tc>
                <a:tc vMerge="1">
                  <a:txBody>
                    <a:bodyPr/>
                    <a:lstStyle/>
                    <a:p>
                      <a:endParaRPr lang="de-DE"/>
                    </a:p>
                  </a:txBody>
                  <a:tcPr/>
                </a:tc>
              </a:tr>
              <a:tr h="370840">
                <a:tc>
                  <a:txBody>
                    <a:bodyPr/>
                    <a:lstStyle/>
                    <a:p>
                      <a:r>
                        <a:rPr lang="en-US" noProof="0" dirty="0" smtClean="0"/>
                        <a:t>Channel 1</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No</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US" noProof="0" dirty="0" smtClean="0"/>
                        <a:t>10/20</a:t>
                      </a:r>
                      <a:endParaRPr lang="en-U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US" noProof="0" dirty="0" smtClean="0"/>
                        <a:t>1-5</a:t>
                      </a:r>
                      <a:r>
                        <a:rPr lang="en-US" baseline="0" noProof="0" dirty="0" smtClean="0"/>
                        <a:t> paths </a:t>
                      </a:r>
                      <a:endParaRPr lang="en-U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4">
                  <a:txBody>
                    <a:bodyPr/>
                    <a:lstStyle/>
                    <a:p>
                      <a:r>
                        <a:rPr lang="en-US" noProof="0" dirty="0" smtClean="0"/>
                        <a:t>10/20</a:t>
                      </a:r>
                      <a:endParaRPr lang="en-US" noProof="0" dirty="0"/>
                    </a:p>
                  </a:txBody>
                  <a:tcPr anchor="ctr">
                    <a:lnL w="12700" cap="flat" cmpd="sng" algn="ctr">
                      <a:solidFill>
                        <a:schemeClr val="tx1"/>
                      </a:solidFill>
                      <a:prstDash val="solid"/>
                      <a:round/>
                      <a:headEnd type="none" w="med" len="med"/>
                      <a:tailEnd type="none" w="med" len="med"/>
                    </a:lnL>
                  </a:tcPr>
                </a:tc>
              </a:tr>
              <a:tr h="370840">
                <a:tc>
                  <a:txBody>
                    <a:bodyPr/>
                    <a:lstStyle/>
                    <a:p>
                      <a:r>
                        <a:rPr lang="en-US" noProof="0" dirty="0" smtClean="0"/>
                        <a:t>Channel 2</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UA-LOS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tcPr>
                </a:tc>
              </a:tr>
              <a:tr h="370840">
                <a:tc>
                  <a:txBody>
                    <a:bodyPr/>
                    <a:lstStyle/>
                    <a:p>
                      <a:r>
                        <a:rPr lang="en-US" noProof="0" dirty="0" smtClean="0"/>
                        <a:t>Channel 3</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Yes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r>
                        <a:rPr lang="en-US" noProof="0" dirty="0" smtClean="0"/>
                        <a:t>3,</a:t>
                      </a:r>
                      <a:r>
                        <a:rPr lang="en-US" baseline="0" noProof="0" dirty="0" smtClean="0"/>
                        <a:t> 10, 20</a:t>
                      </a:r>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tcPr>
                </a:tc>
              </a:tr>
              <a:tr h="370840">
                <a:tc>
                  <a:txBody>
                    <a:bodyPr/>
                    <a:lstStyle/>
                    <a:p>
                      <a:r>
                        <a:rPr lang="en-US" noProof="0" dirty="0" smtClean="0"/>
                        <a:t>Channel 4</a:t>
                      </a:r>
                      <a:endParaRPr lang="en-US" noProof="0" dirty="0"/>
                    </a:p>
                  </a:txBody>
                  <a:tcPr>
                    <a:lnR w="12700" cap="flat" cmpd="sng" algn="ctr">
                      <a:solidFill>
                        <a:schemeClr val="tx1"/>
                      </a:solidFill>
                      <a:prstDash val="solid"/>
                      <a:round/>
                      <a:headEnd type="none" w="med" len="med"/>
                      <a:tailEnd type="none" w="med" len="med"/>
                    </a:lnR>
                  </a:tcPr>
                </a:tc>
                <a:tc>
                  <a:txBody>
                    <a:bodyPr/>
                    <a:lstStyle/>
                    <a:p>
                      <a:r>
                        <a:rPr lang="en-US" noProof="0" dirty="0" smtClean="0"/>
                        <a:t>UA-LOS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noProof="0" dirty="0" smtClean="0"/>
                        <a:t>Yes</a:t>
                      </a:r>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r>
                        <a:rPr lang="en-US" noProof="0" dirty="0" smtClean="0"/>
                        <a:t>AWGN</a:t>
                      </a:r>
                      <a:endParaRPr lang="en-US" noProof="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3,</a:t>
                      </a:r>
                      <a:r>
                        <a:rPr lang="en-US" baseline="0" noProof="0" dirty="0" smtClean="0"/>
                        <a:t> 10, 20</a:t>
                      </a:r>
                      <a:endParaRPr lang="en-US" noProof="0" dirty="0" smtClean="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noProof="0" dirty="0" smtClean="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983975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Simulation </a:t>
            </a:r>
            <a:r>
              <a:rPr lang="en-GB" dirty="0"/>
              <a:t>Results</a:t>
            </a:r>
          </a:p>
        </p:txBody>
      </p:sp>
      <p:sp>
        <p:nvSpPr>
          <p:cNvPr id="9218" name="Rectangle 2"/>
          <p:cNvSpPr>
            <a:spLocks noGrp="1" noChangeArrowheads="1"/>
          </p:cNvSpPr>
          <p:nvPr>
            <p:ph idx="1"/>
          </p:nvPr>
        </p:nvSpPr>
        <p:spPr>
          <a:ln/>
        </p:spPr>
        <p:txBody>
          <a:bodyPr/>
          <a:lstStyle/>
          <a:p>
            <a:pPr lvl="1">
              <a:buFont typeface="Times New Roman" pitchFamily="16" charset="0"/>
              <a:buChar char="•"/>
            </a:pPr>
            <a:r>
              <a:rPr lang="en-GB" sz="2400" b="1" dirty="0" smtClean="0">
                <a:solidFill>
                  <a:schemeClr val="tx1"/>
                </a:solidFill>
              </a:rPr>
              <a:t>Take </a:t>
            </a:r>
            <a:r>
              <a:rPr lang="en-GB" sz="2400" b="1" dirty="0">
                <a:solidFill>
                  <a:schemeClr val="tx1"/>
                </a:solidFill>
              </a:rPr>
              <a:t>into account non detected packets (coarse sync on STF failed)</a:t>
            </a:r>
          </a:p>
          <a:p>
            <a:pPr lvl="1">
              <a:buFont typeface="Times New Roman" pitchFamily="16" charset="0"/>
              <a:buChar char="•"/>
            </a:pPr>
            <a:endParaRPr lang="en-GB" sz="1200" b="1" dirty="0" smtClean="0">
              <a:solidFill>
                <a:schemeClr val="tx1"/>
              </a:solidFill>
            </a:endParaRPr>
          </a:p>
          <a:p>
            <a:pPr lvl="1">
              <a:buFont typeface="Times New Roman" pitchFamily="16" charset="0"/>
              <a:buChar char="•"/>
            </a:pPr>
            <a:r>
              <a:rPr lang="en-GB" sz="2400" b="1" dirty="0" smtClean="0">
                <a:solidFill>
                  <a:schemeClr val="tx1"/>
                </a:solidFill>
              </a:rPr>
              <a:t>Compare </a:t>
            </a:r>
            <a:r>
              <a:rPr lang="en-GB" sz="2400" b="1" dirty="0">
                <a:solidFill>
                  <a:schemeClr val="tx1"/>
                </a:solidFill>
              </a:rPr>
              <a:t>LOS, LOS + ground </a:t>
            </a:r>
            <a:r>
              <a:rPr lang="en-GB" sz="2400" b="1" dirty="0" smtClean="0">
                <a:solidFill>
                  <a:schemeClr val="tx1"/>
                </a:solidFill>
              </a:rPr>
              <a:t>reflection (GR), </a:t>
            </a:r>
            <a:r>
              <a:rPr lang="en-GB" sz="2400" b="1" dirty="0">
                <a:solidFill>
                  <a:schemeClr val="tx1"/>
                </a:solidFill>
              </a:rPr>
              <a:t>UA-LOS and </a:t>
            </a:r>
            <a:r>
              <a:rPr lang="en-GB" sz="2400" b="1" dirty="0" smtClean="0">
                <a:solidFill>
                  <a:schemeClr val="tx1"/>
                </a:solidFill>
              </a:rPr>
              <a:t/>
            </a:r>
            <a:br>
              <a:rPr lang="en-GB" sz="2400" b="1" dirty="0" smtClean="0">
                <a:solidFill>
                  <a:schemeClr val="tx1"/>
                </a:solidFill>
              </a:rPr>
            </a:br>
            <a:r>
              <a:rPr lang="en-GB" sz="2400" b="1" dirty="0" smtClean="0">
                <a:solidFill>
                  <a:schemeClr val="tx1"/>
                </a:solidFill>
              </a:rPr>
              <a:t>UA-LOS </a:t>
            </a:r>
            <a:r>
              <a:rPr lang="en-GB" sz="2400" b="1" dirty="0">
                <a:solidFill>
                  <a:schemeClr val="tx1"/>
                </a:solidFill>
              </a:rPr>
              <a:t>+ </a:t>
            </a:r>
            <a:r>
              <a:rPr lang="en-GB" sz="2400" b="1" dirty="0" smtClean="0">
                <a:solidFill>
                  <a:schemeClr val="tx1"/>
                </a:solidFill>
              </a:rPr>
              <a:t>GR with different relative path powers</a:t>
            </a:r>
            <a:endParaRPr lang="en-GB" sz="2400" b="1" dirty="0">
              <a:solidFill>
                <a:schemeClr val="tx1"/>
              </a:solidFill>
            </a:endParaRPr>
          </a:p>
          <a:p>
            <a:pPr lvl="1">
              <a:buFont typeface="Times New Roman" pitchFamily="16" charset="0"/>
              <a:buChar char="•"/>
            </a:pPr>
            <a:endParaRPr lang="en-GB" sz="1200" b="1" dirty="0" smtClean="0">
              <a:solidFill>
                <a:schemeClr val="tx1"/>
              </a:solidFill>
            </a:endParaRPr>
          </a:p>
          <a:p>
            <a:pPr lvl="1">
              <a:buFont typeface="Times New Roman" pitchFamily="16" charset="0"/>
              <a:buChar char="•"/>
            </a:pPr>
            <a:r>
              <a:rPr lang="en-GB" sz="2400" b="1" dirty="0" smtClean="0">
                <a:solidFill>
                  <a:schemeClr val="tx1"/>
                </a:solidFill>
              </a:rPr>
              <a:t>Ranging method:</a:t>
            </a:r>
          </a:p>
          <a:p>
            <a:pPr marL="1371600" lvl="2" indent="-457200">
              <a:buFont typeface="+mj-lt"/>
              <a:buAutoNum type="arabicPeriod"/>
            </a:pPr>
            <a:r>
              <a:rPr lang="en-GB" sz="2200" b="1" dirty="0" smtClean="0">
                <a:solidFill>
                  <a:schemeClr val="tx1"/>
                </a:solidFill>
              </a:rPr>
              <a:t>Packet detection and coarse estimation</a:t>
            </a:r>
          </a:p>
          <a:p>
            <a:pPr marL="1371600" lvl="2" indent="-457200">
              <a:buFont typeface="+mj-lt"/>
              <a:buAutoNum type="arabicPeriod"/>
            </a:pPr>
            <a:r>
              <a:rPr lang="en-GB" sz="2200" b="1" dirty="0" smtClean="0">
                <a:solidFill>
                  <a:schemeClr val="tx1"/>
                </a:solidFill>
              </a:rPr>
              <a:t>Fine estimation</a:t>
            </a:r>
          </a:p>
          <a:p>
            <a:pPr marL="1371600" lvl="2" indent="-457200">
              <a:buFont typeface="+mj-lt"/>
              <a:buAutoNum type="arabicPeriod"/>
            </a:pPr>
            <a:r>
              <a:rPr lang="en-GB" sz="2200" b="1" dirty="0">
                <a:solidFill>
                  <a:schemeClr val="tx1"/>
                </a:solidFill>
              </a:rPr>
              <a:t>SAGE (space-alternating generalized expectation-maximization)</a:t>
            </a:r>
            <a:endParaRPr lang="en-GB" sz="2200" b="1" dirty="0" smtClean="0">
              <a:solidFill>
                <a:schemeClr val="tx1"/>
              </a:solidFill>
            </a:endParaRPr>
          </a:p>
          <a:p>
            <a:pPr lvl="1">
              <a:buFont typeface="Times New Roman" pitchFamily="16" charset="0"/>
              <a:buChar char="•"/>
            </a:pPr>
            <a:endParaRPr lang="en-GB" sz="1200" b="1" dirty="0" smtClean="0">
              <a:solidFill>
                <a:schemeClr val="tx1"/>
              </a:solidFill>
            </a:endParaRPr>
          </a:p>
          <a:p>
            <a:pPr lvl="1">
              <a:buFont typeface="Times New Roman" pitchFamily="16" charset="0"/>
              <a:buChar char="•"/>
            </a:pPr>
            <a:r>
              <a:rPr lang="en-GB" sz="2400" b="1" dirty="0" smtClean="0">
                <a:solidFill>
                  <a:schemeClr val="tx1"/>
                </a:solidFill>
              </a:rPr>
              <a:t>Cumulative distribution function (CDF) of absolute error</a:t>
            </a:r>
            <a:endParaRPr lang="en-GB" sz="2400" b="1" dirty="0">
              <a:solidFill>
                <a:schemeClr val="tx1"/>
              </a:solidFill>
            </a:endParaRP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spTree>
    <p:extLst>
      <p:ext uri="{BB962C8B-B14F-4D97-AF65-F5344CB8AC3E}">
        <p14:creationId xmlns:p14="http://schemas.microsoft.com/office/powerpoint/2010/main" val="35731794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BW=10MHz, Out-of-Phase MPC, Antenna Height 1.5 m, SNR 20 dB</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smtClean="0"/>
              <a:t>Stephan Sand, German Aerospace Center (DLR)</a:t>
            </a:r>
            <a:endParaRPr lang="en-GB" dirty="0"/>
          </a:p>
        </p:txBody>
      </p:sp>
      <p:sp>
        <p:nvSpPr>
          <p:cNvPr id="4" name="Date Placeholder 3"/>
          <p:cNvSpPr>
            <a:spLocks noGrp="1"/>
          </p:cNvSpPr>
          <p:nvPr>
            <p:ph type="dt" idx="15"/>
          </p:nvPr>
        </p:nvSpPr>
        <p:spPr/>
        <p:txBody>
          <a:bodyPr/>
          <a:lstStyle/>
          <a:p>
            <a:r>
              <a:rPr lang="de-DE" smtClean="0"/>
              <a:t>January 2020</a:t>
            </a:r>
            <a:endParaRPr lang="en-GB"/>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1800000"/>
            <a:ext cx="5334011" cy="400050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00" y="1800000"/>
            <a:ext cx="5334011" cy="4000508"/>
          </a:xfrm>
          <a:prstGeom prst="rect">
            <a:avLst/>
          </a:prstGeom>
        </p:spPr>
      </p:pic>
    </p:spTree>
    <p:extLst>
      <p:ext uri="{BB962C8B-B14F-4D97-AF65-F5344CB8AC3E}">
        <p14:creationId xmlns:p14="http://schemas.microsoft.com/office/powerpoint/2010/main" val="2732631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16-9">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1373</Words>
  <Application>Microsoft Office PowerPoint</Application>
  <PresentationFormat>Benutzerdefiniert</PresentationFormat>
  <Paragraphs>250</Paragraphs>
  <Slides>17</Slides>
  <Notes>17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19" baseType="lpstr">
      <vt:lpstr>802-11-Submission-16-9</vt:lpstr>
      <vt:lpstr>Document</vt:lpstr>
      <vt:lpstr>Influence of Delay-close Multi Path Components on FTM-RTT</vt:lpstr>
      <vt:lpstr>Abstract</vt:lpstr>
      <vt:lpstr>Influencing Factors for RTT Ranging</vt:lpstr>
      <vt:lpstr>One-Path Model</vt:lpstr>
      <vt:lpstr>Two-Path Model</vt:lpstr>
      <vt:lpstr>Simulation Settings (1)</vt:lpstr>
      <vt:lpstr>Simulation Settings (2)</vt:lpstr>
      <vt:lpstr>Simulation Results</vt:lpstr>
      <vt:lpstr>BW=10MHz, Out-of-Phase MPC, Antenna Height 1.5 m, SNR 20 dB</vt:lpstr>
      <vt:lpstr>BW=10MHz, Out-of-Phase MPC, Antenna Height 1.5 m, SNR 20 dB</vt:lpstr>
      <vt:lpstr>BW=10MHz, Out-of-Phase MPC, Antenna Height 1.5 m, SNR 10 dB</vt:lpstr>
      <vt:lpstr>BW=10MHz, Out-of-Phase MPC, Antenna Height 1.5 m, SNR 10 dB</vt:lpstr>
      <vt:lpstr>BW=20MHz, Out-of-Phase MPC, Antenna Height 1.5 m, SNR 10 dB, 20 dB</vt:lpstr>
      <vt:lpstr>BW=20MHz, Random Phase MPC, Antenna Height 1.5m, SNR 10 dB, 20 dB</vt:lpstr>
      <vt:lpstr>BW=20MHz, Random Phase MPC, Antenna Height 4 m, SNR 10 dB, 20 dB</vt:lpstr>
      <vt:lpstr>Conclusion</vt:lpstr>
      <vt:lpstr>References</vt:lpstr>
    </vt:vector>
  </TitlesOfParts>
  <Company>DLR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of Delay-close Multi Path Components on FTM-RTT</dc:title>
  <dc:creator>Stephan Sand</dc:creator>
  <cp:lastModifiedBy>Unterhuber, Paul</cp:lastModifiedBy>
  <cp:revision>43</cp:revision>
  <cp:lastPrinted>1601-01-01T00:00:00Z</cp:lastPrinted>
  <dcterms:created xsi:type="dcterms:W3CDTF">2019-01-10T09:25:08Z</dcterms:created>
  <dcterms:modified xsi:type="dcterms:W3CDTF">2020-01-14T15:30:33Z</dcterms:modified>
</cp:coreProperties>
</file>