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83" r:id="rId2"/>
    <p:sldId id="966" r:id="rId3"/>
    <p:sldId id="978" r:id="rId4"/>
    <p:sldId id="979" r:id="rId5"/>
    <p:sldId id="982" r:id="rId6"/>
    <p:sldId id="983" r:id="rId7"/>
    <p:sldId id="987" r:id="rId8"/>
    <p:sldId id="984" r:id="rId9"/>
    <p:sldId id="991" r:id="rId10"/>
    <p:sldId id="996" r:id="rId11"/>
    <p:sldId id="1001" r:id="rId12"/>
    <p:sldId id="1003" r:id="rId13"/>
    <p:sldId id="1002" r:id="rId14"/>
    <p:sldId id="981" r:id="rId15"/>
    <p:sldId id="985" r:id="rId16"/>
    <p:sldId id="992" r:id="rId17"/>
    <p:sldId id="998" r:id="rId18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111" autoAdjust="0"/>
    <p:restoredTop sz="95034" autoAdjust="0"/>
  </p:normalViewPr>
  <p:slideViewPr>
    <p:cSldViewPr>
      <p:cViewPr varScale="1">
        <p:scale>
          <a:sx n="115" d="100"/>
          <a:sy n="115" d="100"/>
        </p:scale>
        <p:origin x="150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1464" y="84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9363" y="6475413"/>
            <a:ext cx="22145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Eunsung Park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802.11-19/1890r2</a:t>
            </a:r>
            <a:endParaRPr kumimoji="0" lang="en-US" altLang="ko-KR" sz="1800" b="1" dirty="0" smtClean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2019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s.choi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Eunsung</a:t>
            </a:r>
            <a:r>
              <a:rPr lang="en-US" altLang="ko-KR" dirty="0"/>
              <a:t> Park,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Phase</a:t>
            </a:r>
            <a:r>
              <a:rPr lang="ko-KR" altLang="en-US">
                <a:solidFill>
                  <a:schemeClr val="tx1"/>
                </a:solidFill>
                <a:ea typeface="굴림" panose="020B0600000101010101" pitchFamily="50" charset="-127"/>
              </a:rPr>
              <a:t> </a:t>
            </a:r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Rotation Follow-up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2019-11-11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 dirty="0">
                <a:cs typeface="Arial" panose="020B0604020202020204" pitchFamily="34" charset="0"/>
              </a:rPr>
              <a:t>Authors:</a:t>
            </a:r>
            <a:endParaRPr kumimoji="0" lang="en-US" altLang="ko-KR" sz="2000" b="0" dirty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9261760"/>
              </p:ext>
            </p:extLst>
          </p:nvPr>
        </p:nvGraphicFramePr>
        <p:xfrm>
          <a:off x="762000" y="2895599"/>
          <a:ext cx="7620000" cy="2514602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65766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423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42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42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Jinmin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jinmin1230.kim@lge.com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42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js.choi@lge.com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2019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Which option do you prefer for the phase rotation </a:t>
            </a:r>
            <a:r>
              <a:rPr lang="en-GB" altLang="ko-KR" sz="2000" dirty="0" smtClean="0"/>
              <a:t>in </a:t>
            </a:r>
            <a:r>
              <a:rPr lang="en-US" altLang="ko-KR" sz="2000" dirty="0" smtClean="0"/>
              <a:t>320/160+160 MHz</a:t>
            </a:r>
            <a:endParaRPr lang="en-GB" altLang="ko-KR" sz="2000" dirty="0" smtClean="0"/>
          </a:p>
          <a:p>
            <a:pPr lvl="1"/>
            <a:r>
              <a:rPr lang="en-GB" altLang="ko-KR" sz="1800" dirty="0" smtClean="0"/>
              <a:t>Option 1: Unified phase rotation regardless </a:t>
            </a:r>
            <a:r>
              <a:rPr lang="en-GB" altLang="ko-KR" sz="1800" dirty="0"/>
              <a:t>of whether the preamble puncturing is applied or </a:t>
            </a:r>
            <a:r>
              <a:rPr lang="en-GB" altLang="ko-KR" sz="1800" dirty="0" smtClean="0"/>
              <a:t>not</a:t>
            </a:r>
          </a:p>
          <a:p>
            <a:pPr lvl="1"/>
            <a:r>
              <a:rPr lang="en-GB" altLang="ko-KR" sz="1800" dirty="0" smtClean="0"/>
              <a:t>Option 2: Different phase </a:t>
            </a:r>
            <a:r>
              <a:rPr lang="en-GB" altLang="ko-KR" sz="1800" dirty="0"/>
              <a:t>rotation according to whether the preamble puncturing is applied or </a:t>
            </a:r>
            <a:r>
              <a:rPr lang="en-GB" altLang="ko-KR" sz="1800" dirty="0" smtClean="0"/>
              <a:t>not</a:t>
            </a:r>
          </a:p>
          <a:p>
            <a:pPr lvl="1"/>
            <a:r>
              <a:rPr lang="en-GB" altLang="ko-KR" sz="1800" dirty="0" smtClean="0"/>
              <a:t>Note: not intended to include in SFD</a:t>
            </a:r>
            <a:endParaRPr lang="en-US" altLang="ko-KR" sz="1800" dirty="0" smtClean="0"/>
          </a:p>
          <a:p>
            <a:endParaRPr lang="en-US" altLang="ko-KR" sz="2000" dirty="0"/>
          </a:p>
          <a:p>
            <a:r>
              <a:rPr lang="en-US" altLang="ko-KR" sz="2000" dirty="0" smtClean="0"/>
              <a:t>Option 1/Option 2/A: </a:t>
            </a:r>
            <a:r>
              <a:rPr lang="en-US" altLang="ko-KR" sz="2000" dirty="0" smtClean="0"/>
              <a:t>11/13/22</a:t>
            </a:r>
            <a:endParaRPr lang="ko-KR" altLang="en-US" sz="20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to add the following text to the </a:t>
            </a:r>
            <a:r>
              <a:rPr lang="en-US" altLang="ko-KR" sz="2000" dirty="0" err="1" smtClean="0"/>
              <a:t>TGbe</a:t>
            </a:r>
            <a:r>
              <a:rPr lang="en-US" altLang="ko-KR" sz="2000" dirty="0" smtClean="0"/>
              <a:t> SFD?</a:t>
            </a:r>
          </a:p>
          <a:p>
            <a:pPr lvl="1"/>
            <a:r>
              <a:rPr lang="en-GB" altLang="ko-KR" sz="1800" dirty="0"/>
              <a:t>[1 -1 -1 -1 j -j -j -j </a:t>
            </a:r>
            <a:r>
              <a:rPr lang="en-GB" altLang="ko-KR" sz="1800" dirty="0" err="1"/>
              <a:t>j</a:t>
            </a:r>
            <a:r>
              <a:rPr lang="en-GB" altLang="ko-KR" sz="1800" dirty="0"/>
              <a:t> -j -j -j 1 -1 -1 -</a:t>
            </a:r>
            <a:r>
              <a:rPr lang="en-GB" altLang="ko-KR" sz="1800" dirty="0" smtClean="0"/>
              <a:t>1] is used for the phase rotation in </a:t>
            </a:r>
            <a:r>
              <a:rPr lang="en-US" altLang="ko-KR" sz="1800" dirty="0" smtClean="0"/>
              <a:t>320/160+160 MHz</a:t>
            </a:r>
            <a:r>
              <a:rPr lang="en-GB" altLang="ko-KR" sz="1800" dirty="0" smtClean="0"/>
              <a:t> when the preamble puncturing is not applied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 : //</a:t>
            </a:r>
            <a:endParaRPr lang="ko-KR" altLang="en-US" sz="20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516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#4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to add the following text to the </a:t>
            </a:r>
            <a:r>
              <a:rPr lang="en-US" altLang="ko-KR" sz="2000" dirty="0" err="1" smtClean="0"/>
              <a:t>TGbe</a:t>
            </a:r>
            <a:r>
              <a:rPr lang="en-US" altLang="ko-KR" sz="2000" dirty="0" smtClean="0"/>
              <a:t> SFD?</a:t>
            </a:r>
          </a:p>
          <a:p>
            <a:pPr lvl="1"/>
            <a:r>
              <a:rPr lang="en-GB" altLang="ko-KR" sz="1800" dirty="0"/>
              <a:t>[1 -1 -1 -1 j -j -j -j 1 -1 -1 -1 j -j -j -</a:t>
            </a:r>
            <a:r>
              <a:rPr lang="en-GB" altLang="ko-KR" sz="1800" dirty="0" smtClean="0"/>
              <a:t>j] is used for the phase rotation in </a:t>
            </a:r>
            <a:r>
              <a:rPr lang="en-US" altLang="ko-KR" sz="1800" dirty="0" smtClean="0"/>
              <a:t>320/160+160 MHz when the preamble puncturing is applied</a:t>
            </a:r>
            <a:endParaRPr lang="en-US" altLang="ko-KR" sz="2000" dirty="0" smtClean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 : //</a:t>
            </a:r>
            <a:endParaRPr lang="ko-KR" altLang="en-US" sz="20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311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#5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to add the following text to the </a:t>
            </a:r>
            <a:r>
              <a:rPr lang="en-US" altLang="ko-KR" sz="2000" dirty="0" err="1" smtClean="0"/>
              <a:t>TGbe</a:t>
            </a:r>
            <a:r>
              <a:rPr lang="en-US" altLang="ko-KR" sz="2000" dirty="0" smtClean="0"/>
              <a:t> SFD?</a:t>
            </a:r>
          </a:p>
          <a:p>
            <a:pPr lvl="1"/>
            <a:r>
              <a:rPr lang="en-GB" altLang="ko-KR" sz="1800" dirty="0" smtClean="0"/>
              <a:t>[1 </a:t>
            </a:r>
            <a:r>
              <a:rPr lang="en-GB" altLang="ko-KR" sz="1800" dirty="0"/>
              <a:t>1 -1 -1 j </a:t>
            </a:r>
            <a:r>
              <a:rPr lang="en-GB" altLang="ko-KR" sz="1800" dirty="0" err="1"/>
              <a:t>j</a:t>
            </a:r>
            <a:r>
              <a:rPr lang="en-GB" altLang="ko-KR" sz="1800" dirty="0"/>
              <a:t> -j -j -j -j </a:t>
            </a:r>
            <a:r>
              <a:rPr lang="en-GB" altLang="ko-KR" sz="1800" dirty="0" err="1"/>
              <a:t>j</a:t>
            </a:r>
            <a:r>
              <a:rPr lang="en-GB" altLang="ko-KR" sz="1800" dirty="0"/>
              <a:t> </a:t>
            </a:r>
            <a:r>
              <a:rPr lang="en-GB" altLang="ko-KR" sz="1800" dirty="0" err="1"/>
              <a:t>j</a:t>
            </a:r>
            <a:r>
              <a:rPr lang="en-GB" altLang="ko-KR" sz="1800" dirty="0"/>
              <a:t> -1 -1 1 1</a:t>
            </a:r>
            <a:r>
              <a:rPr lang="en-GB" altLang="ko-KR" sz="1800" dirty="0" smtClean="0"/>
              <a:t>] is used for the phase rotation in </a:t>
            </a:r>
            <a:r>
              <a:rPr lang="en-US" altLang="ko-KR" sz="1800" dirty="0" smtClean="0"/>
              <a:t>320/160+160 MHz</a:t>
            </a:r>
            <a:r>
              <a:rPr lang="en-GB" altLang="ko-KR" sz="1800" dirty="0" smtClean="0"/>
              <a:t> </a:t>
            </a:r>
            <a:r>
              <a:rPr lang="en-GB" altLang="ko-KR" sz="1800" dirty="0"/>
              <a:t>regardless of whether the preamble puncturing is applied or </a:t>
            </a:r>
            <a:r>
              <a:rPr lang="en-GB" altLang="ko-KR" sz="1800" dirty="0" smtClean="0"/>
              <a:t>not</a:t>
            </a:r>
            <a:endParaRPr lang="en-US" altLang="ko-KR" sz="16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 : //</a:t>
            </a:r>
            <a:endParaRPr lang="ko-KR" altLang="en-US" sz="20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78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/>
              <a:t>[1] </a:t>
            </a:r>
            <a:r>
              <a:rPr lang="en-US" altLang="ko-KR" sz="2000" dirty="0" smtClean="0"/>
              <a:t>802.11-19/1493r0 </a:t>
            </a:r>
            <a:r>
              <a:rPr lang="en-US" altLang="ko-KR" sz="2000" dirty="0" smtClean="0">
                <a:ea typeface="굴림" panose="020B0600000101010101" pitchFamily="50" charset="-127"/>
              </a:rPr>
              <a:t>Phase Rotation for 320MHz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8661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 A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343400"/>
          </a:xfrm>
        </p:spPr>
        <p:txBody>
          <a:bodyPr/>
          <a:lstStyle/>
          <a:p>
            <a:r>
              <a:rPr lang="en-US" altLang="ko-KR" sz="2000" dirty="0" smtClean="0"/>
              <a:t>PAPR comparison for 80MHz</a:t>
            </a:r>
          </a:p>
          <a:p>
            <a:pPr lvl="1"/>
            <a:r>
              <a:rPr lang="en-US" altLang="ko-KR" sz="1800" dirty="0" smtClean="0"/>
              <a:t>11ax phase rotation: [1 -1 -1 -1]</a:t>
            </a:r>
          </a:p>
          <a:p>
            <a:pPr lvl="1"/>
            <a:r>
              <a:rPr lang="en-US" altLang="ko-KR" sz="1800" dirty="0" smtClean="0"/>
              <a:t>New phase rotation: [1 1 -1 -1]</a:t>
            </a:r>
            <a:endParaRPr lang="ko-KR" altLang="en-US" sz="18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 smtClean="0"/>
              <a:t>Eunsung</a:t>
            </a:r>
            <a:r>
              <a:rPr lang="en-US" altLang="ko-KR" dirty="0" smtClean="0"/>
              <a:t> Park,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4475119"/>
              </p:ext>
            </p:extLst>
          </p:nvPr>
        </p:nvGraphicFramePr>
        <p:xfrm>
          <a:off x="1371600" y="2941320"/>
          <a:ext cx="6096000" cy="1402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32000"/>
                <a:gridCol w="1016000"/>
                <a:gridCol w="1016000"/>
                <a:gridCol w="1016000"/>
                <a:gridCol w="1016000"/>
              </a:tblGrid>
              <a:tr h="185420">
                <a:tc rowSpan="2">
                  <a:txBody>
                    <a:bodyPr/>
                    <a:lstStyle/>
                    <a:p>
                      <a:pPr algn="ctr" latinLnBrk="1"/>
                      <a:endParaRPr lang="ko-KR" altLang="en-US" sz="16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Case 1</a:t>
                      </a:r>
                      <a:endParaRPr lang="ko-KR" altLang="en-US" sz="16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Case 2 (max PAPR)</a:t>
                      </a:r>
                      <a:endParaRPr lang="ko-KR" altLang="en-US" sz="160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8542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L-STF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L-LTF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L-STF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L-LTF</a:t>
                      </a:r>
                      <a:endParaRPr lang="ko-KR" altLang="en-US" sz="1600" dirty="0"/>
                    </a:p>
                  </a:txBody>
                  <a:tcPr anchor="ctr"/>
                </a:tc>
              </a:tr>
              <a:tr h="36068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11ax phase rotation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4.4380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5.3962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6.8606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7.9370</a:t>
                      </a:r>
                      <a:endParaRPr lang="ko-KR" altLang="en-US" sz="16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New phase rotation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5.8847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6.6178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5.8847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6.6178</a:t>
                      </a:r>
                      <a:endParaRPr lang="ko-KR" altLang="en-US" sz="16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629400" y="2682240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Unit: [dB]</a:t>
            </a:r>
            <a:endParaRPr lang="ko-KR" altLang="en-US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5310" y="4333365"/>
            <a:ext cx="2847636" cy="2142048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473019" y="4495800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/>
              <a:t>L-SIG</a:t>
            </a:r>
            <a:endParaRPr lang="ko-KR" altLang="en-US" sz="1600"/>
          </a:p>
        </p:txBody>
      </p:sp>
    </p:spTree>
    <p:extLst>
      <p:ext uri="{BB962C8B-B14F-4D97-AF65-F5344CB8AC3E}">
        <p14:creationId xmlns:p14="http://schemas.microsoft.com/office/powerpoint/2010/main" val="2298947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 B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343400"/>
          </a:xfrm>
        </p:spPr>
        <p:txBody>
          <a:bodyPr/>
          <a:lstStyle/>
          <a:p>
            <a:r>
              <a:rPr lang="en-US" altLang="ko-KR" sz="2000" dirty="0" smtClean="0"/>
              <a:t>PAPR for L-SIG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442" y="2942856"/>
            <a:ext cx="3559546" cy="2677561"/>
          </a:xfrm>
          <a:prstGeom prst="rect">
            <a:avLst/>
          </a:prstGeom>
        </p:spPr>
      </p:pic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41501" y="2942856"/>
            <a:ext cx="3592824" cy="269594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260415" y="2714995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Case 1</a:t>
            </a:r>
            <a:endParaRPr lang="ko-KR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5867400" y="2711427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Case 2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25532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 C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260415" y="2714995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Case 1</a:t>
            </a:r>
            <a:endParaRPr lang="ko-KR" altLang="en-US"/>
          </a:p>
        </p:txBody>
      </p:sp>
      <p:sp>
        <p:nvSpPr>
          <p:cNvPr id="8" name="TextBox 7"/>
          <p:cNvSpPr txBox="1"/>
          <p:nvPr/>
        </p:nvSpPr>
        <p:spPr>
          <a:xfrm>
            <a:off x="5867400" y="2711427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Case 2</a:t>
            </a:r>
            <a:endParaRPr lang="ko-KR" altLang="en-US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52925" y="2943225"/>
            <a:ext cx="3559546" cy="2677561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1050" y="2942189"/>
            <a:ext cx="3559546" cy="2677561"/>
          </a:xfrm>
          <a:prstGeom prst="rect">
            <a:avLst/>
          </a:prstGeom>
        </p:spPr>
      </p:pic>
      <p:sp>
        <p:nvSpPr>
          <p:cNvPr id="12" name="내용 개체 틀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343400"/>
          </a:xfrm>
        </p:spPr>
        <p:txBody>
          <a:bodyPr/>
          <a:lstStyle/>
          <a:p>
            <a:r>
              <a:rPr lang="en-US" altLang="ko-KR" sz="2000" dirty="0" smtClean="0"/>
              <a:t>PAPR </a:t>
            </a:r>
            <a:r>
              <a:rPr lang="en-US" altLang="ko-KR" sz="2000" smtClean="0"/>
              <a:t>for the Data part</a:t>
            </a:r>
            <a:endParaRPr lang="en-US" altLang="ko-KR" sz="2000" dirty="0" smtClean="0"/>
          </a:p>
        </p:txBody>
      </p:sp>
    </p:spTree>
    <p:extLst>
      <p:ext uri="{BB962C8B-B14F-4D97-AF65-F5344CB8AC3E}">
        <p14:creationId xmlns:p14="http://schemas.microsoft.com/office/powerpoint/2010/main" val="3866412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the September F2F meeting, </a:t>
            </a:r>
            <a:r>
              <a:rPr lang="en-US" altLang="ko-KR" sz="2000" dirty="0" err="1" smtClean="0"/>
              <a:t>TGbe</a:t>
            </a:r>
            <a:r>
              <a:rPr lang="en-US" altLang="ko-KR" sz="2000" dirty="0" smtClean="0"/>
              <a:t> agreed that </a:t>
            </a:r>
          </a:p>
          <a:p>
            <a:pPr lvl="1"/>
            <a:r>
              <a:rPr lang="en-US" altLang="ko-KR" sz="1800" dirty="0" smtClean="0"/>
              <a:t>EHT PPDU starts with the legacy preamble part</a:t>
            </a:r>
          </a:p>
          <a:p>
            <a:pPr lvl="1"/>
            <a:r>
              <a:rPr lang="en-GB" altLang="ko-KR" sz="1800" dirty="0"/>
              <a:t>11be supports 320 MHz and 160+160 MHz PPDU</a:t>
            </a:r>
            <a:endParaRPr lang="en-US" altLang="ko-KR" sz="1800" dirty="0" smtClean="0"/>
          </a:p>
          <a:p>
            <a:r>
              <a:rPr lang="en-US" altLang="ko-KR" sz="2000" dirty="0" smtClean="0"/>
              <a:t>In [1], we discussed the phase rotation which is applied to the legacy preamble part of EHT PPDU to reduce PAPR</a:t>
            </a:r>
          </a:p>
          <a:p>
            <a:r>
              <a:rPr lang="en-US" altLang="ko-KR" sz="2000" dirty="0" smtClean="0"/>
              <a:t>In this contribution, we propose several options for the phase rotation in 320 / 160+160 MHz 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2293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Assumptions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Each coefficient of the phase rotation is employed to each 20MHz channel</a:t>
            </a:r>
          </a:p>
          <a:p>
            <a:r>
              <a:rPr lang="en-US" altLang="ko-KR" sz="2000" dirty="0" smtClean="0"/>
              <a:t>Candidates for each coefficient of the phase rotation are 1, -1, </a:t>
            </a:r>
            <a:r>
              <a:rPr lang="en-US" altLang="ko-KR" sz="2000" dirty="0"/>
              <a:t>j</a:t>
            </a:r>
            <a:r>
              <a:rPr lang="en-US" altLang="ko-KR" sz="2000" dirty="0" smtClean="0"/>
              <a:t>, -j for simplicity</a:t>
            </a:r>
          </a:p>
          <a:p>
            <a:r>
              <a:rPr lang="en-US" altLang="ko-KR" sz="2000" dirty="0" smtClean="0"/>
              <a:t>We consider PAPR of L-LTF to obtain optimized coefficients while PAPR is investigated for all legacy preamble parts, i.e., L-STF, L-LTF and L-SIG</a:t>
            </a:r>
          </a:p>
          <a:p>
            <a:r>
              <a:rPr lang="en-US" altLang="ko-KR" sz="2000" dirty="0" smtClean="0"/>
              <a:t>When calculating PAPR, contiguous 320MHz bandwidth and 4x IFFT are considered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0857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Phase Rotation (1/3)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take account of two cases as follows to obtain an optimized phase rotation and to investigate PAPR for various options</a:t>
            </a:r>
          </a:p>
          <a:p>
            <a:pPr lvl="1"/>
            <a:r>
              <a:rPr lang="en-US" altLang="ko-KR" sz="1800" dirty="0" smtClean="0"/>
              <a:t>Case 1: entire bandwidth allocation (i.e., non-preamble puncturing)</a:t>
            </a:r>
          </a:p>
          <a:p>
            <a:pPr lvl="1"/>
            <a:r>
              <a:rPr lang="en-US" altLang="ko-KR" sz="1800" dirty="0" smtClean="0"/>
              <a:t>Case 2: 20MHz based preamble puncturing</a:t>
            </a:r>
          </a:p>
          <a:p>
            <a:r>
              <a:rPr lang="en-US" altLang="ko-KR" sz="2000" dirty="0" smtClean="0"/>
              <a:t>We also consider the following options to design a phase rotation in 320MHz</a:t>
            </a:r>
          </a:p>
          <a:p>
            <a:pPr lvl="1"/>
            <a:r>
              <a:rPr lang="en-US" altLang="ko-KR" sz="1800" dirty="0" smtClean="0"/>
              <a:t>Option 1: repeat 11ax 80MHz phase rotation</a:t>
            </a:r>
          </a:p>
          <a:p>
            <a:pPr lvl="1"/>
            <a:r>
              <a:rPr lang="en-US" altLang="ko-KR" sz="1800" dirty="0" smtClean="0"/>
              <a:t>Option 2: </a:t>
            </a:r>
            <a:r>
              <a:rPr lang="en-US" altLang="ko-KR" sz="1800" dirty="0"/>
              <a:t>repeat 11ax 80MHz phase </a:t>
            </a:r>
            <a:r>
              <a:rPr lang="en-US" altLang="ko-KR" sz="1800" dirty="0" smtClean="0"/>
              <a:t>rotation and apply additional coefficients to 80MHz segments</a:t>
            </a:r>
          </a:p>
          <a:p>
            <a:pPr lvl="1"/>
            <a:r>
              <a:rPr lang="en-US" altLang="ko-KR" sz="1800" dirty="0" smtClean="0"/>
              <a:t>Option 3: repeat new 80MHz phase rotation which is optimal in 80MHz when considering Case 2</a:t>
            </a:r>
          </a:p>
          <a:p>
            <a:pPr lvl="1"/>
            <a:r>
              <a:rPr lang="en-US" altLang="ko-KR" sz="1800" dirty="0" smtClean="0"/>
              <a:t>Option 4: </a:t>
            </a:r>
            <a:r>
              <a:rPr lang="en-US" altLang="ko-KR" sz="1800" dirty="0"/>
              <a:t>repeat new 80MHz phase </a:t>
            </a:r>
            <a:r>
              <a:rPr lang="en-US" altLang="ko-KR" sz="1800" dirty="0" smtClean="0"/>
              <a:t>rotation </a:t>
            </a:r>
            <a:r>
              <a:rPr lang="en-US" altLang="ko-KR" sz="1800" dirty="0"/>
              <a:t>and apply additional coefficients to </a:t>
            </a:r>
            <a:r>
              <a:rPr lang="en-US" altLang="ko-KR" sz="1800" dirty="0" smtClean="0"/>
              <a:t>80MHz segments</a:t>
            </a:r>
          </a:p>
          <a:p>
            <a:pPr lvl="1"/>
            <a:r>
              <a:rPr lang="en-US" altLang="ko-KR" sz="1800" dirty="0" smtClean="0"/>
              <a:t>Note that additional coefficients in option 2 and 4 are optimized considering either case 1 or case 2</a:t>
            </a:r>
            <a:endParaRPr lang="ko-KR" altLang="en-US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2388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Phase Rotation </a:t>
            </a:r>
            <a:r>
              <a:rPr lang="en-US" altLang="ko-KR" dirty="0" smtClean="0"/>
              <a:t>(2/3)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Option 1</a:t>
            </a:r>
          </a:p>
          <a:p>
            <a:pPr lvl="1"/>
            <a:r>
              <a:rPr lang="en-US" altLang="ko-KR" sz="1800" dirty="0"/>
              <a:t>[1 -1 -1 -1 1 -1 -1 -1 1 -1 -1 -1 1 -1 -1 -1]</a:t>
            </a:r>
            <a:endParaRPr lang="en-US" altLang="ko-KR" sz="1800" dirty="0" smtClean="0"/>
          </a:p>
          <a:p>
            <a:r>
              <a:rPr lang="en-US" altLang="ko-KR" sz="2000" dirty="0" smtClean="0"/>
              <a:t>Option 2</a:t>
            </a:r>
          </a:p>
          <a:p>
            <a:pPr lvl="1"/>
            <a:r>
              <a:rPr lang="en-US" altLang="ko-KR" sz="1800" dirty="0" smtClean="0"/>
              <a:t>A*: </a:t>
            </a:r>
            <a:r>
              <a:rPr lang="en-GB" altLang="ko-KR" sz="1800" dirty="0"/>
              <a:t>[1 -1 -1 -1 j -j -j -j </a:t>
            </a:r>
            <a:r>
              <a:rPr lang="en-GB" altLang="ko-KR" sz="1800" dirty="0" err="1"/>
              <a:t>j</a:t>
            </a:r>
            <a:r>
              <a:rPr lang="en-GB" altLang="ko-KR" sz="1800" dirty="0"/>
              <a:t> -j -j -j 1 -1 -1 -1</a:t>
            </a:r>
            <a:r>
              <a:rPr lang="en-GB" altLang="ko-KR" sz="1800" dirty="0" smtClean="0"/>
              <a:t>]</a:t>
            </a:r>
            <a:endParaRPr lang="en-US" altLang="ko-KR" sz="1800" dirty="0" smtClean="0"/>
          </a:p>
          <a:p>
            <a:pPr lvl="1"/>
            <a:r>
              <a:rPr lang="en-US" altLang="ko-KR" sz="1800" dirty="0" smtClean="0"/>
              <a:t>B**: </a:t>
            </a:r>
            <a:r>
              <a:rPr lang="en-GB" altLang="ko-KR" sz="1800" dirty="0"/>
              <a:t>[1 -1 -1 -1 j -j -j -j 1 -1 -1 -1 j -j -j -j]</a:t>
            </a:r>
            <a:endParaRPr lang="en-US" altLang="ko-KR" sz="1800" dirty="0" smtClean="0"/>
          </a:p>
          <a:p>
            <a:r>
              <a:rPr lang="en-US" altLang="ko-KR" sz="2000" dirty="0" smtClean="0"/>
              <a:t>Option 3</a:t>
            </a:r>
          </a:p>
          <a:p>
            <a:pPr lvl="1"/>
            <a:r>
              <a:rPr lang="en-GB" altLang="ko-KR" sz="1800" dirty="0"/>
              <a:t>[1 1 -1 -1 1 1 -1 -1 1 1 -1 -1 1 1 -1 -1</a:t>
            </a:r>
            <a:r>
              <a:rPr lang="en-GB" altLang="ko-KR" sz="1800" dirty="0" smtClean="0"/>
              <a:t>]</a:t>
            </a:r>
          </a:p>
          <a:p>
            <a:pPr lvl="1"/>
            <a:r>
              <a:rPr lang="en-GB" altLang="ko-KR" sz="1800" dirty="0" smtClean="0"/>
              <a:t>PAPR comparison for 80MHz between 11ax phase rotation and new one ([1 1 -1 -1]) is shown in Appendix A</a:t>
            </a:r>
            <a:endParaRPr lang="en-US" altLang="ko-KR" sz="1800" dirty="0" smtClean="0"/>
          </a:p>
          <a:p>
            <a:r>
              <a:rPr lang="en-US" altLang="ko-KR" sz="2000" dirty="0" smtClean="0"/>
              <a:t>Option 4</a:t>
            </a:r>
          </a:p>
          <a:p>
            <a:pPr lvl="1"/>
            <a:r>
              <a:rPr lang="en-US" altLang="ko-KR" sz="1800" dirty="0" smtClean="0"/>
              <a:t>A*: </a:t>
            </a:r>
            <a:r>
              <a:rPr lang="en-GB" altLang="ko-KR" sz="1800" dirty="0"/>
              <a:t>[1 1 -1 -1 j </a:t>
            </a:r>
            <a:r>
              <a:rPr lang="en-GB" altLang="ko-KR" sz="1800" dirty="0" err="1"/>
              <a:t>j</a:t>
            </a:r>
            <a:r>
              <a:rPr lang="en-GB" altLang="ko-KR" sz="1800" dirty="0"/>
              <a:t> -j -j -j -j </a:t>
            </a:r>
            <a:r>
              <a:rPr lang="en-GB" altLang="ko-KR" sz="1800" dirty="0" err="1"/>
              <a:t>j</a:t>
            </a:r>
            <a:r>
              <a:rPr lang="en-GB" altLang="ko-KR" sz="1800" dirty="0"/>
              <a:t> </a:t>
            </a:r>
            <a:r>
              <a:rPr lang="en-GB" altLang="ko-KR" sz="1800" dirty="0" err="1"/>
              <a:t>j</a:t>
            </a:r>
            <a:r>
              <a:rPr lang="en-GB" altLang="ko-KR" sz="1800" dirty="0"/>
              <a:t> -1 -1 1 1]</a:t>
            </a:r>
            <a:endParaRPr lang="en-US" altLang="ko-KR" sz="1800" dirty="0" smtClean="0"/>
          </a:p>
          <a:p>
            <a:pPr lvl="1"/>
            <a:r>
              <a:rPr lang="en-US" altLang="ko-KR" sz="1800" dirty="0" smtClean="0"/>
              <a:t>B**: </a:t>
            </a:r>
            <a:r>
              <a:rPr lang="en-GB" altLang="ko-KR" sz="1800" dirty="0"/>
              <a:t>[1 1 -1 -1 1 1 -1 -1 j </a:t>
            </a:r>
            <a:r>
              <a:rPr lang="en-GB" altLang="ko-KR" sz="1800" dirty="0" err="1"/>
              <a:t>j</a:t>
            </a:r>
            <a:r>
              <a:rPr lang="en-GB" altLang="ko-KR" sz="1800" dirty="0"/>
              <a:t> -j -j -j -j </a:t>
            </a:r>
            <a:r>
              <a:rPr lang="en-GB" altLang="ko-KR" sz="1800" dirty="0" err="1"/>
              <a:t>j</a:t>
            </a:r>
            <a:r>
              <a:rPr lang="en-GB" altLang="ko-KR" sz="1800" dirty="0"/>
              <a:t> j]</a:t>
            </a:r>
            <a:endParaRPr lang="ko-KR" altLang="en-US" sz="18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04837" y="6013748"/>
            <a:ext cx="81581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*: additional coefficients applied to 80MHz segments are optimized considering Case 1, i.e., entire bandwidth allocation</a:t>
            </a:r>
          </a:p>
          <a:p>
            <a:r>
              <a:rPr lang="en-US" altLang="ko-KR" dirty="0" smtClean="0"/>
              <a:t>**: </a:t>
            </a:r>
            <a:r>
              <a:rPr lang="en-US" altLang="ko-KR" dirty="0"/>
              <a:t>additional coefficients applied to 80MHz </a:t>
            </a:r>
            <a:r>
              <a:rPr lang="en-US" altLang="ko-KR" dirty="0" smtClean="0"/>
              <a:t>segments are </a:t>
            </a:r>
            <a:r>
              <a:rPr lang="en-US" altLang="ko-KR" dirty="0"/>
              <a:t>optimized considering Case </a:t>
            </a:r>
            <a:r>
              <a:rPr lang="en-US" altLang="ko-KR" dirty="0" smtClean="0"/>
              <a:t>2, </a:t>
            </a:r>
            <a:r>
              <a:rPr lang="en-US" altLang="ko-KR" dirty="0"/>
              <a:t>i.e., </a:t>
            </a:r>
            <a:r>
              <a:rPr lang="en-US" altLang="ko-KR" dirty="0" smtClean="0"/>
              <a:t>20MHz based preamble puncturing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36494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Phase Rotation (3/3)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PAPR</a:t>
            </a:r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r>
              <a:rPr lang="en-US" altLang="ko-KR" sz="1800" dirty="0" smtClean="0"/>
              <a:t>In</a:t>
            </a:r>
            <a:r>
              <a:rPr lang="ko-KR" altLang="en-US" sz="1800" smtClean="0"/>
              <a:t> </a:t>
            </a:r>
            <a:r>
              <a:rPr lang="en-US" altLang="ko-KR" sz="1800" dirty="0" smtClean="0"/>
              <a:t>Appendix B, PAPR for the L-SIG part is shown</a:t>
            </a:r>
          </a:p>
          <a:p>
            <a:pPr lvl="2"/>
            <a:r>
              <a:rPr lang="en-US" altLang="ko-KR" sz="1600" dirty="0" smtClean="0"/>
              <a:t>Its trend is the same as that of L-STF or L-LTF</a:t>
            </a:r>
            <a:endParaRPr lang="ko-KR" altLang="en-US" sz="16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2988713"/>
              </p:ext>
            </p:extLst>
          </p:nvPr>
        </p:nvGraphicFramePr>
        <p:xfrm>
          <a:off x="1143000" y="2258199"/>
          <a:ext cx="7086600" cy="275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81100"/>
                <a:gridCol w="1181100"/>
                <a:gridCol w="1181100"/>
                <a:gridCol w="1181100"/>
                <a:gridCol w="1181100"/>
                <a:gridCol w="1181100"/>
              </a:tblGrid>
              <a:tr h="185420">
                <a:tc rowSpan="2" gridSpan="2">
                  <a:txBody>
                    <a:bodyPr/>
                    <a:lstStyle/>
                    <a:p>
                      <a:pPr algn="ctr" latinLnBrk="1"/>
                      <a:endParaRPr lang="ko-KR" altLang="en-US" sz="1600" dirty="0"/>
                    </a:p>
                  </a:txBody>
                  <a:tcPr anchor="ctr"/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Case 1</a:t>
                      </a:r>
                      <a:endParaRPr lang="ko-KR" altLang="en-US" sz="16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Case 2 (max PAPR*)</a:t>
                      </a:r>
                      <a:endParaRPr lang="ko-KR" altLang="en-US" sz="16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85420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L-STF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L-LTF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L-STF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L-LTF</a:t>
                      </a:r>
                      <a:endParaRPr lang="ko-KR" altLang="en-US" sz="1600" dirty="0"/>
                    </a:p>
                  </a:txBody>
                  <a:tcPr anchor="ctr"/>
                </a:tc>
              </a:tr>
              <a:tr h="370840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Option 1</a:t>
                      </a:r>
                      <a:endParaRPr lang="ko-KR" altLang="en-US" sz="16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rgbClr val="00B050"/>
                          </a:solidFill>
                        </a:rPr>
                        <a:t>8.2600</a:t>
                      </a:r>
                      <a:endParaRPr lang="ko-KR" alt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rgbClr val="00B050"/>
                          </a:solidFill>
                        </a:rPr>
                        <a:t>9.1864</a:t>
                      </a:r>
                      <a:endParaRPr lang="ko-KR" alt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12.8812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13.9576</a:t>
                      </a:r>
                      <a:endParaRPr lang="ko-KR" altLang="en-US" sz="1600"/>
                    </a:p>
                  </a:txBody>
                  <a:tcPr anchor="ctr"/>
                </a:tc>
              </a:tr>
              <a:tr h="185420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Option 2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A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>
                          <a:solidFill>
                            <a:srgbClr val="FF0000"/>
                          </a:solidFill>
                        </a:rPr>
                        <a:t>5.5493</a:t>
                      </a:r>
                      <a:endParaRPr lang="ko-KR" alt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>
                          <a:solidFill>
                            <a:srgbClr val="FF0000"/>
                          </a:solidFill>
                        </a:rPr>
                        <a:t>6.3714</a:t>
                      </a:r>
                      <a:endParaRPr lang="ko-KR" alt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11.4481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12.5284</a:t>
                      </a:r>
                      <a:endParaRPr lang="ko-KR" altLang="en-US" sz="1600" dirty="0"/>
                    </a:p>
                  </a:txBody>
                  <a:tcPr anchor="ctr"/>
                </a:tc>
              </a:tr>
              <a:tr h="18542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B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rgbClr val="00B050"/>
                          </a:solidFill>
                        </a:rPr>
                        <a:t>8.2167</a:t>
                      </a:r>
                      <a:endParaRPr lang="ko-KR" alt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rgbClr val="00B050"/>
                          </a:solidFill>
                        </a:rPr>
                        <a:t>9.2159</a:t>
                      </a:r>
                      <a:endParaRPr lang="ko-KR" alt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rgbClr val="FF0000"/>
                          </a:solidFill>
                        </a:rPr>
                        <a:t>10.7392</a:t>
                      </a:r>
                      <a:endParaRPr lang="ko-KR" alt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rgbClr val="FF0000"/>
                          </a:solidFill>
                        </a:rPr>
                        <a:t>11.8183</a:t>
                      </a:r>
                      <a:endParaRPr lang="ko-KR" alt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370840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Option</a:t>
                      </a:r>
                      <a:r>
                        <a:rPr lang="en-US" altLang="ko-KR" sz="1600" baseline="0" dirty="0" smtClean="0"/>
                        <a:t> 3</a:t>
                      </a:r>
                      <a:endParaRPr lang="ko-KR" altLang="en-US" sz="160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11.2703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11.8144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11.2703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12.1967</a:t>
                      </a:r>
                      <a:endParaRPr lang="ko-KR" altLang="en-US" sz="1600" dirty="0"/>
                    </a:p>
                  </a:txBody>
                  <a:tcPr anchor="ctr"/>
                </a:tc>
              </a:tr>
              <a:tr h="185420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Option 4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A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rgbClr val="00B0F0"/>
                          </a:solidFill>
                        </a:rPr>
                        <a:t>7.3583</a:t>
                      </a:r>
                      <a:endParaRPr lang="ko-KR" altLang="en-US" sz="1600" dirty="0">
                        <a:solidFill>
                          <a:srgbClr val="00B0F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rgbClr val="00B0F0"/>
                          </a:solidFill>
                        </a:rPr>
                        <a:t>8.4605</a:t>
                      </a:r>
                      <a:endParaRPr lang="ko-KR" altLang="en-US" sz="1600" dirty="0">
                        <a:solidFill>
                          <a:srgbClr val="00B0F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>
                          <a:solidFill>
                            <a:srgbClr val="FF0000"/>
                          </a:solidFill>
                        </a:rPr>
                        <a:t>10.6648</a:t>
                      </a:r>
                      <a:endParaRPr lang="ko-KR" alt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rgbClr val="FF0000"/>
                          </a:solidFill>
                        </a:rPr>
                        <a:t>11.7440</a:t>
                      </a:r>
                      <a:endParaRPr lang="ko-KR" alt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18542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B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8.8950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9.6281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rgbClr val="FF0000"/>
                          </a:solidFill>
                        </a:rPr>
                        <a:t>10.8912</a:t>
                      </a:r>
                      <a:endParaRPr lang="ko-KR" alt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>
                          <a:solidFill>
                            <a:srgbClr val="FF0000"/>
                          </a:solidFill>
                        </a:rPr>
                        <a:t>11.7023</a:t>
                      </a:r>
                      <a:endParaRPr lang="ko-KR" alt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467600" y="1981200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Unit: [dB]</a:t>
            </a:r>
            <a:endParaRPr lang="ko-KR" altLang="en-US"/>
          </a:p>
        </p:txBody>
      </p:sp>
      <p:sp>
        <p:nvSpPr>
          <p:cNvPr id="9" name="TextBox 8"/>
          <p:cNvSpPr txBox="1"/>
          <p:nvPr/>
        </p:nvSpPr>
        <p:spPr>
          <a:xfrm>
            <a:off x="607218" y="5939135"/>
            <a:ext cx="81581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*: Various 20MHz based preamble puncturing patterns can be </a:t>
            </a:r>
            <a:r>
              <a:rPr lang="en-US" altLang="ko-KR" dirty="0"/>
              <a:t>considered which have different </a:t>
            </a:r>
            <a:r>
              <a:rPr lang="en-US" altLang="ko-KR" dirty="0" smtClean="0"/>
              <a:t>PAPRs, and thus, we only present the maximum PAPR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19769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Discussion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In case 1</a:t>
            </a:r>
          </a:p>
          <a:p>
            <a:pPr lvl="1"/>
            <a:r>
              <a:rPr lang="en-US" altLang="ko-KR" sz="1600" dirty="0" smtClean="0"/>
              <a:t>Option 2-A is</a:t>
            </a:r>
            <a:r>
              <a:rPr lang="ko-KR" altLang="en-US" sz="1600" smtClean="0"/>
              <a:t> </a:t>
            </a:r>
            <a:r>
              <a:rPr lang="en-US" altLang="ko-KR" sz="1600" dirty="0" smtClean="0"/>
              <a:t>the best followed by Option 4-A</a:t>
            </a:r>
          </a:p>
          <a:p>
            <a:pPr lvl="1"/>
            <a:r>
              <a:rPr lang="en-US" altLang="ko-KR" sz="1600" dirty="0" smtClean="0"/>
              <a:t>Option 1 and Option </a:t>
            </a:r>
            <a:r>
              <a:rPr lang="en-US" altLang="ko-KR" sz="1600" dirty="0"/>
              <a:t>2-B follow Option </a:t>
            </a:r>
            <a:r>
              <a:rPr lang="en-US" altLang="ko-KR" sz="1600" dirty="0" smtClean="0"/>
              <a:t>4-A and have similar PAPR</a:t>
            </a:r>
          </a:p>
          <a:p>
            <a:r>
              <a:rPr lang="en-US" altLang="ko-KR" sz="1800" dirty="0" smtClean="0"/>
              <a:t>In case 2</a:t>
            </a:r>
          </a:p>
          <a:p>
            <a:pPr lvl="1"/>
            <a:r>
              <a:rPr lang="en-US" altLang="ko-KR" sz="1600" dirty="0" smtClean="0"/>
              <a:t>Option 2-B, Option 4-A and Option 4-B have similar and relatively low PAPR</a:t>
            </a:r>
          </a:p>
          <a:p>
            <a:r>
              <a:rPr lang="en-US" altLang="ko-KR" sz="1800" dirty="0" smtClean="0"/>
              <a:t>If we consider a unified phase rotation</a:t>
            </a:r>
          </a:p>
          <a:p>
            <a:pPr lvl="1"/>
            <a:r>
              <a:rPr lang="en-US" altLang="ko-KR" sz="1600" dirty="0" smtClean="0"/>
              <a:t>Option 4-A is desirable because it has a relatively good PAPR in case 1 and it is one of the best options in case 2</a:t>
            </a:r>
          </a:p>
          <a:p>
            <a:pPr lvl="1"/>
            <a:r>
              <a:rPr lang="en-US" altLang="ko-KR" sz="1600" dirty="0" smtClean="0"/>
              <a:t>Option 2-B is</a:t>
            </a:r>
            <a:r>
              <a:rPr lang="ko-KR" altLang="en-US" sz="1600" smtClean="0"/>
              <a:t> </a:t>
            </a:r>
            <a:r>
              <a:rPr lang="en-US" altLang="ko-KR" sz="1600" dirty="0" smtClean="0"/>
              <a:t>also worth considering because it </a:t>
            </a:r>
            <a:r>
              <a:rPr lang="en-US" altLang="ko-KR" sz="1600" dirty="0"/>
              <a:t>has </a:t>
            </a:r>
            <a:r>
              <a:rPr lang="en-US" altLang="ko-KR" sz="1600"/>
              <a:t>comparable </a:t>
            </a:r>
            <a:r>
              <a:rPr lang="en-US" altLang="ko-KR" sz="1600" smtClean="0"/>
              <a:t>PAPR </a:t>
            </a:r>
            <a:r>
              <a:rPr lang="en-US" altLang="ko-KR" sz="1600" dirty="0" smtClean="0"/>
              <a:t>and reuses the conventional phase rotation</a:t>
            </a:r>
          </a:p>
          <a:p>
            <a:r>
              <a:rPr lang="en-US" altLang="ko-KR" sz="1800" dirty="0" smtClean="0"/>
              <a:t>The best option is not the same between case 1 and case 2, and thus, we can consider different phase rotation values according </a:t>
            </a:r>
            <a:r>
              <a:rPr lang="en-US" altLang="ko-KR" sz="1800" dirty="0"/>
              <a:t>to whether 20MHz based puncturing is </a:t>
            </a:r>
            <a:r>
              <a:rPr lang="en-US" altLang="ko-KR" sz="1800" dirty="0" smtClean="0"/>
              <a:t>applied or not</a:t>
            </a:r>
          </a:p>
          <a:p>
            <a:pPr lvl="1"/>
            <a:r>
              <a:rPr lang="en-US" altLang="ko-KR" sz="1600" dirty="0" smtClean="0"/>
              <a:t>For a simple implementation, we can unify the phase rotation when </a:t>
            </a:r>
            <a:r>
              <a:rPr lang="en-US" altLang="ko-KR" sz="1600" dirty="0"/>
              <a:t>20MHz based puncturing is applied</a:t>
            </a:r>
          </a:p>
          <a:p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7885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have proposed various options for the phase rotation employed to the legacy preamble part in 320 / 160+160 MHz and have shown their PAPR as well</a:t>
            </a:r>
          </a:p>
          <a:p>
            <a:r>
              <a:rPr lang="en-US" altLang="ko-KR" sz="2000" dirty="0" smtClean="0"/>
              <a:t>Our preference is depending on whether 20MHz based puncturing is applied</a:t>
            </a:r>
          </a:p>
          <a:p>
            <a:pPr lvl="1"/>
            <a:r>
              <a:rPr lang="en-US" altLang="ko-KR" sz="1800" dirty="0"/>
              <a:t>If 20MHz based puncturing is not </a:t>
            </a:r>
            <a:r>
              <a:rPr lang="en-US" altLang="ko-KR" sz="1800" dirty="0" smtClean="0"/>
              <a:t>applied, we </a:t>
            </a:r>
            <a:r>
              <a:rPr lang="en-US" altLang="ko-KR" sz="1800" dirty="0"/>
              <a:t>prefer Option 2-A</a:t>
            </a:r>
          </a:p>
          <a:p>
            <a:pPr lvl="1"/>
            <a:r>
              <a:rPr lang="en-US" altLang="ko-KR" sz="1800" dirty="0" smtClean="0"/>
              <a:t>If 20MHz based puncturing is applied, we </a:t>
            </a:r>
            <a:r>
              <a:rPr lang="en-US" altLang="ko-KR" sz="1800" dirty="0"/>
              <a:t>prefer </a:t>
            </a:r>
            <a:r>
              <a:rPr lang="en-US" altLang="ko-KR" sz="1800" dirty="0" smtClean="0"/>
              <a:t>Option 4-A, Option 4-B or Option 2-B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5142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#1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that preamble puncturing can be considered in order to design phase rotation for </a:t>
            </a:r>
            <a:r>
              <a:rPr lang="en-US" altLang="ko-KR" sz="2000" dirty="0"/>
              <a:t>320/160+160 </a:t>
            </a:r>
            <a:r>
              <a:rPr lang="en-US" altLang="ko-KR" sz="2000" dirty="0" smtClean="0"/>
              <a:t>MHz</a:t>
            </a:r>
            <a:r>
              <a:rPr lang="en-US" altLang="ko-KR" sz="2000" dirty="0" smtClean="0"/>
              <a:t>?</a:t>
            </a:r>
          </a:p>
          <a:p>
            <a:r>
              <a:rPr lang="en-US" altLang="ko-KR" sz="2000" dirty="0" smtClean="0"/>
              <a:t>Note : not intended to include in SFD</a:t>
            </a:r>
            <a:endParaRPr lang="en-US" altLang="ko-KR" sz="2000" dirty="0" smtClean="0"/>
          </a:p>
          <a:p>
            <a:endParaRPr lang="en-US" altLang="ko-KR" sz="2000" dirty="0"/>
          </a:p>
          <a:p>
            <a:r>
              <a:rPr lang="en-US" altLang="ko-KR" sz="2000" dirty="0" smtClean="0"/>
              <a:t>Y/N/A: </a:t>
            </a:r>
            <a:r>
              <a:rPr lang="en-US" altLang="ko-KR" sz="2000" dirty="0" smtClean="0"/>
              <a:t>9/0/31</a:t>
            </a:r>
            <a:endParaRPr lang="ko-KR" altLang="en-US" sz="20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3720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254595</TotalTime>
  <Words>1420</Words>
  <Application>Microsoft Office PowerPoint</Application>
  <PresentationFormat>화면 슬라이드 쇼(4:3)</PresentationFormat>
  <Paragraphs>239</Paragraphs>
  <Slides>17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17</vt:i4>
      </vt:variant>
    </vt:vector>
  </HeadingPairs>
  <TitlesOfParts>
    <vt:vector size="22" baseType="lpstr">
      <vt:lpstr>굴림</vt:lpstr>
      <vt:lpstr>맑은 고딕</vt:lpstr>
      <vt:lpstr>Arial</vt:lpstr>
      <vt:lpstr>Times New Roman</vt:lpstr>
      <vt:lpstr>802-11-Submission</vt:lpstr>
      <vt:lpstr>Phase Rotation Follow-up</vt:lpstr>
      <vt:lpstr>Introduction</vt:lpstr>
      <vt:lpstr>Assumptions</vt:lpstr>
      <vt:lpstr>Phase Rotation (1/3)</vt:lpstr>
      <vt:lpstr>Phase Rotation (2/3)</vt:lpstr>
      <vt:lpstr>Phase Rotation (3/3)</vt:lpstr>
      <vt:lpstr>Discussion</vt:lpstr>
      <vt:lpstr>Conclusion</vt:lpstr>
      <vt:lpstr>Straw Poll #1</vt:lpstr>
      <vt:lpstr>Straw Poll #2</vt:lpstr>
      <vt:lpstr>Straw Poll #3</vt:lpstr>
      <vt:lpstr>Straw Poll #4</vt:lpstr>
      <vt:lpstr>Straw Poll #5</vt:lpstr>
      <vt:lpstr>References</vt:lpstr>
      <vt:lpstr>Appendix A</vt:lpstr>
      <vt:lpstr>Appendix B</vt:lpstr>
      <vt:lpstr>Appendix C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박은성/책임연구원/차세대표준(연)ICS팀(esung.park@lge.com)</cp:lastModifiedBy>
  <cp:revision>5094</cp:revision>
  <cp:lastPrinted>2019-09-10T23:00:58Z</cp:lastPrinted>
  <dcterms:created xsi:type="dcterms:W3CDTF">2007-05-21T21:00:37Z</dcterms:created>
  <dcterms:modified xsi:type="dcterms:W3CDTF">2020-01-14T01:08:55Z</dcterms:modified>
</cp:coreProperties>
</file>