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2" r:id="rId6"/>
    <p:sldId id="277" r:id="rId7"/>
    <p:sldId id="262" r:id="rId8"/>
    <p:sldId id="289" r:id="rId9"/>
    <p:sldId id="287" r:id="rId10"/>
    <p:sldId id="288" r:id="rId11"/>
    <p:sldId id="271" r:id="rId12"/>
    <p:sldId id="290" r:id="rId13"/>
    <p:sldId id="265" r:id="rId14"/>
    <p:sldId id="283" r:id="rId15"/>
    <p:sldId id="282" r:id="rId16"/>
    <p:sldId id="279" r:id="rId17"/>
    <p:sldId id="276" r:id="rId18"/>
    <p:sldId id="280" r:id="rId19"/>
    <p:sldId id="281" r:id="rId20"/>
    <p:sldId id="278" r:id="rId21"/>
    <p:sldId id="294" r:id="rId22"/>
    <p:sldId id="295" r:id="rId23"/>
    <p:sldId id="293" r:id="rId24"/>
    <p:sldId id="291" r:id="rId25"/>
    <p:sldId id="292" r:id="rId26"/>
    <p:sldId id="267" r:id="rId27"/>
    <p:sldId id="285" r:id="rId28"/>
    <p:sldId id="286" r:id="rId29"/>
    <p:sldId id="263" r:id="rId30"/>
    <p:sldId id="264" r:id="rId31"/>
  </p:sldIdLst>
  <p:sldSz cx="12192000" cy="6858000"/>
  <p:notesSz cx="6858000" cy="10953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A6227-DD4E-4707-A66C-9D4347C0051C}" v="9" dt="2019-10-30T13:21:10.796"/>
    <p1510:client id="{80EDD65A-B704-E54E-B3AC-335C14734273}" v="4" dt="2019-10-30T21:53:25.062"/>
    <p1510:client id="{AB20F2D0-55EA-2641-F482-3B736340A3BC}" v="53" dt="2019-11-09T21:28:05.480"/>
    <p1510:client id="{CED1E695-68CA-EE3F-5960-A8C9BEB77EB6}" v="249" dt="2019-11-10T20:43:18.549"/>
    <p1510:client id="{EF0D993C-62D0-3C9B-A08E-015448987B7E}" v="250" dt="2019-11-09T21:16:08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802.11-yy/1803r0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October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Michel Allegue, Aerial Technologies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802.11-yy/1803r0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2019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Michel Allegue, Aerial Technologies Inc.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3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*Accuracy =  (TP+TN)/(TP+TN+FP+FN)</a:t>
            </a:r>
          </a:p>
          <a:p>
            <a:r>
              <a:rPr lang="en-US"/>
              <a:t>**F-score =  2(Precision · Recall/Precision + Recall), Precision = TP/TP+FP and Recall = TP/TP+FN.</a:t>
            </a: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4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*Accuracy =  (TP+TN)/(TP+TN+FP+FN)</a:t>
            </a:r>
          </a:p>
          <a:p>
            <a:r>
              <a:rPr lang="en-US"/>
              <a:t>**F-score =  2(Precision · Recall/Precision + Recall), Precision = TP/TP+FP and Recall = TP/TP+FN.</a:t>
            </a: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883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*Accuracy =  (TP+TN)/(TP+TN+FP+FN)</a:t>
            </a:r>
          </a:p>
          <a:p>
            <a:r>
              <a:rPr lang="en-US"/>
              <a:t>**F-score =  2(Precision · Recall/Precision + Recall), Precision = TP/TP+FP and Recall = TP/TP+FN.</a:t>
            </a: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433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4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8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9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8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5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802.11-yy/1803r0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Michel Allegue, Aerial Technologies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Michel Allegue, Aerial Technologies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802.11-17/1850r0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halperi.github.io/linux-80211n-csitoo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ands.sg/research/wifi/AtherosCS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halperi.github.io/linux-80211n-csit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nds.sg/research/wifi/AtherosCS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cs typeface="Times New Roman"/>
              </a:rPr>
              <a:t>Wi-Fi Sensing: Technical Feasibility, Standardization Gaps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2019-11-09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75365"/>
              </p:ext>
            </p:extLst>
          </p:nvPr>
        </p:nvGraphicFramePr>
        <p:xfrm>
          <a:off x="479425" y="2582863"/>
          <a:ext cx="12249150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ocument" r:id="rId4" imgW="10869845" imgH="2641862" progId="Word.Document.8">
                  <p:embed/>
                </p:oleObj>
              </mc:Choice>
              <mc:Fallback>
                <p:oleObj name="Document" r:id="rId4" imgW="10869845" imgH="264186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582863"/>
                        <a:ext cx="12249150" cy="297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Wi-Fi Sensing Technical Feasibility</a:t>
            </a:r>
            <a:br>
              <a:rPr lang="en-GB">
                <a:cs typeface="Times New Roman"/>
              </a:rPr>
            </a:br>
            <a:r>
              <a:rPr lang="en-GB" sz="2400" b="0">
                <a:cs typeface="Times New Roman"/>
              </a:rPr>
              <a:t>Motion / Pets Motion Filtering: Test Example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r>
              <a:rPr lang="en-US" b="0">
                <a:ea typeface="+mn-lt"/>
                <a:cs typeface="+mn-lt"/>
              </a:rPr>
              <a:t>Test campaign conducted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r>
              <a:rPr lang="en-US" b="0">
                <a:ea typeface="+mn-lt"/>
                <a:cs typeface="+mn-lt"/>
              </a:rPr>
              <a:t>Example:</a:t>
            </a:r>
            <a:endParaRPr lang="en-US">
              <a:ea typeface="MS Gothic"/>
              <a:cs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r>
              <a:rPr lang="en-US">
                <a:ea typeface="+mn-lt"/>
                <a:cs typeface="+mn-lt"/>
              </a:rPr>
              <a:t>Pet</a:t>
            </a:r>
            <a:r>
              <a:rPr lang="en-US" b="0">
                <a:ea typeface="+mn-lt"/>
                <a:cs typeface="+mn-lt"/>
              </a:rPr>
              <a:t> Type: Cat</a:t>
            </a:r>
            <a:endParaRPr lang="en-US" b="1">
              <a:cs typeface="Times New Roman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r>
              <a:rPr lang="en-US" b="0">
                <a:ea typeface="+mn-lt"/>
                <a:cs typeface="+mn-lt"/>
              </a:rPr>
              <a:t>Ground Truth using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16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Motion Sensor (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DLink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DCH S150)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16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Testimonial by Pet Tester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16" charset="0"/>
              <a:buChar char="•"/>
            </a:pPr>
            <a:r>
              <a:rPr lang="en-US">
                <a:solidFill>
                  <a:schemeClr val="tx1"/>
                </a:solidFill>
                <a:cs typeface="Times New Roman"/>
              </a:rPr>
              <a:t>Size of the studio – 450 </a:t>
            </a:r>
            <a:r>
              <a:rPr lang="en-US" err="1">
                <a:solidFill>
                  <a:schemeClr val="tx1"/>
                </a:solidFill>
                <a:cs typeface="Times New Roman"/>
              </a:rPr>
              <a:t>sq</a:t>
            </a:r>
            <a:r>
              <a:rPr lang="en-US">
                <a:solidFill>
                  <a:schemeClr val="tx1"/>
                </a:solidFill>
                <a:cs typeface="Times New Roman"/>
              </a:rPr>
              <a:t> ft</a:t>
            </a:r>
          </a:p>
          <a:p>
            <a:pPr>
              <a:buChar char="•"/>
            </a:pPr>
            <a:endParaRPr lang="en-GB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1D7776-4D66-4506-85B1-005FE94B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4" y="1821518"/>
            <a:ext cx="4497237" cy="3905078"/>
          </a:xfrm>
          <a:prstGeom prst="rect">
            <a:avLst/>
          </a:prstGeom>
        </p:spPr>
      </p:pic>
      <p:pic>
        <p:nvPicPr>
          <p:cNvPr id="7" name="Picture 6" descr="A picture containing white, black, standing&#10;&#10;Description generated with very high confidence">
            <a:extLst>
              <a:ext uri="{FF2B5EF4-FFF2-40B4-BE49-F238E27FC236}">
                <a16:creationId xmlns:a16="http://schemas.microsoft.com/office/drawing/2014/main" id="{2B55E6AB-C15E-4163-8357-633B1BC2D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77" t="331" r="27778" b="493"/>
          <a:stretch/>
        </p:blipFill>
        <p:spPr>
          <a:xfrm>
            <a:off x="5695188" y="3596176"/>
            <a:ext cx="230152" cy="3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0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br>
              <a:rPr lang="en-GB">
                <a:ea typeface="+mj-lt"/>
                <a:cs typeface="+mj-lt"/>
              </a:rPr>
            </a:br>
            <a:r>
              <a:rPr lang="en-GB" b="0">
                <a:ea typeface="+mj-lt"/>
                <a:cs typeface="+mj-lt"/>
              </a:rPr>
              <a:t>Motion / Pets Motion Filtering: </a:t>
            </a:r>
            <a:r>
              <a:rPr lang="en-GB" b="0">
                <a:ea typeface="MS Gothic"/>
                <a:cs typeface="+mj-lt"/>
              </a:rPr>
              <a:t>Examples</a:t>
            </a:r>
            <a:r>
              <a:rPr lang="en-GB" b="0">
                <a:cs typeface="Times New Roman"/>
              </a:rPr>
              <a:t> of Activity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55041" y="1853283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/>
              <a:t>Activity Level</a:t>
            </a: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GB">
                <a:cs typeface="Times New Roman"/>
              </a:rPr>
              <a:t>PIR Motion Sensor</a:t>
            </a:r>
          </a:p>
          <a:p>
            <a:pPr marL="0" indent="0"/>
            <a:endParaRPr lang="en-GB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93D8623-5814-4DE0-BB44-FF4CEDAA1FF2}"/>
              </a:ext>
            </a:extLst>
          </p:cNvPr>
          <p:cNvSpPr/>
          <p:nvPr/>
        </p:nvSpPr>
        <p:spPr>
          <a:xfrm rot="16200000">
            <a:off x="1875159" y="5987077"/>
            <a:ext cx="323761" cy="282958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7C755AA-6A4D-4501-B3AF-FF3B8B465B05}"/>
              </a:ext>
            </a:extLst>
          </p:cNvPr>
          <p:cNvSpPr/>
          <p:nvPr/>
        </p:nvSpPr>
        <p:spPr>
          <a:xfrm rot="16200000">
            <a:off x="10013450" y="5803367"/>
            <a:ext cx="325050" cy="777784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6B40634-692E-4378-A1A9-991DC06C798C}"/>
              </a:ext>
            </a:extLst>
          </p:cNvPr>
          <p:cNvSpPr txBox="1"/>
          <p:nvPr/>
        </p:nvSpPr>
        <p:spPr>
          <a:xfrm>
            <a:off x="1408541" y="6231459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B7790E3-37CD-40FE-A84D-D8AB65F290C0}"/>
              </a:ext>
            </a:extLst>
          </p:cNvPr>
          <p:cNvSpPr/>
          <p:nvPr/>
        </p:nvSpPr>
        <p:spPr>
          <a:xfrm rot="16200000">
            <a:off x="5816981" y="2374791"/>
            <a:ext cx="327290" cy="7584423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A1DF459-B7A2-4779-BD96-20A3E5199842}"/>
              </a:ext>
            </a:extLst>
          </p:cNvPr>
          <p:cNvSpPr txBox="1"/>
          <p:nvPr/>
        </p:nvSpPr>
        <p:spPr>
          <a:xfrm>
            <a:off x="5320724" y="6231459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Only Pet Motion</a:t>
            </a:r>
            <a:endParaRPr lang="en-US" sz="1400">
              <a:cs typeface="Calibri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EDE5DF5C-C9B4-425D-B975-B662A214CA2C}"/>
              </a:ext>
            </a:extLst>
          </p:cNvPr>
          <p:cNvSpPr txBox="1"/>
          <p:nvPr/>
        </p:nvSpPr>
        <p:spPr>
          <a:xfrm>
            <a:off x="9481783" y="6231458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953460-8871-453A-B855-DBB2E995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77" y="2304411"/>
            <a:ext cx="9056914" cy="1487179"/>
          </a:xfrm>
          <a:prstGeom prst="rect">
            <a:avLst/>
          </a:prstGeom>
        </p:spPr>
      </p:pic>
      <p:pic>
        <p:nvPicPr>
          <p:cNvPr id="22" name="Picture 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E8788E1-0C19-44B5-8DDD-F3F3E6038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3" y="4177973"/>
            <a:ext cx="8967850" cy="17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6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br>
              <a:rPr lang="en-GB">
                <a:ea typeface="+mj-lt"/>
                <a:cs typeface="+mj-lt"/>
              </a:rPr>
            </a:br>
            <a:r>
              <a:rPr lang="en-GB" b="0">
                <a:ea typeface="+mj-lt"/>
                <a:cs typeface="+mj-lt"/>
              </a:rPr>
              <a:t>Motion / Pets Motion Filtering: Examples of Algorithm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80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/>
              <a:t>Without Pet Filtering</a:t>
            </a: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lnSpc>
                <a:spcPct val="200000"/>
              </a:lnSpc>
              <a:buFont typeface="Times New Roman" pitchFamily="16" charset="0"/>
              <a:buChar char="•"/>
            </a:pPr>
            <a:r>
              <a:rPr lang="en-GB">
                <a:cs typeface="Times New Roman"/>
              </a:rPr>
              <a:t>With Pet Filtering v12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2A5A137-9A2C-4C0A-B962-2FDA581818B8}"/>
              </a:ext>
            </a:extLst>
          </p:cNvPr>
          <p:cNvSpPr/>
          <p:nvPr/>
        </p:nvSpPr>
        <p:spPr>
          <a:xfrm rot="16200000">
            <a:off x="1970096" y="6022374"/>
            <a:ext cx="333921" cy="300639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D08FF85-C4D5-4FA5-A1AF-1DF367C05684}"/>
              </a:ext>
            </a:extLst>
          </p:cNvPr>
          <p:cNvSpPr/>
          <p:nvPr/>
        </p:nvSpPr>
        <p:spPr>
          <a:xfrm rot="16200000">
            <a:off x="10101461" y="5781727"/>
            <a:ext cx="307633" cy="760368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A3A67AD-53D2-4699-8C18-4C44C51C672E}"/>
              </a:ext>
            </a:extLst>
          </p:cNvPr>
          <p:cNvSpPr txBox="1"/>
          <p:nvPr/>
        </p:nvSpPr>
        <p:spPr>
          <a:xfrm>
            <a:off x="1726536" y="6241356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B40D057-F657-4D75-B7F4-1B5B3A2E6FB4}"/>
              </a:ext>
            </a:extLst>
          </p:cNvPr>
          <p:cNvSpPr/>
          <p:nvPr/>
        </p:nvSpPr>
        <p:spPr>
          <a:xfrm rot="16200000">
            <a:off x="5898855" y="2419718"/>
            <a:ext cx="368986" cy="7533097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6EA299D2-0BC4-4B5E-A6BC-EEC2CDC8D586}"/>
              </a:ext>
            </a:extLst>
          </p:cNvPr>
          <p:cNvSpPr txBox="1"/>
          <p:nvPr/>
        </p:nvSpPr>
        <p:spPr>
          <a:xfrm>
            <a:off x="5627503" y="6241356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Only Pet Motion</a:t>
            </a:r>
            <a:endParaRPr lang="en-US" sz="1400">
              <a:cs typeface="Calibri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657A794E-C5FE-4B18-9582-9AD78718A39F}"/>
              </a:ext>
            </a:extLst>
          </p:cNvPr>
          <p:cNvSpPr txBox="1"/>
          <p:nvPr/>
        </p:nvSpPr>
        <p:spPr>
          <a:xfrm>
            <a:off x="9600536" y="6241355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17A17B-7DDF-40E3-8CCB-7EAD53CF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81" y="2247517"/>
            <a:ext cx="8908472" cy="1630654"/>
          </a:xfrm>
          <a:prstGeom prst="rect">
            <a:avLst/>
          </a:prstGeom>
        </p:spPr>
      </p:pic>
      <p:pic>
        <p:nvPicPr>
          <p:cNvPr id="13" name="Picture 1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2952143E-981A-4923-AF92-32816FCB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81" y="4230620"/>
            <a:ext cx="8908472" cy="17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50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 b="0">
                <a:cs typeface="Times New Roman"/>
              </a:rPr>
              <a:t>Example:</a:t>
            </a:r>
            <a:endParaRPr lang="en-US" b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Pet Type: Dog (32 Kg)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Ground Truth using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lnSpc>
                <a:spcPct val="90000"/>
              </a:lnSpc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solidFill>
                  <a:schemeClr val="tx1"/>
                </a:solidFill>
                <a:cs typeface="Times New Roman"/>
              </a:rPr>
              <a:t>Motion Sensor (D-Link DCH S150)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1200150" lvl="2" indent="-285750">
              <a:lnSpc>
                <a:spcPct val="90000"/>
              </a:lnSpc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solidFill>
                  <a:schemeClr val="tx1"/>
                </a:solidFill>
                <a:cs typeface="Times New Roman"/>
              </a:rPr>
              <a:t>NEST Camera</a:t>
            </a:r>
          </a:p>
          <a:p>
            <a:pPr marL="1200150" lvl="2" indent="-285750">
              <a:lnSpc>
                <a:spcPct val="90000"/>
              </a:lnSpc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solidFill>
                  <a:schemeClr val="tx1"/>
                </a:solidFill>
                <a:cs typeface="Times New Roman"/>
              </a:rPr>
              <a:t>Testimonial by Pet Tester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1200150" lvl="2" indent="-285750">
              <a:lnSpc>
                <a:spcPct val="90000"/>
              </a:lnSpc>
              <a:spcAft>
                <a:spcPts val="0"/>
              </a:spcAft>
              <a:buFont typeface="Arial,Sans-Serif" pitchFamily="16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Size of the apartment– 1,200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sq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8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0FA46D0-41E1-4D08-956F-F8F48A80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1688507"/>
            <a:ext cx="4480560" cy="469002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6DEC3B1-DACA-440E-92E0-E323D6448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445" y="5953443"/>
            <a:ext cx="285750" cy="295275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AFCAD3F6-FBB7-4577-A939-C84DF396C0CB}"/>
              </a:ext>
            </a:extLst>
          </p:cNvPr>
          <p:cNvSpPr txBox="1"/>
          <p:nvPr/>
        </p:nvSpPr>
        <p:spPr>
          <a:xfrm>
            <a:off x="9616853" y="5951220"/>
            <a:ext cx="49264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AP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4C593708-ECF5-4C0A-9FEC-7C9E239B3E01}"/>
              </a:ext>
            </a:extLst>
          </p:cNvPr>
          <p:cNvSpPr/>
          <p:nvPr/>
        </p:nvSpPr>
        <p:spPr>
          <a:xfrm>
            <a:off x="7648736" y="3334517"/>
            <a:ext cx="318976" cy="327837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9613A05-C9EB-49C1-8397-98BCD706A129}"/>
              </a:ext>
            </a:extLst>
          </p:cNvPr>
          <p:cNvSpPr txBox="1"/>
          <p:nvPr/>
        </p:nvSpPr>
        <p:spPr>
          <a:xfrm>
            <a:off x="7752213" y="3524708"/>
            <a:ext cx="61722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STA</a:t>
            </a:r>
          </a:p>
        </p:txBody>
      </p:sp>
      <p:pic>
        <p:nvPicPr>
          <p:cNvPr id="17" name="Picture 16" descr="A picture containing white, black, standing&#10;&#10;Description generated with very high confidence">
            <a:extLst>
              <a:ext uri="{FF2B5EF4-FFF2-40B4-BE49-F238E27FC236}">
                <a16:creationId xmlns:a16="http://schemas.microsoft.com/office/drawing/2014/main" id="{5F90D396-79F8-4210-8670-4FFF50BF3F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7" t="331" r="27778" b="493"/>
          <a:stretch/>
        </p:blipFill>
        <p:spPr>
          <a:xfrm>
            <a:off x="7725133" y="3819159"/>
            <a:ext cx="230152" cy="301813"/>
          </a:xfrm>
          <a:prstGeom prst="rect">
            <a:avLst/>
          </a:prstGeom>
        </p:spPr>
      </p:pic>
      <p:pic>
        <p:nvPicPr>
          <p:cNvPr id="18" name="Picture 17" descr="A picture containing white, black, standing&#10;&#10;Description generated with very high confidence">
            <a:extLst>
              <a:ext uri="{FF2B5EF4-FFF2-40B4-BE49-F238E27FC236}">
                <a16:creationId xmlns:a16="http://schemas.microsoft.com/office/drawing/2014/main" id="{77FFEC95-04B6-47EE-B6A4-7EB5DFEFE5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7" t="331" r="27778" b="493"/>
          <a:stretch/>
        </p:blipFill>
        <p:spPr>
          <a:xfrm>
            <a:off x="10376893" y="2640599"/>
            <a:ext cx="230152" cy="301813"/>
          </a:xfrm>
          <a:prstGeom prst="rect">
            <a:avLst/>
          </a:prstGeom>
        </p:spPr>
      </p:pic>
      <p:pic>
        <p:nvPicPr>
          <p:cNvPr id="19" name="Picture 18" descr="A picture containing white, black, standing&#10;&#10;Description generated with very high confidence">
            <a:extLst>
              <a:ext uri="{FF2B5EF4-FFF2-40B4-BE49-F238E27FC236}">
                <a16:creationId xmlns:a16="http://schemas.microsoft.com/office/drawing/2014/main" id="{9248EBA5-AFA6-4133-9D6B-D8F0FC892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7" t="331" r="27778" b="493"/>
          <a:stretch/>
        </p:blipFill>
        <p:spPr>
          <a:xfrm>
            <a:off x="10417533" y="4560839"/>
            <a:ext cx="230152" cy="3018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DEDCC7-58E0-4CE1-BDCD-06FF5F83E0A4}"/>
              </a:ext>
            </a:extLst>
          </p:cNvPr>
          <p:cNvSpPr txBox="1"/>
          <p:nvPr/>
        </p:nvSpPr>
        <p:spPr>
          <a:xfrm>
            <a:off x="7691754" y="1819275"/>
            <a:ext cx="92456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/>
              <a:t>Entrance</a:t>
            </a:r>
            <a:endParaRPr lang="en-US" sz="1000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0EB2C-2344-47C4-AE65-A76CCE45520E}"/>
              </a:ext>
            </a:extLst>
          </p:cNvPr>
          <p:cNvSpPr txBox="1"/>
          <p:nvPr/>
        </p:nvSpPr>
        <p:spPr>
          <a:xfrm>
            <a:off x="8413113" y="3556635"/>
            <a:ext cx="92456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/>
              <a:t>Kitchen</a:t>
            </a:r>
            <a:endParaRPr lang="en-US" sz="1000"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AAFC57-9E1C-43A0-BA9A-B411484A40AB}"/>
              </a:ext>
            </a:extLst>
          </p:cNvPr>
          <p:cNvSpPr txBox="1"/>
          <p:nvPr/>
        </p:nvSpPr>
        <p:spPr>
          <a:xfrm>
            <a:off x="8575673" y="5182235"/>
            <a:ext cx="92456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Living Room</a:t>
            </a:r>
            <a:endParaRPr lang="en-US" sz="1000"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C29402-5BD4-4E1F-8474-84786567907F}"/>
              </a:ext>
            </a:extLst>
          </p:cNvPr>
          <p:cNvSpPr txBox="1"/>
          <p:nvPr/>
        </p:nvSpPr>
        <p:spPr>
          <a:xfrm>
            <a:off x="9571352" y="2164714"/>
            <a:ext cx="92456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Bedroom</a:t>
            </a:r>
            <a:endParaRPr lang="en-US" sz="1000">
              <a:cs typeface="Times New Roman"/>
            </a:endParaRPr>
          </a:p>
        </p:txBody>
      </p:sp>
      <p:pic>
        <p:nvPicPr>
          <p:cNvPr id="3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6596898A-148C-44B1-9345-CEADC3154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517" y="4805998"/>
            <a:ext cx="375285" cy="375285"/>
          </a:xfrm>
          <a:prstGeom prst="rect">
            <a:avLst/>
          </a:prstGeom>
        </p:spPr>
      </p:pic>
      <p:pic>
        <p:nvPicPr>
          <p:cNvPr id="25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934F1B20-2EB3-455B-A1EF-A17379E05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036" y="5496878"/>
            <a:ext cx="375285" cy="375285"/>
          </a:xfrm>
          <a:prstGeom prst="rect">
            <a:avLst/>
          </a:prstGeom>
        </p:spPr>
      </p:pic>
      <p:pic>
        <p:nvPicPr>
          <p:cNvPr id="2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91BDBB9-55F6-4487-869D-B2B8A4FD0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516" y="2265998"/>
            <a:ext cx="375285" cy="375285"/>
          </a:xfrm>
          <a:prstGeom prst="rect">
            <a:avLst/>
          </a:prstGeom>
        </p:spPr>
      </p:pic>
      <p:pic>
        <p:nvPicPr>
          <p:cNvPr id="27" name="Picture 26" descr="A picture containing white, black, standing&#10;&#10;Description generated with very high confidence">
            <a:extLst>
              <a:ext uri="{FF2B5EF4-FFF2-40B4-BE49-F238E27FC236}">
                <a16:creationId xmlns:a16="http://schemas.microsoft.com/office/drawing/2014/main" id="{BF110C70-B0EC-4B3E-A8C8-7A8CB0864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7" t="331" r="27778" b="493"/>
          <a:stretch/>
        </p:blipFill>
        <p:spPr>
          <a:xfrm>
            <a:off x="5567529" y="3138358"/>
            <a:ext cx="230152" cy="301813"/>
          </a:xfrm>
          <a:prstGeom prst="rect">
            <a:avLst/>
          </a:prstGeom>
        </p:spPr>
      </p:pic>
      <p:pic>
        <p:nvPicPr>
          <p:cNvPr id="28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FE4885-FFAB-42BF-8205-6FF7C53CB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137" y="3441604"/>
            <a:ext cx="375285" cy="3752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B3A0C0-23CA-41E6-BA9F-89F3CB9A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>
                <a:cs typeface="Times New Roman"/>
              </a:rPr>
              <a:t>Wi-Fi Sensing Technical Feasibility</a:t>
            </a:r>
            <a:br>
              <a:rPr lang="en-GB">
                <a:cs typeface="Times New Roman"/>
              </a:rPr>
            </a:br>
            <a:r>
              <a:rPr lang="en-GB" b="0">
                <a:cs typeface="Times New Roman"/>
              </a:rPr>
              <a:t>Motion / Pets Motion Filtering: Test Example</a:t>
            </a:r>
          </a:p>
        </p:txBody>
      </p:sp>
    </p:spTree>
    <p:extLst>
      <p:ext uri="{BB962C8B-B14F-4D97-AF65-F5344CB8AC3E}">
        <p14:creationId xmlns:p14="http://schemas.microsoft.com/office/powerpoint/2010/main" val="2563824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0667F-4999-49EA-B33C-23F58714A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751683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/>
              <a:t>Activity Level</a:t>
            </a: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Char char="•"/>
            </a:pPr>
            <a:r>
              <a:rPr lang="en-GB">
                <a:cs typeface="Times New Roman"/>
              </a:rPr>
              <a:t>PIR Motion Sensor</a:t>
            </a:r>
          </a:p>
          <a:p>
            <a:pPr marL="0" indent="0"/>
            <a:endParaRPr lang="en-GB">
              <a:cs typeface="Times New Roman"/>
            </a:endParaRPr>
          </a:p>
        </p:txBody>
      </p:sp>
      <p:pic>
        <p:nvPicPr>
          <p:cNvPr id="9" name="Picture 9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AF508DB-618A-4B25-B67B-4F467042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88" y="2171535"/>
            <a:ext cx="9062784" cy="1730075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9F77EE2-67DF-4F36-9ED6-C3A8BD4CF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39" y="4356381"/>
            <a:ext cx="8995507" cy="1750085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1700A655-9A50-43C8-B1FF-FEF2391ADE98}"/>
              </a:ext>
            </a:extLst>
          </p:cNvPr>
          <p:cNvSpPr/>
          <p:nvPr/>
        </p:nvSpPr>
        <p:spPr>
          <a:xfrm rot="16200000">
            <a:off x="2484023" y="5585778"/>
            <a:ext cx="323761" cy="120431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E4857F7-DB3B-4008-B4CC-20E81859059F}"/>
              </a:ext>
            </a:extLst>
          </p:cNvPr>
          <p:cNvSpPr/>
          <p:nvPr/>
        </p:nvSpPr>
        <p:spPr>
          <a:xfrm rot="16200000">
            <a:off x="9880044" y="5708021"/>
            <a:ext cx="313885" cy="95858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9C49D493-6D2A-42D9-AD8D-7FEFB89882A0}"/>
              </a:ext>
            </a:extLst>
          </p:cNvPr>
          <p:cNvSpPr txBox="1"/>
          <p:nvPr/>
        </p:nvSpPr>
        <p:spPr>
          <a:xfrm>
            <a:off x="1695274" y="6241356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9FF5A25-3C45-448A-BED8-02BBE1DFAD1A}"/>
              </a:ext>
            </a:extLst>
          </p:cNvPr>
          <p:cNvSpPr/>
          <p:nvPr/>
        </p:nvSpPr>
        <p:spPr>
          <a:xfrm rot="16200000">
            <a:off x="6242577" y="3029138"/>
            <a:ext cx="316633" cy="630567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5265E6FD-37D6-4596-BFB2-FC5B1042E58D}"/>
              </a:ext>
            </a:extLst>
          </p:cNvPr>
          <p:cNvSpPr txBox="1"/>
          <p:nvPr/>
        </p:nvSpPr>
        <p:spPr>
          <a:xfrm>
            <a:off x="5647041" y="6241356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Only Pet Motion</a:t>
            </a:r>
            <a:endParaRPr lang="en-US" sz="1400">
              <a:cs typeface="Calibri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9445192-3FF4-4BDE-9F65-CD4CFCFEBA24}"/>
              </a:ext>
            </a:extLst>
          </p:cNvPr>
          <p:cNvSpPr txBox="1"/>
          <p:nvPr/>
        </p:nvSpPr>
        <p:spPr>
          <a:xfrm>
            <a:off x="9364121" y="6241356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9B6EAE-2C4B-4AAC-B6A1-074DD89F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 dirty="0">
                <a:cs typeface="Times New Roman"/>
              </a:rPr>
              <a:t>Wi-Fi Sensing Technical Feasibility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Motion / Pets Motion Filtering: </a:t>
            </a:r>
            <a:r>
              <a:rPr lang="en-GB" b="0" dirty="0">
                <a:cs typeface="Times New Roman"/>
              </a:rPr>
              <a:t>Examples</a:t>
            </a:r>
            <a:r>
              <a:rPr lang="en-GB" b="0" dirty="0">
                <a:ea typeface="+mj-lt"/>
                <a:cs typeface="+mj-lt"/>
              </a:rPr>
              <a:t> of Activity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61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0667F-4999-49EA-B33C-23F58714A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3709" y="1585606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/>
              <a:t>Without Pet Filtering</a:t>
            </a:r>
            <a:endParaRPr lang="en-US"/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GB">
              <a:cs typeface="Times New Roman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GB">
                <a:cs typeface="Times New Roman"/>
              </a:rPr>
              <a:t>With Pet Filtering</a:t>
            </a:r>
          </a:p>
          <a:p>
            <a:pPr marL="0" indent="0"/>
            <a:endParaRPr lang="en-GB">
              <a:cs typeface="Times New Roman"/>
            </a:endParaRPr>
          </a:p>
        </p:txBody>
      </p:sp>
      <p:pic>
        <p:nvPicPr>
          <p:cNvPr id="11" name="Picture 1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E797B798-23F2-4054-AE70-CA06B074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85" y="2086895"/>
            <a:ext cx="8956431" cy="1724983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1994B9-D62E-4954-BF30-F5205F47C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85" y="4255735"/>
            <a:ext cx="9015047" cy="1791751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5829F4DF-CEAB-497C-B451-027B8CE751C5}"/>
              </a:ext>
            </a:extLst>
          </p:cNvPr>
          <p:cNvSpPr/>
          <p:nvPr/>
        </p:nvSpPr>
        <p:spPr>
          <a:xfrm rot="16200000">
            <a:off x="2308177" y="5595547"/>
            <a:ext cx="323761" cy="120431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0D4ACA0-3DA2-4E82-A75F-07723F47518F}"/>
              </a:ext>
            </a:extLst>
          </p:cNvPr>
          <p:cNvSpPr/>
          <p:nvPr/>
        </p:nvSpPr>
        <p:spPr>
          <a:xfrm rot="16200000">
            <a:off x="9840967" y="5717790"/>
            <a:ext cx="313885" cy="95858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2488268C-C421-495F-A1B1-42DF35EDA700}"/>
              </a:ext>
            </a:extLst>
          </p:cNvPr>
          <p:cNvSpPr txBox="1"/>
          <p:nvPr/>
        </p:nvSpPr>
        <p:spPr>
          <a:xfrm>
            <a:off x="1519428" y="6251125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4E56114-747E-4EC7-B641-111EC4966595}"/>
              </a:ext>
            </a:extLst>
          </p:cNvPr>
          <p:cNvSpPr/>
          <p:nvPr/>
        </p:nvSpPr>
        <p:spPr>
          <a:xfrm rot="16200000">
            <a:off x="6110692" y="2965638"/>
            <a:ext cx="345940" cy="6422900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60106D37-83A0-46E7-943D-F49D116E3C99}"/>
              </a:ext>
            </a:extLst>
          </p:cNvPr>
          <p:cNvSpPr txBox="1"/>
          <p:nvPr/>
        </p:nvSpPr>
        <p:spPr>
          <a:xfrm>
            <a:off x="5471195" y="6251125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Only Pet Motion</a:t>
            </a:r>
            <a:endParaRPr lang="en-US" sz="1400">
              <a:cs typeface="Calibri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CF4E80D9-8EF0-4C65-ACAA-4CF9B0A1BDC3}"/>
              </a:ext>
            </a:extLst>
          </p:cNvPr>
          <p:cNvSpPr txBox="1"/>
          <p:nvPr/>
        </p:nvSpPr>
        <p:spPr>
          <a:xfrm>
            <a:off x="9188275" y="6251125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Human+ Pet Motion</a:t>
            </a:r>
            <a:endParaRPr lang="en-US" sz="1400"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5A2F8-6B9D-48B6-B192-A877BE10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>
                <a:cs typeface="Times New Roman"/>
              </a:rPr>
              <a:t>Wi-Fi Sensing Technical Feasibility</a:t>
            </a:r>
            <a:br>
              <a:rPr lang="en-GB">
                <a:cs typeface="Times New Roman"/>
              </a:rPr>
            </a:br>
            <a:r>
              <a:rPr lang="en-GB" b="0">
                <a:cs typeface="Times New Roman"/>
              </a:rPr>
              <a:t>Motion / Pets Motion Filtering: Examples of Algorithm</a:t>
            </a:r>
            <a:endParaRPr lang="en-GB" b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54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0E501-9E0C-4144-A4CB-B0840A84271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09B2A-274E-4183-BCE7-FA228C40CE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F1279-1FBB-4EA8-AC41-007C4FF8CA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16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B041F2-D6A2-4224-9B0B-5C78535DD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33068"/>
              </p:ext>
            </p:extLst>
          </p:nvPr>
        </p:nvGraphicFramePr>
        <p:xfrm>
          <a:off x="200025" y="1723072"/>
          <a:ext cx="11753850" cy="44786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161448418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14479939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648592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215962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50999052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Type of Pet​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Device placement 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Total No. Of Hours​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Total No. Of Tests​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Passed Tests Rate​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7362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 Cat​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Ground level 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47​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6​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100%​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29544"/>
                  </a:ext>
                </a:extLst>
              </a:tr>
              <a:tr h="295275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2 Small Dogs​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Ground level 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161.5​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19​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94.74%​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535300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Ground level 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418.41​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44​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90.91%​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0954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 Cat​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599.984​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80​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92.50%​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04385"/>
                  </a:ext>
                </a:extLst>
              </a:tr>
              <a:tr h="29527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 Cat​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44.34​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100%​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27968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375.28​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36​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91.67%​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253110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64​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7​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100%​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59496"/>
                  </a:ext>
                </a:extLst>
              </a:tr>
              <a:tr h="295275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2 Cats​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147.5​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17​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100%​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82059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120​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16​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100%​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00647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 Small Dog​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1172.2​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176​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89.20%​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28136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2 Small Dogs​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988.927​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129​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96.90%​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90556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1 Large Dog​​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Socket level​​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270.31​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41​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92.68%​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0132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Summary​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2 levels​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4452.951​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580​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</a:rPr>
                        <a:t>95.70%​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3174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C1A21BC-F589-4885-A42B-D8F7013A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>
                <a:cs typeface="Times New Roman"/>
              </a:rPr>
              <a:t>Wi-Fi Sensing Technical Feasibility</a:t>
            </a:r>
            <a:br>
              <a:rPr lang="en-GB">
                <a:cs typeface="Times New Roman"/>
              </a:rPr>
            </a:br>
            <a:r>
              <a:rPr lang="en-GB" b="0">
                <a:cs typeface="Times New Roman"/>
              </a:rPr>
              <a:t>Motion / Pets Motion Filtering: Test Summary</a:t>
            </a:r>
          </a:p>
        </p:txBody>
      </p:sp>
    </p:spTree>
    <p:extLst>
      <p:ext uri="{BB962C8B-B14F-4D97-AF65-F5344CB8AC3E}">
        <p14:creationId xmlns:p14="http://schemas.microsoft.com/office/powerpoint/2010/main" val="259540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Wi-Fi Sensing Technical Feasibility</a:t>
            </a:r>
            <a:endParaRPr lang="en-GB" b="0">
              <a:ea typeface="+mj-lt"/>
              <a:cs typeface="+mj-lt"/>
            </a:endParaRPr>
          </a:p>
          <a:p>
            <a:r>
              <a:rPr lang="en-GB" b="0">
                <a:cs typeface="Times New Roman"/>
              </a:rPr>
              <a:t>Presence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14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EDAD4F3-F8E0-4D40-8BBF-D10C92F09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98" y="1892574"/>
            <a:ext cx="7755466" cy="387436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AB952E88-6BB9-4543-AD62-D4456E2D6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14557" y="2475090"/>
            <a:ext cx="2377018" cy="2240167"/>
          </a:xfrm>
          <a:ln/>
        </p:spPr>
        <p:txBody>
          <a:bodyPr/>
          <a:lstStyle/>
          <a:p>
            <a:pPr marL="0" indent="0"/>
            <a:r>
              <a:rPr lang="en-GB" sz="1400">
                <a:ea typeface="MS Gothic"/>
                <a:cs typeface="+mn-lt"/>
              </a:rPr>
              <a:t>One particular Test Campaign</a:t>
            </a:r>
            <a:endParaRPr lang="en-US"/>
          </a:p>
          <a:p>
            <a:pPr>
              <a:buFont typeface="Times New Roman" pitchFamily="16" charset="0"/>
              <a:buChar char="•"/>
            </a:pPr>
            <a:r>
              <a:rPr lang="en-GB" sz="1400" b="0">
                <a:ea typeface="MS Gothic"/>
                <a:cs typeface="+mn-lt"/>
              </a:rPr>
              <a:t>Locations: 9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b="0">
                <a:ea typeface="MS Gothic"/>
                <a:cs typeface="+mn-lt"/>
              </a:rPr>
              <a:t>Device positioning: 13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b="0">
                <a:ea typeface="MS Gothic"/>
                <a:cs typeface="+mn-lt"/>
              </a:rPr>
              <a:t>More than 3,000 hours</a:t>
            </a:r>
          </a:p>
          <a:p>
            <a:pPr>
              <a:buFont typeface="Times New Roman" pitchFamily="16" charset="0"/>
              <a:buChar char="•"/>
            </a:pPr>
            <a:r>
              <a:rPr lang="en-GB" sz="1400" b="0">
                <a:ea typeface="MS Gothic"/>
                <a:cs typeface="+mn-lt"/>
              </a:rPr>
              <a:t>Global accuracy &gt; 89.0%</a:t>
            </a:r>
            <a:endParaRPr lang="en-US" sz="1400" b="0">
              <a:ea typeface="MS Gothic"/>
              <a:cs typeface="+mn-lt"/>
            </a:endParaRPr>
          </a:p>
          <a:p>
            <a:pPr>
              <a:buFont typeface="Times New Roman" pitchFamily="16" charset="0"/>
              <a:buChar char="•"/>
            </a:pPr>
            <a:endParaRPr lang="en-GB" sz="1400"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427F1-1074-4152-9C83-73B1AF65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32" y="2332215"/>
            <a:ext cx="462493" cy="27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>
                <a:cs typeface="Times New Roman"/>
              </a:rPr>
              <a:t>(a)</a:t>
            </a:r>
          </a:p>
          <a:p>
            <a:pPr>
              <a:buFont typeface="Times New Roman" pitchFamily="16" charset="0"/>
              <a:buChar char="•"/>
            </a:pPr>
            <a:endParaRPr lang="en-GB" sz="1400" kern="0">
              <a:cs typeface="Times New Roman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D6629F-4027-4951-AB99-13F1700E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32" y="3551415"/>
            <a:ext cx="462493" cy="27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>
                <a:cs typeface="Times New Roman"/>
              </a:rPr>
              <a:t>(b)</a:t>
            </a:r>
          </a:p>
          <a:p>
            <a:pPr>
              <a:buFont typeface="Times New Roman" pitchFamily="16" charset="0"/>
              <a:buChar char="•"/>
            </a:pPr>
            <a:endParaRPr lang="en-GB" sz="1400" kern="0">
              <a:cs typeface="Times New Roman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CF5DDE-AB33-4620-9A04-1478F8E75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32" y="4827765"/>
            <a:ext cx="462493" cy="27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>
                <a:cs typeface="Times New Roman"/>
              </a:rPr>
              <a:t>(c)</a:t>
            </a:r>
          </a:p>
          <a:p>
            <a:pPr>
              <a:buFont typeface="Times New Roman" pitchFamily="16" charset="0"/>
              <a:buChar char="•"/>
            </a:pPr>
            <a:endParaRPr lang="en-GB" sz="1400" ker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752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/>
              </a:rPr>
              <a:t>Wi-Fi Sensing Technical Feasibility</a:t>
            </a:r>
            <a:endParaRPr lang="en-GB" b="0" dirty="0">
              <a:ea typeface="+mj-lt"/>
              <a:cs typeface="+mj-lt"/>
            </a:endParaRPr>
          </a:p>
          <a:p>
            <a:r>
              <a:rPr lang="en-GB" b="0" dirty="0">
                <a:cs typeface="Times New Roman"/>
              </a:rPr>
              <a:t>Fall Detection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B952E88-6BB9-4543-AD62-D4456E2D6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5932" y="2094090"/>
            <a:ext cx="9425518" cy="4297567"/>
          </a:xfrm>
          <a:ln/>
        </p:spPr>
        <p:txBody>
          <a:bodyPr/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CA" dirty="0">
                <a:cs typeface="Times New Roman"/>
              </a:rPr>
              <a:t>Why Fall detection is important?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endParaRPr lang="en-CA" sz="1400" b="0" dirty="0">
              <a:ea typeface="+mn-lt"/>
              <a:cs typeface="+mn-lt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16" charset="0"/>
              <a:buChar char="•"/>
            </a:pPr>
            <a:endParaRPr lang="en-GB" sz="1400" b="0" dirty="0">
              <a:ea typeface="+mn-lt"/>
              <a:cs typeface="+mn-lt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17C82F-167B-4B9E-8C47-6BB88B2B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598738"/>
            <a:ext cx="7086600" cy="3794125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1241D5F4-14E4-4C1F-B2AB-9294B4402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3" y="2933700"/>
            <a:ext cx="2314575" cy="819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49985B-1569-4DEC-9A41-DE79E05455A6}"/>
              </a:ext>
            </a:extLst>
          </p:cNvPr>
          <p:cNvSpPr txBox="1"/>
          <p:nvPr/>
        </p:nvSpPr>
        <p:spPr>
          <a:xfrm>
            <a:off x="6505575" y="3705225"/>
            <a:ext cx="484822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[6] https://www.who.int/news-room/fact-sheets/detail/falls</a:t>
            </a:r>
          </a:p>
        </p:txBody>
      </p:sp>
    </p:spTree>
    <p:extLst>
      <p:ext uri="{BB962C8B-B14F-4D97-AF65-F5344CB8AC3E}">
        <p14:creationId xmlns:p14="http://schemas.microsoft.com/office/powerpoint/2010/main" val="372841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/>
              </a:rPr>
              <a:t>Wi-Fi Sensing Technical Feasibility</a:t>
            </a:r>
            <a:endParaRPr lang="en-GB" b="0" dirty="0">
              <a:ea typeface="+mj-lt"/>
              <a:cs typeface="+mj-lt"/>
            </a:endParaRPr>
          </a:p>
          <a:p>
            <a:r>
              <a:rPr lang="en-GB" b="0" dirty="0">
                <a:cs typeface="Times New Roman"/>
              </a:rPr>
              <a:t>Fall Detection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F797E0-D1B8-4A3C-A196-DE48C5BE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CA" dirty="0">
                <a:cs typeface="Times New Roman"/>
              </a:rPr>
              <a:t>Can save a life by detecting a falling accident within seconds</a:t>
            </a:r>
            <a:r>
              <a:rPr lang="en-US" dirty="0"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CA" dirty="0">
                <a:cs typeface="Times New Roman"/>
              </a:rPr>
              <a:t>Will help to achieve timely treatment and dramatically decrease medical expenses </a:t>
            </a:r>
            <a:r>
              <a:rPr lang="en-US" dirty="0"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CA" dirty="0">
                <a:cs typeface="Times New Roman"/>
              </a:rPr>
              <a:t>Does not require wearables and does not invade user’s privacy</a:t>
            </a:r>
            <a:r>
              <a:rPr lang="en-US" dirty="0"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2777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Outline</a:t>
            </a:r>
            <a:endParaRPr lang="en-GB">
              <a:cs typeface="Times New Roman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9607551" cy="4113213"/>
          </a:xfrm>
          <a:ln/>
        </p:spPr>
        <p:txBody>
          <a:bodyPr/>
          <a:lstStyle/>
          <a:p>
            <a:pPr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Wi-Fi Sensing Definition</a:t>
            </a:r>
            <a:r>
              <a:rPr lang="en-GB" b="0">
                <a:ea typeface="+mn-lt"/>
                <a:cs typeface="+mn-lt"/>
              </a:rPr>
              <a:t> </a:t>
            </a:r>
            <a:endParaRPr lang="en-GB">
              <a:ea typeface="MS Gothic"/>
              <a:cs typeface="+mn-lt"/>
            </a:endParaRPr>
          </a:p>
          <a:p>
            <a:pPr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Wi-Fi Sensing Technical Feasibility</a:t>
            </a:r>
          </a:p>
          <a:p>
            <a:pPr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1">
                <a:ea typeface="MS Gothic"/>
                <a:cs typeface="+mn-lt"/>
              </a:rPr>
              <a:t>Motion / Pet filtering</a:t>
            </a:r>
            <a:endParaRPr lang="en-GB">
              <a:ea typeface="MS Gothic"/>
              <a:cs typeface="+mn-lt"/>
            </a:endParaRPr>
          </a:p>
          <a:p>
            <a:pPr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1">
                <a:ea typeface="MS Gothic"/>
                <a:cs typeface="+mn-lt"/>
              </a:rPr>
              <a:t>Presence</a:t>
            </a:r>
          </a:p>
          <a:p>
            <a:pPr marL="342900" lvl="1" indent="-342900">
              <a:spcBef>
                <a:spcPts val="600"/>
              </a:spcBef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>
                <a:ea typeface="+mn-lt"/>
                <a:cs typeface="+mn-lt"/>
              </a:rPr>
              <a:t>Standardization Gaps to Support Wi-Fi Sensing</a:t>
            </a:r>
          </a:p>
          <a:p>
            <a:pPr marL="342900" lvl="1" indent="-342900">
              <a:spcBef>
                <a:spcPts val="600"/>
              </a:spcBef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>
                <a:ea typeface="+mn-lt"/>
                <a:cs typeface="+mn-lt"/>
              </a:rPr>
              <a:t>Conclusion and Next Steps</a:t>
            </a:r>
          </a:p>
          <a:p>
            <a:pPr marL="342900" lvl="1" indent="-342900">
              <a:spcBef>
                <a:spcPts val="600"/>
              </a:spcBef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>
                <a:ea typeface="+mn-lt"/>
                <a:cs typeface="+mn-lt"/>
              </a:rPr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94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 </a:t>
            </a:r>
            <a:r>
              <a:rPr lang="en-GB">
                <a:ea typeface="+mj-lt"/>
                <a:cs typeface="+mj-lt"/>
              </a:rPr>
              <a:t>Wi-Fi Sensing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CSI is not accessible from the user space in all Wi-Fi chipsets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Common interface for exposing CSI to the user space:</a:t>
            </a:r>
            <a:endParaRPr lang="en-GB" dirty="0"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b="1" dirty="0">
                <a:cs typeface="Times New Roman"/>
              </a:rPr>
              <a:t>Data Interface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>
                <a:ea typeface="MS Gothic"/>
                <a:cs typeface="+mn-lt"/>
              </a:rPr>
              <a:t>Control Interface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+mn-lt"/>
                <a:cs typeface="+mn-lt"/>
              </a:rPr>
              <a:t>Socket interface, a web/REST API, or a stream interface</a:t>
            </a:r>
            <a:endParaRPr lang="en-GB" b="1" dirty="0">
              <a:ea typeface="MS Gothic"/>
              <a:cs typeface="+mn-lt"/>
            </a:endParaRPr>
          </a:p>
          <a:p>
            <a:pPr lvl="1">
              <a:buFont typeface="Times New Roman" pitchFamily="16" charset="0"/>
              <a:buChar char="•"/>
            </a:pPr>
            <a:endParaRPr lang="en-GB" dirty="0">
              <a:ea typeface="MS Gothic"/>
              <a:cs typeface="+mn-lt"/>
            </a:endParaRPr>
          </a:p>
          <a:p>
            <a:pPr>
              <a:buFont typeface="Times New Roman" pitchFamily="16" charset="0"/>
              <a:buChar char="•"/>
            </a:pPr>
            <a:endParaRPr lang="en-US" sz="180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880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 </a:t>
            </a:r>
            <a:r>
              <a:rPr lang="en-GB">
                <a:ea typeface="+mj-lt"/>
                <a:cs typeface="+mj-lt"/>
              </a:rPr>
              <a:t>Wi-Fi Sensing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CSI is not accessible from the user space in all Wi-Fi chipsets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Common interface for exposing CSI to the user space:</a:t>
            </a:r>
            <a:endParaRPr lang="en-GB" dirty="0"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endParaRPr lang="en-GB" dirty="0">
              <a:cs typeface="Times New Roman"/>
            </a:endParaRPr>
          </a:p>
          <a:p>
            <a:pPr>
              <a:buFont typeface="Times New Roman" pitchFamily="16" charset="0"/>
              <a:buChar char="•"/>
            </a:pPr>
            <a:endParaRPr lang="en-US" sz="180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F6D9E-4E08-475C-9198-FB383D1A4A26}"/>
              </a:ext>
            </a:extLst>
          </p:cNvPr>
          <p:cNvSpPr txBox="1"/>
          <p:nvPr/>
        </p:nvSpPr>
        <p:spPr>
          <a:xfrm>
            <a:off x="1619250" y="2847975"/>
            <a:ext cx="90678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typedef struct{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uint64_t   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tstamp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 /* h/w assigned time stamp 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uint16_t   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csiLen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 /*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csi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data length (bytes) 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uint16_t    channel;        /* wireless channel (represented in Hz) 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 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int16_t     noise;          /* calculated hardware noise 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alibri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    uint8_t     mode;           /* 11n(0) or 11ac(1) 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    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uint8_t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phyerr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 /*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phy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error code (set to 0 if correct)*/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rate;           /* transmission rate or MCS index 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chanBW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 /* channel bandwidth (0-&gt;20MHz,1-&gt;40MHz)*/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uint16_t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numTones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       /* number of subcarriers for each stream 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nRx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     /* number of receiving antenna*/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nTx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             /* number of transmitting antenna*/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ng;             /* grouping parameter 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 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int16_t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rssi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[CSI_MAX_NRX];        /*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rx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 frame RSSI [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ctl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alibri"/>
              </a:rPr>
              <a:t>, chain 0] 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    uint8_t     </a:t>
            </a:r>
            <a:r>
              <a:rPr lang="en-US" sz="100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clientMAC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[MAC_ADDRESS_BYTES];  /* MAC Address of CSI Client source */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}__attribute__((packed, aligned(1)))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s_csi_status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2882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 </a:t>
            </a:r>
            <a:r>
              <a:rPr lang="en-GB">
                <a:ea typeface="+mj-lt"/>
                <a:cs typeface="+mj-lt"/>
              </a:rPr>
              <a:t>Wi-Fi Sensing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CSI is not accessible from the user space in all Wi-Fi chipsets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Common interface for exposing CSI to the user space</a:t>
            </a:r>
            <a:endParaRPr lang="en-GB" dirty="0">
              <a:cs typeface="Times New Roman"/>
            </a:endParaRPr>
          </a:p>
          <a:p>
            <a:pPr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Study on effective dimensions for the CSI reports (</a:t>
            </a:r>
            <a:r>
              <a:rPr lang="en-GB" dirty="0">
                <a:ea typeface="MS Gothic"/>
                <a:cs typeface="+mn-lt"/>
              </a:rPr>
              <a:t>f</a:t>
            </a:r>
            <a:r>
              <a:rPr lang="en-GB" dirty="0">
                <a:ea typeface="+mn-lt"/>
                <a:cs typeface="+mn-lt"/>
              </a:rPr>
              <a:t>requency, time, spatial streams: (f, t, ss)</a:t>
            </a:r>
            <a:endParaRPr lang="en-GB" b="0" dirty="0">
              <a:ea typeface="+mn-lt"/>
              <a:cs typeface="+mn-lt"/>
            </a:endParaRPr>
          </a:p>
          <a:p>
            <a:pPr lvl="1">
              <a:buFont typeface="Times New Roman,Serif" pitchFamily="16" charset="0"/>
              <a:buChar char="•"/>
            </a:pPr>
            <a:r>
              <a:rPr lang="en-GB" sz="1800" b="1" dirty="0">
                <a:ea typeface="+mn-lt"/>
                <a:cs typeface="+mn-lt"/>
              </a:rPr>
              <a:t>Compression rates for reporting CSI matrices: </a:t>
            </a:r>
          </a:p>
          <a:p>
            <a:pPr lvl="3">
              <a:buFont typeface="Times New Roman,Serif" pitchFamily="16" charset="0"/>
              <a:buChar char="•"/>
            </a:pPr>
            <a:r>
              <a:rPr lang="en-GB" sz="1800" b="1" dirty="0">
                <a:ea typeface="+mn-lt"/>
                <a:cs typeface="+mn-lt"/>
              </a:rPr>
              <a:t>Is ng enough? This will help on reducing computing cycles in the chipsets</a:t>
            </a:r>
            <a:endParaRPr lang="en-US" sz="1800" dirty="0">
              <a:ea typeface="+mn-lt"/>
              <a:cs typeface="+mn-lt"/>
            </a:endParaRPr>
          </a:p>
          <a:p>
            <a:pPr lvl="1">
              <a:buFont typeface="Times New Roman" pitchFamily="16" charset="0"/>
              <a:buChar char="•"/>
            </a:pPr>
            <a:endParaRPr lang="en-GB" sz="1800" b="1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7CEA2C2-9A8E-49EB-9667-3026EBDA524B}"/>
              </a:ext>
            </a:extLst>
          </p:cNvPr>
          <p:cNvSpPr txBox="1"/>
          <p:nvPr/>
        </p:nvSpPr>
        <p:spPr>
          <a:xfrm>
            <a:off x="1114425" y="4619625"/>
            <a:ext cx="1087755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Typedef struct {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uint8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img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uint8 real;</a:t>
            </a:r>
          </a:p>
          <a:p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} __attribute__((packed, aligned(1)))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t_complex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;</a:t>
            </a:r>
          </a:p>
          <a:p>
            <a:endParaRPr lang="en-US" sz="10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t_complex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 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Csi_matrix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[ss][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nrx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][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ntx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]// where ss is the subcarrier index [1, N],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nrx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is the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rx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antenna and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ntx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is the </a:t>
            </a:r>
            <a:r>
              <a:rPr lang="en-US" sz="1000" dirty="0" err="1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tx</a:t>
            </a:r>
            <a:r>
              <a:rPr lang="en-US" sz="1000" dirty="0">
                <a:solidFill>
                  <a:schemeClr val="tx1"/>
                </a:solidFill>
                <a:latin typeface="Courier New"/>
                <a:ea typeface="MS Gothic"/>
                <a:cs typeface="Courier New"/>
              </a:rPr>
              <a:t> antenna.</a:t>
            </a:r>
          </a:p>
        </p:txBody>
      </p:sp>
    </p:spTree>
    <p:extLst>
      <p:ext uri="{BB962C8B-B14F-4D97-AF65-F5344CB8AC3E}">
        <p14:creationId xmlns:p14="http://schemas.microsoft.com/office/powerpoint/2010/main" val="2556444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 </a:t>
            </a:r>
            <a:r>
              <a:rPr lang="en-GB">
                <a:ea typeface="+mj-lt"/>
                <a:cs typeface="+mj-lt"/>
              </a:rPr>
              <a:t>Wi-Fi Sensing</a:t>
            </a:r>
            <a:endParaRPr lang="en-GB"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Re-use of existing traffic for Wi-Fi Sensing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Do we need to involve upper layers to include functionalities such cooperation between nodes for motion services, and </a:t>
            </a:r>
            <a:r>
              <a:rPr lang="en-GB" dirty="0">
                <a:ea typeface="+mn-lt"/>
                <a:cs typeface="+mn-lt"/>
              </a:rPr>
              <a:t>standardized</a:t>
            </a:r>
            <a:r>
              <a:rPr lang="en-GB" dirty="0">
                <a:cs typeface="Times New Roman"/>
              </a:rPr>
              <a:t> measurements of motion detection services?</a:t>
            </a:r>
            <a:endParaRPr lang="en-GB" b="1" dirty="0">
              <a:cs typeface="Times New Roman"/>
            </a:endParaRPr>
          </a:p>
          <a:p>
            <a:pPr>
              <a:buFont typeface="Arial" pitchFamily="16" charset="0"/>
              <a:buChar char="•"/>
            </a:pPr>
            <a:r>
              <a:rPr lang="en-GB" dirty="0">
                <a:ea typeface="+mn-lt"/>
                <a:cs typeface="+mn-lt"/>
              </a:rPr>
              <a:t>Design of figures of merit that indicate quality of CSI data from a sensing capability perspective</a:t>
            </a:r>
            <a:endParaRPr lang="en-GB" b="0" dirty="0">
              <a:ea typeface="+mn-lt"/>
              <a:cs typeface="+mn-lt"/>
            </a:endParaRPr>
          </a:p>
          <a:p>
            <a:pPr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Lack of a histogram mask for deviation of nominal sampling rates</a:t>
            </a:r>
            <a:endParaRPr lang="en-GB" b="0" dirty="0">
              <a:ea typeface="+mn-lt"/>
              <a:cs typeface="+mn-lt"/>
            </a:endParaRPr>
          </a:p>
          <a:p>
            <a:pPr lvl="1">
              <a:buChar char="•"/>
            </a:pPr>
            <a:endParaRPr lang="en-GB" b="1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47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 </a:t>
            </a:r>
            <a:r>
              <a:rPr lang="en-GB">
                <a:ea typeface="+mj-lt"/>
                <a:cs typeface="+mj-lt"/>
              </a:rPr>
              <a:t>Wi-Fi Sensing</a:t>
            </a:r>
            <a:endParaRPr lang="en-GB"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GB">
                <a:ea typeface="+mn-lt"/>
                <a:cs typeface="+mn-lt"/>
              </a:rPr>
              <a:t>Lack of a histogram mask for evaluating deviation from nominal sampling rate. Example of a driver's response to a Ts = 50ms</a:t>
            </a:r>
          </a:p>
          <a:p>
            <a:pPr>
              <a:buFont typeface="Arial" pitchFamily="16" charset="0"/>
              <a:buChar char="•"/>
            </a:pPr>
            <a:endParaRPr lang="en-GB">
              <a:ea typeface="MS Gothic"/>
              <a:cs typeface="+mn-lt"/>
            </a:endParaRPr>
          </a:p>
          <a:p>
            <a:pPr lvl="1">
              <a:buChar char="•"/>
            </a:pPr>
            <a:endParaRPr lang="en-GB" b="1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C4644A2-9B12-4D54-916E-A5D8E1B9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739507"/>
            <a:ext cx="3933825" cy="3436387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339309D-7E06-4E26-A52A-C6B6D7D1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2720457"/>
            <a:ext cx="3990975" cy="34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0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Standardization Gaps to Support </a:t>
            </a:r>
            <a:r>
              <a:rPr lang="en-GB">
                <a:ea typeface="+mj-lt"/>
                <a:cs typeface="+mj-lt"/>
              </a:rPr>
              <a:t>Wi-Fi Sensing</a:t>
            </a:r>
            <a:endParaRPr lang="en-GB"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08180"/>
          </a:xfrm>
          <a:ln/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GB">
                <a:ea typeface="+mn-lt"/>
                <a:cs typeface="+mn-lt"/>
              </a:rPr>
              <a:t>Lack of a histogram mask for evaluating deviation from nominal sampling rate. Example of a driver's response to a Ts = 50ms</a:t>
            </a:r>
          </a:p>
          <a:p>
            <a:pPr>
              <a:buFont typeface="Arial" pitchFamily="16" charset="0"/>
              <a:buChar char="•"/>
            </a:pPr>
            <a:endParaRPr lang="en-GB">
              <a:ea typeface="MS Gothic"/>
              <a:cs typeface="+mn-lt"/>
            </a:endParaRPr>
          </a:p>
          <a:p>
            <a:pPr lvl="1">
              <a:buChar char="•"/>
            </a:pPr>
            <a:endParaRPr lang="en-GB" b="1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C4644A2-9B12-4D54-916E-A5D8E1B9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739507"/>
            <a:ext cx="3933825" cy="3436387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339309D-7E06-4E26-A52A-C6B6D7D1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2720457"/>
            <a:ext cx="3990975" cy="346496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B4C50A-19BD-438B-B76B-216CECE6842D}"/>
              </a:ext>
            </a:extLst>
          </p:cNvPr>
          <p:cNvCxnSpPr/>
          <p:nvPr/>
        </p:nvCxnSpPr>
        <p:spPr bwMode="auto">
          <a:xfrm>
            <a:off x="7354491" y="3998119"/>
            <a:ext cx="284559" cy="23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07267D-68B6-4BDC-82B2-523FA3E70D95}"/>
              </a:ext>
            </a:extLst>
          </p:cNvPr>
          <p:cNvCxnSpPr/>
          <p:nvPr/>
        </p:nvCxnSpPr>
        <p:spPr bwMode="auto">
          <a:xfrm flipV="1">
            <a:off x="7180659" y="4005260"/>
            <a:ext cx="205977" cy="14549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B39BF-C792-4ACF-B84E-41B2C87B3D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18808" y="4005259"/>
            <a:ext cx="145257" cy="14430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33505B-EBB6-45FD-9BC1-ECC733A5B9B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52159" y="5434008"/>
            <a:ext cx="2289571" cy="23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8026D7-E153-4D7A-B633-033641C5936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52034" y="5434007"/>
            <a:ext cx="420290" cy="23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CDF07AC-ABA4-4647-92E6-EDAD31FF4D82}"/>
              </a:ext>
            </a:extLst>
          </p:cNvPr>
          <p:cNvCxnSpPr/>
          <p:nvPr/>
        </p:nvCxnSpPr>
        <p:spPr bwMode="auto">
          <a:xfrm>
            <a:off x="6365081" y="3477815"/>
            <a:ext cx="914399" cy="914399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637ED6D3-D46D-441D-A3E9-0588F5F8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06" y="3157539"/>
            <a:ext cx="1050398" cy="51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kern="0">
                <a:cs typeface="Times New Roman"/>
              </a:rPr>
              <a:t>Mask</a:t>
            </a:r>
            <a:endParaRPr lang="en-GB" b="0" kern="0">
              <a:ea typeface="+mn-lt"/>
              <a:cs typeface="+mn-lt"/>
            </a:endParaRPr>
          </a:p>
          <a:p>
            <a:pPr lvl="1">
              <a:buFont typeface="Times New Roman" pitchFamily="16" charset="0"/>
              <a:buChar char="•"/>
            </a:pPr>
            <a:endParaRPr lang="en-GB" b="1" ker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9779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Conclusions and 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There is enough evidence to prove feasibility of human motion services through CSI</a:t>
            </a:r>
            <a:endParaRPr lang="en-US" dirty="0">
              <a:ea typeface="MS Gothic"/>
              <a:cs typeface="+mn-lt"/>
            </a:endParaRPr>
          </a:p>
          <a:p>
            <a:pPr>
              <a:buFont typeface="Arial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There are significant omissions in the current 802.11 specifications that if addressed will accelerate market adoption </a:t>
            </a:r>
          </a:p>
          <a:p>
            <a:pPr>
              <a:buFont typeface="Arial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Additional use cases will be covered in upcoming presentations</a:t>
            </a:r>
            <a:endParaRPr lang="en-GB" dirty="0"/>
          </a:p>
          <a:p>
            <a:pPr>
              <a:buFont typeface="Arial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We will continue supporting the TIG SENS in the current study. In addition, we will support the creation of a Task Group for Wi-Fi Sensing</a:t>
            </a:r>
            <a:endParaRPr lang="en-US" dirty="0">
              <a:ea typeface="MS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0"/>
            <a:r>
              <a:rPr lang="en-GB" sz="2000" b="0" dirty="0">
                <a:cs typeface="Times New Roman"/>
              </a:rPr>
              <a:t>[1] Wi-Fi sensing: Usages, requirements, technical feasibility and standards gaps IEEE 802.11-19/1293r0</a:t>
            </a:r>
            <a:endParaRPr lang="en-GB" sz="2000" b="0">
              <a:cs typeface="Times New Roman"/>
            </a:endParaRPr>
          </a:p>
          <a:p>
            <a:pPr marL="285750" indent="0"/>
            <a:r>
              <a:rPr lang="en-GB" sz="2000" b="0" dirty="0">
                <a:cs typeface="Times New Roman"/>
              </a:rPr>
              <a:t>[2] 802.11 Sensing: Applications, Feasibility, Standardization, IEEE 802.11-19/1626r0</a:t>
            </a:r>
            <a:endParaRPr lang="en-GB" sz="2000" b="0">
              <a:cs typeface="Times New Roman"/>
            </a:endParaRPr>
          </a:p>
          <a:p>
            <a:pPr marL="285750" indent="0"/>
            <a:r>
              <a:rPr lang="en-GB" sz="2000" b="0" dirty="0">
                <a:cs typeface="Times New Roman"/>
              </a:rPr>
              <a:t>[3] Yu Gu, et al. "</a:t>
            </a:r>
            <a:r>
              <a:rPr lang="en-GB" sz="2000" b="0" dirty="0" err="1">
                <a:cs typeface="Times New Roman"/>
              </a:rPr>
              <a:t>EmoSense</a:t>
            </a:r>
            <a:r>
              <a:rPr lang="en-GB" sz="2000" b="0" dirty="0">
                <a:cs typeface="Times New Roman"/>
              </a:rPr>
              <a:t>: Computational Intelligence Driven Emotion Sensing via Wireless Channel Data",  IEEE Transactions on Emerging Topics in Computational Intelligence, 2019.</a:t>
            </a:r>
            <a:endParaRPr lang="en-GB"/>
          </a:p>
          <a:p>
            <a:pPr marL="285750" indent="0"/>
            <a:r>
              <a:rPr lang="en-GB" sz="2000" b="0" dirty="0">
                <a:cs typeface="Times New Roman"/>
              </a:rPr>
              <a:t>[4] Z. Wang, et al., "A Survey on Human </a:t>
            </a:r>
            <a:r>
              <a:rPr lang="en-GB" sz="2000" b="0" dirty="0" err="1">
                <a:cs typeface="Times New Roman"/>
              </a:rPr>
              <a:t>Behavior</a:t>
            </a:r>
            <a:r>
              <a:rPr lang="en-GB" sz="2000" b="0" dirty="0">
                <a:cs typeface="Times New Roman"/>
              </a:rPr>
              <a:t> Recognition Using Channel State Information," in IEEE Access, vol. 7, pp. 155986-156024, 2019.</a:t>
            </a:r>
            <a:br>
              <a:rPr lang="en-GB" sz="2000" b="0" dirty="0">
                <a:cs typeface="Times New Roman"/>
              </a:rPr>
            </a:br>
            <a:r>
              <a:rPr lang="en-GB" sz="2000" b="0" dirty="0" err="1">
                <a:cs typeface="Times New Roman"/>
              </a:rPr>
              <a:t>doi</a:t>
            </a:r>
            <a:r>
              <a:rPr lang="en-GB" sz="2000" b="0" dirty="0">
                <a:cs typeface="Times New Roman"/>
              </a:rPr>
              <a:t>: 10.1109/ACCESS.2019.2949123</a:t>
            </a:r>
            <a:endParaRPr lang="en-GB"/>
          </a:p>
          <a:p>
            <a:pPr marL="285750" indent="0"/>
            <a:r>
              <a:rPr lang="en-GB" sz="2000" b="0" dirty="0">
                <a:cs typeface="Times New Roman"/>
              </a:rPr>
              <a:t>[5] Wi-Fi Sensing Application: Multipath Enhanced Device Free Localization, IEEE 802.11-19/1580r0</a:t>
            </a:r>
            <a:endParaRPr lang="en-US"/>
          </a:p>
          <a:p>
            <a:pPr marL="285750" indent="0"/>
            <a:r>
              <a:rPr lang="en-GB" sz="2000" b="0" dirty="0">
                <a:ea typeface="MS Gothic"/>
                <a:cs typeface="+mn-lt"/>
              </a:rPr>
              <a:t>[6] https://www.who.int/news-room/fact-sheets/detail/falls</a:t>
            </a:r>
            <a:endParaRPr lang="en-GB" b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Wi-Fi Sensing Definition</a:t>
            </a: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9607551" cy="4113213"/>
          </a:xfrm>
          <a:ln/>
        </p:spPr>
        <p:txBody>
          <a:bodyPr/>
          <a:lstStyle/>
          <a:p>
            <a:pPr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Wi-Fi Sensing:</a:t>
            </a:r>
            <a:r>
              <a:rPr lang="en-GB" b="0">
                <a:ea typeface="+mn-lt"/>
                <a:cs typeface="+mn-lt"/>
              </a:rPr>
              <a:t> Ability of a system to detect changes in an environment where a transmitter and a receiver exchange signals accordingly to the IEEE 802.11 standard. </a:t>
            </a:r>
            <a:endParaRPr lang="en-GB">
              <a:ea typeface="MS Gothic"/>
              <a:cs typeface="+mn-lt"/>
            </a:endParaRPr>
          </a:p>
          <a:p>
            <a:pPr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Similar definitions can be found in:</a:t>
            </a:r>
            <a:endParaRPr lang="en-GB">
              <a:ea typeface="MS Gothic"/>
              <a:cs typeface="+mn-lt"/>
            </a:endParaRPr>
          </a:p>
          <a:p>
            <a:pPr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[1] Wi-Fi sensing: Usages, requirements, technical feasibility and standards gaps </a:t>
            </a:r>
            <a:r>
              <a:rPr lang="en-GB" b="1">
                <a:ea typeface="+mn-lt"/>
                <a:cs typeface="+mn-lt"/>
              </a:rPr>
              <a:t>IEEE 802.11-19/1293r0</a:t>
            </a:r>
            <a:endParaRPr lang="en-GB" b="1">
              <a:ea typeface="MS Gothic"/>
              <a:cs typeface="+mn-lt"/>
            </a:endParaRPr>
          </a:p>
          <a:p>
            <a:pPr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>
                <a:ea typeface="+mn-lt"/>
                <a:cs typeface="+mn-lt"/>
              </a:rPr>
              <a:t>[2</a:t>
            </a:r>
            <a:r>
              <a:rPr lang="en-GB" b="0">
                <a:ea typeface="+mn-lt"/>
                <a:cs typeface="+mn-lt"/>
              </a:rPr>
              <a:t>]</a:t>
            </a:r>
            <a:r>
              <a:rPr lang="en-GB">
                <a:ea typeface="+mn-lt"/>
                <a:cs typeface="+mn-lt"/>
              </a:rPr>
              <a:t> 802.11 Sensing: Applications, Feasibility, Standardization, </a:t>
            </a:r>
            <a:r>
              <a:rPr lang="en-GB" b="1">
                <a:ea typeface="+mn-lt"/>
                <a:cs typeface="+mn-lt"/>
              </a:rPr>
              <a:t>IEEE 802.11-19/1626r0</a:t>
            </a:r>
            <a:endParaRPr lang="en-GB" b="1">
              <a:ea typeface="MS Gothic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587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159564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Scientific Publications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Thousands of Scientific Publications</a:t>
            </a:r>
            <a:endParaRPr lang="en-GB" dirty="0"/>
          </a:p>
          <a:p>
            <a:pPr lvl="2">
              <a:buFont typeface="Arial" pitchFamily="16" charset="0"/>
              <a:buChar char="•"/>
            </a:pPr>
            <a:r>
              <a:rPr lang="en-GB" sz="1600" dirty="0">
                <a:cs typeface="Times New Roman"/>
              </a:rPr>
              <a:t>Interesting example:  </a:t>
            </a:r>
            <a:r>
              <a:rPr lang="en-GB" sz="1600" dirty="0">
                <a:ea typeface="+mn-lt"/>
                <a:cs typeface="+mn-lt"/>
              </a:rPr>
              <a:t>[3] </a:t>
            </a:r>
            <a:r>
              <a:rPr lang="en-GB" sz="1600" dirty="0" err="1">
                <a:ea typeface="+mn-lt"/>
                <a:cs typeface="+mn-lt"/>
              </a:rPr>
              <a:t>EmoSense</a:t>
            </a:r>
            <a:r>
              <a:rPr lang="en-GB" sz="1600" dirty="0">
                <a:ea typeface="+mn-lt"/>
                <a:cs typeface="+mn-lt"/>
              </a:rPr>
              <a:t>: Computational Intelligence Driven Emotion Sensing via Wireless Channel Data,</a:t>
            </a:r>
          </a:p>
          <a:p>
            <a:pPr>
              <a:buFont typeface="Times New Roman,Serif" pitchFamily="16" charset="0"/>
              <a:buChar char="•"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3" name="Picture 6" descr="A picture containing photo, different, bunch, various&#10;&#10;Description generated with very high confidence">
            <a:extLst>
              <a:ext uri="{FF2B5EF4-FFF2-40B4-BE49-F238E27FC236}">
                <a16:creationId xmlns:a16="http://schemas.microsoft.com/office/drawing/2014/main" id="{970CF1F4-92E8-42C5-8FD5-19409B3D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3270986"/>
            <a:ext cx="2743200" cy="3002078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398CF9-F8AF-4F66-8390-8F11F83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3271266"/>
            <a:ext cx="3543300" cy="292531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B286FA7-855A-4D14-8773-5F11CC69F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1" y="3467101"/>
            <a:ext cx="3474509" cy="1595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kern="0" dirty="0"/>
              <a:t>Potential improvements: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kern="0" dirty="0"/>
              <a:t>+ breathing rate</a:t>
            </a:r>
            <a:endParaRPr lang="en-GB" kern="0" dirty="0"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kern="0" dirty="0">
                <a:ea typeface="MS Gothic"/>
                <a:cs typeface="+mn-lt"/>
              </a:rPr>
              <a:t>+ heart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2456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Scientific Publications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Thousands of Scientific Publications</a:t>
            </a:r>
            <a:endParaRPr lang="en-GB" dirty="0"/>
          </a:p>
          <a:p>
            <a:pPr lvl="2">
              <a:buFont typeface="Arial" pitchFamily="16" charset="0"/>
              <a:buChar char="•"/>
            </a:pPr>
            <a:r>
              <a:rPr lang="en-GB" sz="1600" dirty="0">
                <a:cs typeface="Times New Roman"/>
              </a:rPr>
              <a:t>Recent example:  </a:t>
            </a:r>
            <a:r>
              <a:rPr lang="en-GB" sz="1600" dirty="0">
                <a:ea typeface="+mn-lt"/>
                <a:cs typeface="+mn-lt"/>
              </a:rPr>
              <a:t>[3] </a:t>
            </a:r>
            <a:r>
              <a:rPr lang="en-GB" sz="1600" dirty="0" err="1">
                <a:ea typeface="+mn-lt"/>
                <a:cs typeface="+mn-lt"/>
              </a:rPr>
              <a:t>EmoSense</a:t>
            </a:r>
            <a:r>
              <a:rPr lang="en-GB" sz="1600" dirty="0">
                <a:ea typeface="+mn-lt"/>
                <a:cs typeface="+mn-lt"/>
              </a:rPr>
              <a:t>: Computational Intelligence Driven Emotion Sensing via Wireless Channel Data,</a:t>
            </a:r>
          </a:p>
          <a:p>
            <a:pPr lvl="1"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State-of-the-art reviews, surveys [4], special issues</a:t>
            </a:r>
            <a:endParaRPr lang="en-GB" dirty="0"/>
          </a:p>
          <a:p>
            <a:pPr>
              <a:buFont typeface="Times New Roman,Serif" pitchFamily="16" charset="0"/>
              <a:buChar char="•"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9577C4-45F2-47BB-AB35-A8CAED3A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3854683"/>
            <a:ext cx="4048125" cy="22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2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2456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Scientific Publications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Thousands of Scientific Publications</a:t>
            </a:r>
            <a:endParaRPr lang="en-GB" dirty="0"/>
          </a:p>
          <a:p>
            <a:pPr lvl="2">
              <a:buFont typeface="Arial" pitchFamily="16" charset="0"/>
              <a:buChar char="•"/>
            </a:pPr>
            <a:r>
              <a:rPr lang="en-GB" sz="1600" dirty="0">
                <a:cs typeface="Times New Roman"/>
              </a:rPr>
              <a:t>Recent example:  </a:t>
            </a:r>
            <a:r>
              <a:rPr lang="en-GB" sz="1600" dirty="0">
                <a:ea typeface="+mn-lt"/>
                <a:cs typeface="+mn-lt"/>
              </a:rPr>
              <a:t>[3] </a:t>
            </a:r>
            <a:r>
              <a:rPr lang="en-GB" sz="1600" dirty="0" err="1">
                <a:ea typeface="+mn-lt"/>
                <a:cs typeface="+mn-lt"/>
              </a:rPr>
              <a:t>EmoSense</a:t>
            </a:r>
            <a:r>
              <a:rPr lang="en-GB" sz="1600" dirty="0">
                <a:ea typeface="+mn-lt"/>
                <a:cs typeface="+mn-lt"/>
              </a:rPr>
              <a:t>: Computational Intelligence Driven Emotion Sensing via Wireless Channel Data,</a:t>
            </a:r>
          </a:p>
          <a:p>
            <a:pPr lvl="1">
              <a:buFont typeface="Arial" pitchFamily="16" charset="0"/>
              <a:buChar char="•"/>
            </a:pPr>
            <a:r>
              <a:rPr lang="en-GB" dirty="0">
                <a:cs typeface="Times New Roman"/>
              </a:rPr>
              <a:t>State-of-the-art reviews, surveys, special issues</a:t>
            </a:r>
            <a:endParaRPr lang="en-GB" dirty="0"/>
          </a:p>
          <a:p>
            <a:pPr>
              <a:buFont typeface="Times New Roman,Serif" pitchFamily="16" charset="0"/>
              <a:buChar char="•"/>
            </a:pPr>
            <a:r>
              <a:rPr lang="en-GB" dirty="0">
                <a:ea typeface="+mn-lt"/>
                <a:cs typeface="+mn-lt"/>
              </a:rPr>
              <a:t>Forums</a:t>
            </a:r>
            <a:endParaRPr lang="en-GB" b="0" dirty="0">
              <a:ea typeface="+mn-lt"/>
              <a:cs typeface="+mn-lt"/>
            </a:endParaRPr>
          </a:p>
          <a:p>
            <a:pPr lvl="1">
              <a:buFont typeface="Arial,Sans-Serif" pitchFamily="16" charset="0"/>
              <a:buChar char="•"/>
            </a:pPr>
            <a:r>
              <a:rPr lang="en-GB" dirty="0">
                <a:solidFill>
                  <a:schemeClr val="accent4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https://dhalperi.github.io/linux-80211n-csitool/</a:t>
            </a:r>
            <a:endParaRPr lang="en-GB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GB" sz="1600" dirty="0">
                <a:solidFill>
                  <a:schemeClr val="tx1"/>
                </a:solidFill>
                <a:cs typeface="Times New Roman"/>
              </a:rPr>
              <a:t>Long list of links to Scientific Publications</a:t>
            </a:r>
            <a:endParaRPr lang="en-GB" sz="16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buFont typeface="Arial,Sans-Serif" pitchFamily="16" charset="0"/>
              <a:buChar char="•"/>
            </a:pPr>
            <a:r>
              <a:rPr lang="en-GB" dirty="0">
                <a:solidFill>
                  <a:schemeClr val="accent4"/>
                </a:solidFill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https://wands.sg/research/wifi/AtherosCSI/</a:t>
            </a:r>
            <a:endParaRPr lang="en-GB" dirty="0">
              <a:solidFill>
                <a:schemeClr val="accent4"/>
              </a:solidFill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pic>
        <p:nvPicPr>
          <p:cNvPr id="3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0044558-19FA-45C3-B49A-E40538A5C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3216206"/>
            <a:ext cx="3124200" cy="28258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07671C-ABDB-4F4C-BCAB-5FBDF2C2F01C}"/>
              </a:ext>
            </a:extLst>
          </p:cNvPr>
          <p:cNvCxnSpPr/>
          <p:nvPr/>
        </p:nvCxnSpPr>
        <p:spPr bwMode="auto">
          <a:xfrm>
            <a:off x="6810375" y="4295775"/>
            <a:ext cx="13049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49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2456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/>
              <a:t>Scientific Publications</a:t>
            </a:r>
            <a:endParaRPr lang="en-US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GB">
                <a:cs typeface="Times New Roman"/>
              </a:rPr>
              <a:t>Thousands of Scientific Publications</a:t>
            </a:r>
            <a:endParaRPr lang="en-GB"/>
          </a:p>
          <a:p>
            <a:pPr lvl="2">
              <a:buFont typeface="Arial" pitchFamily="16" charset="0"/>
              <a:buChar char="•"/>
            </a:pPr>
            <a:r>
              <a:rPr lang="en-GB" sz="1600">
                <a:cs typeface="Times New Roman"/>
              </a:rPr>
              <a:t>Recent example:  </a:t>
            </a:r>
            <a:r>
              <a:rPr lang="en-GB" sz="1600">
                <a:ea typeface="+mn-lt"/>
                <a:cs typeface="+mn-lt"/>
              </a:rPr>
              <a:t>[3] </a:t>
            </a:r>
            <a:r>
              <a:rPr lang="en-GB" sz="1600" err="1">
                <a:ea typeface="+mn-lt"/>
                <a:cs typeface="+mn-lt"/>
              </a:rPr>
              <a:t>EmoSense</a:t>
            </a:r>
            <a:r>
              <a:rPr lang="en-GB" sz="1600">
                <a:ea typeface="+mn-lt"/>
                <a:cs typeface="+mn-lt"/>
              </a:rPr>
              <a:t>: Computational Intelligence Driven Emotion Sensing via Wireless Channel Data,</a:t>
            </a:r>
          </a:p>
          <a:p>
            <a:pPr lvl="1">
              <a:buFont typeface="Arial" pitchFamily="16" charset="0"/>
              <a:buChar char="•"/>
            </a:pPr>
            <a:r>
              <a:rPr lang="en-GB">
                <a:cs typeface="Times New Roman"/>
              </a:rPr>
              <a:t>State-of-the-art reviews, surveys, special issues</a:t>
            </a:r>
            <a:endParaRPr lang="en-GB"/>
          </a:p>
          <a:p>
            <a:pPr>
              <a:buFont typeface="Times New Roman,Serif" pitchFamily="16" charset="0"/>
              <a:buChar char="•"/>
            </a:pPr>
            <a:r>
              <a:rPr lang="en-GB">
                <a:ea typeface="+mn-lt"/>
                <a:cs typeface="+mn-lt"/>
              </a:rPr>
              <a:t>Forums</a:t>
            </a:r>
            <a:endParaRPr lang="en-GB" b="0">
              <a:ea typeface="+mn-lt"/>
              <a:cs typeface="+mn-lt"/>
            </a:endParaRPr>
          </a:p>
          <a:p>
            <a:pPr lvl="1">
              <a:buFont typeface="Arial,Sans-Serif" pitchFamily="16" charset="0"/>
              <a:buChar char="•"/>
            </a:pPr>
            <a:r>
              <a:rPr lang="en-GB">
                <a:solidFill>
                  <a:schemeClr val="accent4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https://dhalperi.github.io/linux-80211n-csitool/</a:t>
            </a:r>
            <a:endParaRPr lang="en-GB">
              <a:solidFill>
                <a:schemeClr val="accent4"/>
              </a:solidFill>
              <a:ea typeface="+mn-lt"/>
              <a:cs typeface="+mn-lt"/>
            </a:endParaRP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GB" sz="1600">
                <a:solidFill>
                  <a:schemeClr val="tx1"/>
                </a:solidFill>
                <a:cs typeface="Times New Roman"/>
              </a:rPr>
              <a:t>Long list of links to Scientific Publications</a:t>
            </a:r>
            <a:endParaRPr lang="en-GB" sz="1600">
              <a:solidFill>
                <a:schemeClr val="tx1"/>
              </a:solidFill>
              <a:ea typeface="+mn-lt"/>
              <a:cs typeface="+mn-lt"/>
            </a:endParaRPr>
          </a:p>
          <a:p>
            <a:pPr lvl="1">
              <a:buFont typeface="Arial,Sans-Serif" pitchFamily="16" charset="0"/>
              <a:buChar char="•"/>
            </a:pPr>
            <a:r>
              <a:rPr lang="en-GB">
                <a:solidFill>
                  <a:schemeClr val="accent4"/>
                </a:solidFill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https://wands.sg/research/wifi/AtherosCSI/</a:t>
            </a:r>
            <a:endParaRPr lang="en-GB">
              <a:solidFill>
                <a:schemeClr val="accent4"/>
              </a:solidFill>
              <a:cs typeface="Times New Roman"/>
            </a:endParaRPr>
          </a:p>
          <a:p>
            <a:pPr>
              <a:buFont typeface="Times New Roman,Serif" pitchFamily="16" charset="0"/>
              <a:buChar char="•"/>
            </a:pPr>
            <a:r>
              <a:rPr lang="en-GB">
                <a:ea typeface="+mn-lt"/>
                <a:cs typeface="+mn-lt"/>
              </a:rPr>
              <a:t>Several companies are focused on CSI-based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93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GB"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2456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Other Documents in this TIG have discussed use cases and have addressed technical feasibility on [1][2][5]: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Motion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Localization (device free, device oriented)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Breathing rate estimation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Proximity and Presence to a device with multiple sounding sources</a:t>
            </a:r>
            <a:endParaRPr lang="en-GB" sz="1600" dirty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532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Wi-Fi Sensing Technical Feasibility</a:t>
            </a:r>
            <a:endParaRPr lang="en-GB">
              <a:cs typeface="Times New Roman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2456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In this presentation we would like to focus on:</a:t>
            </a:r>
            <a:endParaRPr lang="en-US" dirty="0"/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ea typeface="MS Gothic"/>
                <a:cs typeface="+mn-lt"/>
              </a:rPr>
              <a:t>Motion / Pets Motion Filtering: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>
                <a:ea typeface="MS Gothic"/>
                <a:cs typeface="+mn-lt"/>
              </a:rPr>
              <a:t>Market application: Security Systems (a pet now can be within the sensing area)</a:t>
            </a:r>
            <a:endParaRPr lang="en-GB" sz="1600" dirty="0">
              <a:cs typeface="Times New Roman"/>
            </a:endParaRP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Presence: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>
                <a:cs typeface="Times New Roman"/>
              </a:rPr>
              <a:t>Market application: Remote Monitoring System (a person is there but has not moved for 10 hours)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>
                <a:cs typeface="Times New Roman"/>
              </a:rPr>
              <a:t>Fall Detection (video):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>
                <a:ea typeface="MS Gothic"/>
                <a:cs typeface="+mn-lt"/>
              </a:rPr>
              <a:t>Market application: Remote Monitoring System (a potential fall is detected in dwelling X)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Michel Allegue, Aerial Technologies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83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7f9c9bd1-22d2-41f0-a15a-19f3c1aabfc9" xsi:nil="true"/>
    <MigrationWizId xmlns="7f9c9bd1-22d2-41f0-a15a-19f3c1aabfc9" xsi:nil="true"/>
    <MigrationWizIdDocumentLibraryPermissions xmlns="7f9c9bd1-22d2-41f0-a15a-19f3c1aabfc9" xsi:nil="true"/>
    <MigrationWizIdSecurityGroups xmlns="7f9c9bd1-22d2-41f0-a15a-19f3c1aabfc9" xsi:nil="true"/>
    <MigrationWizIdPermissionLevels xmlns="7f9c9bd1-22d2-41f0-a15a-19f3c1aab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D156FB7273E409E7122CFCB6AA47F" ma:contentTypeVersion="16" ma:contentTypeDescription="Create a new document." ma:contentTypeScope="" ma:versionID="514686320320412717adb7c914bc9528">
  <xsd:schema xmlns:xsd="http://www.w3.org/2001/XMLSchema" xmlns:xs="http://www.w3.org/2001/XMLSchema" xmlns:p="http://schemas.microsoft.com/office/2006/metadata/properties" xmlns:ns3="7f9c9bd1-22d2-41f0-a15a-19f3c1aabfc9" xmlns:ns4="0b16ac38-2d48-4832-84b4-bedbdd310ceb" targetNamespace="http://schemas.microsoft.com/office/2006/metadata/properties" ma:root="true" ma:fieldsID="957f75292e23b3c54aa74e9595094f6a" ns3:_="" ns4:_="">
    <xsd:import namespace="7f9c9bd1-22d2-41f0-a15a-19f3c1aabfc9"/>
    <xsd:import namespace="0b16ac38-2d48-4832-84b4-bedbdd310ceb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c9bd1-22d2-41f0-a15a-19f3c1aabfc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6ac38-2d48-4832-84b4-bedbdd310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00670-2C89-4C9B-9A89-CF409AD775F2}">
  <ds:schemaRefs>
    <ds:schemaRef ds:uri="http://schemas.microsoft.com/office/2006/metadata/properties"/>
    <ds:schemaRef ds:uri="http://schemas.microsoft.com/office/infopath/2007/PartnerControls"/>
    <ds:schemaRef ds:uri="7f9c9bd1-22d2-41f0-a15a-19f3c1aabfc9"/>
  </ds:schemaRefs>
</ds:datastoreItem>
</file>

<file path=customXml/itemProps2.xml><?xml version="1.0" encoding="utf-8"?>
<ds:datastoreItem xmlns:ds="http://schemas.openxmlformats.org/officeDocument/2006/customXml" ds:itemID="{0D6A9F97-3D4E-4FDF-A07C-5B82FDF1B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c9bd1-22d2-41f0-a15a-19f3c1aabfc9"/>
    <ds:schemaRef ds:uri="0b16ac38-2d48-4832-84b4-bedbdd310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71D37-4564-4F06-BA81-71160FBA02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 (1)</Template>
  <TotalTime>8</TotalTime>
  <Words>1492</Words>
  <Application>Microsoft Office PowerPoint</Application>
  <PresentationFormat>Widescreen</PresentationFormat>
  <Paragraphs>435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Wi-Fi Sensing: Technical Feasibility, Standardization Gaps</vt:lpstr>
      <vt:lpstr>Outline</vt:lpstr>
      <vt:lpstr>Wi-Fi Sensing Definition</vt:lpstr>
      <vt:lpstr>Wi-Fi Sensing Technical Feasibility</vt:lpstr>
      <vt:lpstr>Wi-Fi Sensing Technical Feasibility</vt:lpstr>
      <vt:lpstr>Wi-Fi Sensing Technical Feasibility</vt:lpstr>
      <vt:lpstr>Wi-Fi Sensing Technical Feasibility</vt:lpstr>
      <vt:lpstr>Wi-Fi Sensing Technical Feasibility</vt:lpstr>
      <vt:lpstr>Wi-Fi Sensing Technical Feasibility</vt:lpstr>
      <vt:lpstr>Wi-Fi Sensing Technical Feasibility Motion / Pets Motion Filtering: Test Example</vt:lpstr>
      <vt:lpstr>Wi-Fi Sensing Technical Feasibility Motion / Pets Motion Filtering: Examples of Activity Level</vt:lpstr>
      <vt:lpstr>Wi-Fi Sensing Technical Feasibility Motion / Pets Motion Filtering: Examples of Algorithm</vt:lpstr>
      <vt:lpstr>Wi-Fi Sensing Technical Feasibility Motion / Pets Motion Filtering: Test Example</vt:lpstr>
      <vt:lpstr>Wi-Fi Sensing Technical Feasibility Motion / Pets Motion Filtering: Examples of Activity Level</vt:lpstr>
      <vt:lpstr>Wi-Fi Sensing Technical Feasibility Motion / Pets Motion Filtering: Examples of Algorithm</vt:lpstr>
      <vt:lpstr>Wi-Fi Sensing Technical Feasibility Motion / Pets Motion Filtering: Test Summary</vt:lpstr>
      <vt:lpstr>Wi-Fi Sensing Technical Feasibility Presence</vt:lpstr>
      <vt:lpstr>Wi-Fi Sensing Technical Feasibility Fall Detection</vt:lpstr>
      <vt:lpstr>Wi-Fi Sensing Technical Feasibility Fall Detection</vt:lpstr>
      <vt:lpstr>Standardization Gaps to Support Wi-Fi Sensing</vt:lpstr>
      <vt:lpstr>Standardization Gaps to Support Wi-Fi Sensing</vt:lpstr>
      <vt:lpstr>Standardization Gaps to Support Wi-Fi Sensing</vt:lpstr>
      <vt:lpstr>Standardization Gaps to Support Wi-Fi Sensing</vt:lpstr>
      <vt:lpstr>Standardization Gaps to Support Wi-Fi Sensing</vt:lpstr>
      <vt:lpstr>Standardization Gaps to Support Wi-Fi Sensing</vt:lpstr>
      <vt:lpstr>Conclusions and next steps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Michel Allegue</dc:creator>
  <cp:lastModifiedBy>Mónica Muñoz Batista</cp:lastModifiedBy>
  <cp:revision>282</cp:revision>
  <cp:lastPrinted>1601-01-01T00:00:00Z</cp:lastPrinted>
  <dcterms:created xsi:type="dcterms:W3CDTF">2019-10-23T21:40:21Z</dcterms:created>
  <dcterms:modified xsi:type="dcterms:W3CDTF">2019-11-10T20:45:01Z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0x0101008E1D156FB7273E409E7122CFCB6AA47F</vt:lpwstr>
  </property>
  <property fmtid="{D5CDD505-2E9C-101B-9397-08002B2CF9AE}" pid="3" name="_2015_ms_pID_725343">
    <vt:lpwstr>(2)YvIDmtVVHK8wpnsfT11kvHswNgz9fB7B99xsF6yfJHgaZ62jcrYMaEt3PlPbMkJBSzcZEYQ9
8n1lVI9GuYg96Hn1cB+s81KGaK2ZE0xNs6dfKqUzxEcM/kahxgC+6wr/TtaqWDbaoSDadBKI
/UK0sdgK8C61RHHc22DrVigShcG23HZOuTWYcBZYx936Sdhv0wYROa5vagSmUL0tmCzM8jKQ
TYvP/4GHxcicDgH5Et</vt:lpwstr>
  </property>
  <property fmtid="{D5CDD505-2E9C-101B-9397-08002B2CF9AE}" pid="4" name="_2015_ms_pID_7253431">
    <vt:lpwstr>ffVv05nRa76ur8v2CAxt+QdwEYoV1IK8mKnIzemU9KvDcRkl72dEMY
RLvv1mlvONnvbMYKVH4qOIX76SddwZdxTLOmixOuTJJAMLgKKM5ekhwovLAvOHEUTpxepQnM
nRqNUTLwmK82E71b4oPITN7dggWC/EAmc+So4Kq36dCxYS2bm8LSl573TyQ5tx6Vm0JM71g/
S2kHT8z7uJuzgcFZ</vt:lpwstr>
  </property>
</Properties>
</file>