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8" r:id="rId3"/>
    <p:sldId id="265" r:id="rId4"/>
    <p:sldId id="266" r:id="rId5"/>
    <p:sldId id="267" r:id="rId6"/>
    <p:sldId id="291" r:id="rId7"/>
    <p:sldId id="297" r:id="rId8"/>
    <p:sldId id="294" r:id="rId9"/>
    <p:sldId id="281" r:id="rId10"/>
    <p:sldId id="284" r:id="rId11"/>
    <p:sldId id="299" r:id="rId12"/>
    <p:sldId id="285" r:id="rId13"/>
    <p:sldId id="292" r:id="rId14"/>
    <p:sldId id="264" r:id="rId15"/>
    <p:sldId id="300" r:id="rId16"/>
    <p:sldId id="288" r:id="rId17"/>
    <p:sldId id="295" r:id="rId18"/>
    <p:sldId id="298" r:id="rId19"/>
    <p:sldId id="296" r:id="rId20"/>
    <p:sldId id="293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71" autoAdjust="0"/>
    <p:restoredTop sz="94660"/>
  </p:normalViewPr>
  <p:slideViewPr>
    <p:cSldViewPr>
      <p:cViewPr varScale="1">
        <p:scale>
          <a:sx n="110" d="100"/>
          <a:sy n="110" d="100"/>
        </p:scale>
        <p:origin x="619" y="8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802.11-19/1836r2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802.11-19/1836r2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6179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9741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8044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4761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666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803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8768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4808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077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915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10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418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558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2297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6268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1167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414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802.11-19/1836r2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Channel Access Discussion Follow-up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55202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dirty="0" smtClean="0"/>
              <a:t>2019-11-11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1132481"/>
              </p:ext>
            </p:extLst>
          </p:nvPr>
        </p:nvGraphicFramePr>
        <p:xfrm>
          <a:off x="990600" y="3006725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2" name="Document" r:id="rId4" imgW="10439485" imgH="2549931" progId="Word.Document.8">
                  <p:embed/>
                </p:oleObj>
              </mc:Choice>
              <mc:Fallback>
                <p:oleObj name="Document" r:id="rId4" imgW="10439485" imgH="254993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006725"/>
                        <a:ext cx="10123488" cy="2460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04900" y="249316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764148"/>
            <a:ext cx="11963400" cy="6365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immediate response from non-STT STAs (1/2)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11934134" cy="218200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For high efficiency, immediate response is preferable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Due to STT constraint, feedback can be transmitted over a single link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Due to diverse link conditions, AP may explicitly recommend the link to be used for immediate response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Alternatively, non-STT STA may be locked on to a particular link for the immediate response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Non-STT STA can decide which link to be used for the response transmission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4724400"/>
            <a:ext cx="8678486" cy="1457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2245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4267200"/>
            <a:ext cx="8508499" cy="1393790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764148"/>
            <a:ext cx="11963400" cy="6365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immediate response from non-STT STAs (2/2)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558459"/>
            <a:ext cx="11934134" cy="218200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Additional time may be needed to account for processing </a:t>
            </a:r>
            <a:r>
              <a:rPr lang="en-US" b="0" dirty="0">
                <a:solidFill>
                  <a:schemeClr val="tx1"/>
                </a:solidFill>
              </a:rPr>
              <a:t>overhead at non-STT STA in constructing immediate acknowledgement for frames received over multiple </a:t>
            </a:r>
            <a:r>
              <a:rPr lang="en-US" b="0" dirty="0" smtClean="0">
                <a:solidFill>
                  <a:schemeClr val="tx1"/>
                </a:solidFill>
              </a:rPr>
              <a:t>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Proposal: </a:t>
            </a:r>
            <a:r>
              <a:rPr lang="en-US" b="0" dirty="0" smtClean="0">
                <a:solidFill>
                  <a:schemeClr val="tx1"/>
                </a:solidFill>
              </a:rPr>
              <a:t>AP and non-STT STA negotiate Packet Extension for downlink multi-link TXOP aggregation mode during multi-link setup and AP uses that Packet Extension for this mode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The same PE can be used for non-aligned TXOP aggregation shown in slide 7</a:t>
            </a:r>
            <a:endParaRPr lang="en-US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2429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1614055"/>
            <a:ext cx="11934134" cy="218200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Due to STT constraint, per-link CTS cannot be transmitted simultaneously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 smtClean="0">
              <a:solidFill>
                <a:schemeClr val="tx1"/>
              </a:solidFill>
            </a:endParaRPr>
          </a:p>
          <a:p>
            <a:pPr marL="0" indent="0"/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Proposal summary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>
                <a:solidFill>
                  <a:schemeClr val="tx1"/>
                </a:solidFill>
              </a:rPr>
              <a:t>A new frame multi-link RTS (ML RTS) transmitted on both links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>
                <a:solidFill>
                  <a:schemeClr val="tx1"/>
                </a:solidFill>
              </a:rPr>
              <a:t>Sequential CTS transmission over the multiple links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Data transmission on none/one/both the links</a:t>
            </a:r>
            <a:endParaRPr lang="en-US" sz="2200" b="0" dirty="0">
              <a:solidFill>
                <a:schemeClr val="tx1"/>
              </a:solidFill>
            </a:endParaRPr>
          </a:p>
          <a:p>
            <a:pPr marL="457200" lvl="1" indent="0"/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-188382" y="722486"/>
            <a:ext cx="11963400" cy="6365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Aggregation Protection for non-STT STAs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9806" y="2077918"/>
            <a:ext cx="5156522" cy="121059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718" y="4953000"/>
            <a:ext cx="8839200" cy="1216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9066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-82916" y="2485110"/>
            <a:ext cx="12274916" cy="218200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AP transmits multi-link RTS (ML RTS) on all links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ML RTS includes the link sequence of CTS feedback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The first link in sequence shall be the link on which </a:t>
            </a:r>
            <a:r>
              <a:rPr lang="en-US" dirty="0" err="1" smtClean="0">
                <a:solidFill>
                  <a:schemeClr val="tx2"/>
                </a:solidFill>
              </a:rPr>
              <a:t>backoff</a:t>
            </a:r>
            <a:r>
              <a:rPr lang="en-US" dirty="0" smtClean="0">
                <a:solidFill>
                  <a:schemeClr val="tx2"/>
                </a:solidFill>
              </a:rPr>
              <a:t> counter reached zero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Non-STT STA transmits the CTS in the sequence provided by ML </a:t>
            </a:r>
            <a:r>
              <a:rPr lang="en-US" dirty="0" smtClean="0">
                <a:solidFill>
                  <a:schemeClr val="tx2"/>
                </a:solidFill>
              </a:rPr>
              <a:t>RTS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Duration setting in ML RTS MAC header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On link with </a:t>
            </a:r>
            <a:r>
              <a:rPr lang="en-US" dirty="0" err="1" smtClean="0">
                <a:solidFill>
                  <a:schemeClr val="tx2"/>
                </a:solidFill>
              </a:rPr>
              <a:t>backoff</a:t>
            </a:r>
            <a:r>
              <a:rPr lang="en-US" dirty="0" smtClean="0">
                <a:solidFill>
                  <a:schemeClr val="tx2"/>
                </a:solidFill>
              </a:rPr>
              <a:t> counter zero, duration set to TXOP duration as in regular procedure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2"/>
                </a:solidFill>
              </a:rPr>
              <a:t>O</a:t>
            </a:r>
            <a:r>
              <a:rPr lang="en-US" dirty="0" smtClean="0">
                <a:solidFill>
                  <a:schemeClr val="tx2"/>
                </a:solidFill>
              </a:rPr>
              <a:t>n aggregated link, duration set to end of corresponding CTS transmission on that link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If CTS not transmitted on first link in sequence, then non-STT STA shall not transmit CTS on second link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If AP does not receive a CTS on the first link in sequence, AP does not perform transmission on any link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2"/>
                </a:solidFill>
              </a:rPr>
              <a:t>NOTE: Non-STT STA might transmit CTS on both links but AP might receive only on one </a:t>
            </a:r>
            <a:r>
              <a:rPr lang="en-US" dirty="0" smtClean="0">
                <a:solidFill>
                  <a:schemeClr val="tx2"/>
                </a:solidFill>
              </a:rPr>
              <a:t>link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chemeClr val="tx2"/>
                </a:solidFill>
              </a:rPr>
              <a:t>Backoff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procedure can be resumed on both links after CTS timeout on first link in sequence</a:t>
            </a:r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-304800" y="624752"/>
            <a:ext cx="11963400" cy="6365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Proposal Details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279667"/>
            <a:ext cx="8115300" cy="1116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9716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339148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8961" y="1219200"/>
            <a:ext cx="11658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/>
              <a:t>Non-AP STAs </a:t>
            </a:r>
            <a:r>
              <a:rPr lang="en-US" sz="2200" b="0" dirty="0" smtClean="0"/>
              <a:t>indicate STR capability and STT capability to AP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Proposal for non-aligned multi-link TXOP aggregation with and without STR capability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Proposal for multi-link TXOP aggregation protection mechanism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/>
              <a:t>Proposal for downlink multi-link TXOP aggregation acknowledgement from non-STT STAs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Proposal for </a:t>
            </a:r>
            <a:r>
              <a:rPr lang="en-US" sz="2200" b="0" dirty="0"/>
              <a:t>d</a:t>
            </a:r>
            <a:r>
              <a:rPr lang="en-US" sz="2200" b="0" dirty="0" smtClean="0"/>
              <a:t>ownlink multi-link TXOP aggregation protection for non-STT STAs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#1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776" y="1676400"/>
            <a:ext cx="1104582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</a:t>
            </a:r>
            <a:r>
              <a:rPr lang="en-US" dirty="0" smtClean="0"/>
              <a:t>agree that 802.11be shall allow a multi-link device that has constraints to simultaneously transmit on a pair of links to operate over this pair of links?</a:t>
            </a:r>
          </a:p>
          <a:p>
            <a:pPr marL="800100" lvl="1" indent="-342900">
              <a:buFontTx/>
              <a:buChar char="-"/>
            </a:pPr>
            <a:r>
              <a:rPr lang="en-US" dirty="0" smtClean="0"/>
              <a:t>Signaling of this constraints is TBD</a:t>
            </a:r>
          </a:p>
          <a:p>
            <a:pPr marL="800100" lvl="1" indent="-342900">
              <a:buFontTx/>
              <a:buChar char="-"/>
            </a:pPr>
            <a:endParaRPr lang="en-US" sz="2000" b="0" dirty="0"/>
          </a:p>
          <a:p>
            <a:pPr marL="57150" indent="0"/>
            <a:endParaRPr lang="en-GB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3849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339148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85800" y="1371600"/>
            <a:ext cx="11125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tx2"/>
                </a:solidFill>
              </a:rPr>
              <a:t>[1] 11-19/1405, “Multi-link Operation Channel Access Discussion”</a:t>
            </a:r>
          </a:p>
          <a:p>
            <a:pPr marL="0" indent="0"/>
            <a:r>
              <a:rPr lang="en-GB" dirty="0" smtClean="0">
                <a:solidFill>
                  <a:schemeClr val="tx2"/>
                </a:solidFill>
              </a:rPr>
              <a:t>[2] 11-19/1505, “Multi-link TXOP Aggregation Considerations”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[3] </a:t>
            </a:r>
            <a:r>
              <a:rPr lang="en-US" altLang="ko-KR" dirty="0" smtClean="0">
                <a:solidFill>
                  <a:schemeClr val="tx1"/>
                </a:solidFill>
              </a:rPr>
              <a:t>11-19-1262-06-00be-specification-framework-for-tgbe</a:t>
            </a:r>
            <a:endParaRPr lang="en-US" altLang="ko-K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9253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2626222"/>
            <a:ext cx="4191742" cy="1948543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-140758" y="533400"/>
            <a:ext cx="12572999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000" dirty="0" smtClean="0"/>
              <a:t>Appendix A: Opportunistic </a:t>
            </a:r>
            <a:r>
              <a:rPr lang="en-GB" sz="3000" dirty="0" err="1" smtClean="0"/>
              <a:t>Backoff</a:t>
            </a:r>
            <a:r>
              <a:rPr lang="en-GB" sz="3000" dirty="0" smtClean="0"/>
              <a:t> Countdown Resume</a:t>
            </a:r>
            <a:endParaRPr lang="en-GB" sz="3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63848" y="1425961"/>
            <a:ext cx="12080551" cy="575784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>
                <a:solidFill>
                  <a:schemeClr val="tx1"/>
                </a:solidFill>
              </a:rPr>
              <a:t>For </a:t>
            </a:r>
            <a:r>
              <a:rPr lang="en-US" sz="2200" b="0" dirty="0">
                <a:solidFill>
                  <a:schemeClr val="tx1"/>
                </a:solidFill>
              </a:rPr>
              <a:t>certain conditions, non-STR STA </a:t>
            </a:r>
            <a:r>
              <a:rPr lang="en-US" sz="2200" b="0" dirty="0" smtClean="0">
                <a:solidFill>
                  <a:schemeClr val="tx1"/>
                </a:solidFill>
              </a:rPr>
              <a:t>resumes countdown </a:t>
            </a:r>
            <a:r>
              <a:rPr lang="en-US" sz="2200" b="0" dirty="0">
                <a:solidFill>
                  <a:schemeClr val="tx1"/>
                </a:solidFill>
              </a:rPr>
              <a:t>on link B during busy state </a:t>
            </a:r>
            <a:r>
              <a:rPr lang="en-US" sz="2200" b="0" dirty="0" smtClean="0">
                <a:solidFill>
                  <a:schemeClr val="tx1"/>
                </a:solidFill>
              </a:rPr>
              <a:t>on link 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S</a:t>
            </a:r>
            <a:r>
              <a:rPr lang="en-US" sz="2200" b="0" dirty="0" smtClean="0">
                <a:solidFill>
                  <a:schemeClr val="tx1"/>
                </a:solidFill>
              </a:rPr>
              <a:t>imilar to 802.11ax SRP-based spatial reuse </a:t>
            </a:r>
            <a:r>
              <a:rPr lang="en-US" sz="2200" b="0" dirty="0" err="1" smtClean="0">
                <a:solidFill>
                  <a:schemeClr val="tx1"/>
                </a:solidFill>
              </a:rPr>
              <a:t>backoff</a:t>
            </a:r>
            <a:r>
              <a:rPr lang="en-US" sz="2200" b="0" dirty="0" smtClean="0">
                <a:solidFill>
                  <a:schemeClr val="tx1"/>
                </a:solidFill>
              </a:rPr>
              <a:t> procedure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Inter-BSS PPDU </a:t>
            </a:r>
            <a:r>
              <a:rPr lang="en-US" sz="2200" b="0" dirty="0" smtClean="0"/>
              <a:t>(e.g. BSS Color)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/>
              <a:t>Backoff</a:t>
            </a:r>
            <a:r>
              <a:rPr lang="en-US" dirty="0" smtClean="0"/>
              <a:t> countdown can be resumed as frame not for non-STR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Intra-BSS Uplink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/>
              <a:t>Backoff</a:t>
            </a:r>
            <a:r>
              <a:rPr lang="en-US" dirty="0" smtClean="0"/>
              <a:t> countdown can be resumed, similar to above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UL/DL bit in HE-SIG-A for HE SU PPDU/ER SU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UL MU identified by HE TB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Intra-BSS Downlink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/>
              <a:t>Backoff</a:t>
            </a:r>
            <a:r>
              <a:rPr lang="en-US" dirty="0" smtClean="0"/>
              <a:t> countdown can be resumed if PPDU identified to be not destined to itself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STA ID in HE-SIG-B for HE MU PPDU or unable to decode HE-SIG-B of HE MU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No STA ID info in PHY preamble for SU PPDU</a:t>
            </a:r>
            <a:r>
              <a:rPr lang="en-US" dirty="0"/>
              <a:t> </a:t>
            </a:r>
            <a:r>
              <a:rPr lang="en-US" dirty="0" smtClean="0"/>
              <a:t>and MAC header decoding can take long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b="1" dirty="0" smtClean="0"/>
              <a:t>Proposal: </a:t>
            </a:r>
            <a:r>
              <a:rPr lang="en-US" sz="2400" dirty="0" smtClean="0"/>
              <a:t>STA ID info in EHT PHY preamble for SU PPDU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7294468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85526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Appendix B: Multi-link Busy State Feedback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144972" y="3059776"/>
            <a:ext cx="11842191" cy="1009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8281" indent="-268281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57A3"/>
              </a:buClr>
              <a:buSzPct val="120000"/>
              <a:buFont typeface="Wingdings" pitchFamily="2" charset="2"/>
              <a:buChar char="§"/>
              <a:defRPr sz="2400" kern="1200">
                <a:solidFill>
                  <a:srgbClr val="4F4F4F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Non-STR STA misses PHY preamble on link B during its TX on link A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Performs ED check on link B after its link A TXOP and cause collision at AP on link </a:t>
            </a:r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AP knows ML STA’s non-STR constraint and AP’s current reception of intra-BSS PPDU </a:t>
            </a:r>
            <a:endParaRPr lang="en-US" b="1" dirty="0" smtClean="0">
              <a:solidFill>
                <a:schemeClr val="tx1"/>
              </a:solidFill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Proposal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 smtClean="0">
                <a:solidFill>
                  <a:schemeClr val="tx1"/>
                </a:solidFill>
              </a:rPr>
              <a:t>When non-STR STA completes transmission in link A, if AP is currently receiving intra-BSS PPDU on link B or if AP is transmitting on link B, then AP indicates Busy Status in feedback (ACK in figure) to non-STR STA on link A. Accordingly, non-STR STA suspends </a:t>
            </a:r>
            <a:r>
              <a:rPr lang="en-US" dirty="0" err="1" smtClean="0">
                <a:solidFill>
                  <a:schemeClr val="tx1"/>
                </a:solidFill>
              </a:rPr>
              <a:t>backoff</a:t>
            </a:r>
            <a:r>
              <a:rPr lang="en-US" dirty="0" smtClean="0">
                <a:solidFill>
                  <a:schemeClr val="tx1"/>
                </a:solidFill>
              </a:rPr>
              <a:t> procedure until the occurrence of an intra-BSS PPDU reception or </a:t>
            </a:r>
            <a:r>
              <a:rPr lang="en-US" dirty="0" err="1" smtClean="0">
                <a:solidFill>
                  <a:schemeClr val="tx1"/>
                </a:solidFill>
              </a:rPr>
              <a:t>aPPDUMaxTime</a:t>
            </a:r>
            <a:r>
              <a:rPr lang="en-US" dirty="0" smtClean="0">
                <a:solidFill>
                  <a:schemeClr val="tx1"/>
                </a:solidFill>
              </a:rPr>
              <a:t> countdown expiry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327094"/>
            <a:ext cx="5807668" cy="151692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12942" y="1497638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STA 1: Non-STR STA, 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STA 2: single link STA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9091" y="1670675"/>
            <a:ext cx="518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STA 1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8308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29217" y="339359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Appendix C: Aggregated link </a:t>
            </a:r>
            <a:r>
              <a:rPr lang="en-GB" dirty="0" err="1" smtClean="0"/>
              <a:t>Backoff</a:t>
            </a:r>
            <a:r>
              <a:rPr lang="en-GB" dirty="0" smtClean="0"/>
              <a:t> Procedure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275864"/>
            <a:ext cx="11478687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single link operation, CW resets to CW min upon successful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err="1" smtClean="0"/>
              <a:t>Backoff</a:t>
            </a:r>
            <a:r>
              <a:rPr lang="en-US" b="0" dirty="0" smtClean="0"/>
              <a:t> counter did not reach zero on aggregated link prior to TXOP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Resetting CW to CW min on aggregated link can be unfair to single link STAs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Proposal</a:t>
            </a:r>
            <a:r>
              <a:rPr lang="en-US" dirty="0" smtClean="0"/>
              <a:t>: CW remains same as prior to TXOP on aggregated link and </a:t>
            </a:r>
            <a:r>
              <a:rPr lang="en-US" dirty="0" err="1" smtClean="0"/>
              <a:t>backoff</a:t>
            </a:r>
            <a:r>
              <a:rPr lang="en-US" dirty="0" smtClean="0"/>
              <a:t> counter resumes from value prior to TXOP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Failed transmission case can follow existing </a:t>
            </a:r>
            <a:r>
              <a:rPr lang="en-US" b="0" dirty="0" err="1" smtClean="0"/>
              <a:t>backoff</a:t>
            </a:r>
            <a:r>
              <a:rPr lang="en-US" b="0" dirty="0" smtClean="0"/>
              <a:t> procedure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727570" y="4012116"/>
            <a:ext cx="7590738" cy="1939742"/>
            <a:chOff x="2472816" y="4466300"/>
            <a:chExt cx="7590738" cy="1939742"/>
          </a:xfrm>
        </p:grpSpPr>
        <p:grpSp>
          <p:nvGrpSpPr>
            <p:cNvPr id="10" name="Group 9"/>
            <p:cNvGrpSpPr/>
            <p:nvPr/>
          </p:nvGrpSpPr>
          <p:grpSpPr>
            <a:xfrm>
              <a:off x="2472816" y="5283013"/>
              <a:ext cx="6778164" cy="1123029"/>
              <a:chOff x="1050674" y="5005395"/>
              <a:chExt cx="6778164" cy="1123029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1050674" y="5005398"/>
                <a:ext cx="6778164" cy="1123026"/>
                <a:chOff x="1050673" y="5275086"/>
                <a:chExt cx="6778164" cy="1123026"/>
              </a:xfrm>
            </p:grpSpPr>
            <p:grpSp>
              <p:nvGrpSpPr>
                <p:cNvPr id="15" name="Group 14"/>
                <p:cNvGrpSpPr/>
                <p:nvPr/>
              </p:nvGrpSpPr>
              <p:grpSpPr>
                <a:xfrm>
                  <a:off x="1050673" y="5275086"/>
                  <a:ext cx="6778164" cy="1123026"/>
                  <a:chOff x="1038208" y="1312581"/>
                  <a:chExt cx="7169615" cy="743383"/>
                </a:xfrm>
              </p:grpSpPr>
              <p:sp>
                <p:nvSpPr>
                  <p:cNvPr id="22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1048164" y="1610236"/>
                    <a:ext cx="7159659" cy="360"/>
                  </a:xfrm>
                  <a:prstGeom prst="line">
                    <a:avLst/>
                  </a:prstGeom>
                  <a:noFill/>
                  <a:ln w="25400" cap="rnd">
                    <a:solidFill>
                      <a:srgbClr val="5B9BD5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400"/>
                  </a:p>
                </p:txBody>
              </p:sp>
              <p:sp>
                <p:nvSpPr>
                  <p:cNvPr id="23" name="Line 1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38208" y="2037599"/>
                    <a:ext cx="7159660" cy="18365"/>
                  </a:xfrm>
                  <a:prstGeom prst="line">
                    <a:avLst/>
                  </a:prstGeom>
                  <a:noFill/>
                  <a:ln w="25400" cap="rnd">
                    <a:solidFill>
                      <a:srgbClr val="5B9BD5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400"/>
                  </a:p>
                </p:txBody>
              </p:sp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1104106" y="1333035"/>
                    <a:ext cx="855363" cy="244477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US" dirty="0" smtClean="0">
                        <a:solidFill>
                          <a:schemeClr val="tx2"/>
                        </a:solidFill>
                        <a:cs typeface="Neo Sans Intel"/>
                      </a:rPr>
                      <a:t>link A</a:t>
                    </a:r>
                  </a:p>
                </p:txBody>
              </p:sp>
              <p:sp>
                <p:nvSpPr>
                  <p:cNvPr id="25" name="TextBox 24"/>
                  <p:cNvSpPr txBox="1"/>
                  <p:nvPr/>
                </p:nvSpPr>
                <p:spPr>
                  <a:xfrm>
                    <a:off x="1125908" y="1823817"/>
                    <a:ext cx="970771" cy="183358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US" dirty="0" smtClean="0">
                        <a:solidFill>
                          <a:schemeClr val="tx2"/>
                        </a:solidFill>
                        <a:cs typeface="Neo Sans Intel"/>
                      </a:rPr>
                      <a:t>link B</a:t>
                    </a:r>
                  </a:p>
                </p:txBody>
              </p:sp>
              <p:sp>
                <p:nvSpPr>
                  <p:cNvPr id="26" name="Rectangle 25"/>
                  <p:cNvSpPr/>
                  <p:nvPr/>
                </p:nvSpPr>
                <p:spPr>
                  <a:xfrm>
                    <a:off x="2060558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27" name="Rectangle 26"/>
                  <p:cNvSpPr/>
                  <p:nvPr/>
                </p:nvSpPr>
                <p:spPr>
                  <a:xfrm>
                    <a:off x="2256615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2</a:t>
                    </a:r>
                  </a:p>
                </p:txBody>
              </p:sp>
              <p:sp>
                <p:nvSpPr>
                  <p:cNvPr id="28" name="Rectangle 27"/>
                  <p:cNvSpPr/>
                  <p:nvPr/>
                </p:nvSpPr>
                <p:spPr>
                  <a:xfrm>
                    <a:off x="2454259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1</a:t>
                    </a:r>
                  </a:p>
                </p:txBody>
              </p:sp>
              <p:sp>
                <p:nvSpPr>
                  <p:cNvPr id="29" name="Rectangle 28"/>
                  <p:cNvSpPr/>
                  <p:nvPr/>
                </p:nvSpPr>
                <p:spPr>
                  <a:xfrm>
                    <a:off x="2649523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0</a:t>
                    </a:r>
                  </a:p>
                </p:txBody>
              </p:sp>
              <p:sp>
                <p:nvSpPr>
                  <p:cNvPr id="30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2853231" y="1312581"/>
                    <a:ext cx="1203859" cy="302494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/>
                      <a:t>TXOP</a:t>
                    </a:r>
                  </a:p>
                </p:txBody>
              </p:sp>
              <p:sp>
                <p:nvSpPr>
                  <p:cNvPr id="31" name="Rectangle 30"/>
                  <p:cNvSpPr/>
                  <p:nvPr/>
                </p:nvSpPr>
                <p:spPr>
                  <a:xfrm>
                    <a:off x="4151255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9</a:t>
                    </a:r>
                  </a:p>
                </p:txBody>
              </p:sp>
              <p:sp>
                <p:nvSpPr>
                  <p:cNvPr id="32" name="Rectangle 31"/>
                  <p:cNvSpPr/>
                  <p:nvPr/>
                </p:nvSpPr>
                <p:spPr>
                  <a:xfrm>
                    <a:off x="4347312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8</a:t>
                    </a:r>
                  </a:p>
                </p:txBody>
              </p:sp>
              <p:sp>
                <p:nvSpPr>
                  <p:cNvPr id="33" name="Rectangle 32"/>
                  <p:cNvSpPr/>
                  <p:nvPr/>
                </p:nvSpPr>
                <p:spPr>
                  <a:xfrm>
                    <a:off x="4544956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7</a:t>
                    </a:r>
                  </a:p>
                </p:txBody>
              </p:sp>
              <p:sp>
                <p:nvSpPr>
                  <p:cNvPr id="34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2195502" y="1747361"/>
                    <a:ext cx="1232575" cy="302494"/>
                  </a:xfrm>
                  <a:prstGeom prst="rect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>
                        <a:solidFill>
                          <a:schemeClr val="tx1"/>
                        </a:solidFill>
                      </a:rPr>
                      <a:t>busy</a:t>
                    </a:r>
                  </a:p>
                </p:txBody>
              </p:sp>
              <p:sp>
                <p:nvSpPr>
                  <p:cNvPr id="35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4747929" y="1312581"/>
                    <a:ext cx="787657" cy="302494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/>
                      <a:t>TXOP</a:t>
                    </a:r>
                  </a:p>
                </p:txBody>
              </p:sp>
              <p:sp>
                <p:nvSpPr>
                  <p:cNvPr id="36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4734697" y="1737499"/>
                    <a:ext cx="794513" cy="302494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/>
                      <a:t>TXOP</a:t>
                    </a:r>
                  </a:p>
                </p:txBody>
              </p:sp>
              <p:sp>
                <p:nvSpPr>
                  <p:cNvPr id="37" name="Rectangle 36"/>
                  <p:cNvSpPr/>
                  <p:nvPr/>
                </p:nvSpPr>
                <p:spPr>
                  <a:xfrm>
                    <a:off x="5632925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6</a:t>
                    </a:r>
                  </a:p>
                </p:txBody>
              </p:sp>
              <p:sp>
                <p:nvSpPr>
                  <p:cNvPr id="38" name="Rectangle 37"/>
                  <p:cNvSpPr/>
                  <p:nvPr/>
                </p:nvSpPr>
                <p:spPr>
                  <a:xfrm>
                    <a:off x="5828983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5</a:t>
                    </a:r>
                  </a:p>
                </p:txBody>
              </p:sp>
              <p:sp>
                <p:nvSpPr>
                  <p:cNvPr id="39" name="Rectangle 38"/>
                  <p:cNvSpPr/>
                  <p:nvPr/>
                </p:nvSpPr>
                <p:spPr>
                  <a:xfrm>
                    <a:off x="6026627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4</a:t>
                    </a:r>
                  </a:p>
                </p:txBody>
              </p:sp>
              <p:sp>
                <p:nvSpPr>
                  <p:cNvPr id="40" name="Rectangle 39"/>
                  <p:cNvSpPr/>
                  <p:nvPr/>
                </p:nvSpPr>
                <p:spPr>
                  <a:xfrm>
                    <a:off x="6221892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41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5698665" y="1733881"/>
                    <a:ext cx="1653895" cy="302494"/>
                  </a:xfrm>
                  <a:prstGeom prst="rect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>
                        <a:solidFill>
                          <a:schemeClr val="tx1"/>
                        </a:solidFill>
                      </a:rPr>
                      <a:t>busy</a:t>
                    </a:r>
                  </a:p>
                </p:txBody>
              </p:sp>
            </p:grpSp>
            <p:sp>
              <p:nvSpPr>
                <p:cNvPr id="16" name="Rectangle 15"/>
                <p:cNvSpPr/>
                <p:nvPr/>
              </p:nvSpPr>
              <p:spPr>
                <a:xfrm>
                  <a:off x="3406965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5</a:t>
                  </a:r>
                </a:p>
              </p:txBody>
            </p:sp>
            <p:sp>
              <p:nvSpPr>
                <p:cNvPr id="17" name="Rectangle 16"/>
                <p:cNvSpPr/>
                <p:nvPr/>
              </p:nvSpPr>
              <p:spPr>
                <a:xfrm>
                  <a:off x="3592318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4</a:t>
                  </a:r>
                </a:p>
              </p:txBody>
            </p:sp>
            <p:sp>
              <p:nvSpPr>
                <p:cNvPr id="18" name="Rectangle 17"/>
                <p:cNvSpPr/>
                <p:nvPr/>
              </p:nvSpPr>
              <p:spPr>
                <a:xfrm>
                  <a:off x="3779171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3</a:t>
                  </a:r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>
                  <a:off x="3963774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  <p:sp>
              <p:nvSpPr>
                <p:cNvPr id="20" name="Rectangle 19"/>
                <p:cNvSpPr/>
                <p:nvPr/>
              </p:nvSpPr>
              <p:spPr>
                <a:xfrm>
                  <a:off x="4150235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1</a:t>
                  </a:r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4337088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0</a:t>
                  </a:r>
                </a:p>
              </p:txBody>
            </p:sp>
          </p:grpSp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6141190" y="5005395"/>
                <a:ext cx="1383138" cy="456978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busy</a:t>
                </a:r>
              </a:p>
            </p:txBody>
          </p:sp>
        </p:grpSp>
        <p:cxnSp>
          <p:nvCxnSpPr>
            <p:cNvPr id="11" name="Straight Arrow Connector 10"/>
            <p:cNvCxnSpPr/>
            <p:nvPr/>
          </p:nvCxnSpPr>
          <p:spPr>
            <a:xfrm>
              <a:off x="6822243" y="5073655"/>
              <a:ext cx="0" cy="592749"/>
            </a:xfrm>
            <a:prstGeom prst="straightConnector1">
              <a:avLst/>
            </a:prstGeom>
            <a:ln>
              <a:headEnd type="triangl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6816668" y="4466300"/>
              <a:ext cx="324688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>
                  <a:solidFill>
                    <a:schemeClr val="tx1"/>
                  </a:solidFill>
                </a:rPr>
                <a:t>Backoff</a:t>
              </a:r>
              <a:r>
                <a:rPr lang="en-US" dirty="0" smtClean="0">
                  <a:solidFill>
                    <a:schemeClr val="tx1"/>
                  </a:solidFill>
                </a:rPr>
                <a:t> countdown resumes with same value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958730" y="5095956"/>
            <a:ext cx="706057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cs typeface="Neo Sans Intel"/>
              </a:rPr>
              <a:t>ML</a:t>
            </a:r>
          </a:p>
          <a:p>
            <a:r>
              <a:rPr lang="en-US" sz="2400" b="1" dirty="0" smtClean="0">
                <a:solidFill>
                  <a:schemeClr val="tx2"/>
                </a:solidFill>
                <a:cs typeface="Neo Sans Intel"/>
              </a:rPr>
              <a:t>STA</a:t>
            </a:r>
            <a:endParaRPr lang="en-US" sz="2400" b="1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862822" y="5078866"/>
            <a:ext cx="3870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TXOP: ML STA’s TXOP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Busy: other traffic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8303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85556" y="1147155"/>
            <a:ext cx="12311244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Multi-link Operation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C</a:t>
            </a:r>
            <a:r>
              <a:rPr lang="en-US" sz="2200" dirty="0" smtClean="0"/>
              <a:t>andidate feature being discussed in </a:t>
            </a:r>
            <a:r>
              <a:rPr lang="en-US" sz="2200" dirty="0" err="1" smtClean="0"/>
              <a:t>TGbe</a:t>
            </a:r>
            <a:r>
              <a:rPr lang="en-US" sz="2200" dirty="0" smtClean="0"/>
              <a:t> group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Several aspects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Transmission of frames of a TID over multiple links 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Minimizing negotiation overhead for fast link switching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endParaRPr lang="en-US" sz="2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Multi-link Channel Access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Several discussions on multi-link channel </a:t>
            </a:r>
            <a:r>
              <a:rPr lang="en-US" sz="2200" dirty="0" smtClean="0"/>
              <a:t>access, asynchronous and synchronous operations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A</a:t>
            </a:r>
            <a:r>
              <a:rPr lang="en-US" sz="2200" dirty="0"/>
              <a:t> </a:t>
            </a:r>
            <a:r>
              <a:rPr lang="en-US" sz="2200" dirty="0" smtClean="0"/>
              <a:t>few contributions have considered multi-link operation with single primary channel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Similar to 80 + 80 operation in which all devices perform </a:t>
            </a:r>
            <a:r>
              <a:rPr lang="en-US" sz="2000" dirty="0" err="1" smtClean="0"/>
              <a:t>backoff</a:t>
            </a:r>
            <a:r>
              <a:rPr lang="en-US" sz="2000" dirty="0" smtClean="0"/>
              <a:t> only one link</a:t>
            </a:r>
          </a:p>
          <a:p>
            <a:pPr marL="914400" lvl="2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presentation, we follow up on multi-link channel access discussion presented in October conference call [1,2]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188" lvl="1" indent="0">
              <a:buNone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6200" y="2997212"/>
            <a:ext cx="11934134" cy="2182003"/>
          </a:xfrm>
        </p:spPr>
        <p:txBody>
          <a:bodyPr/>
          <a:lstStyle/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AP transmits multi-link RTS (ML RTS) on both links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ML RTS includes the link ID of the link on which </a:t>
            </a:r>
            <a:r>
              <a:rPr lang="en-US" dirty="0" err="1" smtClean="0">
                <a:solidFill>
                  <a:schemeClr val="tx2"/>
                </a:solidFill>
              </a:rPr>
              <a:t>backoff</a:t>
            </a:r>
            <a:r>
              <a:rPr lang="en-US" dirty="0" smtClean="0">
                <a:solidFill>
                  <a:schemeClr val="tx2"/>
                </a:solidFill>
              </a:rPr>
              <a:t> counter was zero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2"/>
                </a:solidFill>
              </a:rPr>
              <a:t>Non-STT STA transmits ML CTS on the indicated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ML CTS includes channel status of aggregated link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2"/>
                </a:solidFill>
              </a:rPr>
              <a:t>Packet extension may be additionally required to allow for ML CTS construction overhead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If AP does not receive ML CTS, AP does not perform transmission on either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If ML CTS indicates busy state on aggregated link (link A) then AP can transmit only on the link on which </a:t>
            </a:r>
            <a:r>
              <a:rPr lang="en-US" dirty="0" err="1" smtClean="0">
                <a:solidFill>
                  <a:schemeClr val="tx2"/>
                </a:solidFill>
              </a:rPr>
              <a:t>backoff</a:t>
            </a:r>
            <a:r>
              <a:rPr lang="en-US" dirty="0" smtClean="0">
                <a:solidFill>
                  <a:schemeClr val="tx2"/>
                </a:solidFill>
              </a:rPr>
              <a:t> counter was 0 (link B)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>
                <a:solidFill>
                  <a:schemeClr val="tx2"/>
                </a:solidFill>
              </a:rPr>
              <a:t>Backoff</a:t>
            </a:r>
            <a:r>
              <a:rPr lang="en-US" dirty="0" smtClean="0">
                <a:solidFill>
                  <a:schemeClr val="tx2"/>
                </a:solidFill>
              </a:rPr>
              <a:t> procedure can be resumed on both links after the ML CTS timeout</a:t>
            </a:r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-77259" y="908711"/>
            <a:ext cx="11963400" cy="6365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Alternative solution for non-STT STA downlink TXOP Aggregation: Single Multi-link CTS over one link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817074"/>
            <a:ext cx="7846482" cy="1180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9346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237642"/>
            <a:ext cx="11920371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Asynchronous multi-link channel access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Per-link </a:t>
            </a:r>
            <a:r>
              <a:rPr lang="en-US" sz="2200" dirty="0" err="1" smtClean="0"/>
              <a:t>backoff</a:t>
            </a:r>
            <a:r>
              <a:rPr lang="en-US" sz="2200" dirty="0" smtClean="0"/>
              <a:t> procedure with no synchronization of multi-link transmissions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Single link STAs and legacy STAs can operate on any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Simultaneous transmit and receive operation (</a:t>
            </a:r>
            <a:r>
              <a:rPr lang="en-US" sz="2200" b="1" dirty="0"/>
              <a:t>STR</a:t>
            </a:r>
            <a:r>
              <a:rPr lang="en-US" sz="2200" dirty="0"/>
              <a:t>) </a:t>
            </a:r>
            <a:endParaRPr lang="en-US" sz="22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Shall </a:t>
            </a:r>
            <a:r>
              <a:rPr lang="en-US" sz="2200" dirty="0"/>
              <a:t>be the default multi-link access </a:t>
            </a:r>
            <a:r>
              <a:rPr lang="en-US" sz="2200" dirty="0" smtClean="0"/>
              <a:t>mode</a:t>
            </a:r>
          </a:p>
          <a:p>
            <a:pPr marL="457200" lvl="1" indent="0"/>
            <a:endParaRPr lang="en-US" sz="2200" dirty="0"/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Multi-link TXOP Aggregation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Link </a:t>
            </a:r>
            <a:r>
              <a:rPr lang="en-US" sz="2200" dirty="0"/>
              <a:t>with </a:t>
            </a:r>
            <a:r>
              <a:rPr lang="en-US" sz="2200" dirty="0" err="1"/>
              <a:t>backoff</a:t>
            </a:r>
            <a:r>
              <a:rPr lang="en-US" sz="2200" dirty="0"/>
              <a:t> countdown to 0 can aggregate second link if idle (e.g. for PIFS)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Per-link PPDU provides more flexibility due to diverse link conditions</a:t>
            </a:r>
          </a:p>
          <a:p>
            <a:pPr marL="0" indent="0"/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marL="800088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2778855"/>
            <a:ext cx="5128985" cy="1053710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Asynchronous Operation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4960144"/>
            <a:ext cx="6091335" cy="144621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686800" y="5212832"/>
            <a:ext cx="3870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TXOP: ML STA’s TXOP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Busy: other traffic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1570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Operation Constraints at non-AP STA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53426" y="1384733"/>
            <a:ext cx="11784632" cy="328834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Simultaneous Transmit-Receive (STR)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STA may not be capable due to in-device power leakage from insufficient frequency separation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Example</a:t>
            </a:r>
            <a:r>
              <a:rPr lang="en-US" sz="2200" dirty="0"/>
              <a:t>: Link A operating in lower 5 GHz and link B operating in upper 5 GHz 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Simultaneous Transmit-Transmit (STT)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For some channel combinations, STA may not be capable of </a:t>
            </a:r>
            <a:r>
              <a:rPr lang="en-GB" sz="2200" dirty="0" smtClean="0"/>
              <a:t>simultaneous transmission on those channels</a:t>
            </a:r>
            <a:r>
              <a:rPr lang="en-US" sz="2200" dirty="0" smtClean="0"/>
              <a:t> due to issues with </a:t>
            </a:r>
            <a:r>
              <a:rPr lang="en-GB" sz="2200" dirty="0" smtClean="0"/>
              <a:t>intermodulation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For </a:t>
            </a:r>
            <a:r>
              <a:rPr lang="en-US" sz="2200" dirty="0"/>
              <a:t>some channel combinations, STA may not be capable of </a:t>
            </a:r>
            <a:r>
              <a:rPr lang="en-GB" sz="2200" dirty="0"/>
              <a:t>simultaneous transmission on those </a:t>
            </a:r>
            <a:r>
              <a:rPr lang="en-GB" sz="2200" dirty="0" smtClean="0"/>
              <a:t>channels with a single antenna</a:t>
            </a:r>
            <a:r>
              <a:rPr lang="en-US" sz="2200" dirty="0" smtClean="0"/>
              <a:t> </a:t>
            </a:r>
            <a:r>
              <a:rPr lang="en-US" sz="2200" dirty="0"/>
              <a:t>due to </a:t>
            </a:r>
            <a:r>
              <a:rPr lang="en-US" sz="2200" dirty="0" smtClean="0"/>
              <a:t>RF limitations</a:t>
            </a:r>
            <a:endParaRPr lang="en-US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Simultaneous Receive-Receive (SRR) </a:t>
            </a:r>
          </a:p>
          <a:p>
            <a:pPr marL="800100" lvl="1">
              <a:buFont typeface="Courier New" panose="02070309020205020404" pitchFamily="49" charset="0"/>
              <a:buChar char="o"/>
            </a:pPr>
            <a:r>
              <a:rPr lang="en-US" sz="2200" dirty="0" smtClean="0"/>
              <a:t>For some channel combinations, STA may not be capable with a single antenna due to RF limitations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Fall back to single link operation under this constraints</a:t>
            </a:r>
          </a:p>
        </p:txBody>
      </p:sp>
    </p:spTree>
    <p:extLst>
      <p:ext uri="{BB962C8B-B14F-4D97-AF65-F5344CB8AC3E}">
        <p14:creationId xmlns:p14="http://schemas.microsoft.com/office/powerpoint/2010/main" val="3136827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Non-AP STA Classification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05851" y="1295400"/>
            <a:ext cx="11784632" cy="32883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In this presentation, we assume AP has STR capability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Multi-link STAs indicate STR and STT capability to AP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kern="0" dirty="0" smtClean="0"/>
              <a:t>Dynamic indication by ML STA based on operating links</a:t>
            </a:r>
            <a:endParaRPr lang="en-US" sz="2600" kern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kern="0" dirty="0" smtClean="0"/>
              <a:t>In this context, classification of non-AP STAs on a link pair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1" kern="0" dirty="0" smtClean="0"/>
              <a:t>STR STA</a:t>
            </a:r>
            <a:endParaRPr lang="en-US" sz="2200" kern="0" dirty="0" smtClean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kern="0" dirty="0" smtClean="0"/>
              <a:t>ML STA capable of STR, STT and SRR on that link pair</a:t>
            </a:r>
            <a:endParaRPr lang="en-US" sz="2200" kern="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1" kern="0" dirty="0" smtClean="0"/>
              <a:t>Non-STR STA</a:t>
            </a:r>
            <a:endParaRPr lang="en-US" sz="2200" kern="0" dirty="0" smtClean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kern="0" dirty="0" smtClean="0"/>
              <a:t>ML STA not capable of STR </a:t>
            </a:r>
            <a:r>
              <a:rPr lang="en-US" sz="2000" kern="0" dirty="0"/>
              <a:t>but capable of STT and SRR </a:t>
            </a:r>
            <a:r>
              <a:rPr lang="en-US" sz="2000" kern="0" dirty="0" smtClean="0"/>
              <a:t> on that link pair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1" kern="0" dirty="0" smtClean="0"/>
              <a:t>Non-STT STA</a:t>
            </a:r>
          </a:p>
          <a:p>
            <a:pPr marL="1314450" lvl="2" indent="-457200">
              <a:buFont typeface="Wingdings" panose="05000000000000000000" pitchFamily="2" charset="2"/>
              <a:buChar char="§"/>
            </a:pPr>
            <a:r>
              <a:rPr lang="en-US" sz="2000" kern="0" dirty="0" smtClean="0"/>
              <a:t>ML STA not capable of STR, not capable of STT but capable of SRR on that link pair 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200" b="1" kern="0" dirty="0" smtClean="0"/>
              <a:t>Single link STA</a:t>
            </a:r>
            <a:endParaRPr lang="en-US" sz="2200" kern="0" dirty="0" smtClean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kern="0" dirty="0" smtClean="0"/>
              <a:t>STA operating only on one of the links of the link pair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kern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kern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kern="0" dirty="0" smtClean="0"/>
          </a:p>
        </p:txBody>
      </p:sp>
    </p:spTree>
    <p:extLst>
      <p:ext uri="{BB962C8B-B14F-4D97-AF65-F5344CB8AC3E}">
        <p14:creationId xmlns:p14="http://schemas.microsoft.com/office/powerpoint/2010/main" val="11049878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4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2134228"/>
            <a:ext cx="3919085" cy="1821798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548559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Previous Contributions’ Recap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5285" y="1434953"/>
            <a:ext cx="11734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11-19/1405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Mechanisms to improve multi-link channel utilization of non-STR STAs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Opportunistic </a:t>
            </a:r>
            <a:r>
              <a:rPr lang="en-US" sz="2200" b="0" dirty="0" err="1" smtClean="0"/>
              <a:t>backoff</a:t>
            </a:r>
            <a:r>
              <a:rPr lang="en-US" sz="2200" b="0" dirty="0" smtClean="0"/>
              <a:t> recommencement (Appendix A)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Multi-link busy status feedback indication (Appendix B)</a:t>
            </a:r>
          </a:p>
          <a:p>
            <a:pPr marL="457200" lvl="1" indent="0"/>
            <a:endParaRPr lang="en-US" sz="22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11-19/1505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Fairness considerations for multi-link TXOP aggregation (Appendix C)</a:t>
            </a:r>
            <a:endParaRPr lang="en-US" sz="2200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200" b="0" dirty="0"/>
          </a:p>
          <a:p>
            <a:pPr marL="0" indent="0"/>
            <a:endParaRPr lang="en-US" sz="2200" dirty="0"/>
          </a:p>
          <a:p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2131518" y="4419650"/>
            <a:ext cx="7590738" cy="1939742"/>
            <a:chOff x="2472816" y="4466300"/>
            <a:chExt cx="7590738" cy="1939742"/>
          </a:xfrm>
        </p:grpSpPr>
        <p:grpSp>
          <p:nvGrpSpPr>
            <p:cNvPr id="10" name="Group 9"/>
            <p:cNvGrpSpPr/>
            <p:nvPr/>
          </p:nvGrpSpPr>
          <p:grpSpPr>
            <a:xfrm>
              <a:off x="2472816" y="5283013"/>
              <a:ext cx="6778164" cy="1123029"/>
              <a:chOff x="1050674" y="5005395"/>
              <a:chExt cx="6778164" cy="1123029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1050674" y="5005398"/>
                <a:ext cx="6778164" cy="1123026"/>
                <a:chOff x="1050673" y="5275086"/>
                <a:chExt cx="6778164" cy="1123026"/>
              </a:xfrm>
            </p:grpSpPr>
            <p:grpSp>
              <p:nvGrpSpPr>
                <p:cNvPr id="16" name="Group 15"/>
                <p:cNvGrpSpPr/>
                <p:nvPr/>
              </p:nvGrpSpPr>
              <p:grpSpPr>
                <a:xfrm>
                  <a:off x="1050673" y="5275086"/>
                  <a:ext cx="6778164" cy="1123026"/>
                  <a:chOff x="1038208" y="1312581"/>
                  <a:chExt cx="7169615" cy="743383"/>
                </a:xfrm>
              </p:grpSpPr>
              <p:sp>
                <p:nvSpPr>
                  <p:cNvPr id="23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1048164" y="1610236"/>
                    <a:ext cx="7159659" cy="360"/>
                  </a:xfrm>
                  <a:prstGeom prst="line">
                    <a:avLst/>
                  </a:prstGeom>
                  <a:noFill/>
                  <a:ln w="25400" cap="rnd">
                    <a:solidFill>
                      <a:srgbClr val="5B9BD5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400"/>
                  </a:p>
                </p:txBody>
              </p:sp>
              <p:sp>
                <p:nvSpPr>
                  <p:cNvPr id="24" name="Line 1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38208" y="2037599"/>
                    <a:ext cx="7159660" cy="18365"/>
                  </a:xfrm>
                  <a:prstGeom prst="line">
                    <a:avLst/>
                  </a:prstGeom>
                  <a:noFill/>
                  <a:ln w="25400" cap="rnd">
                    <a:solidFill>
                      <a:srgbClr val="5B9BD5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400"/>
                  </a:p>
                </p:txBody>
              </p:sp>
              <p:sp>
                <p:nvSpPr>
                  <p:cNvPr id="25" name="TextBox 24"/>
                  <p:cNvSpPr txBox="1"/>
                  <p:nvPr/>
                </p:nvSpPr>
                <p:spPr>
                  <a:xfrm>
                    <a:off x="1104106" y="1333035"/>
                    <a:ext cx="855363" cy="244477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US" dirty="0" smtClean="0">
                        <a:solidFill>
                          <a:schemeClr val="tx2"/>
                        </a:solidFill>
                        <a:cs typeface="Neo Sans Intel"/>
                      </a:rPr>
                      <a:t>link A</a:t>
                    </a:r>
                  </a:p>
                </p:txBody>
              </p:sp>
              <p:sp>
                <p:nvSpPr>
                  <p:cNvPr id="26" name="TextBox 25"/>
                  <p:cNvSpPr txBox="1"/>
                  <p:nvPr/>
                </p:nvSpPr>
                <p:spPr>
                  <a:xfrm>
                    <a:off x="1125908" y="1823817"/>
                    <a:ext cx="970771" cy="183358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US" dirty="0" smtClean="0">
                        <a:solidFill>
                          <a:schemeClr val="tx2"/>
                        </a:solidFill>
                        <a:cs typeface="Neo Sans Intel"/>
                      </a:rPr>
                      <a:t>link B</a:t>
                    </a:r>
                  </a:p>
                </p:txBody>
              </p:sp>
              <p:sp>
                <p:nvSpPr>
                  <p:cNvPr id="27" name="Rectangle 26"/>
                  <p:cNvSpPr/>
                  <p:nvPr/>
                </p:nvSpPr>
                <p:spPr>
                  <a:xfrm>
                    <a:off x="2060558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28" name="Rectangle 27"/>
                  <p:cNvSpPr/>
                  <p:nvPr/>
                </p:nvSpPr>
                <p:spPr>
                  <a:xfrm>
                    <a:off x="2256615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2</a:t>
                    </a:r>
                  </a:p>
                </p:txBody>
              </p:sp>
              <p:sp>
                <p:nvSpPr>
                  <p:cNvPr id="29" name="Rectangle 28"/>
                  <p:cNvSpPr/>
                  <p:nvPr/>
                </p:nvSpPr>
                <p:spPr>
                  <a:xfrm>
                    <a:off x="2454259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1</a:t>
                    </a:r>
                  </a:p>
                </p:txBody>
              </p:sp>
              <p:sp>
                <p:nvSpPr>
                  <p:cNvPr id="30" name="Rectangle 29"/>
                  <p:cNvSpPr/>
                  <p:nvPr/>
                </p:nvSpPr>
                <p:spPr>
                  <a:xfrm>
                    <a:off x="2649523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0</a:t>
                    </a:r>
                  </a:p>
                </p:txBody>
              </p:sp>
              <p:sp>
                <p:nvSpPr>
                  <p:cNvPr id="31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2853231" y="1312581"/>
                    <a:ext cx="1203859" cy="302494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/>
                      <a:t>TXOP</a:t>
                    </a:r>
                  </a:p>
                </p:txBody>
              </p:sp>
              <p:sp>
                <p:nvSpPr>
                  <p:cNvPr id="32" name="Rectangle 31"/>
                  <p:cNvSpPr/>
                  <p:nvPr/>
                </p:nvSpPr>
                <p:spPr>
                  <a:xfrm>
                    <a:off x="4151255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9</a:t>
                    </a:r>
                  </a:p>
                </p:txBody>
              </p:sp>
              <p:sp>
                <p:nvSpPr>
                  <p:cNvPr id="33" name="Rectangle 32"/>
                  <p:cNvSpPr/>
                  <p:nvPr/>
                </p:nvSpPr>
                <p:spPr>
                  <a:xfrm>
                    <a:off x="4347312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8</a:t>
                    </a:r>
                  </a:p>
                </p:txBody>
              </p:sp>
              <p:sp>
                <p:nvSpPr>
                  <p:cNvPr id="34" name="Rectangle 33"/>
                  <p:cNvSpPr/>
                  <p:nvPr/>
                </p:nvSpPr>
                <p:spPr>
                  <a:xfrm>
                    <a:off x="4544956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7</a:t>
                    </a:r>
                  </a:p>
                </p:txBody>
              </p:sp>
              <p:sp>
                <p:nvSpPr>
                  <p:cNvPr id="35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2195502" y="1747361"/>
                    <a:ext cx="1232575" cy="302494"/>
                  </a:xfrm>
                  <a:prstGeom prst="rect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>
                        <a:solidFill>
                          <a:schemeClr val="tx1"/>
                        </a:solidFill>
                      </a:rPr>
                      <a:t>busy</a:t>
                    </a:r>
                  </a:p>
                </p:txBody>
              </p:sp>
              <p:sp>
                <p:nvSpPr>
                  <p:cNvPr id="36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4747929" y="1312581"/>
                    <a:ext cx="787657" cy="302494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/>
                      <a:t>TXOP</a:t>
                    </a:r>
                  </a:p>
                </p:txBody>
              </p:sp>
              <p:sp>
                <p:nvSpPr>
                  <p:cNvPr id="37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4734697" y="1737499"/>
                    <a:ext cx="794513" cy="302494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/>
                      <a:t>TXOP</a:t>
                    </a:r>
                  </a:p>
                </p:txBody>
              </p:sp>
              <p:sp>
                <p:nvSpPr>
                  <p:cNvPr id="38" name="Rectangle 37"/>
                  <p:cNvSpPr/>
                  <p:nvPr/>
                </p:nvSpPr>
                <p:spPr>
                  <a:xfrm>
                    <a:off x="5632925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6</a:t>
                    </a:r>
                  </a:p>
                </p:txBody>
              </p:sp>
              <p:sp>
                <p:nvSpPr>
                  <p:cNvPr id="39" name="Rectangle 38"/>
                  <p:cNvSpPr/>
                  <p:nvPr/>
                </p:nvSpPr>
                <p:spPr>
                  <a:xfrm>
                    <a:off x="5828983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5</a:t>
                    </a:r>
                  </a:p>
                </p:txBody>
              </p:sp>
              <p:sp>
                <p:nvSpPr>
                  <p:cNvPr id="40" name="Rectangle 39"/>
                  <p:cNvSpPr/>
                  <p:nvPr/>
                </p:nvSpPr>
                <p:spPr>
                  <a:xfrm>
                    <a:off x="6026627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4</a:t>
                    </a:r>
                  </a:p>
                </p:txBody>
              </p:sp>
              <p:sp>
                <p:nvSpPr>
                  <p:cNvPr id="41" name="Rectangle 40"/>
                  <p:cNvSpPr/>
                  <p:nvPr/>
                </p:nvSpPr>
                <p:spPr>
                  <a:xfrm>
                    <a:off x="6221892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42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5698665" y="1733881"/>
                    <a:ext cx="1653895" cy="302494"/>
                  </a:xfrm>
                  <a:prstGeom prst="rect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>
                        <a:solidFill>
                          <a:schemeClr val="tx1"/>
                        </a:solidFill>
                      </a:rPr>
                      <a:t>busy</a:t>
                    </a:r>
                  </a:p>
                </p:txBody>
              </p:sp>
            </p:grpSp>
            <p:sp>
              <p:nvSpPr>
                <p:cNvPr id="17" name="Rectangle 16"/>
                <p:cNvSpPr/>
                <p:nvPr/>
              </p:nvSpPr>
              <p:spPr>
                <a:xfrm>
                  <a:off x="3406965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5</a:t>
                  </a:r>
                </a:p>
              </p:txBody>
            </p:sp>
            <p:sp>
              <p:nvSpPr>
                <p:cNvPr id="18" name="Rectangle 17"/>
                <p:cNvSpPr/>
                <p:nvPr/>
              </p:nvSpPr>
              <p:spPr>
                <a:xfrm>
                  <a:off x="3592318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4</a:t>
                  </a:r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>
                  <a:off x="3779171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3</a:t>
                  </a:r>
                </a:p>
              </p:txBody>
            </p:sp>
            <p:sp>
              <p:nvSpPr>
                <p:cNvPr id="20" name="Rectangle 19"/>
                <p:cNvSpPr/>
                <p:nvPr/>
              </p:nvSpPr>
              <p:spPr>
                <a:xfrm>
                  <a:off x="3963774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4150235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1</a:t>
                  </a:r>
                </a:p>
              </p:txBody>
            </p:sp>
            <p:sp>
              <p:nvSpPr>
                <p:cNvPr id="22" name="Rectangle 21"/>
                <p:cNvSpPr/>
                <p:nvPr/>
              </p:nvSpPr>
              <p:spPr>
                <a:xfrm>
                  <a:off x="4337088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0</a:t>
                  </a:r>
                </a:p>
              </p:txBody>
            </p:sp>
          </p:grpSp>
          <p:sp>
            <p:nvSpPr>
              <p:cNvPr id="15" name="Rectangle 14"/>
              <p:cNvSpPr>
                <a:spLocks noChangeArrowheads="1"/>
              </p:cNvSpPr>
              <p:nvPr/>
            </p:nvSpPr>
            <p:spPr bwMode="auto">
              <a:xfrm>
                <a:off x="6141190" y="5005395"/>
                <a:ext cx="1383138" cy="456978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busy</a:t>
                </a:r>
              </a:p>
            </p:txBody>
          </p:sp>
        </p:grpSp>
        <p:cxnSp>
          <p:nvCxnSpPr>
            <p:cNvPr id="12" name="Straight Arrow Connector 11"/>
            <p:cNvCxnSpPr/>
            <p:nvPr/>
          </p:nvCxnSpPr>
          <p:spPr>
            <a:xfrm>
              <a:off x="6822243" y="5073655"/>
              <a:ext cx="0" cy="592749"/>
            </a:xfrm>
            <a:prstGeom prst="straightConnector1">
              <a:avLst/>
            </a:prstGeom>
            <a:ln>
              <a:headEnd type="triangl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6816668" y="4466300"/>
              <a:ext cx="324688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>
                  <a:solidFill>
                    <a:schemeClr val="tx1"/>
                  </a:solidFill>
                </a:rPr>
                <a:t>Backoff</a:t>
              </a:r>
              <a:r>
                <a:rPr lang="en-US" dirty="0" smtClean="0">
                  <a:solidFill>
                    <a:schemeClr val="tx1"/>
                  </a:solidFill>
                </a:rPr>
                <a:t> countdown resumes with same value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1362678" y="5503490"/>
            <a:ext cx="706057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cs typeface="Neo Sans Intel"/>
              </a:rPr>
              <a:t>ML</a:t>
            </a:r>
          </a:p>
          <a:p>
            <a:r>
              <a:rPr lang="en-US" sz="2400" b="1" dirty="0" smtClean="0">
                <a:solidFill>
                  <a:schemeClr val="tx2"/>
                </a:solidFill>
                <a:cs typeface="Neo Sans Intel"/>
              </a:rPr>
              <a:t>STA</a:t>
            </a:r>
            <a:endParaRPr lang="en-US" sz="2400" b="1" dirty="0">
              <a:solidFill>
                <a:schemeClr val="tx2"/>
              </a:solidFill>
              <a:cs typeface="Neo Sans Intel"/>
            </a:endParaRPr>
          </a:p>
        </p:txBody>
      </p:sp>
    </p:spTree>
    <p:extLst>
      <p:ext uri="{BB962C8B-B14F-4D97-AF65-F5344CB8AC3E}">
        <p14:creationId xmlns:p14="http://schemas.microsoft.com/office/powerpoint/2010/main" val="9946969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10214" y="510412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TXOP Aggregation without TXOP alignment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385986"/>
            <a:ext cx="11734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Even though link is aggregated, TXOP need not be aligned on the multiple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Padding to align TXOPs would lead to inefficient multi-link utilization</a:t>
            </a:r>
            <a:endParaRPr lang="en-US" sz="22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For efficient operation, TXOP utilized on aggregated link can be smaller than the main link on which </a:t>
            </a:r>
            <a:r>
              <a:rPr lang="en-US" sz="2200" b="0" dirty="0" err="1" smtClean="0"/>
              <a:t>backoff</a:t>
            </a:r>
            <a:r>
              <a:rPr lang="en-US" sz="2200" b="0" dirty="0" smtClean="0"/>
              <a:t> counter was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STR STA to STR STA case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Per-link acknowledgement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TXOP aggregation might be unfair in this scenario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Non-STR STA to AP/ AP to non-STR STA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Unified acknowledgement (single Block ACK agreement [3]) on link with </a:t>
            </a:r>
            <a:r>
              <a:rPr lang="en-US" dirty="0" err="1" smtClean="0"/>
              <a:t>backoff</a:t>
            </a:r>
            <a:r>
              <a:rPr lang="en-US" dirty="0" smtClean="0"/>
              <a:t> counter zero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Packet extension may be additionally utilized to account for processing overhead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200" b="0" dirty="0"/>
          </a:p>
          <a:p>
            <a:pPr marL="0" indent="0"/>
            <a:endParaRPr lang="en-US" sz="2200" dirty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2731562"/>
            <a:ext cx="6592708" cy="10668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5293417"/>
            <a:ext cx="7314419" cy="1183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13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10214" y="510412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Proposal for Multi-link TXOP Aggregation Protection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78342" y="1437000"/>
            <a:ext cx="11867972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Example snapshot at a non-STR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Non-STR STA transmits RTS on both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Link A is the aggregated link in this example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Proposal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0" dirty="0" smtClean="0"/>
              <a:t>If CTS is received on both links, transmission is performed on both links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If CTS received only on the link with </a:t>
            </a:r>
            <a:r>
              <a:rPr lang="en-US" dirty="0" err="1" smtClean="0"/>
              <a:t>backoff</a:t>
            </a:r>
            <a:r>
              <a:rPr lang="en-US" dirty="0" smtClean="0"/>
              <a:t> counter 0 (link B), then transmission performed only on that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0" dirty="0" smtClean="0"/>
              <a:t>If CTS received only on aggregated lin</a:t>
            </a:r>
            <a:r>
              <a:rPr lang="en-US" dirty="0" smtClean="0"/>
              <a:t>k (link A), then no transmission is performed</a:t>
            </a:r>
            <a:endParaRPr lang="en-US" dirty="0"/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b="0" dirty="0" smtClean="0"/>
              <a:t>CF-End can be transmitted on aggregated link to reset NAV as data transmission will not be performed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Regular </a:t>
            </a:r>
            <a:r>
              <a:rPr lang="en-US" sz="2000" dirty="0" err="1" smtClean="0"/>
              <a:t>backoff</a:t>
            </a:r>
            <a:r>
              <a:rPr lang="en-US" sz="2000" dirty="0" smtClean="0"/>
              <a:t> procedure applies on link B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200" b="0" dirty="0"/>
          </a:p>
          <a:p>
            <a:pPr marL="0" indent="0"/>
            <a:endParaRPr lang="en-US" sz="2200" dirty="0"/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0239" y="1575625"/>
            <a:ext cx="5572903" cy="14384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4439" y="5219395"/>
            <a:ext cx="6131875" cy="11227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409645"/>
            <a:ext cx="5867400" cy="932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9850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369625"/>
            <a:ext cx="11227283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Downlink multi-link TXOP Aggregation with STT Constraint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265827" y="1434838"/>
            <a:ext cx="11934134" cy="575784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Non-STT STA</a:t>
            </a:r>
            <a:r>
              <a:rPr lang="en-US" b="0" dirty="0" smtClean="0">
                <a:solidFill>
                  <a:schemeClr val="tx1"/>
                </a:solidFill>
              </a:rPr>
              <a:t>: Non-STR STA with STT constraint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Non-STT STA still benefits from multi-link operation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D</a:t>
            </a:r>
            <a:r>
              <a:rPr lang="en-US" b="0" dirty="0" smtClean="0">
                <a:solidFill>
                  <a:schemeClr val="tx1"/>
                </a:solidFill>
              </a:rPr>
              <a:t>ownlink multi-TXOP aggregation still possible as non-STT STA has simultaneous receive capability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M</a:t>
            </a:r>
            <a:r>
              <a:rPr lang="en-US" dirty="0" smtClean="0">
                <a:solidFill>
                  <a:schemeClr val="tx1"/>
                </a:solidFill>
              </a:rPr>
              <a:t>ulti-link gain observed from medium access on multiple channels even without STT capability</a:t>
            </a:r>
            <a:endParaRPr lang="en-US" b="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Per-link simultaneous acknowledgement is infeasible due to STT constraint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2200" dirty="0" smtClean="0">
              <a:solidFill>
                <a:schemeClr val="tx1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sz="1800" b="0" dirty="0" smtClean="0">
              <a:solidFill>
                <a:schemeClr val="tx1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844" y="3895711"/>
            <a:ext cx="10064376" cy="1751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8806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11-19-1405-00-00be-multi-link-operation-channel-access-discussion</Template>
  <TotalTime>8745</TotalTime>
  <Words>2321</Words>
  <Application>Microsoft Office PowerPoint</Application>
  <PresentationFormat>Widescreen</PresentationFormat>
  <Paragraphs>395</Paragraphs>
  <Slides>20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 Unicode MS</vt:lpstr>
      <vt:lpstr>MS Gothic</vt:lpstr>
      <vt:lpstr>Neo Sans Intel</vt:lpstr>
      <vt:lpstr>Arial</vt:lpstr>
      <vt:lpstr>Courier New</vt:lpstr>
      <vt:lpstr>Times New Roman</vt:lpstr>
      <vt:lpstr>Wingdings</vt:lpstr>
      <vt:lpstr>Office Theme</vt:lpstr>
      <vt:lpstr>Document</vt:lpstr>
      <vt:lpstr>Multi-link Channel Access Discussion Follow-up</vt:lpstr>
      <vt:lpstr>Introduction</vt:lpstr>
      <vt:lpstr>Asynchronous Operation</vt:lpstr>
      <vt:lpstr>Multi-link Operation Constraints at non-AP STA</vt:lpstr>
      <vt:lpstr>Non-AP STA Classification</vt:lpstr>
      <vt:lpstr>Previous Contributions’ Recap</vt:lpstr>
      <vt:lpstr>Multi-link TXOP Aggregation without TXOP alignment</vt:lpstr>
      <vt:lpstr>Proposal for Multi-link TXOP Aggregation Protection</vt:lpstr>
      <vt:lpstr>Downlink multi-link TXOP Aggregation with STT Constraint</vt:lpstr>
      <vt:lpstr>Multi-link immediate response from non-STT STAs (1/2)</vt:lpstr>
      <vt:lpstr>Multi-link immediate response from non-STT STAs (2/2)</vt:lpstr>
      <vt:lpstr>Multi-link Aggregation Protection for non-STT STAs</vt:lpstr>
      <vt:lpstr>Proposal Details</vt:lpstr>
      <vt:lpstr>Summary</vt:lpstr>
      <vt:lpstr>Straw Poll #1</vt:lpstr>
      <vt:lpstr>References</vt:lpstr>
      <vt:lpstr>Appendix A: Opportunistic Backoff Countdown Resume</vt:lpstr>
      <vt:lpstr>Appendix B: Multi-link Busy State Feedback </vt:lpstr>
      <vt:lpstr>Appendix C: Aggregated link Backoff Procedure</vt:lpstr>
      <vt:lpstr>Alternative solution for non-STT STA downlink TXOP Aggregation: Single Multi-link CTS over one link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Operation Channel Access Discussion</dc:title>
  <dc:creator>Sharan Naribole</dc:creator>
  <cp:lastModifiedBy>Sharan Naribole</cp:lastModifiedBy>
  <cp:revision>268</cp:revision>
  <cp:lastPrinted>1601-01-01T00:00:00Z</cp:lastPrinted>
  <dcterms:created xsi:type="dcterms:W3CDTF">2019-09-09T01:56:09Z</dcterms:created>
  <dcterms:modified xsi:type="dcterms:W3CDTF">2020-01-11T00:53:12Z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C:\Users\n.sharan\Documents\6 GHz and EHT\EHT internal discussions\Multi-Link Operation\Sep-2019\11-19-1405-00-00be-multi-link-operation-channel-access-discussion.pptx</vt:lpwstr>
  </property>
</Properties>
</file>