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39" r:id="rId3"/>
    <p:sldId id="429" r:id="rId4"/>
    <p:sldId id="430" r:id="rId5"/>
    <p:sldId id="431" r:id="rId6"/>
    <p:sldId id="406" r:id="rId7"/>
    <p:sldId id="432" r:id="rId8"/>
    <p:sldId id="441" r:id="rId9"/>
    <p:sldId id="443" r:id="rId10"/>
    <p:sldId id="396" r:id="rId11"/>
    <p:sldId id="388" r:id="rId12"/>
    <p:sldId id="434" r:id="rId13"/>
    <p:sldId id="433" r:id="rId14"/>
    <p:sldId id="435" r:id="rId15"/>
    <p:sldId id="436" r:id="rId16"/>
    <p:sldId id="437" r:id="rId17"/>
    <p:sldId id="439" r:id="rId18"/>
    <p:sldId id="442" r:id="rId19"/>
    <p:sldId id="444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A4FD03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218" autoAdjust="0"/>
    <p:restoredTop sz="94695" autoAdjust="0"/>
  </p:normalViewPr>
  <p:slideViewPr>
    <p:cSldViewPr>
      <p:cViewPr>
        <p:scale>
          <a:sx n="82" d="100"/>
          <a:sy n="82" d="100"/>
        </p:scale>
        <p:origin x="1512" y="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802.11-19/1824r0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Discussion of Miscellaneous NGV Preamble Designs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2019-11-11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14681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r-FR"/>
              <a:t>Rui Cao and etc., Marvell</a:t>
            </a:r>
            <a:endParaRPr lang="en-GB" dirty="0"/>
          </a:p>
        </p:txBody>
      </p:sp>
      <p:graphicFrame>
        <p:nvGraphicFramePr>
          <p:cNvPr id="11" name="Object 3">
            <a:extLst>
              <a:ext uri="{FF2B5EF4-FFF2-40B4-BE49-F238E27FC236}">
                <a16:creationId xmlns:a16="http://schemas.microsoft.com/office/drawing/2014/main" id="{A1276305-2313-46F1-A835-24237CCBCD5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83704883"/>
              </p:ext>
            </p:extLst>
          </p:nvPr>
        </p:nvGraphicFramePr>
        <p:xfrm>
          <a:off x="627063" y="3703639"/>
          <a:ext cx="8288337" cy="31467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6" name="Document" r:id="rId4" imgW="8660564" imgH="3295027" progId="Word.Document.8">
                  <p:embed/>
                </p:oleObj>
              </mc:Choice>
              <mc:Fallback>
                <p:oleObj name="Document" r:id="rId4" imgW="8660564" imgH="329502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7063" y="3703639"/>
                        <a:ext cx="8288337" cy="3146748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F0E65-147D-4212-916B-50A28DEF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09FD9D-DB34-4437-A9C1-E1295A5E46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[1] </a:t>
            </a:r>
            <a:r>
              <a:rPr lang="en-US" dirty="0" err="1"/>
              <a:t>Dungguk</a:t>
            </a:r>
            <a:r>
              <a:rPr lang="en-US" dirty="0"/>
              <a:t> Lim and etc., “</a:t>
            </a:r>
            <a:r>
              <a:rPr lang="en-US" altLang="zh-CN" dirty="0"/>
              <a:t>PHY Designs for 11bd</a:t>
            </a:r>
            <a:r>
              <a:rPr lang="en-US" dirty="0"/>
              <a:t>”, IEEE 802.11-19/0332r2.</a:t>
            </a:r>
          </a:p>
          <a:p>
            <a:pPr marL="0" indent="0"/>
            <a:r>
              <a:rPr lang="en-US" dirty="0"/>
              <a:t>[2] Bo Sun and etc., “802.11 NGV SG Proposed PAR”, IEEE 802.11-18/0861r9.</a:t>
            </a:r>
          </a:p>
          <a:p>
            <a:r>
              <a:rPr lang="en-US" dirty="0"/>
              <a:t>[3] Jianhan Liu and etc., “Modulation Scheme for 11bd Range Extension”, 802.11-19/0343r0.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A9E27E-DF54-4616-8966-6C654A88A34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971D6E-B660-40CF-92D5-15B0B6A8DAE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083F8C-9D37-4BB1-8E17-6BE902E262A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02037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 PPDU modulated with BPSK and DCM shall power boost L-STF and L-LTF by 3dB.”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16886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altLang="zh-CN" dirty="0"/>
              <a:t>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 PPDU modulated with BPSK shall power boost L-STF and L-LTF by 3dB.”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4772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altLang="zh-CN" dirty="0"/>
              <a:t>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 PPDU shall use LDPC as the only coding scheme.”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0259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altLang="zh-CN" dirty="0"/>
              <a:t>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altLang="zh-CN" dirty="0"/>
              <a:t>11bd shall define the following MCS table</a:t>
            </a:r>
            <a:r>
              <a:rPr lang="en-US" dirty="0"/>
              <a:t>.”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81B79568-397C-48ED-BA71-DE43D8AA6C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933372"/>
              </p:ext>
            </p:extLst>
          </p:nvPr>
        </p:nvGraphicFramePr>
        <p:xfrm>
          <a:off x="2757512" y="2667000"/>
          <a:ext cx="3627388" cy="3657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1823244713"/>
                    </a:ext>
                  </a:extLst>
                </a:gridCol>
                <a:gridCol w="1483043">
                  <a:extLst>
                    <a:ext uri="{9D8B030D-6E8A-4147-A177-3AD203B41FA5}">
                      <a16:colId xmlns:a16="http://schemas.microsoft.com/office/drawing/2014/main" val="2596598713"/>
                    </a:ext>
                  </a:extLst>
                </a:gridCol>
                <a:gridCol w="1062940">
                  <a:extLst>
                    <a:ext uri="{9D8B030D-6E8A-4147-A177-3AD203B41FA5}">
                      <a16:colId xmlns:a16="http://schemas.microsoft.com/office/drawing/2014/main" val="3107555156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MCS 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Modulation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Code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64376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9022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02831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QPSK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94215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78246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01607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8336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3457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60891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72761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52889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BPSK with 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20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7169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altLang="zh-CN" dirty="0"/>
              <a:t>NGV SIG field shall include the following bits with bit order TBD: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BW:</a:t>
            </a:r>
            <a:r>
              <a:rPr lang="zh-CN" altLang="en-US" dirty="0"/>
              <a:t> </a:t>
            </a:r>
            <a:r>
              <a:rPr lang="en-US" altLang="zh-CN" dirty="0"/>
              <a:t>1 bit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MCS: 4 bits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 err="1"/>
              <a:t>Nss</a:t>
            </a:r>
            <a:r>
              <a:rPr lang="en-US" altLang="zh-CN" dirty="0"/>
              <a:t>: 1 bit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 err="1"/>
              <a:t>Midamble</a:t>
            </a:r>
            <a:r>
              <a:rPr lang="en-US" altLang="zh-CN" dirty="0"/>
              <a:t> periodicity: 2 bits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LDPC Extra symbol: 1bit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LTF format: 1 bit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Tail </a:t>
            </a:r>
            <a:r>
              <a:rPr lang="en-US" altLang="zh-CN" dirty="0"/>
              <a:t>bit: 6 bits</a:t>
            </a:r>
            <a:r>
              <a:rPr lang="en-US" dirty="0"/>
              <a:t>”</a:t>
            </a:r>
          </a:p>
          <a:p>
            <a:endParaRPr lang="en-US" dirty="0"/>
          </a:p>
          <a:p>
            <a:pPr lvl="1"/>
            <a:r>
              <a:rPr lang="en-US" dirty="0"/>
              <a:t>Y:</a:t>
            </a:r>
          </a:p>
          <a:p>
            <a:pPr lvl="1"/>
            <a:r>
              <a:rPr lang="en-US" dirty="0"/>
              <a:t>N:</a:t>
            </a:r>
          </a:p>
          <a:p>
            <a:pPr lvl="1"/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36438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altLang="zh-CN" dirty="0"/>
              <a:t>NGV SIG field shall use 4-bit CRC.</a:t>
            </a:r>
            <a:r>
              <a:rPr lang="en-US" dirty="0"/>
              <a:t>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50755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US" altLang="zh-CN" dirty="0"/>
              <a:t>NGV-LTF and </a:t>
            </a:r>
            <a:r>
              <a:rPr lang="en-US" altLang="zh-CN" dirty="0" err="1"/>
              <a:t>Midamble</a:t>
            </a:r>
            <a:r>
              <a:rPr lang="en-US" altLang="zh-CN" dirty="0"/>
              <a:t> field shall use repeated NGV-LTF-2x when NGV Data is modulated using BPSK-1/2 with DCM.”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91389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altLang="zh-CN" dirty="0"/>
              <a:t>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“Repeated NGV-LTF-2x is constructed by repeating the IFFT output of NGV-LTF-2x twice and pre-append one cyclic prefix of duration 1.6us.”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51826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8D4FE-BEBA-4378-B107-6E552E448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</a:t>
            </a:r>
            <a:r>
              <a:rPr lang="en-US"/>
              <a:t>Poll </a:t>
            </a:r>
            <a:r>
              <a:rPr lang="en-US" dirty="0"/>
              <a:t>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9E0AF3-BAB0-4A71-BA5A-4233E61D5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30388"/>
            <a:ext cx="8153400" cy="4113213"/>
          </a:xfrm>
        </p:spPr>
        <p:txBody>
          <a:bodyPr/>
          <a:lstStyle/>
          <a:p>
            <a:pPr marL="0" indent="0"/>
            <a:r>
              <a:rPr lang="en-US" dirty="0"/>
              <a:t>Do you agree to add the following text into Section 3 of SFD?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“NGV-LTF-2x, NGV-LTF-1x and Data symbols shall define the same pilot location.”</a:t>
            </a:r>
          </a:p>
          <a:p>
            <a:endParaRPr lang="en-US" dirty="0"/>
          </a:p>
          <a:p>
            <a:r>
              <a:rPr lang="en-US" dirty="0"/>
              <a:t>Y:</a:t>
            </a:r>
          </a:p>
          <a:p>
            <a:r>
              <a:rPr lang="en-US" dirty="0"/>
              <a:t>N:</a:t>
            </a:r>
          </a:p>
          <a:p>
            <a:r>
              <a:rPr lang="en-US" dirty="0"/>
              <a:t>A: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20F6B8-F335-49BC-A0E4-6F5C3DA8D5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9093-FA35-4518-B88F-DBCB769A5A92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489ECA2-AE0E-4D8E-BF62-7B1F86A8865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950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1534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preamble structure of NGV PPDU has been decided. </a:t>
            </a:r>
          </a:p>
          <a:p>
            <a:pPr marL="0" indent="0"/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Some details are still pending: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Legacy preamble: power boost level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NGV-SIG content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MCS level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Coding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NGV-LTF design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Legacy Preamble </a:t>
            </a:r>
            <a:r>
              <a:rPr lang="en-US" altLang="zh-CN" dirty="0"/>
              <a:t>Power-boost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153401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11-19/1470, we showed that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BPSK modulation with DCM, LSTF+LLTF power boost by 3dB can improve decoding sensitivity by ~1dB.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BPSK modulation without DCM, LSTF+LLTF power boost by 3dB can improve decoding sensitivity by ~0.5dB.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proposed to power boost LSTF+LLTF by 3dB for BPSK modulation both with and without DCM.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Some concerns on the fairness between 11p PPDU with BPSK modulation and NGV PPDU with BPSK modulation (no DCM).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extended range transmission, where data is modulated with BPSK-1/2 DCM, legacy preamble power boost will be needed.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BPSK-1/2 without DCM, NGV PPDU enables better decoding sensitivity than 11p PPDU. The gain can not be achieved without legacy preamble power boost.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032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/>
              <a:t>NGV MCS Level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has been agreed to add 256QAM for NGV high throughput and DCM for NGV extended range.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the following MCS table: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Reuse most VHT MCS 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Remove BPSK, R=3/4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Add three MCSs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256QAM, R=3/4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256QAM, R=5/6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BPSK with DCM, R=1/2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4AFD6EE-7EAC-4C9A-A824-A0A8AADEDD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427760"/>
              </p:ext>
            </p:extLst>
          </p:nvPr>
        </p:nvGraphicFramePr>
        <p:xfrm>
          <a:off x="4602212" y="2743200"/>
          <a:ext cx="3627388" cy="365760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081405">
                  <a:extLst>
                    <a:ext uri="{9D8B030D-6E8A-4147-A177-3AD203B41FA5}">
                      <a16:colId xmlns:a16="http://schemas.microsoft.com/office/drawing/2014/main" val="1823244713"/>
                    </a:ext>
                  </a:extLst>
                </a:gridCol>
                <a:gridCol w="1483043">
                  <a:extLst>
                    <a:ext uri="{9D8B030D-6E8A-4147-A177-3AD203B41FA5}">
                      <a16:colId xmlns:a16="http://schemas.microsoft.com/office/drawing/2014/main" val="2596598713"/>
                    </a:ext>
                  </a:extLst>
                </a:gridCol>
                <a:gridCol w="1062940">
                  <a:extLst>
                    <a:ext uri="{9D8B030D-6E8A-4147-A177-3AD203B41FA5}">
                      <a16:colId xmlns:a16="http://schemas.microsoft.com/office/drawing/2014/main" val="3107555156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MCS index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Modulation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Code 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464376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69022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QPSK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02831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QPSK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942154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½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0782466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01607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2/3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383360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3457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64QAM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2760891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¾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2727619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256QAM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5/6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528898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BPSK with DCM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1/2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9208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5099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altLang="zh-CN" dirty="0"/>
              <a:t>Coding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47800"/>
            <a:ext cx="822960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LDPC has been agreed as the mandatory coding scheme for N</a:t>
            </a:r>
            <a:r>
              <a:rPr lang="en-US" altLang="zh-CN" dirty="0"/>
              <a:t>GV.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Combined with </a:t>
            </a:r>
            <a:r>
              <a:rPr lang="en-US" altLang="zh-CN" dirty="0" err="1"/>
              <a:t>Midamble</a:t>
            </a:r>
            <a:r>
              <a:rPr lang="en-US" altLang="zh-CN" dirty="0"/>
              <a:t>, LDPC achieves good coding gain in the Doppler channels.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As all PHY modes will be mandatory for NGV, to simplify PHY design and verification, propose to make LDPC the only coding scheme for NGV PPDU.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8396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533400"/>
            <a:ext cx="7770813" cy="1065213"/>
          </a:xfrm>
        </p:spPr>
        <p:txBody>
          <a:bodyPr/>
          <a:lstStyle/>
          <a:p>
            <a:r>
              <a:rPr lang="en-US" dirty="0"/>
              <a:t>NGV SIG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98612"/>
            <a:ext cx="7770813" cy="4649787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Number</a:t>
            </a:r>
            <a:r>
              <a:rPr lang="zh-CN" altLang="en-US" dirty="0"/>
              <a:t> </a:t>
            </a:r>
            <a:r>
              <a:rPr lang="en-US" altLang="zh-CN" dirty="0"/>
              <a:t>of</a:t>
            </a:r>
            <a:r>
              <a:rPr lang="zh-CN" altLang="en-US" dirty="0"/>
              <a:t> </a:t>
            </a:r>
            <a:r>
              <a:rPr lang="en-US" altLang="zh-CN" dirty="0"/>
              <a:t>bits: total 24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BW:</a:t>
            </a:r>
            <a:r>
              <a:rPr lang="zh-CN" altLang="en-US" sz="1800" dirty="0"/>
              <a:t> </a:t>
            </a:r>
            <a:r>
              <a:rPr lang="en-US" altLang="zh-CN" sz="1800" dirty="0"/>
              <a:t>1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MCS: 4 bits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Nss</a:t>
            </a:r>
            <a:r>
              <a:rPr lang="en-US" altLang="zh-CN" sz="1800" dirty="0"/>
              <a:t>: 1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 err="1"/>
              <a:t>Midamble</a:t>
            </a:r>
            <a:r>
              <a:rPr lang="en-US" altLang="zh-CN" sz="1800" dirty="0"/>
              <a:t> periodicity: 2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LDPC Extra symbol: 1bit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LTF format: 1 bit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Reserved: TBD bits (&lt;= 4 bits)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Tail: 6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CRC: 4 bits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Potential bits to be included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sz="1800" dirty="0"/>
              <a:t>STBC bit, PHY version bits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2233612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685800"/>
            <a:ext cx="7770813" cy="1065213"/>
          </a:xfrm>
        </p:spPr>
        <p:txBody>
          <a:bodyPr/>
          <a:lstStyle/>
          <a:p>
            <a:r>
              <a:rPr lang="en-US" dirty="0"/>
              <a:t>NGV LTF Formats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0" y="1524000"/>
            <a:ext cx="8001000" cy="4725987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LTF formats discussed</a:t>
            </a:r>
            <a:r>
              <a:rPr lang="zh-CN" altLang="en-US" dirty="0"/>
              <a:t> </a:t>
            </a:r>
            <a:r>
              <a:rPr lang="en-US" altLang="zh-CN" dirty="0"/>
              <a:t>in NGV: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NGV-LTF-2x: VHT-LTF downclock by 2.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Normal mode with channel estimation on each loaded tone.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NGV-LTF-1x: compressed NGV-LTF-2x.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Efficient LTF mode for high-through cases.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Repeated NGV-LTF (either NGV-LTF-2x or NGV-LTF-1x):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zh-CN" dirty="0"/>
              <a:t>useful for extended range transmission using DCM.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Repeated NGV-LTF-1x is NOT needed for range-extension transmission.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Short GI in NGV-LTF-1x may not sufficient for long-delay channel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Channel estimation SNR is similar as NGV-LTF-2x without repetition.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Allow only repeated NGV-LTF-2x for range-extension transmission.</a:t>
            </a:r>
          </a:p>
        </p:txBody>
      </p:sp>
    </p:spTree>
    <p:extLst>
      <p:ext uri="{BB962C8B-B14F-4D97-AF65-F5344CB8AC3E}">
        <p14:creationId xmlns:p14="http://schemas.microsoft.com/office/powerpoint/2010/main" val="2643397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687387"/>
            <a:ext cx="7770813" cy="1065213"/>
          </a:xfrm>
        </p:spPr>
        <p:txBody>
          <a:bodyPr/>
          <a:lstStyle/>
          <a:p>
            <a:r>
              <a:rPr lang="en-US" dirty="0"/>
              <a:t>Repeated NGV-LTF-2x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52600"/>
            <a:ext cx="8001000" cy="45720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Repeated NGV-LTF-2x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Similar design as L-LTF.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Repeat the IFFT output.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Pre-append only one CP.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The duration of repeated NGV-LTF-2x is 14.4us (1.6us+6.4us*2).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B25D0A48-0542-4446-8201-F0CE5C05D7F6}"/>
              </a:ext>
            </a:extLst>
          </p:cNvPr>
          <p:cNvGrpSpPr/>
          <p:nvPr/>
        </p:nvGrpSpPr>
        <p:grpSpPr>
          <a:xfrm>
            <a:off x="1676400" y="4114800"/>
            <a:ext cx="5334000" cy="457200"/>
            <a:chOff x="1676400" y="4114800"/>
            <a:chExt cx="5334000" cy="457200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0D10758F-4809-479F-82AC-57619A55D3A4}"/>
                </a:ext>
              </a:extLst>
            </p:cNvPr>
            <p:cNvSpPr/>
            <p:nvPr/>
          </p:nvSpPr>
          <p:spPr bwMode="auto">
            <a:xfrm>
              <a:off x="1676400" y="4114800"/>
              <a:ext cx="914400" cy="4572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CP</a:t>
              </a:r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EC8E101-648E-4170-A7FA-B8EA4AE0D885}"/>
                </a:ext>
              </a:extLst>
            </p:cNvPr>
            <p:cNvSpPr/>
            <p:nvPr/>
          </p:nvSpPr>
          <p:spPr bwMode="auto">
            <a:xfrm>
              <a:off x="2590800" y="4114800"/>
              <a:ext cx="2209800" cy="4572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IFFT output</a:t>
              </a: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778748A9-30D8-4A6C-8343-80D5C3143B63}"/>
                </a:ext>
              </a:extLst>
            </p:cNvPr>
            <p:cNvSpPr/>
            <p:nvPr/>
          </p:nvSpPr>
          <p:spPr bwMode="auto">
            <a:xfrm>
              <a:off x="4800600" y="4114800"/>
              <a:ext cx="2209800" cy="457200"/>
            </a:xfrm>
            <a:prstGeom prst="rect">
              <a:avLst/>
            </a:prstGeom>
            <a:noFill/>
            <a:ln w="1905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rPr>
                <a:t>IFFT output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75355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F3DB1B-A9AA-4DD4-85AC-A7EFB4994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541" y="687387"/>
            <a:ext cx="7770813" cy="1065213"/>
          </a:xfrm>
        </p:spPr>
        <p:txBody>
          <a:bodyPr/>
          <a:lstStyle/>
          <a:p>
            <a:r>
              <a:rPr lang="en-US" dirty="0"/>
              <a:t>NGV-LTF Pilot </a:t>
            </a:r>
            <a:r>
              <a:rPr lang="en-US" altLang="zh-CN" dirty="0"/>
              <a:t>Location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D13881-3222-4574-B6F8-6A1C0BADAA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733A6-543D-4DD2-B8B1-AB1FF4400E2A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fr-FR"/>
              <a:t>Rui Cao and etc., Marvell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EA1CB0C-337B-42F1-AAD4-C4C74E5DD45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November 2019</a:t>
            </a:r>
            <a:endParaRPr lang="en-GB" dirty="0"/>
          </a:p>
        </p:txBody>
      </p:sp>
      <p:sp>
        <p:nvSpPr>
          <p:cNvPr id="120" name="Content Placeholder 2">
            <a:extLst>
              <a:ext uri="{FF2B5EF4-FFF2-40B4-BE49-F238E27FC236}">
                <a16:creationId xmlns:a16="http://schemas.microsoft.com/office/drawing/2014/main" id="{90B619CD-0187-4EF5-A261-6ABA27925F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0200"/>
            <a:ext cx="8001000" cy="45720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For NGV-LTF-1x construction, only even tones are populated, and pilot tones need to be present in LTF.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In VHT 20MHz and 40MHz OFDM numerology, the pilots are all located on the odd tones.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20MHz: [-21 -7 7 21]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40MHz: [-53 -25 -11 11 25 53]  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Need to redefine pilot tone location on even tones.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Simple design by shifting to neighboring even tones.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20MHz: [-22 -8 8 22]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zh-CN" dirty="0"/>
              <a:t>40MHz: [-54 -26 -12 12 26 54]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zh-CN" dirty="0"/>
              <a:t>As Data field uses the same pilot location as NGV-LTF, propose to unify pilot location for all LTF formats.  	</a:t>
            </a:r>
          </a:p>
        </p:txBody>
      </p:sp>
    </p:spTree>
    <p:extLst>
      <p:ext uri="{BB962C8B-B14F-4D97-AF65-F5344CB8AC3E}">
        <p14:creationId xmlns:p14="http://schemas.microsoft.com/office/powerpoint/2010/main" val="910051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73410</TotalTime>
  <Words>1261</Words>
  <Application>Microsoft Office PowerPoint</Application>
  <PresentationFormat>On-screen Show (4:3)</PresentationFormat>
  <Paragraphs>294</Paragraphs>
  <Slides>19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</vt:lpstr>
      <vt:lpstr>Times New Roman</vt:lpstr>
      <vt:lpstr>Office Theme</vt:lpstr>
      <vt:lpstr>Document</vt:lpstr>
      <vt:lpstr>Discussion of Miscellaneous NGV Preamble Designs</vt:lpstr>
      <vt:lpstr>Introduction</vt:lpstr>
      <vt:lpstr>Legacy Preamble Power-boost</vt:lpstr>
      <vt:lpstr>NGV MCS Level </vt:lpstr>
      <vt:lpstr>Coding Options</vt:lpstr>
      <vt:lpstr>NGV SIG Content</vt:lpstr>
      <vt:lpstr>NGV LTF Formats</vt:lpstr>
      <vt:lpstr>Repeated NGV-LTF-2x Design</vt:lpstr>
      <vt:lpstr>NGV-LTF Pilot Location</vt:lpstr>
      <vt:lpstr>Reference</vt:lpstr>
      <vt:lpstr>Straw Poll 1</vt:lpstr>
      <vt:lpstr>Straw Poll 2</vt:lpstr>
      <vt:lpstr>Straw Poll 3</vt:lpstr>
      <vt:lpstr>Straw Poll 4</vt:lpstr>
      <vt:lpstr>Straw Poll 5</vt:lpstr>
      <vt:lpstr>Straw Poll 6</vt:lpstr>
      <vt:lpstr>Straw Poll 7</vt:lpstr>
      <vt:lpstr>Straw Poll 8</vt:lpstr>
      <vt:lpstr>Straw Poll 9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1355</cp:revision>
  <cp:lastPrinted>1601-01-01T00:00:00Z</cp:lastPrinted>
  <dcterms:created xsi:type="dcterms:W3CDTF">2015-10-31T00:33:08Z</dcterms:created>
  <dcterms:modified xsi:type="dcterms:W3CDTF">2019-11-11T08:39:30Z</dcterms:modified>
</cp:coreProperties>
</file>