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31" r:id="rId2"/>
    <p:sldId id="1018" r:id="rId3"/>
    <p:sldId id="1019" r:id="rId4"/>
    <p:sldId id="1020" r:id="rId5"/>
    <p:sldId id="1021" r:id="rId6"/>
    <p:sldId id="1022" r:id="rId7"/>
    <p:sldId id="1023" r:id="rId8"/>
    <p:sldId id="1024" r:id="rId9"/>
    <p:sldId id="988" r:id="rId10"/>
    <p:sldId id="1025" r:id="rId11"/>
    <p:sldId id="1013" r:id="rId12"/>
    <p:sldId id="1012" r:id="rId13"/>
    <p:sldId id="1030" r:id="rId14"/>
    <p:sldId id="1029" r:id="rId15"/>
    <p:sldId id="1026" r:id="rId16"/>
    <p:sldId id="1027" r:id="rId17"/>
    <p:sldId id="1028" r:id="rId1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1289" autoAdjust="0"/>
  </p:normalViewPr>
  <p:slideViewPr>
    <p:cSldViewPr>
      <p:cViewPr varScale="1">
        <p:scale>
          <a:sx n="61" d="100"/>
          <a:sy n="61" d="100"/>
        </p:scale>
        <p:origin x="1748" y="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 dirty="0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5799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0790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Oct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5/11/2020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Sameer </a:t>
            </a:r>
            <a:r>
              <a:rPr lang="en-GB" dirty="0" err="1"/>
              <a:t>Vermani</a:t>
            </a:r>
            <a:r>
              <a:rPr lang="en-GB" dirty="0"/>
              <a:t>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Oct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802.11-19/1822r8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>
                <a:solidFill>
                  <a:schemeClr val="tx1"/>
                </a:solidFill>
              </a:rPr>
              <a:t>Multi-link </a:t>
            </a:r>
            <a:r>
              <a:rPr lang="en-GB" altLang="en-US" dirty="0"/>
              <a:t>Security Consideration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2019-11-5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03703"/>
              </p:ext>
            </p:extLst>
          </p:nvPr>
        </p:nvGraphicFramePr>
        <p:xfrm>
          <a:off x="1152525" y="2998720"/>
          <a:ext cx="7391400" cy="28078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Ouzieli Ido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Bravo Daniel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Epstein Avner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Schreiber Ofer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40359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Carlos Cordeiro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2516690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Po-Kai Huang (Intel)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568EE-74C9-47D5-B978-A6F7D91A3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A3835-36AD-4A6E-9B00-F8CDB61A2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 to have different GTK/IGTK/BIGTK across links to avoid replay attack across links, enable separate security domain, and simplify implementation</a:t>
            </a:r>
          </a:p>
          <a:p>
            <a:pPr lvl="1"/>
            <a:r>
              <a:rPr lang="en-US" dirty="0"/>
              <a:t>Have one 4-way handshake or group key handshake to deliver the different keys across links</a:t>
            </a:r>
          </a:p>
          <a:p>
            <a:r>
              <a:rPr lang="en-US" dirty="0"/>
              <a:t>We propose to have PTK and PN space across links to accompany the design of having one receive reordering buffer across links</a:t>
            </a:r>
          </a:p>
          <a:p>
            <a:pPr lvl="1"/>
            <a:r>
              <a:rPr lang="en-US" dirty="0"/>
              <a:t>Use the MLD address to compute the PMK and PTK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8FBE58-EBA5-43ED-8938-2F5EA3878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69B627-3C45-48F6-A3F7-91C59A1A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43717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DF949-2AE0-4CD8-979C-F8BCE38B4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FA0BB-1F0F-4A4A-92EA-E0D268498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multi-link setup between two MLDs, do you support to use different GTK/IGTK/BIGTK in different links with different PN space?</a:t>
            </a:r>
          </a:p>
          <a:p>
            <a:pPr lvl="1"/>
            <a:r>
              <a:rPr lang="en-US" dirty="0"/>
              <a:t>GTK/IGTK/BIGTK in different links can be delivered in one 4-way handshake</a:t>
            </a:r>
          </a:p>
          <a:p>
            <a:endParaRPr lang="en-US" dirty="0"/>
          </a:p>
          <a:p>
            <a:r>
              <a:rPr lang="en-US" dirty="0"/>
              <a:t>Y: 30</a:t>
            </a:r>
          </a:p>
          <a:p>
            <a:r>
              <a:rPr lang="en-US" dirty="0"/>
              <a:t>N:2 </a:t>
            </a:r>
          </a:p>
          <a:p>
            <a:r>
              <a:rPr lang="en-US" dirty="0"/>
              <a:t>A: 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C2FDB-E608-4F01-993B-CEAC4A0DC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DB1583-EEAA-4CF5-B8F9-5D5C8057E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8749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9820B-6ADC-4BAB-9D07-42E2D2D49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18349-3C15-49EE-9046-915B0DC5A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multi-link setup between two MLDs, do you support to use same PMK and same PTK across links with same PN space for a PTKSA?</a:t>
            </a:r>
          </a:p>
          <a:p>
            <a:endParaRPr lang="en-US" dirty="0"/>
          </a:p>
          <a:p>
            <a:r>
              <a:rPr lang="en-US" dirty="0"/>
              <a:t>Y 35 N 10 A 37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31006-B664-46F5-8BD8-2F375BD3A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E2EF3B-8881-48EF-BEA7-CABC24189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1948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2A214-9631-417B-A5B6-7FA3473E8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73F28-F34C-41BE-A324-F01E22B4E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Between two MLDs, do you support to use the MLD MAC addresses to derive PMK under SAE method and PTK?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7DD348-7214-4D0C-ADB2-A3F38B9B7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0D6AC4-9228-4209-8F30-97A2BDA71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774512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5AC94-FE6E-451E-811E-E3B70C6A6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A757A-185D-4415-86FC-3E8F20556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text to 11be SFD:</a:t>
            </a:r>
          </a:p>
          <a:p>
            <a:pPr lvl="1"/>
            <a:r>
              <a:rPr lang="en-US" dirty="0"/>
              <a:t>After multi-link setup between two MLDs, different GTK/IGTK/BIGTK in different links with different </a:t>
            </a:r>
            <a:r>
              <a:rPr lang="en-US"/>
              <a:t>PN spaces </a:t>
            </a:r>
            <a:r>
              <a:rPr lang="en-US" dirty="0"/>
              <a:t>are used</a:t>
            </a:r>
          </a:p>
          <a:p>
            <a:pPr lvl="2"/>
            <a:r>
              <a:rPr lang="en-US" dirty="0"/>
              <a:t>GTK/IGTK/BIGTK in different links can be delivered in one 4-way handshake</a:t>
            </a:r>
          </a:p>
          <a:p>
            <a:endParaRPr lang="en-US" dirty="0"/>
          </a:p>
          <a:p>
            <a:r>
              <a:rPr lang="en-US" dirty="0"/>
              <a:t>- Moved: Po-Kai Huang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02170C-848C-4695-8A81-4D0ACA387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C4D4AB-078E-417C-B8BE-6609CB774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84573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C8CB0-D2DA-4646-AB19-9E8F18A75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34B7E-D6AD-4749-A0D3-1C13E62D5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19/773r8 Multi-link Operation Framework</a:t>
            </a:r>
          </a:p>
          <a:p>
            <a:r>
              <a:rPr lang="en-US" dirty="0"/>
              <a:t>[2] 19/822r9 Extremely Efficient Multi-band Operation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41B0FE-1EC8-4B25-975D-A73368646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3C96A-5CC2-48EF-9345-A74D0FB4D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49218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D0F99-173C-4FFF-B521-11BA28F46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D4796-51DD-4C0C-B9C3-0592C74E1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i="1" dirty="0"/>
              <a:t>pairwise master key security association (PMKSA): </a:t>
            </a:r>
            <a:r>
              <a:rPr lang="en-US" sz="1800" b="0" i="1" dirty="0"/>
              <a:t>The context resulting from a successful IEEE 802.1X authentication exchange between the peer and Authentication Server (AS) or from a </a:t>
            </a:r>
            <a:r>
              <a:rPr lang="en-US" sz="1800" b="0" i="1" dirty="0" err="1"/>
              <a:t>preshared</a:t>
            </a:r>
            <a:r>
              <a:rPr lang="en-US" sz="1800" b="0" i="1" dirty="0"/>
              <a:t> key (PSK).</a:t>
            </a:r>
          </a:p>
          <a:p>
            <a:r>
              <a:rPr lang="en-US" sz="1800" i="1" dirty="0"/>
              <a:t>pairwise master key (PMK): </a:t>
            </a:r>
            <a:r>
              <a:rPr lang="en-US" sz="1800" b="0" i="1" dirty="0"/>
              <a:t>The key derived from a key generated by an Extensible Authentication Protocol (EAP) method or obtained directly from a </a:t>
            </a:r>
            <a:r>
              <a:rPr lang="en-US" sz="1800" b="0" i="1" dirty="0" err="1"/>
              <a:t>preshared</a:t>
            </a:r>
            <a:r>
              <a:rPr lang="en-US" sz="1800" b="0" i="1" dirty="0"/>
              <a:t> key (PSK). </a:t>
            </a:r>
          </a:p>
          <a:p>
            <a:r>
              <a:rPr lang="en-US" sz="1800" i="1" dirty="0"/>
              <a:t>pairwise transient key security association (PTKSA): </a:t>
            </a:r>
            <a:r>
              <a:rPr lang="en-US" sz="1800" b="0" i="1" dirty="0"/>
              <a:t>The context resulting from a successful 4-way handshake between a peer and Authenticator or from a successful fast initial link setup (FILS) authentication.</a:t>
            </a:r>
            <a:r>
              <a:rPr lang="en-US" sz="1800" i="1" dirty="0"/>
              <a:t> </a:t>
            </a:r>
          </a:p>
          <a:p>
            <a:r>
              <a:rPr lang="en-US" sz="1800" i="1" dirty="0"/>
              <a:t>pairwise transient key (PTK): </a:t>
            </a:r>
            <a:r>
              <a:rPr lang="en-US" sz="1800" b="0" i="1" dirty="0"/>
              <a:t>A concatenation of session keys derived from the pairwise master key (PMK) or from the PMK-R1. Its components are a key confirmation key (KCK), a key encryption key (KEK), and a temporal key (TK), which is used to protect information exchanged over the link.</a:t>
            </a:r>
            <a:r>
              <a:rPr lang="en-US" sz="1800" i="1" dirty="0"/>
              <a:t> </a:t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8F3611-5A4E-48BB-8984-829E80D1D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7AF92C-CC3C-46B8-900A-7172BAB6B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77594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52F9E-2BA5-4890-8233-198403B55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B7B72-5B89-4305-9E4A-708C74FF9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i="1" dirty="0"/>
              <a:t>12.5.3.3.7 CCM originator processing </a:t>
            </a:r>
            <a:endParaRPr lang="en-US" sz="1400" b="0" i="1" dirty="0"/>
          </a:p>
          <a:p>
            <a:r>
              <a:rPr lang="en-US" sz="1400" b="0" i="1" dirty="0"/>
              <a:t>The PN values sequentially number each MPDU. Each transmitter shall maintain a single PN (48-bit counter) for each PTKSA and GTKSA(#59). </a:t>
            </a:r>
          </a:p>
          <a:p>
            <a:r>
              <a:rPr lang="en-US" sz="1400" i="1" dirty="0"/>
              <a:t>12.5.5.3.6 GCM originator processing </a:t>
            </a:r>
          </a:p>
          <a:p>
            <a:r>
              <a:rPr lang="en-US" sz="1400" b="0" i="1" dirty="0"/>
              <a:t>The PN values sequentially number each MPDU. Each transmitter shall maintain a single PN (48-bit counter) for each PTKSA and GTKSA(#59). </a:t>
            </a:r>
          </a:p>
          <a:p>
            <a:r>
              <a:rPr lang="en-US" sz="1400" i="1" dirty="0"/>
              <a:t>12.6.1.1.6 PTKSA </a:t>
            </a:r>
            <a:br>
              <a:rPr lang="en-US" sz="1400" i="1" dirty="0"/>
            </a:br>
            <a:r>
              <a:rPr lang="en-US" sz="1400" b="0" i="1" dirty="0"/>
              <a:t>The PTKSA consists of the following:</a:t>
            </a:r>
            <a:br>
              <a:rPr lang="en-US" sz="1400" b="0" i="1" dirty="0"/>
            </a:br>
            <a:r>
              <a:rPr lang="en-US" sz="1400" b="0" i="1" dirty="0"/>
              <a:t>— PTK</a:t>
            </a:r>
            <a:r>
              <a:rPr lang="en-US" sz="1400" i="1" dirty="0"/>
              <a:t> </a:t>
            </a:r>
          </a:p>
          <a:p>
            <a:r>
              <a:rPr lang="en-US" sz="1400" b="0" i="1" dirty="0"/>
              <a:t>— Pairwise cipher suite selector</a:t>
            </a:r>
            <a:br>
              <a:rPr lang="en-US" sz="1400" b="0" i="1" dirty="0"/>
            </a:br>
            <a:r>
              <a:rPr lang="en-US" sz="1400" b="0" i="1" dirty="0"/>
              <a:t>— Supplicant MAC address or STA’s MAC address</a:t>
            </a:r>
            <a:br>
              <a:rPr lang="en-US" sz="1400" b="0" i="1" dirty="0"/>
            </a:br>
            <a:r>
              <a:rPr lang="en-US" sz="1400" b="0" i="1" dirty="0"/>
              <a:t>— Authenticator MAC address or BSSID</a:t>
            </a:r>
            <a:br>
              <a:rPr lang="en-US" sz="1400" b="0" i="1" dirty="0"/>
            </a:br>
            <a:r>
              <a:rPr lang="en-US" sz="1400" b="0" i="1" dirty="0"/>
              <a:t>— Key ID</a:t>
            </a:r>
            <a:br>
              <a:rPr lang="en-US" sz="1400" b="0" i="1" dirty="0"/>
            </a:br>
            <a:r>
              <a:rPr lang="en-US" sz="1400" b="0" i="1" dirty="0"/>
              <a:t>— If FT key hierarchy is used,</a:t>
            </a:r>
            <a:br>
              <a:rPr lang="en-US" sz="1400" b="0" i="1" dirty="0"/>
            </a:br>
            <a:r>
              <a:rPr lang="en-US" sz="1400" b="0" i="1" dirty="0"/>
              <a:t>— R1KH-ID</a:t>
            </a:r>
            <a:br>
              <a:rPr lang="en-US" sz="1400" b="0" i="1" dirty="0"/>
            </a:br>
            <a:r>
              <a:rPr lang="en-US" sz="1400" b="0" i="1" dirty="0"/>
              <a:t>— S1KH-ID</a:t>
            </a:r>
            <a:br>
              <a:rPr lang="en-US" sz="1400" b="0" i="1" dirty="0"/>
            </a:br>
            <a:r>
              <a:rPr lang="en-US" sz="1400" b="0" i="1" dirty="0"/>
              <a:t>— </a:t>
            </a:r>
            <a:r>
              <a:rPr lang="en-US" sz="1400" b="0" i="1" dirty="0" err="1"/>
              <a:t>PTKName</a:t>
            </a:r>
            <a:r>
              <a:rPr lang="en-US" sz="1400" i="1" dirty="0"/>
              <a:t> </a:t>
            </a:r>
            <a:br>
              <a:rPr lang="en-US" sz="1400" i="1" dirty="0"/>
            </a:br>
            <a:br>
              <a:rPr lang="en-US" i="1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B301C1-A3F1-4BB1-943E-18679CE3D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290A25-DA16-4353-92F9-5882FC444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31287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B1C0B-2EAB-4626-8E29-329FB8D1B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EB8A0-4488-4177-8207-7EDDA17BC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Multi-link framework and setup has been discussed [1,2]</a:t>
            </a:r>
          </a:p>
          <a:p>
            <a:r>
              <a:rPr lang="en-US" dirty="0"/>
              <a:t>We discuss the security consideration in this presentation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FF3D9F-8DD6-4871-A8B6-B5D110515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8543FD-B20D-4A2B-A434-04886C722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634D362-CFE0-4B9F-A808-35A556FED3B4}"/>
              </a:ext>
            </a:extLst>
          </p:cNvPr>
          <p:cNvGrpSpPr/>
          <p:nvPr/>
        </p:nvGrpSpPr>
        <p:grpSpPr>
          <a:xfrm>
            <a:off x="435508" y="3506864"/>
            <a:ext cx="5004399" cy="2325037"/>
            <a:chOff x="2644840" y="3778901"/>
            <a:chExt cx="4090746" cy="1512168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602593B-541E-4046-ACAC-C34BA3FDE632}"/>
                </a:ext>
              </a:extLst>
            </p:cNvPr>
            <p:cNvSpPr/>
            <p:nvPr/>
          </p:nvSpPr>
          <p:spPr bwMode="auto">
            <a:xfrm>
              <a:off x="2644840" y="3988636"/>
              <a:ext cx="697409" cy="13024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4D4FA05-5189-496C-A948-A471CE93B818}"/>
                </a:ext>
              </a:extLst>
            </p:cNvPr>
            <p:cNvSpPr/>
            <p:nvPr/>
          </p:nvSpPr>
          <p:spPr bwMode="auto">
            <a:xfrm>
              <a:off x="5583923" y="3988636"/>
              <a:ext cx="697409" cy="13024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DA052E1-D7AC-4D0A-8AFD-2AD290BB14AA}"/>
                </a:ext>
              </a:extLst>
            </p:cNvPr>
            <p:cNvSpPr/>
            <p:nvPr/>
          </p:nvSpPr>
          <p:spPr bwMode="auto">
            <a:xfrm>
              <a:off x="2750270" y="4005064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0AB86D4-F7AA-4EA9-9885-197BBB0733A0}"/>
                </a:ext>
              </a:extLst>
            </p:cNvPr>
            <p:cNvSpPr/>
            <p:nvPr/>
          </p:nvSpPr>
          <p:spPr bwMode="auto">
            <a:xfrm>
              <a:off x="2750270" y="4433732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AP2 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BA42A66-1671-48FA-88A1-0BDD2F41050C}"/>
                </a:ext>
              </a:extLst>
            </p:cNvPr>
            <p:cNvSpPr/>
            <p:nvPr/>
          </p:nvSpPr>
          <p:spPr bwMode="auto">
            <a:xfrm>
              <a:off x="2750270" y="4905916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AP3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2144115-9EB6-4F55-A0F1-BDB882686BB7}"/>
                </a:ext>
              </a:extLst>
            </p:cNvPr>
            <p:cNvSpPr/>
            <p:nvPr/>
          </p:nvSpPr>
          <p:spPr bwMode="auto">
            <a:xfrm>
              <a:off x="5729745" y="4005064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1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50EAA49-97EB-4736-9872-983336881F6F}"/>
                </a:ext>
              </a:extLst>
            </p:cNvPr>
            <p:cNvSpPr/>
            <p:nvPr/>
          </p:nvSpPr>
          <p:spPr bwMode="auto">
            <a:xfrm>
              <a:off x="5729745" y="4433732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2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47B62B1-DC0C-4F52-86D0-F0C42356DEC5}"/>
                </a:ext>
              </a:extLst>
            </p:cNvPr>
            <p:cNvSpPr/>
            <p:nvPr/>
          </p:nvSpPr>
          <p:spPr bwMode="auto">
            <a:xfrm>
              <a:off x="5729745" y="4905916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3</a:t>
              </a:r>
            </a:p>
          </p:txBody>
        </p:sp>
        <p:sp>
          <p:nvSpPr>
            <p:cNvPr id="15" name="TextBox 20">
              <a:extLst>
                <a:ext uri="{FF2B5EF4-FFF2-40B4-BE49-F238E27FC236}">
                  <a16:creationId xmlns:a16="http://schemas.microsoft.com/office/drawing/2014/main" id="{F1D645CE-2909-4145-878B-2337C933C5D7}"/>
                </a:ext>
              </a:extLst>
            </p:cNvPr>
            <p:cNvSpPr txBox="1"/>
            <p:nvPr/>
          </p:nvSpPr>
          <p:spPr>
            <a:xfrm>
              <a:off x="2673554" y="3778901"/>
              <a:ext cx="1022515" cy="180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AP MLD</a:t>
              </a:r>
            </a:p>
          </p:txBody>
        </p:sp>
        <p:sp>
          <p:nvSpPr>
            <p:cNvPr id="16" name="TextBox 21">
              <a:extLst>
                <a:ext uri="{FF2B5EF4-FFF2-40B4-BE49-F238E27FC236}">
                  <a16:creationId xmlns:a16="http://schemas.microsoft.com/office/drawing/2014/main" id="{74A8394C-F7F0-4175-A230-06A3BC46BC37}"/>
                </a:ext>
              </a:extLst>
            </p:cNvPr>
            <p:cNvSpPr txBox="1"/>
            <p:nvPr/>
          </p:nvSpPr>
          <p:spPr>
            <a:xfrm>
              <a:off x="5611924" y="3794185"/>
              <a:ext cx="1123662" cy="180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Non-AP MLD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DB329A1-3F3B-4437-9557-5497E8A725F1}"/>
              </a:ext>
            </a:extLst>
          </p:cNvPr>
          <p:cNvGrpSpPr/>
          <p:nvPr/>
        </p:nvGrpSpPr>
        <p:grpSpPr>
          <a:xfrm>
            <a:off x="5871963" y="3690496"/>
            <a:ext cx="2876501" cy="2618824"/>
            <a:chOff x="5580112" y="3321813"/>
            <a:chExt cx="3796778" cy="305951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4187176-B0BB-4611-806C-1F869B1FC31A}"/>
                </a:ext>
              </a:extLst>
            </p:cNvPr>
            <p:cNvSpPr/>
            <p:nvPr/>
          </p:nvSpPr>
          <p:spPr bwMode="auto">
            <a:xfrm>
              <a:off x="7074993" y="3321813"/>
              <a:ext cx="1028426" cy="4024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375EB36-E398-4086-B6BF-FBAC17CB2DED}"/>
                </a:ext>
              </a:extLst>
            </p:cNvPr>
            <p:cNvSpPr/>
            <p:nvPr/>
          </p:nvSpPr>
          <p:spPr bwMode="auto">
            <a:xfrm>
              <a:off x="7074993" y="5899349"/>
              <a:ext cx="877014" cy="48197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Non-AP STA1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C3E549D1-0282-4C72-BB8D-EBFE0EB6B942}"/>
                </a:ext>
              </a:extLst>
            </p:cNvPr>
            <p:cNvCxnSpPr/>
            <p:nvPr/>
          </p:nvCxnSpPr>
          <p:spPr bwMode="auto">
            <a:xfrm flipV="1">
              <a:off x="7293123" y="3911665"/>
              <a:ext cx="0" cy="18176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3F1A3F33-E5B7-4899-A509-7A8C12319161}"/>
                </a:ext>
              </a:extLst>
            </p:cNvPr>
            <p:cNvCxnSpPr/>
            <p:nvPr/>
          </p:nvCxnSpPr>
          <p:spPr bwMode="auto">
            <a:xfrm>
              <a:off x="7725171" y="3911665"/>
              <a:ext cx="0" cy="18176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D1DD8DF-8D72-44E3-97C8-2D01834CB36D}"/>
                </a:ext>
              </a:extLst>
            </p:cNvPr>
            <p:cNvSpPr/>
            <p:nvPr/>
          </p:nvSpPr>
          <p:spPr bwMode="auto">
            <a:xfrm>
              <a:off x="5580112" y="4418308"/>
              <a:ext cx="1568995" cy="61701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Reques</a:t>
              </a:r>
              <a:r>
                <a:rPr lang="en-US" sz="1000" dirty="0"/>
                <a:t>t frame for multi-link setup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D387E3D-74D3-425E-BE55-CBE518C4F844}"/>
                </a:ext>
              </a:extLst>
            </p:cNvPr>
            <p:cNvSpPr/>
            <p:nvPr/>
          </p:nvSpPr>
          <p:spPr bwMode="auto">
            <a:xfrm>
              <a:off x="7810246" y="4409632"/>
              <a:ext cx="1566644" cy="62569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Response frame for multi-link setup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10292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DE5D8-EECA-4154-860A-6CF77F71C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of Multi-link Security Consideration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EE48C-F0F3-4C16-B928-D4C285073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Expect that 4-way handshake or group key handshake will be reused</a:t>
            </a:r>
          </a:p>
          <a:p>
            <a:r>
              <a:rPr lang="en-US" dirty="0"/>
              <a:t>The discussion points are:</a:t>
            </a:r>
          </a:p>
          <a:p>
            <a:pPr lvl="1"/>
            <a:r>
              <a:rPr lang="en-US" dirty="0"/>
              <a:t>GTK/IGTK/BIGTK</a:t>
            </a:r>
          </a:p>
          <a:p>
            <a:pPr lvl="2"/>
            <a:r>
              <a:rPr lang="en-US" dirty="0"/>
              <a:t>Same key or different key for different links</a:t>
            </a:r>
          </a:p>
          <a:p>
            <a:pPr lvl="2"/>
            <a:r>
              <a:rPr lang="en-US" dirty="0"/>
              <a:t>Key generation method</a:t>
            </a:r>
          </a:p>
          <a:p>
            <a:pPr lvl="1"/>
            <a:r>
              <a:rPr lang="en-US" dirty="0"/>
              <a:t>PTK</a:t>
            </a:r>
          </a:p>
          <a:p>
            <a:pPr lvl="2"/>
            <a:r>
              <a:rPr lang="en-US" dirty="0"/>
              <a:t>Same key or different key for different links</a:t>
            </a:r>
          </a:p>
          <a:p>
            <a:pPr lvl="2"/>
            <a:r>
              <a:rPr lang="en-US" dirty="0"/>
              <a:t>Key generation method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E137E8-6035-4A9E-A8CE-C43ACCF9C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5F7AA9-536A-4448-90CF-796F7B5B4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2661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0FBCD-5352-4A56-A532-5A132FCD9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of GTK/IGTK/BIGTK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377C2-5234-48B2-BD45-0D69D54A9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We think that replay attack of group addressed data frame, group addressed management frame, or beacon frame across links shall be avoided</a:t>
            </a:r>
          </a:p>
          <a:p>
            <a:pPr lvl="1"/>
            <a:r>
              <a:rPr lang="en-US" sz="1400" dirty="0"/>
              <a:t>Replaying group addressed data frame sent in one link in another link messes up the replay counter used by the legacy STAs to receive group addressed data frame</a:t>
            </a:r>
          </a:p>
          <a:p>
            <a:pPr lvl="1"/>
            <a:r>
              <a:rPr lang="en-US" sz="1400" dirty="0"/>
              <a:t>Replaying group addressed management frame like disassociation frame sent in one link in another link messes up the BSS operation for legacy STAs</a:t>
            </a:r>
          </a:p>
          <a:p>
            <a:pPr lvl="1"/>
            <a:r>
              <a:rPr lang="en-US" sz="1400" dirty="0"/>
              <a:t>Replaying Beacon frame sent in one link in another link may mess up the capability and TSF indication</a:t>
            </a:r>
          </a:p>
          <a:p>
            <a:r>
              <a:rPr lang="en-US" sz="1800" dirty="0"/>
              <a:t>Replay attack across links may happen if AP MLD uses same MAC addresses and same GTK/IGTK/BIGTK across links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4AA769-3365-4448-A9BD-4AC7797D7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A5AE82-3DCB-48EC-8D5E-6E47DB98B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755EEA38-93CF-43A0-A187-285D6B2BD47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39925" y="4518025"/>
            <a:ext cx="5265738" cy="1981200"/>
            <a:chOff x="1222" y="2846"/>
            <a:chExt cx="3317" cy="1248"/>
          </a:xfrm>
        </p:grpSpPr>
        <p:sp>
          <p:nvSpPr>
            <p:cNvPr id="8" name="AutoShape 3">
              <a:extLst>
                <a:ext uri="{FF2B5EF4-FFF2-40B4-BE49-F238E27FC236}">
                  <a16:creationId xmlns:a16="http://schemas.microsoft.com/office/drawing/2014/main" id="{030110C9-18A3-49D7-94EB-F2AEB4515EA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222" y="2846"/>
              <a:ext cx="3316" cy="1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84B008D1-6451-417E-82F8-B1D1A6CC48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3" y="3016"/>
              <a:ext cx="600" cy="9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FE54104C-FD41-403F-8D8C-78115CD36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3" y="3016"/>
              <a:ext cx="600" cy="90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52F127B4-651B-4123-AACF-8EA61704AC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8" y="3029"/>
              <a:ext cx="601" cy="8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55B913EF-5FFD-42A0-8CB3-4392312E2A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8" y="3029"/>
              <a:ext cx="601" cy="89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ABF39017-FADE-4B86-BAF1-871EFD4907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" y="3074"/>
              <a:ext cx="340" cy="2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A9AFD2D0-9B5D-4A9F-B546-6BC5E60A18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" y="3074"/>
              <a:ext cx="340" cy="29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1">
              <a:extLst>
                <a:ext uri="{FF2B5EF4-FFF2-40B4-BE49-F238E27FC236}">
                  <a16:creationId xmlns:a16="http://schemas.microsoft.com/office/drawing/2014/main" id="{0763F80B-92B1-49FB-9C43-E40B7FEED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8" y="3170"/>
              <a:ext cx="132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DE3B095F-92C8-4293-BFEB-A668C5F24F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3" y="3170"/>
              <a:ext cx="84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3">
              <a:extLst>
                <a:ext uri="{FF2B5EF4-FFF2-40B4-BE49-F238E27FC236}">
                  <a16:creationId xmlns:a16="http://schemas.microsoft.com/office/drawing/2014/main" id="{7299538F-9DE2-4AA9-B72E-3E7A26CF55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3" y="3538"/>
              <a:ext cx="340" cy="29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4">
              <a:extLst>
                <a:ext uri="{FF2B5EF4-FFF2-40B4-BE49-F238E27FC236}">
                  <a16:creationId xmlns:a16="http://schemas.microsoft.com/office/drawing/2014/main" id="{A9D3BA9B-D035-4757-A310-D8002EA2F2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3" y="3538"/>
              <a:ext cx="340" cy="291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39E6F710-6D76-4831-898D-128B9D78CE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" y="3634"/>
              <a:ext cx="132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CF64ADC9-B1E3-46EE-B581-B8C29E800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7" y="3634"/>
              <a:ext cx="84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7">
              <a:extLst>
                <a:ext uri="{FF2B5EF4-FFF2-40B4-BE49-F238E27FC236}">
                  <a16:creationId xmlns:a16="http://schemas.microsoft.com/office/drawing/2014/main" id="{4593C32F-8AC9-4496-98D6-A3684E8C3D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9" y="2865"/>
              <a:ext cx="25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8">
              <a:extLst>
                <a:ext uri="{FF2B5EF4-FFF2-40B4-BE49-F238E27FC236}">
                  <a16:creationId xmlns:a16="http://schemas.microsoft.com/office/drawing/2014/main" id="{CAC07B1B-ACCE-4B09-B34D-BE03AF377A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7" y="2878"/>
              <a:ext cx="177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9">
              <a:extLst>
                <a:ext uri="{FF2B5EF4-FFF2-40B4-BE49-F238E27FC236}">
                  <a16:creationId xmlns:a16="http://schemas.microsoft.com/office/drawing/2014/main" id="{EF3F6E6A-8903-442E-A08A-1F965B68C7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8" y="2878"/>
              <a:ext cx="68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B70FE7FA-FB6A-4CBD-85F5-85357C7D12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2" y="2878"/>
              <a:ext cx="25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452524B9-2ACB-4CED-942D-4B0F192E3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0" y="3087"/>
              <a:ext cx="340" cy="2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A0B04F7E-D551-495F-A46B-2B40D14BCF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0" y="3087"/>
              <a:ext cx="340" cy="29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0902F223-65F1-40E3-A59D-4C5D894D66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2" y="3136"/>
              <a:ext cx="177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202F35D8-A02F-490C-97B9-9B66AB69A3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3" y="3136"/>
              <a:ext cx="6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FBC0FD08-0B51-4FEC-90DC-2B21FCA243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7" y="3136"/>
              <a:ext cx="14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6">
              <a:extLst>
                <a:ext uri="{FF2B5EF4-FFF2-40B4-BE49-F238E27FC236}">
                  <a16:creationId xmlns:a16="http://schemas.microsoft.com/office/drawing/2014/main" id="{C84E13DF-1CB0-4074-AE03-6D780FFD11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3229"/>
              <a:ext cx="84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7">
              <a:extLst>
                <a:ext uri="{FF2B5EF4-FFF2-40B4-BE49-F238E27FC236}">
                  <a16:creationId xmlns:a16="http://schemas.microsoft.com/office/drawing/2014/main" id="{34D97D46-81BD-485B-B6B9-673E8ABF54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5" y="3551"/>
              <a:ext cx="340" cy="2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8">
              <a:extLst>
                <a:ext uri="{FF2B5EF4-FFF2-40B4-BE49-F238E27FC236}">
                  <a16:creationId xmlns:a16="http://schemas.microsoft.com/office/drawing/2014/main" id="{6F588F03-BB96-4DB1-A8D1-B6D5264FC2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5" y="3551"/>
              <a:ext cx="340" cy="29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9">
              <a:extLst>
                <a:ext uri="{FF2B5EF4-FFF2-40B4-BE49-F238E27FC236}">
                  <a16:creationId xmlns:a16="http://schemas.microsoft.com/office/drawing/2014/main" id="{CF21CB5B-E0AE-4838-8AF8-1D3EFEF914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7" y="3599"/>
              <a:ext cx="177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0">
              <a:extLst>
                <a:ext uri="{FF2B5EF4-FFF2-40B4-BE49-F238E27FC236}">
                  <a16:creationId xmlns:a16="http://schemas.microsoft.com/office/drawing/2014/main" id="{7729DB42-4B10-4E3D-86BA-2C98E39027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8" y="3599"/>
              <a:ext cx="67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1">
              <a:extLst>
                <a:ext uri="{FF2B5EF4-FFF2-40B4-BE49-F238E27FC236}">
                  <a16:creationId xmlns:a16="http://schemas.microsoft.com/office/drawing/2014/main" id="{75BED033-B3BD-4699-81A7-784E78F16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1" y="3599"/>
              <a:ext cx="14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2">
              <a:extLst>
                <a:ext uri="{FF2B5EF4-FFF2-40B4-BE49-F238E27FC236}">
                  <a16:creationId xmlns:a16="http://schemas.microsoft.com/office/drawing/2014/main" id="{048C82E4-5CC4-402C-9191-2534F4B03C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7" y="3693"/>
              <a:ext cx="8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3">
              <a:extLst>
                <a:ext uri="{FF2B5EF4-FFF2-40B4-BE49-F238E27FC236}">
                  <a16:creationId xmlns:a16="http://schemas.microsoft.com/office/drawing/2014/main" id="{3F7BCE0F-2994-43A1-A233-78E8B659AB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5" y="3199"/>
              <a:ext cx="190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4">
              <a:extLst>
                <a:ext uri="{FF2B5EF4-FFF2-40B4-BE49-F238E27FC236}">
                  <a16:creationId xmlns:a16="http://schemas.microsoft.com/office/drawing/2014/main" id="{B85DE912-0FF5-46D9-BAA6-0B33C5908C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8" y="3199"/>
              <a:ext cx="84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5">
              <a:extLst>
                <a:ext uri="{FF2B5EF4-FFF2-40B4-BE49-F238E27FC236}">
                  <a16:creationId xmlns:a16="http://schemas.microsoft.com/office/drawing/2014/main" id="{23B29813-EB4E-402F-95F9-F9F45651E4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5" y="3663"/>
              <a:ext cx="190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6">
              <a:extLst>
                <a:ext uri="{FF2B5EF4-FFF2-40B4-BE49-F238E27FC236}">
                  <a16:creationId xmlns:a16="http://schemas.microsoft.com/office/drawing/2014/main" id="{0CA09377-2664-4CF0-BF68-B997C68397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8" y="3663"/>
              <a:ext cx="84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Line 37">
              <a:extLst>
                <a:ext uri="{FF2B5EF4-FFF2-40B4-BE49-F238E27FC236}">
                  <a16:creationId xmlns:a16="http://schemas.microsoft.com/office/drawing/2014/main" id="{8C066D75-9EE1-406E-BC70-806C14296E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9" y="3335"/>
              <a:ext cx="2011" cy="0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8">
              <a:extLst>
                <a:ext uri="{FF2B5EF4-FFF2-40B4-BE49-F238E27FC236}">
                  <a16:creationId xmlns:a16="http://schemas.microsoft.com/office/drawing/2014/main" id="{B0C95412-382D-4FE1-972E-048795250F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9" y="3314"/>
              <a:ext cx="21" cy="42"/>
            </a:xfrm>
            <a:custGeom>
              <a:avLst/>
              <a:gdLst>
                <a:gd name="T0" fmla="*/ 0 w 21"/>
                <a:gd name="T1" fmla="*/ 42 h 42"/>
                <a:gd name="T2" fmla="*/ 21 w 21"/>
                <a:gd name="T3" fmla="*/ 21 h 42"/>
                <a:gd name="T4" fmla="*/ 0 w 21"/>
                <a:gd name="T5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42">
                  <a:moveTo>
                    <a:pt x="0" y="42"/>
                  </a:moveTo>
                  <a:lnTo>
                    <a:pt x="21" y="21"/>
                  </a:lnTo>
                  <a:lnTo>
                    <a:pt x="0" y="0"/>
                  </a:lnTo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Line 39">
              <a:extLst>
                <a:ext uri="{FF2B5EF4-FFF2-40B4-BE49-F238E27FC236}">
                  <a16:creationId xmlns:a16="http://schemas.microsoft.com/office/drawing/2014/main" id="{59A0D6E9-0F4A-476E-8CA3-3648D5CB40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9" y="3800"/>
              <a:ext cx="2011" cy="0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0">
              <a:extLst>
                <a:ext uri="{FF2B5EF4-FFF2-40B4-BE49-F238E27FC236}">
                  <a16:creationId xmlns:a16="http://schemas.microsoft.com/office/drawing/2014/main" id="{3D442C1B-5951-41CE-BE54-3D539D5EF6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9" y="3778"/>
              <a:ext cx="21" cy="43"/>
            </a:xfrm>
            <a:custGeom>
              <a:avLst/>
              <a:gdLst>
                <a:gd name="T0" fmla="*/ 0 w 21"/>
                <a:gd name="T1" fmla="*/ 43 h 43"/>
                <a:gd name="T2" fmla="*/ 21 w 21"/>
                <a:gd name="T3" fmla="*/ 22 h 43"/>
                <a:gd name="T4" fmla="*/ 0 w 21"/>
                <a:gd name="T5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43">
                  <a:moveTo>
                    <a:pt x="0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3374068B-1AE6-4533-A7D0-F3F4693A6C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8" y="3159"/>
              <a:ext cx="601" cy="17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42">
              <a:extLst>
                <a:ext uri="{FF2B5EF4-FFF2-40B4-BE49-F238E27FC236}">
                  <a16:creationId xmlns:a16="http://schemas.microsoft.com/office/drawing/2014/main" id="{9D996B73-32D3-4E30-BD3E-EB43CD2705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8" y="3159"/>
              <a:ext cx="601" cy="17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43">
              <a:extLst>
                <a:ext uri="{FF2B5EF4-FFF2-40B4-BE49-F238E27FC236}">
                  <a16:creationId xmlns:a16="http://schemas.microsoft.com/office/drawing/2014/main" id="{B2CAE00A-63DD-4AFB-BC3B-23C6AD1211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7" y="3195"/>
              <a:ext cx="502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Disassociation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4">
              <a:extLst>
                <a:ext uri="{FF2B5EF4-FFF2-40B4-BE49-F238E27FC236}">
                  <a16:creationId xmlns:a16="http://schemas.microsoft.com/office/drawing/2014/main" id="{EB13C96C-F432-4E9D-95E5-8E611D2832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2" y="3623"/>
              <a:ext cx="600" cy="17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45">
              <a:extLst>
                <a:ext uri="{FF2B5EF4-FFF2-40B4-BE49-F238E27FC236}">
                  <a16:creationId xmlns:a16="http://schemas.microsoft.com/office/drawing/2014/main" id="{BD8B8E8C-46CE-47CE-A748-434EDCB17D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2" y="3623"/>
              <a:ext cx="600" cy="17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46">
              <a:extLst>
                <a:ext uri="{FF2B5EF4-FFF2-40B4-BE49-F238E27FC236}">
                  <a16:creationId xmlns:a16="http://schemas.microsoft.com/office/drawing/2014/main" id="{30C098A2-4A68-4714-8952-848E2BC90F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1" y="3661"/>
              <a:ext cx="501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Disassociation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Line 47">
              <a:extLst>
                <a:ext uri="{FF2B5EF4-FFF2-40B4-BE49-F238E27FC236}">
                  <a16:creationId xmlns:a16="http://schemas.microsoft.com/office/drawing/2014/main" id="{340C0892-BA1B-4514-A85B-A2E6CD1576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6" y="3797"/>
              <a:ext cx="0" cy="175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8">
              <a:extLst>
                <a:ext uri="{FF2B5EF4-FFF2-40B4-BE49-F238E27FC236}">
                  <a16:creationId xmlns:a16="http://schemas.microsoft.com/office/drawing/2014/main" id="{EF903B29-E8B2-46F3-A885-1984DFC1B8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5" y="3797"/>
              <a:ext cx="42" cy="21"/>
            </a:xfrm>
            <a:custGeom>
              <a:avLst/>
              <a:gdLst>
                <a:gd name="T0" fmla="*/ 42 w 42"/>
                <a:gd name="T1" fmla="*/ 21 h 21"/>
                <a:gd name="T2" fmla="*/ 21 w 42"/>
                <a:gd name="T3" fmla="*/ 0 h 21"/>
                <a:gd name="T4" fmla="*/ 0 w 42"/>
                <a:gd name="T5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1">
                  <a:moveTo>
                    <a:pt x="42" y="21"/>
                  </a:moveTo>
                  <a:lnTo>
                    <a:pt x="21" y="0"/>
                  </a:lnTo>
                  <a:lnTo>
                    <a:pt x="0" y="21"/>
                  </a:lnTo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49">
              <a:extLst>
                <a:ext uri="{FF2B5EF4-FFF2-40B4-BE49-F238E27FC236}">
                  <a16:creationId xmlns:a16="http://schemas.microsoft.com/office/drawing/2014/main" id="{C18F35DB-FF31-467F-8830-5A146E3F08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9" y="3966"/>
              <a:ext cx="855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Replayed by the attacker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48124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376B8-C9E6-4018-9F45-BF777A626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of GTK/IGTK/BIGTK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45A19-210A-437D-8902-7BD6E56F9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Even if AP MLD uses different MAC addresses across links, there are still benefits for using different GTK/IGTK/BIGTK across links</a:t>
            </a:r>
          </a:p>
          <a:p>
            <a:pPr lvl="1"/>
            <a:r>
              <a:rPr lang="en-US" dirty="0"/>
              <a:t>Refreshing key in one link due to whatever reasons does not require key refreshing in other links =&gt; keep security domain separate</a:t>
            </a:r>
          </a:p>
          <a:p>
            <a:pPr lvl="1"/>
            <a:r>
              <a:rPr lang="en-US" dirty="0"/>
              <a:t>Managing different key in different links does not require coordination of PN assignment =&gt; keep implementation simple</a:t>
            </a:r>
          </a:p>
          <a:p>
            <a:r>
              <a:rPr lang="en-US" dirty="0"/>
              <a:t>We propose that different GTK/IGTK/BIGTK across links shall be allowed for multi-link operations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E1AD85-7D51-4799-B505-97D064EB2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6AA740-58A5-41EB-AC53-5DC66137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47029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67CFF-4364-4281-8397-2078C101A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Delivery of GTK/IGTK/BIGTK across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14776-35A4-49F7-BBDF-412A086DB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Current spec does not mandate generating method for GTK/IGTK/BIGTK, and AP MLD can just generate multiple random values for different keys across links</a:t>
            </a:r>
          </a:p>
          <a:p>
            <a:r>
              <a:rPr lang="en-US" sz="1600" dirty="0"/>
              <a:t>To avoid multiple 4-way handshakes or group key handshakes, we propose to deliver different GTK/IGTK/BIGTK in one 4-way handshake or group key handshake.</a:t>
            </a:r>
          </a:p>
          <a:p>
            <a:pPr lvl="1"/>
            <a:r>
              <a:rPr lang="en-US" sz="1400" dirty="0"/>
              <a:t>Design multi-link GTK/IGTK/BIGTK KDE with link ID field</a:t>
            </a:r>
          </a:p>
          <a:p>
            <a:pPr lvl="1"/>
            <a:r>
              <a:rPr lang="en-US" sz="1400" dirty="0"/>
              <a:t>Put the multi-link GTK/IGTK/BIGTK KDE in message 3 of 4-way handshake or message 1 of group key handshake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5BAF2A-C457-422C-B3C2-45EE978C8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66C966-F1B1-4406-8A0E-9C3B03093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297F2BB-311B-4BA6-B8B0-81FECAD06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708" y="4042027"/>
            <a:ext cx="2520280" cy="23272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49D66A6-2B72-4557-B323-313B926C15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9014" y="4029694"/>
            <a:ext cx="2698714" cy="1672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361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9D4EF-C8A4-4E2B-AD9F-45EF837EB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for PTK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5955D-B263-47E8-AADD-056C946D9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4679875" cy="4114800"/>
          </a:xfrm>
        </p:spPr>
        <p:txBody>
          <a:bodyPr/>
          <a:lstStyle/>
          <a:p>
            <a:r>
              <a:rPr lang="en-US" sz="2000" dirty="0"/>
              <a:t>The question of same or different PTK across links has to be considered together with the design of handling TID reordering across links</a:t>
            </a:r>
          </a:p>
          <a:p>
            <a:pPr lvl="1"/>
            <a:r>
              <a:rPr lang="en-US" sz="1800" dirty="0"/>
              <a:t>The current spec mandates that replay attack check has to be done after reordering is done</a:t>
            </a:r>
          </a:p>
          <a:p>
            <a:r>
              <a:rPr lang="en-US" sz="2000" dirty="0"/>
              <a:t>Shared SN space across links has been agreed in the current SFD</a:t>
            </a:r>
          </a:p>
          <a:p>
            <a:r>
              <a:rPr lang="en-US" sz="2000" dirty="0"/>
              <a:t>One shared receive reordering buffer of a TID across links is the natural result when we have shared SN space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5A66DA-2263-4014-B97B-FDF7D1EBF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C75537-BCBD-4E87-A8D7-173F86501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752898-57E0-4B81-96EF-D8E2E40516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5741" y="2341375"/>
            <a:ext cx="3078184" cy="341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842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AE90F-BE22-422F-9270-C9B8D6E4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for PTK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F3831-3C84-44F4-BEFC-C85159B9A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example below demonstrates that if we have different PN space, i.e., different PTK, across links, MPDU may be dropped based on the current replay detection</a:t>
            </a:r>
          </a:p>
          <a:p>
            <a:pPr lvl="1"/>
            <a:r>
              <a:rPr lang="en-US" sz="1600" dirty="0"/>
              <a:t>To resolve the problem, coordination of PN assignment across links is required, and the benefits of simplifying implementation using different PTK vanishes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DB29CC-D016-4001-9855-BB5069A37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F19616-4D08-45B8-914E-5EB8A9ECA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995CE1B-9DA3-4AC3-AFED-35E7514091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5719" y="3725020"/>
            <a:ext cx="4968552" cy="246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70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for Same PTK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To have same PTK under same/different MAC address across links, we need to have same PMKSA (i.e., same PMK) and same PTKSA</a:t>
            </a:r>
          </a:p>
          <a:p>
            <a:pPr lvl="1"/>
            <a:r>
              <a:rPr lang="en-US" sz="1600" dirty="0"/>
              <a:t>PMKSA is created based on AS (EAP method) or PSK (SAE method)</a:t>
            </a:r>
          </a:p>
          <a:p>
            <a:pPr lvl="1"/>
            <a:r>
              <a:rPr lang="en-US" sz="1600" dirty="0"/>
              <a:t>PTKSA is created based on 4-way handshake or FILS authentication</a:t>
            </a:r>
          </a:p>
          <a:p>
            <a:r>
              <a:rPr lang="en-US" sz="1800" dirty="0"/>
              <a:t>We think this can be achieved by</a:t>
            </a:r>
          </a:p>
          <a:p>
            <a:pPr lvl="1"/>
            <a:r>
              <a:rPr lang="en-US" sz="1600" dirty="0"/>
              <a:t>For both methods, consider the negotiation between two MLDs rather than two STAs</a:t>
            </a:r>
          </a:p>
          <a:p>
            <a:pPr lvl="2"/>
            <a:r>
              <a:rPr lang="en-US" sz="1400" dirty="0"/>
              <a:t>For EAP method, use the MLD address for calculation of PMKID (under EAP method), </a:t>
            </a:r>
          </a:p>
          <a:p>
            <a:pPr lvl="2"/>
            <a:r>
              <a:rPr lang="en-US" sz="1400" dirty="0"/>
              <a:t>For SAE method, change &lt;password, STA-A-MAC, STA-BMAC&gt; tuple to &lt;password, address of AP MLD, address of non-AP MLD&gt; tuple</a:t>
            </a:r>
          </a:p>
          <a:p>
            <a:pPr lvl="1"/>
            <a:r>
              <a:rPr lang="en-US" sz="1600" dirty="0"/>
              <a:t>For PTK calculation, replace AA as the address of AP MLD and replace SPA as the address of non-AP MLD</a:t>
            </a:r>
          </a:p>
          <a:p>
            <a:pPr lvl="1"/>
            <a:r>
              <a:rPr lang="en-US" sz="1600" dirty="0"/>
              <a:t>For FILS authentication, replace AP-BSSID/STA-MAC with address of corresponding MLD address in the procedure</a:t>
            </a:r>
          </a:p>
          <a:p>
            <a:pPr lvl="1"/>
            <a:r>
              <a:rPr lang="en-US" sz="1600" dirty="0"/>
              <a:t>Address of MLD needs to be conveyed in the air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580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60277</TotalTime>
  <Words>1424</Words>
  <Application>Microsoft Office PowerPoint</Application>
  <PresentationFormat>On-screen Show (4:3)</PresentationFormat>
  <Paragraphs>193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Qualcomm Office Regular</vt:lpstr>
      <vt:lpstr>Qualcomm Regular</vt:lpstr>
      <vt:lpstr>Arial</vt:lpstr>
      <vt:lpstr>Calibri</vt:lpstr>
      <vt:lpstr>Times New Roman</vt:lpstr>
      <vt:lpstr>802-11-Submission</vt:lpstr>
      <vt:lpstr>Multi-link Security Consideration</vt:lpstr>
      <vt:lpstr>Background</vt:lpstr>
      <vt:lpstr>Scope of Multi-link Security Consideration </vt:lpstr>
      <vt:lpstr>Consideration of GTK/IGTK/BIGTK</vt:lpstr>
      <vt:lpstr>Consideration of GTK/IGTK/BIGTK</vt:lpstr>
      <vt:lpstr>Delivery of GTK/IGTK/BIGTK across links</vt:lpstr>
      <vt:lpstr>Consideration for PTK</vt:lpstr>
      <vt:lpstr>Consideration for PTK</vt:lpstr>
      <vt:lpstr>Proposal for Same PTK</vt:lpstr>
      <vt:lpstr>Conclusion</vt:lpstr>
      <vt:lpstr>Straw Poll #1</vt:lpstr>
      <vt:lpstr>Straw Poll #2</vt:lpstr>
      <vt:lpstr>Straw Poll #3</vt:lpstr>
      <vt:lpstr>Motion # 1</vt:lpstr>
      <vt:lpstr>Reference</vt:lpstr>
      <vt:lpstr>Backup</vt:lpstr>
      <vt:lpstr>Backup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2423</cp:revision>
  <cp:lastPrinted>1998-02-10T13:28:06Z</cp:lastPrinted>
  <dcterms:created xsi:type="dcterms:W3CDTF">2004-12-02T14:01:45Z</dcterms:created>
  <dcterms:modified xsi:type="dcterms:W3CDTF">2020-05-11T21:01:33Z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b9276623-83bf-4298-a025-84a3584e8d53</vt:lpwstr>
  </property>
  <property fmtid="{D5CDD505-2E9C-101B-9397-08002B2CF9AE}" pid="4" name="CTP_TimeStamp">
    <vt:lpwstr>2020-05-11 21:01:33Z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