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31" r:id="rId2"/>
    <p:sldId id="1018" r:id="rId3"/>
    <p:sldId id="1019" r:id="rId4"/>
    <p:sldId id="1020" r:id="rId5"/>
    <p:sldId id="1021" r:id="rId6"/>
    <p:sldId id="1022" r:id="rId7"/>
    <p:sldId id="1023" r:id="rId8"/>
    <p:sldId id="1024" r:id="rId9"/>
    <p:sldId id="988" r:id="rId10"/>
    <p:sldId id="1025" r:id="rId11"/>
    <p:sldId id="1013" r:id="rId12"/>
    <p:sldId id="1012" r:id="rId13"/>
    <p:sldId id="1026" r:id="rId14"/>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42" autoAdjust="0"/>
    <p:restoredTop sz="91289" autoAdjust="0"/>
  </p:normalViewPr>
  <p:slideViewPr>
    <p:cSldViewPr>
      <p:cViewPr varScale="1">
        <p:scale>
          <a:sx n="61" d="100"/>
          <a:sy n="61" d="100"/>
        </p:scale>
        <p:origin x="1244" y="5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5BBD4055-202F-46DB-9486-BD49C6FC6D52}" type="slidenum">
              <a:rPr lang="en-GB" altLang="en-US" smtClean="0"/>
              <a:pPr>
                <a:spcBef>
                  <a:spcPct val="0"/>
                </a:spcBef>
              </a:pPr>
              <a:t>1</a:t>
            </a:fld>
            <a:endParaRPr lang="en-GB" altLang="en-US" dirty="0"/>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3095799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3510790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878446" cy="276999"/>
          </a:xfrm>
        </p:spPr>
        <p:txBody>
          <a:bodyPr/>
          <a:lstStyle>
            <a:lvl1pPr>
              <a:defRPr/>
            </a:lvl1pPr>
          </a:lstStyle>
          <a:p>
            <a:pPr>
              <a:defRPr/>
            </a:pPr>
            <a:r>
              <a:rPr lang="en-US" altLang="en-US" dirty="0"/>
              <a:t>Oct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dirty="0"/>
              <a:t>Slide </a:t>
            </a:r>
            <a:fld id="{54724FB4-94AE-4750-B841-108DEBC86DEF}" type="slidenum">
              <a:rPr lang="en-GB" altLang="en-US"/>
              <a:pPr>
                <a:defRPr/>
              </a:pPr>
              <a:t>‹#›</a:t>
            </a:fld>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1/8/2020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dirty="0"/>
              <a:t>Sameer </a:t>
            </a:r>
            <a:r>
              <a:rPr lang="en-GB" dirty="0" err="1"/>
              <a:t>Vermani</a:t>
            </a:r>
            <a:r>
              <a:rPr lang="en-GB" dirty="0"/>
              <a:t>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Oct 2019</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dirty="0"/>
              <a:t>Slide </a:t>
            </a:r>
            <a:fld id="{B49C4EAE-3D00-4EB7-8462-25329E061374}" type="slidenum">
              <a:rPr lang="en-GB" altLang="en-US"/>
              <a:pPr>
                <a:defRPr/>
              </a:pPr>
              <a:t>‹#›</a:t>
            </a:fld>
            <a:endParaRPr lang="en-GB" altLang="en-US" dirty="0"/>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802.11-19/1822r1</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9B20EFD3-9F87-4CC4-BE12-53B84810E182}" type="slidenum">
              <a:rPr lang="en-GB" altLang="en-US" sz="1200" b="0" smtClean="0"/>
              <a:pPr>
                <a:spcBef>
                  <a:spcPct val="0"/>
                </a:spcBef>
                <a:buFontTx/>
                <a:buNone/>
              </a:pPr>
              <a:t>1</a:t>
            </a:fld>
            <a:endParaRPr lang="en-GB" altLang="en-US" sz="1200" b="0" dirty="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solidFill>
                  <a:schemeClr val="tx1"/>
                </a:solidFill>
              </a:rPr>
              <a:t>Multi-link </a:t>
            </a:r>
            <a:r>
              <a:rPr lang="en-GB" altLang="en-US" dirty="0"/>
              <a:t>Security Consideration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2019-11-5</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29003703"/>
              </p:ext>
            </p:extLst>
          </p:nvPr>
        </p:nvGraphicFramePr>
        <p:xfrm>
          <a:off x="1152525" y="2998720"/>
          <a:ext cx="7391400" cy="280789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Ouzieli Ido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algn="ctr"/>
                      <a:r>
                        <a:rPr lang="en-US" sz="1100" kern="1200" dirty="0">
                          <a:solidFill>
                            <a:schemeClr val="dk1"/>
                          </a:solidFill>
                          <a:latin typeface="+mn-lt"/>
                          <a:ea typeface="+mn-ea"/>
                          <a:cs typeface="+mn-cs"/>
                        </a:rPr>
                        <a:t>Bravo Daniel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Epstein Avner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Schreiber Ofer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Robert Stacey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403590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Carlos Cordeiro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2516690"/>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dirty="0"/>
              <a:t>Po-Kai Huang (Intel)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568EE-74C9-47D5-B978-A6F7D91A31C1}"/>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BB3A3835-36AD-4A6E-9B00-F8CDB61A220D}"/>
              </a:ext>
            </a:extLst>
          </p:cNvPr>
          <p:cNvSpPr>
            <a:spLocks noGrp="1"/>
          </p:cNvSpPr>
          <p:nvPr>
            <p:ph idx="1"/>
          </p:nvPr>
        </p:nvSpPr>
        <p:spPr/>
        <p:txBody>
          <a:bodyPr/>
          <a:lstStyle/>
          <a:p>
            <a:r>
              <a:rPr lang="en-US" dirty="0"/>
              <a:t>We propose to have different GTK/IGTK/BIGTK across links to avoid replay attack across links, enable separate security domain, and simplify implementation</a:t>
            </a:r>
          </a:p>
          <a:p>
            <a:pPr lvl="1"/>
            <a:r>
              <a:rPr lang="en-US" dirty="0"/>
              <a:t>Have one 4-way handshake or group key handshake to deliver the different keys across links</a:t>
            </a:r>
          </a:p>
          <a:p>
            <a:r>
              <a:rPr lang="en-US" dirty="0"/>
              <a:t>We propose to have PTK and PN space across links to accompany the design of having one receive reordering buffer across links</a:t>
            </a:r>
          </a:p>
          <a:p>
            <a:pPr lvl="1"/>
            <a:r>
              <a:rPr lang="en-US" dirty="0"/>
              <a:t>Use the MLD address to compute the PMK and PTK</a:t>
            </a:r>
          </a:p>
          <a:p>
            <a:endParaRPr lang="en-US" dirty="0"/>
          </a:p>
        </p:txBody>
      </p:sp>
      <p:sp>
        <p:nvSpPr>
          <p:cNvPr id="4" name="Footer Placeholder 3">
            <a:extLst>
              <a:ext uri="{FF2B5EF4-FFF2-40B4-BE49-F238E27FC236}">
                <a16:creationId xmlns:a16="http://schemas.microsoft.com/office/drawing/2014/main" id="{358FBE58-EBA5-43ED-8938-2F5EA38788F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769B627-3C45-48F6-A3F7-91C59A1A3CB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dirty="0"/>
          </a:p>
        </p:txBody>
      </p:sp>
    </p:spTree>
    <p:extLst>
      <p:ext uri="{BB962C8B-B14F-4D97-AF65-F5344CB8AC3E}">
        <p14:creationId xmlns:p14="http://schemas.microsoft.com/office/powerpoint/2010/main" val="1343717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DF949-2AE0-4CD8-979C-F8BCE38B40F9}"/>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D68FA0BB-1F0F-4A4A-92EA-E0D268498234}"/>
              </a:ext>
            </a:extLst>
          </p:cNvPr>
          <p:cNvSpPr>
            <a:spLocks noGrp="1"/>
          </p:cNvSpPr>
          <p:nvPr>
            <p:ph idx="1"/>
          </p:nvPr>
        </p:nvSpPr>
        <p:spPr/>
        <p:txBody>
          <a:bodyPr/>
          <a:lstStyle/>
          <a:p>
            <a:r>
              <a:rPr lang="en-US" dirty="0"/>
              <a:t>After multi-link setup between two MLDs, do you support to use different GTK/IGTK/BIGTK in different links with different PN space?</a:t>
            </a:r>
          </a:p>
          <a:p>
            <a:pPr lvl="1"/>
            <a:r>
              <a:rPr lang="en-US" dirty="0"/>
              <a:t>GTK/IGTK/BIGTK in different links are delivered in one 4-way handshake</a:t>
            </a:r>
          </a:p>
          <a:p>
            <a:endParaRPr lang="en-US" dirty="0"/>
          </a:p>
        </p:txBody>
      </p:sp>
      <p:sp>
        <p:nvSpPr>
          <p:cNvPr id="4" name="Footer Placeholder 3">
            <a:extLst>
              <a:ext uri="{FF2B5EF4-FFF2-40B4-BE49-F238E27FC236}">
                <a16:creationId xmlns:a16="http://schemas.microsoft.com/office/drawing/2014/main" id="{594C2FDB-E608-4F01-993B-CEAC4A0DCED7}"/>
              </a:ext>
            </a:extLst>
          </p:cNvPr>
          <p:cNvSpPr>
            <a:spLocks noGrp="1"/>
          </p:cNvSpPr>
          <p:nvPr>
            <p:ph type="ftr" sz="quarter" idx="11"/>
          </p:nvPr>
        </p:nvSpPr>
        <p:spPr/>
        <p:txBody>
          <a:bodyPr/>
          <a:lstStyle/>
          <a:p>
            <a:pPr>
              <a:defRPr/>
            </a:pPr>
            <a:r>
              <a:rPr lang="en-GB" dirty="0"/>
              <a:t>Po-Kai Huang (Intel)</a:t>
            </a:r>
          </a:p>
        </p:txBody>
      </p:sp>
      <p:sp>
        <p:nvSpPr>
          <p:cNvPr id="5" name="Slide Number Placeholder 4">
            <a:extLst>
              <a:ext uri="{FF2B5EF4-FFF2-40B4-BE49-F238E27FC236}">
                <a16:creationId xmlns:a16="http://schemas.microsoft.com/office/drawing/2014/main" id="{F7DB1583-EEAA-4CF5-B8F9-5D5C8057EF14}"/>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11</a:t>
            </a:fld>
            <a:endParaRPr lang="en-GB" altLang="en-US" dirty="0"/>
          </a:p>
        </p:txBody>
      </p:sp>
    </p:spTree>
    <p:extLst>
      <p:ext uri="{BB962C8B-B14F-4D97-AF65-F5344CB8AC3E}">
        <p14:creationId xmlns:p14="http://schemas.microsoft.com/office/powerpoint/2010/main" val="238749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9820B-6ADC-4BAB-9D07-42E2D2D49C74}"/>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DE918349-3C15-49EE-9046-915B0DC5AC09}"/>
              </a:ext>
            </a:extLst>
          </p:cNvPr>
          <p:cNvSpPr>
            <a:spLocks noGrp="1"/>
          </p:cNvSpPr>
          <p:nvPr>
            <p:ph idx="1"/>
          </p:nvPr>
        </p:nvSpPr>
        <p:spPr/>
        <p:txBody>
          <a:bodyPr/>
          <a:lstStyle/>
          <a:p>
            <a:r>
              <a:rPr lang="en-US" dirty="0"/>
              <a:t>After multi-link setup between two MLDs, do you support to use same PMK and PTK across links with same PN space and use the MLD MAC addresses to compute PMK and PTK?</a:t>
            </a:r>
          </a:p>
          <a:p>
            <a:pPr marL="0" indent="0">
              <a:buNone/>
            </a:pPr>
            <a:endParaRPr lang="en-US" dirty="0"/>
          </a:p>
          <a:p>
            <a:endParaRPr lang="en-US" dirty="0"/>
          </a:p>
        </p:txBody>
      </p:sp>
      <p:sp>
        <p:nvSpPr>
          <p:cNvPr id="4" name="Footer Placeholder 3">
            <a:extLst>
              <a:ext uri="{FF2B5EF4-FFF2-40B4-BE49-F238E27FC236}">
                <a16:creationId xmlns:a16="http://schemas.microsoft.com/office/drawing/2014/main" id="{93F31006-B664-46F5-8BD8-2F375BD3A4C1}"/>
              </a:ext>
            </a:extLst>
          </p:cNvPr>
          <p:cNvSpPr>
            <a:spLocks noGrp="1"/>
          </p:cNvSpPr>
          <p:nvPr>
            <p:ph type="ftr" sz="quarter" idx="11"/>
          </p:nvPr>
        </p:nvSpPr>
        <p:spPr/>
        <p:txBody>
          <a:bodyPr/>
          <a:lstStyle/>
          <a:p>
            <a:pPr>
              <a:defRPr/>
            </a:pPr>
            <a:r>
              <a:rPr lang="en-GB" dirty="0"/>
              <a:t>Po-Kai Huang (Intel)</a:t>
            </a:r>
          </a:p>
        </p:txBody>
      </p:sp>
      <p:sp>
        <p:nvSpPr>
          <p:cNvPr id="5" name="Slide Number Placeholder 4">
            <a:extLst>
              <a:ext uri="{FF2B5EF4-FFF2-40B4-BE49-F238E27FC236}">
                <a16:creationId xmlns:a16="http://schemas.microsoft.com/office/drawing/2014/main" id="{7FE2EF3B-8881-48EF-BEA7-CABC2418994A}"/>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12</a:t>
            </a:fld>
            <a:endParaRPr lang="en-GB" altLang="en-US" dirty="0"/>
          </a:p>
        </p:txBody>
      </p:sp>
    </p:spTree>
    <p:extLst>
      <p:ext uri="{BB962C8B-B14F-4D97-AF65-F5344CB8AC3E}">
        <p14:creationId xmlns:p14="http://schemas.microsoft.com/office/powerpoint/2010/main" val="2619483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C8CB0-D2DA-4646-AB19-9E8F18A7594C}"/>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97D34B7E-D6AD-4749-A0D3-1C13E62D52E5}"/>
              </a:ext>
            </a:extLst>
          </p:cNvPr>
          <p:cNvSpPr>
            <a:spLocks noGrp="1"/>
          </p:cNvSpPr>
          <p:nvPr>
            <p:ph idx="1"/>
          </p:nvPr>
        </p:nvSpPr>
        <p:spPr/>
        <p:txBody>
          <a:bodyPr/>
          <a:lstStyle/>
          <a:p>
            <a:r>
              <a:rPr lang="en-US" dirty="0"/>
              <a:t>[1] 19/773r8 Multi-link Operation Framework</a:t>
            </a:r>
          </a:p>
          <a:p>
            <a:r>
              <a:rPr lang="en-US" dirty="0"/>
              <a:t>[2] 19/822r9 Extremely Efficient Multi-band Operation</a:t>
            </a:r>
          </a:p>
          <a:p>
            <a:pPr marL="0" indent="0">
              <a:buNone/>
            </a:pPr>
            <a:endParaRPr lang="en-US" dirty="0"/>
          </a:p>
          <a:p>
            <a:endParaRPr lang="en-US" dirty="0"/>
          </a:p>
        </p:txBody>
      </p:sp>
      <p:sp>
        <p:nvSpPr>
          <p:cNvPr id="4" name="Footer Placeholder 3">
            <a:extLst>
              <a:ext uri="{FF2B5EF4-FFF2-40B4-BE49-F238E27FC236}">
                <a16:creationId xmlns:a16="http://schemas.microsoft.com/office/drawing/2014/main" id="{1941B0FE-1EC8-4B25-975D-A7336864632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003C96A-5CC2-48EF-9345-A74D0FB4D08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dirty="0"/>
          </a:p>
        </p:txBody>
      </p:sp>
    </p:spTree>
    <p:extLst>
      <p:ext uri="{BB962C8B-B14F-4D97-AF65-F5344CB8AC3E}">
        <p14:creationId xmlns:p14="http://schemas.microsoft.com/office/powerpoint/2010/main" val="2249218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B1C0B-2EAB-4626-8E29-329FB8D1BDFE}"/>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282EB8A0-4488-4177-8207-7EDDA17BC9CA}"/>
              </a:ext>
            </a:extLst>
          </p:cNvPr>
          <p:cNvSpPr>
            <a:spLocks noGrp="1"/>
          </p:cNvSpPr>
          <p:nvPr>
            <p:ph idx="1"/>
          </p:nvPr>
        </p:nvSpPr>
        <p:spPr/>
        <p:txBody>
          <a:bodyPr/>
          <a:lstStyle/>
          <a:p>
            <a:r>
              <a:rPr lang="en-US" dirty="0"/>
              <a:t>Multi-link framework and setup has been discussed [1,2]</a:t>
            </a:r>
          </a:p>
          <a:p>
            <a:r>
              <a:rPr lang="en-US" dirty="0"/>
              <a:t>We discuss the security consideration in this presentation</a:t>
            </a:r>
          </a:p>
          <a:p>
            <a:endParaRPr lang="en-US" dirty="0"/>
          </a:p>
        </p:txBody>
      </p:sp>
      <p:sp>
        <p:nvSpPr>
          <p:cNvPr id="4" name="Footer Placeholder 3">
            <a:extLst>
              <a:ext uri="{FF2B5EF4-FFF2-40B4-BE49-F238E27FC236}">
                <a16:creationId xmlns:a16="http://schemas.microsoft.com/office/drawing/2014/main" id="{89FF3D9F-8DD6-4871-A8B6-B5D110515C8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18543FD-B20D-4A2B-A434-04886C72294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dirty="0"/>
          </a:p>
        </p:txBody>
      </p:sp>
      <p:grpSp>
        <p:nvGrpSpPr>
          <p:cNvPr id="6" name="Group 5">
            <a:extLst>
              <a:ext uri="{FF2B5EF4-FFF2-40B4-BE49-F238E27FC236}">
                <a16:creationId xmlns:a16="http://schemas.microsoft.com/office/drawing/2014/main" id="{E634D362-CFE0-4B9F-A808-35A556FED3B4}"/>
              </a:ext>
            </a:extLst>
          </p:cNvPr>
          <p:cNvGrpSpPr/>
          <p:nvPr/>
        </p:nvGrpSpPr>
        <p:grpSpPr>
          <a:xfrm>
            <a:off x="435508" y="3506864"/>
            <a:ext cx="5004399" cy="2325037"/>
            <a:chOff x="2644840" y="3778901"/>
            <a:chExt cx="4090746" cy="1512168"/>
          </a:xfrm>
        </p:grpSpPr>
        <p:sp>
          <p:nvSpPr>
            <p:cNvPr id="7" name="Rectangle 6">
              <a:extLst>
                <a:ext uri="{FF2B5EF4-FFF2-40B4-BE49-F238E27FC236}">
                  <a16:creationId xmlns:a16="http://schemas.microsoft.com/office/drawing/2014/main" id="{7602593B-541E-4046-ACAC-C34BA3FDE632}"/>
                </a:ext>
              </a:extLst>
            </p:cNvPr>
            <p:cNvSpPr/>
            <p:nvPr/>
          </p:nvSpPr>
          <p:spPr bwMode="auto">
            <a:xfrm>
              <a:off x="2644840" y="3988636"/>
              <a:ext cx="697409" cy="13024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B4D4FA05-5189-496C-A948-A471CE93B818}"/>
                </a:ext>
              </a:extLst>
            </p:cNvPr>
            <p:cNvSpPr/>
            <p:nvPr/>
          </p:nvSpPr>
          <p:spPr bwMode="auto">
            <a:xfrm>
              <a:off x="5583923" y="3988636"/>
              <a:ext cx="697409" cy="13024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9DA052E1-D7AC-4D0A-8AFD-2AD290BB14AA}"/>
                </a:ext>
              </a:extLst>
            </p:cNvPr>
            <p:cNvSpPr/>
            <p:nvPr/>
          </p:nvSpPr>
          <p:spPr bwMode="auto">
            <a:xfrm>
              <a:off x="2750270" y="4005064"/>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AP1</a:t>
              </a:r>
            </a:p>
          </p:txBody>
        </p:sp>
        <p:sp>
          <p:nvSpPr>
            <p:cNvPr id="10" name="Rectangle 9">
              <a:extLst>
                <a:ext uri="{FF2B5EF4-FFF2-40B4-BE49-F238E27FC236}">
                  <a16:creationId xmlns:a16="http://schemas.microsoft.com/office/drawing/2014/main" id="{F0AB86D4-F7AA-4EA9-9885-197BBB0733A0}"/>
                </a:ext>
              </a:extLst>
            </p:cNvPr>
            <p:cNvSpPr/>
            <p:nvPr/>
          </p:nvSpPr>
          <p:spPr bwMode="auto">
            <a:xfrm>
              <a:off x="2750270" y="4433732"/>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AP2 </a:t>
              </a:r>
            </a:p>
          </p:txBody>
        </p:sp>
        <p:sp>
          <p:nvSpPr>
            <p:cNvPr id="11" name="Rectangle 10">
              <a:extLst>
                <a:ext uri="{FF2B5EF4-FFF2-40B4-BE49-F238E27FC236}">
                  <a16:creationId xmlns:a16="http://schemas.microsoft.com/office/drawing/2014/main" id="{6BA42A66-1671-48FA-88A1-0BDD2F41050C}"/>
                </a:ext>
              </a:extLst>
            </p:cNvPr>
            <p:cNvSpPr/>
            <p:nvPr/>
          </p:nvSpPr>
          <p:spPr bwMode="auto">
            <a:xfrm>
              <a:off x="2750270" y="4905916"/>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AP3</a:t>
              </a:r>
            </a:p>
          </p:txBody>
        </p:sp>
        <p:sp>
          <p:nvSpPr>
            <p:cNvPr id="12" name="Rectangle 11">
              <a:extLst>
                <a:ext uri="{FF2B5EF4-FFF2-40B4-BE49-F238E27FC236}">
                  <a16:creationId xmlns:a16="http://schemas.microsoft.com/office/drawing/2014/main" id="{F2144115-9EB6-4F55-A0F1-BDB882686BB7}"/>
                </a:ext>
              </a:extLst>
            </p:cNvPr>
            <p:cNvSpPr/>
            <p:nvPr/>
          </p:nvSpPr>
          <p:spPr bwMode="auto">
            <a:xfrm>
              <a:off x="5729745" y="4005064"/>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1</a:t>
              </a:r>
            </a:p>
          </p:txBody>
        </p:sp>
        <p:sp>
          <p:nvSpPr>
            <p:cNvPr id="13" name="Rectangle 12">
              <a:extLst>
                <a:ext uri="{FF2B5EF4-FFF2-40B4-BE49-F238E27FC236}">
                  <a16:creationId xmlns:a16="http://schemas.microsoft.com/office/drawing/2014/main" id="{F50EAA49-97EB-4736-9872-983336881F6F}"/>
                </a:ext>
              </a:extLst>
            </p:cNvPr>
            <p:cNvSpPr/>
            <p:nvPr/>
          </p:nvSpPr>
          <p:spPr bwMode="auto">
            <a:xfrm>
              <a:off x="5729745" y="4433732"/>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2</a:t>
              </a:r>
            </a:p>
          </p:txBody>
        </p:sp>
        <p:sp>
          <p:nvSpPr>
            <p:cNvPr id="14" name="Rectangle 13">
              <a:extLst>
                <a:ext uri="{FF2B5EF4-FFF2-40B4-BE49-F238E27FC236}">
                  <a16:creationId xmlns:a16="http://schemas.microsoft.com/office/drawing/2014/main" id="{E47B62B1-DC0C-4F52-86D0-F0C42356DEC5}"/>
                </a:ext>
              </a:extLst>
            </p:cNvPr>
            <p:cNvSpPr/>
            <p:nvPr/>
          </p:nvSpPr>
          <p:spPr bwMode="auto">
            <a:xfrm>
              <a:off x="5729745" y="4905916"/>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3</a:t>
              </a:r>
            </a:p>
          </p:txBody>
        </p:sp>
        <p:sp>
          <p:nvSpPr>
            <p:cNvPr id="15" name="TextBox 20">
              <a:extLst>
                <a:ext uri="{FF2B5EF4-FFF2-40B4-BE49-F238E27FC236}">
                  <a16:creationId xmlns:a16="http://schemas.microsoft.com/office/drawing/2014/main" id="{F1D645CE-2909-4145-878B-2337C933C5D7}"/>
                </a:ext>
              </a:extLst>
            </p:cNvPr>
            <p:cNvSpPr txBox="1"/>
            <p:nvPr/>
          </p:nvSpPr>
          <p:spPr>
            <a:xfrm>
              <a:off x="2673554" y="3778901"/>
              <a:ext cx="1022515" cy="180156"/>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dirty="0"/>
                <a:t>AP MLD</a:t>
              </a:r>
            </a:p>
          </p:txBody>
        </p:sp>
        <p:sp>
          <p:nvSpPr>
            <p:cNvPr id="16" name="TextBox 21">
              <a:extLst>
                <a:ext uri="{FF2B5EF4-FFF2-40B4-BE49-F238E27FC236}">
                  <a16:creationId xmlns:a16="http://schemas.microsoft.com/office/drawing/2014/main" id="{74A8394C-F7F0-4175-A230-06A3BC46BC37}"/>
                </a:ext>
              </a:extLst>
            </p:cNvPr>
            <p:cNvSpPr txBox="1"/>
            <p:nvPr/>
          </p:nvSpPr>
          <p:spPr>
            <a:xfrm>
              <a:off x="5611924" y="3794185"/>
              <a:ext cx="1123662" cy="180156"/>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dirty="0"/>
                <a:t>Non-AP MLD</a:t>
              </a:r>
            </a:p>
          </p:txBody>
        </p:sp>
      </p:grpSp>
      <p:grpSp>
        <p:nvGrpSpPr>
          <p:cNvPr id="17" name="Group 16">
            <a:extLst>
              <a:ext uri="{FF2B5EF4-FFF2-40B4-BE49-F238E27FC236}">
                <a16:creationId xmlns:a16="http://schemas.microsoft.com/office/drawing/2014/main" id="{BDB329A1-3F3B-4437-9557-5497E8A725F1}"/>
              </a:ext>
            </a:extLst>
          </p:cNvPr>
          <p:cNvGrpSpPr/>
          <p:nvPr/>
        </p:nvGrpSpPr>
        <p:grpSpPr>
          <a:xfrm>
            <a:off x="5871963" y="3690496"/>
            <a:ext cx="2876501" cy="2618824"/>
            <a:chOff x="5580112" y="3321813"/>
            <a:chExt cx="3796778" cy="3059515"/>
          </a:xfrm>
        </p:grpSpPr>
        <p:sp>
          <p:nvSpPr>
            <p:cNvPr id="18" name="Rectangle 17">
              <a:extLst>
                <a:ext uri="{FF2B5EF4-FFF2-40B4-BE49-F238E27FC236}">
                  <a16:creationId xmlns:a16="http://schemas.microsoft.com/office/drawing/2014/main" id="{C4187176-B0BB-4611-806C-1F869B1FC31A}"/>
                </a:ext>
              </a:extLst>
            </p:cNvPr>
            <p:cNvSpPr/>
            <p:nvPr/>
          </p:nvSpPr>
          <p:spPr bwMode="auto">
            <a:xfrm>
              <a:off x="7074993" y="3321813"/>
              <a:ext cx="1028426" cy="40246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AP1</a:t>
              </a:r>
            </a:p>
          </p:txBody>
        </p:sp>
        <p:sp>
          <p:nvSpPr>
            <p:cNvPr id="19" name="Rectangle 18">
              <a:extLst>
                <a:ext uri="{FF2B5EF4-FFF2-40B4-BE49-F238E27FC236}">
                  <a16:creationId xmlns:a16="http://schemas.microsoft.com/office/drawing/2014/main" id="{1375EB36-E398-4086-B6BF-FBAC17CB2DED}"/>
                </a:ext>
              </a:extLst>
            </p:cNvPr>
            <p:cNvSpPr/>
            <p:nvPr/>
          </p:nvSpPr>
          <p:spPr bwMode="auto">
            <a:xfrm>
              <a:off x="7074993" y="5899349"/>
              <a:ext cx="877014" cy="4819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Non-AP STA1</a:t>
              </a:r>
            </a:p>
          </p:txBody>
        </p:sp>
        <p:cxnSp>
          <p:nvCxnSpPr>
            <p:cNvPr id="20" name="Straight Arrow Connector 19">
              <a:extLst>
                <a:ext uri="{FF2B5EF4-FFF2-40B4-BE49-F238E27FC236}">
                  <a16:creationId xmlns:a16="http://schemas.microsoft.com/office/drawing/2014/main" id="{C3E549D1-0282-4C72-BB8D-EBFE0EB6B942}"/>
                </a:ext>
              </a:extLst>
            </p:cNvPr>
            <p:cNvCxnSpPr/>
            <p:nvPr/>
          </p:nvCxnSpPr>
          <p:spPr bwMode="auto">
            <a:xfrm flipV="1">
              <a:off x="7293123" y="3911665"/>
              <a:ext cx="0" cy="181764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Arrow Connector 20">
              <a:extLst>
                <a:ext uri="{FF2B5EF4-FFF2-40B4-BE49-F238E27FC236}">
                  <a16:creationId xmlns:a16="http://schemas.microsoft.com/office/drawing/2014/main" id="{3F1A3F33-E5B7-4899-A509-7A8C12319161}"/>
                </a:ext>
              </a:extLst>
            </p:cNvPr>
            <p:cNvCxnSpPr/>
            <p:nvPr/>
          </p:nvCxnSpPr>
          <p:spPr bwMode="auto">
            <a:xfrm>
              <a:off x="7725171" y="3911665"/>
              <a:ext cx="0" cy="181764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Rectangle 21">
              <a:extLst>
                <a:ext uri="{FF2B5EF4-FFF2-40B4-BE49-F238E27FC236}">
                  <a16:creationId xmlns:a16="http://schemas.microsoft.com/office/drawing/2014/main" id="{4D1DD8DF-8D72-44E3-97C8-2D01834CB36D}"/>
                </a:ext>
              </a:extLst>
            </p:cNvPr>
            <p:cNvSpPr/>
            <p:nvPr/>
          </p:nvSpPr>
          <p:spPr bwMode="auto">
            <a:xfrm>
              <a:off x="5580112" y="4418308"/>
              <a:ext cx="1568995" cy="61701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Reques</a:t>
              </a:r>
              <a:r>
                <a:rPr lang="en-US" sz="1000" dirty="0"/>
                <a:t>t frame for multi-link setup</a:t>
              </a:r>
              <a:endParaRPr kumimoji="0" lang="en-US" sz="1000" b="0" i="0" u="none" strike="noStrike" cap="none" normalizeH="0" baseline="0" dirty="0">
                <a:ln>
                  <a:noFill/>
                </a:ln>
                <a:solidFill>
                  <a:schemeClr val="tx1"/>
                </a:solidFill>
                <a:effectLst/>
                <a:latin typeface="Times New Roman" pitchFamily="18" charset="0"/>
              </a:endParaRPr>
            </a:p>
          </p:txBody>
        </p:sp>
        <p:sp>
          <p:nvSpPr>
            <p:cNvPr id="23" name="Rectangle 22">
              <a:extLst>
                <a:ext uri="{FF2B5EF4-FFF2-40B4-BE49-F238E27FC236}">
                  <a16:creationId xmlns:a16="http://schemas.microsoft.com/office/drawing/2014/main" id="{AD387E3D-74D3-425E-BE55-CBE518C4F844}"/>
                </a:ext>
              </a:extLst>
            </p:cNvPr>
            <p:cNvSpPr/>
            <p:nvPr/>
          </p:nvSpPr>
          <p:spPr bwMode="auto">
            <a:xfrm>
              <a:off x="7810246" y="4409632"/>
              <a:ext cx="1566644" cy="6256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kumimoji="0" lang="en-US" sz="1000" b="0" i="0" u="none" strike="noStrike" cap="none" normalizeH="0" baseline="0" dirty="0">
                  <a:ln>
                    <a:noFill/>
                  </a:ln>
                  <a:solidFill>
                    <a:schemeClr val="tx1"/>
                  </a:solidFill>
                  <a:effectLst/>
                  <a:latin typeface="Times New Roman" pitchFamily="18" charset="0"/>
                </a:rPr>
                <a:t>Response frame for multi-link setup</a:t>
              </a:r>
            </a:p>
          </p:txBody>
        </p:sp>
      </p:grpSp>
    </p:spTree>
    <p:extLst>
      <p:ext uri="{BB962C8B-B14F-4D97-AF65-F5344CB8AC3E}">
        <p14:creationId xmlns:p14="http://schemas.microsoft.com/office/powerpoint/2010/main" val="710292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DE5D8-EECA-4154-860A-6CF77F71CDA5}"/>
              </a:ext>
            </a:extLst>
          </p:cNvPr>
          <p:cNvSpPr>
            <a:spLocks noGrp="1"/>
          </p:cNvSpPr>
          <p:nvPr>
            <p:ph type="title"/>
          </p:nvPr>
        </p:nvSpPr>
        <p:spPr/>
        <p:txBody>
          <a:bodyPr/>
          <a:lstStyle/>
          <a:p>
            <a:r>
              <a:rPr lang="en-US" dirty="0"/>
              <a:t>Scope of Multi-link Security Consideration </a:t>
            </a:r>
          </a:p>
        </p:txBody>
      </p:sp>
      <p:sp>
        <p:nvSpPr>
          <p:cNvPr id="3" name="Content Placeholder 2">
            <a:extLst>
              <a:ext uri="{FF2B5EF4-FFF2-40B4-BE49-F238E27FC236}">
                <a16:creationId xmlns:a16="http://schemas.microsoft.com/office/drawing/2014/main" id="{DDDEE48C-F0F3-4C16-B928-D4C285073CA4}"/>
              </a:ext>
            </a:extLst>
          </p:cNvPr>
          <p:cNvSpPr>
            <a:spLocks noGrp="1"/>
          </p:cNvSpPr>
          <p:nvPr>
            <p:ph idx="1"/>
          </p:nvPr>
        </p:nvSpPr>
        <p:spPr/>
        <p:txBody>
          <a:bodyPr/>
          <a:lstStyle/>
          <a:p>
            <a:r>
              <a:rPr lang="en-US" dirty="0"/>
              <a:t>Expect that 4-way handshake or group key handshake will be reused</a:t>
            </a:r>
          </a:p>
          <a:p>
            <a:r>
              <a:rPr lang="en-US" dirty="0"/>
              <a:t>The discussion points are:</a:t>
            </a:r>
          </a:p>
          <a:p>
            <a:pPr lvl="1"/>
            <a:r>
              <a:rPr lang="en-US" dirty="0"/>
              <a:t>GTK/IGTK/BIGTK</a:t>
            </a:r>
          </a:p>
          <a:p>
            <a:pPr lvl="2"/>
            <a:r>
              <a:rPr lang="en-US" dirty="0"/>
              <a:t>Same key or different key for different links</a:t>
            </a:r>
          </a:p>
          <a:p>
            <a:pPr lvl="2"/>
            <a:r>
              <a:rPr lang="en-US" dirty="0"/>
              <a:t>Key generation method</a:t>
            </a:r>
          </a:p>
          <a:p>
            <a:pPr lvl="1"/>
            <a:r>
              <a:rPr lang="en-US" dirty="0"/>
              <a:t>PTK</a:t>
            </a:r>
          </a:p>
          <a:p>
            <a:pPr lvl="2"/>
            <a:r>
              <a:rPr lang="en-US" dirty="0"/>
              <a:t>Same key or different key for different links</a:t>
            </a:r>
          </a:p>
          <a:p>
            <a:pPr lvl="2"/>
            <a:r>
              <a:rPr lang="en-US" dirty="0"/>
              <a:t>Key generation method</a:t>
            </a:r>
          </a:p>
          <a:p>
            <a:pPr lvl="1"/>
            <a:endParaRPr lang="en-US" dirty="0"/>
          </a:p>
        </p:txBody>
      </p:sp>
      <p:sp>
        <p:nvSpPr>
          <p:cNvPr id="4" name="Footer Placeholder 3">
            <a:extLst>
              <a:ext uri="{FF2B5EF4-FFF2-40B4-BE49-F238E27FC236}">
                <a16:creationId xmlns:a16="http://schemas.microsoft.com/office/drawing/2014/main" id="{8FE137E8-6035-4A9E-A8CE-C43ACCF9C1F0}"/>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8C5F7AA9-536A-4448-90CF-796F7B5B4FF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dirty="0"/>
          </a:p>
        </p:txBody>
      </p:sp>
    </p:spTree>
    <p:extLst>
      <p:ext uri="{BB962C8B-B14F-4D97-AF65-F5344CB8AC3E}">
        <p14:creationId xmlns:p14="http://schemas.microsoft.com/office/powerpoint/2010/main" val="102661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0FBCD-5352-4A56-A532-5A132FCD9EBA}"/>
              </a:ext>
            </a:extLst>
          </p:cNvPr>
          <p:cNvSpPr>
            <a:spLocks noGrp="1"/>
          </p:cNvSpPr>
          <p:nvPr>
            <p:ph type="title"/>
          </p:nvPr>
        </p:nvSpPr>
        <p:spPr/>
        <p:txBody>
          <a:bodyPr/>
          <a:lstStyle/>
          <a:p>
            <a:r>
              <a:rPr lang="en-US" dirty="0"/>
              <a:t>Consideration of GTK/IGTK/BIGTK</a:t>
            </a:r>
          </a:p>
        </p:txBody>
      </p:sp>
      <p:sp>
        <p:nvSpPr>
          <p:cNvPr id="3" name="Content Placeholder 2">
            <a:extLst>
              <a:ext uri="{FF2B5EF4-FFF2-40B4-BE49-F238E27FC236}">
                <a16:creationId xmlns:a16="http://schemas.microsoft.com/office/drawing/2014/main" id="{C73377C2-5234-48B2-BD45-0D69D54A98E9}"/>
              </a:ext>
            </a:extLst>
          </p:cNvPr>
          <p:cNvSpPr>
            <a:spLocks noGrp="1"/>
          </p:cNvSpPr>
          <p:nvPr>
            <p:ph idx="1"/>
          </p:nvPr>
        </p:nvSpPr>
        <p:spPr/>
        <p:txBody>
          <a:bodyPr/>
          <a:lstStyle/>
          <a:p>
            <a:r>
              <a:rPr lang="en-US" sz="1600" dirty="0"/>
              <a:t>We think that replay attack of group addressed data frame, group addressed management frame, or beacon frame across links shall be avoided</a:t>
            </a:r>
          </a:p>
          <a:p>
            <a:pPr lvl="1"/>
            <a:r>
              <a:rPr lang="en-US" sz="1400" dirty="0"/>
              <a:t>Replaying group addressed data frame sent in one link in another link messes up the replay counter used by the legacy STAs to receive group addressed data frame</a:t>
            </a:r>
          </a:p>
          <a:p>
            <a:pPr lvl="1"/>
            <a:r>
              <a:rPr lang="en-US" sz="1400" dirty="0"/>
              <a:t>Replaying group addressed management frame like disassociation frame sent in one link in another link messes up the BSS operation for legacy STAs</a:t>
            </a:r>
          </a:p>
          <a:p>
            <a:pPr lvl="1"/>
            <a:r>
              <a:rPr lang="en-US" sz="1400" dirty="0"/>
              <a:t>Replaying Beacon frame sent in one link in another link may mess up the capability and TSF indication</a:t>
            </a:r>
          </a:p>
          <a:p>
            <a:r>
              <a:rPr lang="en-US" sz="1800" dirty="0"/>
              <a:t>Replay attack across links may happen if AP MLD uses same MAC addresses and same GTK/IGTK/BIGTK across links</a:t>
            </a:r>
          </a:p>
        </p:txBody>
      </p:sp>
      <p:sp>
        <p:nvSpPr>
          <p:cNvPr id="4" name="Footer Placeholder 3">
            <a:extLst>
              <a:ext uri="{FF2B5EF4-FFF2-40B4-BE49-F238E27FC236}">
                <a16:creationId xmlns:a16="http://schemas.microsoft.com/office/drawing/2014/main" id="{334AA769-3365-4448-A9BD-4AC7797D772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BA5AE82-3DCB-48EC-8D5E-6E47DB98B45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dirty="0"/>
          </a:p>
        </p:txBody>
      </p:sp>
      <p:grpSp>
        <p:nvGrpSpPr>
          <p:cNvPr id="7" name="Group 4">
            <a:extLst>
              <a:ext uri="{FF2B5EF4-FFF2-40B4-BE49-F238E27FC236}">
                <a16:creationId xmlns:a16="http://schemas.microsoft.com/office/drawing/2014/main" id="{755EEA38-93CF-43A0-A187-285D6B2BD476}"/>
              </a:ext>
            </a:extLst>
          </p:cNvPr>
          <p:cNvGrpSpPr>
            <a:grpSpLocks noChangeAspect="1"/>
          </p:cNvGrpSpPr>
          <p:nvPr/>
        </p:nvGrpSpPr>
        <p:grpSpPr bwMode="auto">
          <a:xfrm>
            <a:off x="1939925" y="4518025"/>
            <a:ext cx="5265738" cy="1981200"/>
            <a:chOff x="1222" y="2846"/>
            <a:chExt cx="3317" cy="1248"/>
          </a:xfrm>
        </p:grpSpPr>
        <p:sp>
          <p:nvSpPr>
            <p:cNvPr id="8" name="AutoShape 3">
              <a:extLst>
                <a:ext uri="{FF2B5EF4-FFF2-40B4-BE49-F238E27FC236}">
                  <a16:creationId xmlns:a16="http://schemas.microsoft.com/office/drawing/2014/main" id="{030110C9-18A3-49D7-94EB-F2AEB4515EA4}"/>
                </a:ext>
              </a:extLst>
            </p:cNvPr>
            <p:cNvSpPr>
              <a:spLocks noChangeAspect="1" noChangeArrowheads="1" noTextEdit="1"/>
            </p:cNvSpPr>
            <p:nvPr/>
          </p:nvSpPr>
          <p:spPr bwMode="auto">
            <a:xfrm>
              <a:off x="1222" y="2846"/>
              <a:ext cx="3316"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Rectangle 5">
              <a:extLst>
                <a:ext uri="{FF2B5EF4-FFF2-40B4-BE49-F238E27FC236}">
                  <a16:creationId xmlns:a16="http://schemas.microsoft.com/office/drawing/2014/main" id="{84B008D1-6451-417E-82F8-B1D1A6CC48B5}"/>
                </a:ext>
              </a:extLst>
            </p:cNvPr>
            <p:cNvSpPr>
              <a:spLocks noChangeArrowheads="1"/>
            </p:cNvSpPr>
            <p:nvPr/>
          </p:nvSpPr>
          <p:spPr bwMode="auto">
            <a:xfrm>
              <a:off x="1223" y="3016"/>
              <a:ext cx="600" cy="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Rectangle 6">
              <a:extLst>
                <a:ext uri="{FF2B5EF4-FFF2-40B4-BE49-F238E27FC236}">
                  <a16:creationId xmlns:a16="http://schemas.microsoft.com/office/drawing/2014/main" id="{FE54104C-FD41-403F-8D8C-78115CD365BA}"/>
                </a:ext>
              </a:extLst>
            </p:cNvPr>
            <p:cNvSpPr>
              <a:spLocks noChangeArrowheads="1"/>
            </p:cNvSpPr>
            <p:nvPr/>
          </p:nvSpPr>
          <p:spPr bwMode="auto">
            <a:xfrm>
              <a:off x="1223" y="3016"/>
              <a:ext cx="600" cy="900"/>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7">
              <a:extLst>
                <a:ext uri="{FF2B5EF4-FFF2-40B4-BE49-F238E27FC236}">
                  <a16:creationId xmlns:a16="http://schemas.microsoft.com/office/drawing/2014/main" id="{52F127B4-651B-4123-AACF-8EA61704AC9A}"/>
                </a:ext>
              </a:extLst>
            </p:cNvPr>
            <p:cNvSpPr>
              <a:spLocks noChangeArrowheads="1"/>
            </p:cNvSpPr>
            <p:nvPr/>
          </p:nvSpPr>
          <p:spPr bwMode="auto">
            <a:xfrm>
              <a:off x="3938" y="3029"/>
              <a:ext cx="601" cy="89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Rectangle 8">
              <a:extLst>
                <a:ext uri="{FF2B5EF4-FFF2-40B4-BE49-F238E27FC236}">
                  <a16:creationId xmlns:a16="http://schemas.microsoft.com/office/drawing/2014/main" id="{55B913EF-5FFD-42A0-8CB3-4392312E2A6A}"/>
                </a:ext>
              </a:extLst>
            </p:cNvPr>
            <p:cNvSpPr>
              <a:spLocks noChangeArrowheads="1"/>
            </p:cNvSpPr>
            <p:nvPr/>
          </p:nvSpPr>
          <p:spPr bwMode="auto">
            <a:xfrm>
              <a:off x="3938" y="3029"/>
              <a:ext cx="601" cy="899"/>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Rectangle 9">
              <a:extLst>
                <a:ext uri="{FF2B5EF4-FFF2-40B4-BE49-F238E27FC236}">
                  <a16:creationId xmlns:a16="http://schemas.microsoft.com/office/drawing/2014/main" id="{ABF39017-FADE-4B86-BAF1-871EFD4907BF}"/>
                </a:ext>
              </a:extLst>
            </p:cNvPr>
            <p:cNvSpPr>
              <a:spLocks noChangeArrowheads="1"/>
            </p:cNvSpPr>
            <p:nvPr/>
          </p:nvSpPr>
          <p:spPr bwMode="auto">
            <a:xfrm>
              <a:off x="1339" y="3074"/>
              <a:ext cx="340" cy="2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Rectangle 10">
              <a:extLst>
                <a:ext uri="{FF2B5EF4-FFF2-40B4-BE49-F238E27FC236}">
                  <a16:creationId xmlns:a16="http://schemas.microsoft.com/office/drawing/2014/main" id="{A9AFD2D0-9B5D-4A9F-B546-6BC5E60A18B9}"/>
                </a:ext>
              </a:extLst>
            </p:cNvPr>
            <p:cNvSpPr>
              <a:spLocks noChangeArrowheads="1"/>
            </p:cNvSpPr>
            <p:nvPr/>
          </p:nvSpPr>
          <p:spPr bwMode="auto">
            <a:xfrm>
              <a:off x="1339" y="3074"/>
              <a:ext cx="340" cy="290"/>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Rectangle 11">
              <a:extLst>
                <a:ext uri="{FF2B5EF4-FFF2-40B4-BE49-F238E27FC236}">
                  <a16:creationId xmlns:a16="http://schemas.microsoft.com/office/drawing/2014/main" id="{0763F80B-92B1-49FB-9C43-E40B7FEEDB5A}"/>
                </a:ext>
              </a:extLst>
            </p:cNvPr>
            <p:cNvSpPr>
              <a:spLocks noChangeArrowheads="1"/>
            </p:cNvSpPr>
            <p:nvPr/>
          </p:nvSpPr>
          <p:spPr bwMode="auto">
            <a:xfrm>
              <a:off x="1448" y="3170"/>
              <a:ext cx="132"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Rectangle 12">
              <a:extLst>
                <a:ext uri="{FF2B5EF4-FFF2-40B4-BE49-F238E27FC236}">
                  <a16:creationId xmlns:a16="http://schemas.microsoft.com/office/drawing/2014/main" id="{DE3B095F-92C8-4293-BFEB-A668C5F24FF2}"/>
                </a:ext>
              </a:extLst>
            </p:cNvPr>
            <p:cNvSpPr>
              <a:spLocks noChangeArrowheads="1"/>
            </p:cNvSpPr>
            <p:nvPr/>
          </p:nvSpPr>
          <p:spPr bwMode="auto">
            <a:xfrm>
              <a:off x="1533" y="3170"/>
              <a:ext cx="84"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 name="Rectangle 13">
              <a:extLst>
                <a:ext uri="{FF2B5EF4-FFF2-40B4-BE49-F238E27FC236}">
                  <a16:creationId xmlns:a16="http://schemas.microsoft.com/office/drawing/2014/main" id="{7299538F-9DE2-4AA9-B72E-3E7A26CF55C9}"/>
                </a:ext>
              </a:extLst>
            </p:cNvPr>
            <p:cNvSpPr>
              <a:spLocks noChangeArrowheads="1"/>
            </p:cNvSpPr>
            <p:nvPr/>
          </p:nvSpPr>
          <p:spPr bwMode="auto">
            <a:xfrm>
              <a:off x="1353" y="3538"/>
              <a:ext cx="340" cy="29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Rectangle 14">
              <a:extLst>
                <a:ext uri="{FF2B5EF4-FFF2-40B4-BE49-F238E27FC236}">
                  <a16:creationId xmlns:a16="http://schemas.microsoft.com/office/drawing/2014/main" id="{A9D3BA9B-D035-4757-A310-D8002EA2F25B}"/>
                </a:ext>
              </a:extLst>
            </p:cNvPr>
            <p:cNvSpPr>
              <a:spLocks noChangeArrowheads="1"/>
            </p:cNvSpPr>
            <p:nvPr/>
          </p:nvSpPr>
          <p:spPr bwMode="auto">
            <a:xfrm>
              <a:off x="1353" y="3538"/>
              <a:ext cx="340" cy="291"/>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Rectangle 15">
              <a:extLst>
                <a:ext uri="{FF2B5EF4-FFF2-40B4-BE49-F238E27FC236}">
                  <a16:creationId xmlns:a16="http://schemas.microsoft.com/office/drawing/2014/main" id="{39E6F710-6D76-4831-898D-128B9D78CE59}"/>
                </a:ext>
              </a:extLst>
            </p:cNvPr>
            <p:cNvSpPr>
              <a:spLocks noChangeArrowheads="1"/>
            </p:cNvSpPr>
            <p:nvPr/>
          </p:nvSpPr>
          <p:spPr bwMode="auto">
            <a:xfrm>
              <a:off x="1463" y="3634"/>
              <a:ext cx="132"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Rectangle 16">
              <a:extLst>
                <a:ext uri="{FF2B5EF4-FFF2-40B4-BE49-F238E27FC236}">
                  <a16:creationId xmlns:a16="http://schemas.microsoft.com/office/drawing/2014/main" id="{CF64ADC9-B1E3-46EE-B581-B8C29E800E51}"/>
                </a:ext>
              </a:extLst>
            </p:cNvPr>
            <p:cNvSpPr>
              <a:spLocks noChangeArrowheads="1"/>
            </p:cNvSpPr>
            <p:nvPr/>
          </p:nvSpPr>
          <p:spPr bwMode="auto">
            <a:xfrm>
              <a:off x="1547" y="3634"/>
              <a:ext cx="84"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 name="Rectangle 17">
              <a:extLst>
                <a:ext uri="{FF2B5EF4-FFF2-40B4-BE49-F238E27FC236}">
                  <a16:creationId xmlns:a16="http://schemas.microsoft.com/office/drawing/2014/main" id="{4593C32F-8AC9-4496-98D6-A3684E8C3DBA}"/>
                </a:ext>
              </a:extLst>
            </p:cNvPr>
            <p:cNvSpPr>
              <a:spLocks noChangeArrowheads="1"/>
            </p:cNvSpPr>
            <p:nvPr/>
          </p:nvSpPr>
          <p:spPr bwMode="auto">
            <a:xfrm>
              <a:off x="1389" y="2865"/>
              <a:ext cx="25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AP MLD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2" name="Rectangle 18">
              <a:extLst>
                <a:ext uri="{FF2B5EF4-FFF2-40B4-BE49-F238E27FC236}">
                  <a16:creationId xmlns:a16="http://schemas.microsoft.com/office/drawing/2014/main" id="{CAC07B1B-ACCE-4B09-B34D-BE03AF377A99}"/>
                </a:ext>
              </a:extLst>
            </p:cNvPr>
            <p:cNvSpPr>
              <a:spLocks noChangeArrowheads="1"/>
            </p:cNvSpPr>
            <p:nvPr/>
          </p:nvSpPr>
          <p:spPr bwMode="auto">
            <a:xfrm>
              <a:off x="4027" y="2878"/>
              <a:ext cx="177"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Non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 name="Rectangle 19">
              <a:extLst>
                <a:ext uri="{FF2B5EF4-FFF2-40B4-BE49-F238E27FC236}">
                  <a16:creationId xmlns:a16="http://schemas.microsoft.com/office/drawing/2014/main" id="{EF3F6E6A-8903-442E-A08A-1F965B68C7DF}"/>
                </a:ext>
              </a:extLst>
            </p:cNvPr>
            <p:cNvSpPr>
              <a:spLocks noChangeArrowheads="1"/>
            </p:cNvSpPr>
            <p:nvPr/>
          </p:nvSpPr>
          <p:spPr bwMode="auto">
            <a:xfrm>
              <a:off x="4158" y="2878"/>
              <a:ext cx="68"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 name="Rectangle 20">
              <a:extLst>
                <a:ext uri="{FF2B5EF4-FFF2-40B4-BE49-F238E27FC236}">
                  <a16:creationId xmlns:a16="http://schemas.microsoft.com/office/drawing/2014/main" id="{B70FE7FA-FB6A-4CBD-85F5-85357C7D12A8}"/>
                </a:ext>
              </a:extLst>
            </p:cNvPr>
            <p:cNvSpPr>
              <a:spLocks noChangeArrowheads="1"/>
            </p:cNvSpPr>
            <p:nvPr/>
          </p:nvSpPr>
          <p:spPr bwMode="auto">
            <a:xfrm>
              <a:off x="4182" y="2878"/>
              <a:ext cx="25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AP MLD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5" name="Rectangle 21">
              <a:extLst>
                <a:ext uri="{FF2B5EF4-FFF2-40B4-BE49-F238E27FC236}">
                  <a16:creationId xmlns:a16="http://schemas.microsoft.com/office/drawing/2014/main" id="{452524B9-2ACB-4CED-942D-4B0F192E35D3}"/>
                </a:ext>
              </a:extLst>
            </p:cNvPr>
            <p:cNvSpPr>
              <a:spLocks noChangeArrowheads="1"/>
            </p:cNvSpPr>
            <p:nvPr/>
          </p:nvSpPr>
          <p:spPr bwMode="auto">
            <a:xfrm>
              <a:off x="4050" y="3087"/>
              <a:ext cx="340" cy="2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Rectangle 22">
              <a:extLst>
                <a:ext uri="{FF2B5EF4-FFF2-40B4-BE49-F238E27FC236}">
                  <a16:creationId xmlns:a16="http://schemas.microsoft.com/office/drawing/2014/main" id="{A0B04F7E-D551-495F-A46B-2B40D14BCF0A}"/>
                </a:ext>
              </a:extLst>
            </p:cNvPr>
            <p:cNvSpPr>
              <a:spLocks noChangeArrowheads="1"/>
            </p:cNvSpPr>
            <p:nvPr/>
          </p:nvSpPr>
          <p:spPr bwMode="auto">
            <a:xfrm>
              <a:off x="4050" y="3087"/>
              <a:ext cx="340" cy="290"/>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Rectangle 23">
              <a:extLst>
                <a:ext uri="{FF2B5EF4-FFF2-40B4-BE49-F238E27FC236}">
                  <a16:creationId xmlns:a16="http://schemas.microsoft.com/office/drawing/2014/main" id="{0902F223-65F1-40E3-A59D-4C5D894D66B1}"/>
                </a:ext>
              </a:extLst>
            </p:cNvPr>
            <p:cNvSpPr>
              <a:spLocks noChangeArrowheads="1"/>
            </p:cNvSpPr>
            <p:nvPr/>
          </p:nvSpPr>
          <p:spPr bwMode="auto">
            <a:xfrm>
              <a:off x="4102" y="3136"/>
              <a:ext cx="177"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Non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 name="Rectangle 24">
              <a:extLst>
                <a:ext uri="{FF2B5EF4-FFF2-40B4-BE49-F238E27FC236}">
                  <a16:creationId xmlns:a16="http://schemas.microsoft.com/office/drawing/2014/main" id="{202F35D8-A02F-490C-97B9-9B66AB69A32B}"/>
                </a:ext>
              </a:extLst>
            </p:cNvPr>
            <p:cNvSpPr>
              <a:spLocks noChangeArrowheads="1"/>
            </p:cNvSpPr>
            <p:nvPr/>
          </p:nvSpPr>
          <p:spPr bwMode="auto">
            <a:xfrm>
              <a:off x="4233" y="3136"/>
              <a:ext cx="68"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9" name="Rectangle 25">
              <a:extLst>
                <a:ext uri="{FF2B5EF4-FFF2-40B4-BE49-F238E27FC236}">
                  <a16:creationId xmlns:a16="http://schemas.microsoft.com/office/drawing/2014/main" id="{FBC0FD08-0B51-4FEC-90DC-2B21FCA24309}"/>
                </a:ext>
              </a:extLst>
            </p:cNvPr>
            <p:cNvSpPr>
              <a:spLocks noChangeArrowheads="1"/>
            </p:cNvSpPr>
            <p:nvPr/>
          </p:nvSpPr>
          <p:spPr bwMode="auto">
            <a:xfrm>
              <a:off x="4257" y="3136"/>
              <a:ext cx="148"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AP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0" name="Rectangle 26">
              <a:extLst>
                <a:ext uri="{FF2B5EF4-FFF2-40B4-BE49-F238E27FC236}">
                  <a16:creationId xmlns:a16="http://schemas.microsoft.com/office/drawing/2014/main" id="{C84E13DF-1CB0-4074-AE03-6D780FFD11CF}"/>
                </a:ext>
              </a:extLst>
            </p:cNvPr>
            <p:cNvSpPr>
              <a:spLocks noChangeArrowheads="1"/>
            </p:cNvSpPr>
            <p:nvPr/>
          </p:nvSpPr>
          <p:spPr bwMode="auto">
            <a:xfrm>
              <a:off x="4202" y="3229"/>
              <a:ext cx="84"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1" name="Rectangle 27">
              <a:extLst>
                <a:ext uri="{FF2B5EF4-FFF2-40B4-BE49-F238E27FC236}">
                  <a16:creationId xmlns:a16="http://schemas.microsoft.com/office/drawing/2014/main" id="{34D97D46-81BD-485B-B6B9-673E8ABF5455}"/>
                </a:ext>
              </a:extLst>
            </p:cNvPr>
            <p:cNvSpPr>
              <a:spLocks noChangeArrowheads="1"/>
            </p:cNvSpPr>
            <p:nvPr/>
          </p:nvSpPr>
          <p:spPr bwMode="auto">
            <a:xfrm>
              <a:off x="4065" y="3551"/>
              <a:ext cx="340" cy="2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Rectangle 28">
              <a:extLst>
                <a:ext uri="{FF2B5EF4-FFF2-40B4-BE49-F238E27FC236}">
                  <a16:creationId xmlns:a16="http://schemas.microsoft.com/office/drawing/2014/main" id="{6F588F03-BB96-4DB1-A8D1-B6D5264FC2D8}"/>
                </a:ext>
              </a:extLst>
            </p:cNvPr>
            <p:cNvSpPr>
              <a:spLocks noChangeArrowheads="1"/>
            </p:cNvSpPr>
            <p:nvPr/>
          </p:nvSpPr>
          <p:spPr bwMode="auto">
            <a:xfrm>
              <a:off x="4065" y="3551"/>
              <a:ext cx="340" cy="290"/>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Rectangle 29">
              <a:extLst>
                <a:ext uri="{FF2B5EF4-FFF2-40B4-BE49-F238E27FC236}">
                  <a16:creationId xmlns:a16="http://schemas.microsoft.com/office/drawing/2014/main" id="{CF21CB5B-E0AE-4838-8AF8-1D3EFEF914A6}"/>
                </a:ext>
              </a:extLst>
            </p:cNvPr>
            <p:cNvSpPr>
              <a:spLocks noChangeArrowheads="1"/>
            </p:cNvSpPr>
            <p:nvPr/>
          </p:nvSpPr>
          <p:spPr bwMode="auto">
            <a:xfrm>
              <a:off x="4117" y="3599"/>
              <a:ext cx="177"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Non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4" name="Rectangle 30">
              <a:extLst>
                <a:ext uri="{FF2B5EF4-FFF2-40B4-BE49-F238E27FC236}">
                  <a16:creationId xmlns:a16="http://schemas.microsoft.com/office/drawing/2014/main" id="{7729DB42-4B10-4E3D-86BA-2C98E3902770}"/>
                </a:ext>
              </a:extLst>
            </p:cNvPr>
            <p:cNvSpPr>
              <a:spLocks noChangeArrowheads="1"/>
            </p:cNvSpPr>
            <p:nvPr/>
          </p:nvSpPr>
          <p:spPr bwMode="auto">
            <a:xfrm>
              <a:off x="4248" y="3599"/>
              <a:ext cx="67"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5" name="Rectangle 31">
              <a:extLst>
                <a:ext uri="{FF2B5EF4-FFF2-40B4-BE49-F238E27FC236}">
                  <a16:creationId xmlns:a16="http://schemas.microsoft.com/office/drawing/2014/main" id="{75BED033-B3BD-4699-81A7-784E78F16083}"/>
                </a:ext>
              </a:extLst>
            </p:cNvPr>
            <p:cNvSpPr>
              <a:spLocks noChangeArrowheads="1"/>
            </p:cNvSpPr>
            <p:nvPr/>
          </p:nvSpPr>
          <p:spPr bwMode="auto">
            <a:xfrm>
              <a:off x="4271" y="3599"/>
              <a:ext cx="148"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AP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6" name="Rectangle 32">
              <a:extLst>
                <a:ext uri="{FF2B5EF4-FFF2-40B4-BE49-F238E27FC236}">
                  <a16:creationId xmlns:a16="http://schemas.microsoft.com/office/drawing/2014/main" id="{048C82E4-5CC4-402C-9191-2534F4B03C49}"/>
                </a:ext>
              </a:extLst>
            </p:cNvPr>
            <p:cNvSpPr>
              <a:spLocks noChangeArrowheads="1"/>
            </p:cNvSpPr>
            <p:nvPr/>
          </p:nvSpPr>
          <p:spPr bwMode="auto">
            <a:xfrm>
              <a:off x="4217" y="3693"/>
              <a:ext cx="83"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7" name="Rectangle 33">
              <a:extLst>
                <a:ext uri="{FF2B5EF4-FFF2-40B4-BE49-F238E27FC236}">
                  <a16:creationId xmlns:a16="http://schemas.microsoft.com/office/drawing/2014/main" id="{3F7BCE0F-2994-43A1-A233-78E8B659AB52}"/>
                </a:ext>
              </a:extLst>
            </p:cNvPr>
            <p:cNvSpPr>
              <a:spLocks noChangeArrowheads="1"/>
            </p:cNvSpPr>
            <p:nvPr/>
          </p:nvSpPr>
          <p:spPr bwMode="auto">
            <a:xfrm>
              <a:off x="1875" y="3199"/>
              <a:ext cx="190"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Link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8" name="Rectangle 34">
              <a:extLst>
                <a:ext uri="{FF2B5EF4-FFF2-40B4-BE49-F238E27FC236}">
                  <a16:creationId xmlns:a16="http://schemas.microsoft.com/office/drawing/2014/main" id="{B85DE912-0FF5-46D9-BAA6-0B33C5908CAF}"/>
                </a:ext>
              </a:extLst>
            </p:cNvPr>
            <p:cNvSpPr>
              <a:spLocks noChangeArrowheads="1"/>
            </p:cNvSpPr>
            <p:nvPr/>
          </p:nvSpPr>
          <p:spPr bwMode="auto">
            <a:xfrm>
              <a:off x="2018" y="3199"/>
              <a:ext cx="84"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9" name="Rectangle 35">
              <a:extLst>
                <a:ext uri="{FF2B5EF4-FFF2-40B4-BE49-F238E27FC236}">
                  <a16:creationId xmlns:a16="http://schemas.microsoft.com/office/drawing/2014/main" id="{23B29813-EB4E-402F-95F9-F9F45651E4A9}"/>
                </a:ext>
              </a:extLst>
            </p:cNvPr>
            <p:cNvSpPr>
              <a:spLocks noChangeArrowheads="1"/>
            </p:cNvSpPr>
            <p:nvPr/>
          </p:nvSpPr>
          <p:spPr bwMode="auto">
            <a:xfrm>
              <a:off x="1875" y="3663"/>
              <a:ext cx="190"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Link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0" name="Rectangle 36">
              <a:extLst>
                <a:ext uri="{FF2B5EF4-FFF2-40B4-BE49-F238E27FC236}">
                  <a16:creationId xmlns:a16="http://schemas.microsoft.com/office/drawing/2014/main" id="{0CA09377-2664-4CF0-BF68-B997C6839776}"/>
                </a:ext>
              </a:extLst>
            </p:cNvPr>
            <p:cNvSpPr>
              <a:spLocks noChangeArrowheads="1"/>
            </p:cNvSpPr>
            <p:nvPr/>
          </p:nvSpPr>
          <p:spPr bwMode="auto">
            <a:xfrm>
              <a:off x="2018" y="3663"/>
              <a:ext cx="84"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1" name="Line 37">
              <a:extLst>
                <a:ext uri="{FF2B5EF4-FFF2-40B4-BE49-F238E27FC236}">
                  <a16:creationId xmlns:a16="http://schemas.microsoft.com/office/drawing/2014/main" id="{8C066D75-9EE1-406E-BC70-806C14296E9C}"/>
                </a:ext>
              </a:extLst>
            </p:cNvPr>
            <p:cNvSpPr>
              <a:spLocks noChangeShapeType="1"/>
            </p:cNvSpPr>
            <p:nvPr/>
          </p:nvSpPr>
          <p:spPr bwMode="auto">
            <a:xfrm>
              <a:off x="1889" y="3335"/>
              <a:ext cx="2011" cy="0"/>
            </a:xfrm>
            <a:prstGeom prst="line">
              <a:avLst/>
            </a:prstGeom>
            <a:noFill/>
            <a:ln w="79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38">
              <a:extLst>
                <a:ext uri="{FF2B5EF4-FFF2-40B4-BE49-F238E27FC236}">
                  <a16:creationId xmlns:a16="http://schemas.microsoft.com/office/drawing/2014/main" id="{B0C95412-382D-4FE1-972E-048795250F8E}"/>
                </a:ext>
              </a:extLst>
            </p:cNvPr>
            <p:cNvSpPr>
              <a:spLocks/>
            </p:cNvSpPr>
            <p:nvPr/>
          </p:nvSpPr>
          <p:spPr bwMode="auto">
            <a:xfrm>
              <a:off x="3879" y="3314"/>
              <a:ext cx="21" cy="42"/>
            </a:xfrm>
            <a:custGeom>
              <a:avLst/>
              <a:gdLst>
                <a:gd name="T0" fmla="*/ 0 w 21"/>
                <a:gd name="T1" fmla="*/ 42 h 42"/>
                <a:gd name="T2" fmla="*/ 21 w 21"/>
                <a:gd name="T3" fmla="*/ 21 h 42"/>
                <a:gd name="T4" fmla="*/ 0 w 21"/>
                <a:gd name="T5" fmla="*/ 0 h 42"/>
              </a:gdLst>
              <a:ahLst/>
              <a:cxnLst>
                <a:cxn ang="0">
                  <a:pos x="T0" y="T1"/>
                </a:cxn>
                <a:cxn ang="0">
                  <a:pos x="T2" y="T3"/>
                </a:cxn>
                <a:cxn ang="0">
                  <a:pos x="T4" y="T5"/>
                </a:cxn>
              </a:cxnLst>
              <a:rect l="0" t="0" r="r" b="b"/>
              <a:pathLst>
                <a:path w="21" h="42">
                  <a:moveTo>
                    <a:pt x="0" y="42"/>
                  </a:moveTo>
                  <a:lnTo>
                    <a:pt x="21" y="21"/>
                  </a:lnTo>
                  <a:lnTo>
                    <a:pt x="0" y="0"/>
                  </a:ln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Line 39">
              <a:extLst>
                <a:ext uri="{FF2B5EF4-FFF2-40B4-BE49-F238E27FC236}">
                  <a16:creationId xmlns:a16="http://schemas.microsoft.com/office/drawing/2014/main" id="{59A0D6E9-0F4A-476E-8CA3-3648D5CB407A}"/>
                </a:ext>
              </a:extLst>
            </p:cNvPr>
            <p:cNvSpPr>
              <a:spLocks noChangeShapeType="1"/>
            </p:cNvSpPr>
            <p:nvPr/>
          </p:nvSpPr>
          <p:spPr bwMode="auto">
            <a:xfrm>
              <a:off x="1889" y="3800"/>
              <a:ext cx="2011" cy="0"/>
            </a:xfrm>
            <a:prstGeom prst="line">
              <a:avLst/>
            </a:prstGeom>
            <a:noFill/>
            <a:ln w="79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40">
              <a:extLst>
                <a:ext uri="{FF2B5EF4-FFF2-40B4-BE49-F238E27FC236}">
                  <a16:creationId xmlns:a16="http://schemas.microsoft.com/office/drawing/2014/main" id="{3D442C1B-5951-41CE-BE54-3D539D5EF67A}"/>
                </a:ext>
              </a:extLst>
            </p:cNvPr>
            <p:cNvSpPr>
              <a:spLocks/>
            </p:cNvSpPr>
            <p:nvPr/>
          </p:nvSpPr>
          <p:spPr bwMode="auto">
            <a:xfrm>
              <a:off x="3879" y="3778"/>
              <a:ext cx="21" cy="43"/>
            </a:xfrm>
            <a:custGeom>
              <a:avLst/>
              <a:gdLst>
                <a:gd name="T0" fmla="*/ 0 w 21"/>
                <a:gd name="T1" fmla="*/ 43 h 43"/>
                <a:gd name="T2" fmla="*/ 21 w 21"/>
                <a:gd name="T3" fmla="*/ 22 h 43"/>
                <a:gd name="T4" fmla="*/ 0 w 21"/>
                <a:gd name="T5" fmla="*/ 0 h 43"/>
              </a:gdLst>
              <a:ahLst/>
              <a:cxnLst>
                <a:cxn ang="0">
                  <a:pos x="T0" y="T1"/>
                </a:cxn>
                <a:cxn ang="0">
                  <a:pos x="T2" y="T3"/>
                </a:cxn>
                <a:cxn ang="0">
                  <a:pos x="T4" y="T5"/>
                </a:cxn>
              </a:cxnLst>
              <a:rect l="0" t="0" r="r" b="b"/>
              <a:pathLst>
                <a:path w="21" h="43">
                  <a:moveTo>
                    <a:pt x="0" y="43"/>
                  </a:moveTo>
                  <a:lnTo>
                    <a:pt x="21" y="22"/>
                  </a:lnTo>
                  <a:lnTo>
                    <a:pt x="0" y="0"/>
                  </a:ln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Rectangle 41">
              <a:extLst>
                <a:ext uri="{FF2B5EF4-FFF2-40B4-BE49-F238E27FC236}">
                  <a16:creationId xmlns:a16="http://schemas.microsoft.com/office/drawing/2014/main" id="{3374068B-1AE6-4533-A7D0-F3F4693A6C54}"/>
                </a:ext>
              </a:extLst>
            </p:cNvPr>
            <p:cNvSpPr>
              <a:spLocks noChangeArrowheads="1"/>
            </p:cNvSpPr>
            <p:nvPr/>
          </p:nvSpPr>
          <p:spPr bwMode="auto">
            <a:xfrm>
              <a:off x="2178" y="3159"/>
              <a:ext cx="601"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Rectangle 42">
              <a:extLst>
                <a:ext uri="{FF2B5EF4-FFF2-40B4-BE49-F238E27FC236}">
                  <a16:creationId xmlns:a16="http://schemas.microsoft.com/office/drawing/2014/main" id="{9D996B73-32D3-4E30-BD3E-EB43CD270504}"/>
                </a:ext>
              </a:extLst>
            </p:cNvPr>
            <p:cNvSpPr>
              <a:spLocks noChangeArrowheads="1"/>
            </p:cNvSpPr>
            <p:nvPr/>
          </p:nvSpPr>
          <p:spPr bwMode="auto">
            <a:xfrm>
              <a:off x="2178" y="3159"/>
              <a:ext cx="601" cy="174"/>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Rectangle 43">
              <a:extLst>
                <a:ext uri="{FF2B5EF4-FFF2-40B4-BE49-F238E27FC236}">
                  <a16:creationId xmlns:a16="http://schemas.microsoft.com/office/drawing/2014/main" id="{B2CAE00A-63DD-4AFB-BC3B-23C6AD121157}"/>
                </a:ext>
              </a:extLst>
            </p:cNvPr>
            <p:cNvSpPr>
              <a:spLocks noChangeArrowheads="1"/>
            </p:cNvSpPr>
            <p:nvPr/>
          </p:nvSpPr>
          <p:spPr bwMode="auto">
            <a:xfrm>
              <a:off x="2257" y="3195"/>
              <a:ext cx="502"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Disassociation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8" name="Rectangle 44">
              <a:extLst>
                <a:ext uri="{FF2B5EF4-FFF2-40B4-BE49-F238E27FC236}">
                  <a16:creationId xmlns:a16="http://schemas.microsoft.com/office/drawing/2014/main" id="{EB13C96C-F432-4E9D-95E5-8E611D2832CE}"/>
                </a:ext>
              </a:extLst>
            </p:cNvPr>
            <p:cNvSpPr>
              <a:spLocks noChangeArrowheads="1"/>
            </p:cNvSpPr>
            <p:nvPr/>
          </p:nvSpPr>
          <p:spPr bwMode="auto">
            <a:xfrm>
              <a:off x="3112" y="3623"/>
              <a:ext cx="600" cy="174"/>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Rectangle 45">
              <a:extLst>
                <a:ext uri="{FF2B5EF4-FFF2-40B4-BE49-F238E27FC236}">
                  <a16:creationId xmlns:a16="http://schemas.microsoft.com/office/drawing/2014/main" id="{BD8B8E8C-46CE-47CE-A748-434EDCB17D85}"/>
                </a:ext>
              </a:extLst>
            </p:cNvPr>
            <p:cNvSpPr>
              <a:spLocks noChangeArrowheads="1"/>
            </p:cNvSpPr>
            <p:nvPr/>
          </p:nvSpPr>
          <p:spPr bwMode="auto">
            <a:xfrm>
              <a:off x="3112" y="3623"/>
              <a:ext cx="600" cy="174"/>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Rectangle 46">
              <a:extLst>
                <a:ext uri="{FF2B5EF4-FFF2-40B4-BE49-F238E27FC236}">
                  <a16:creationId xmlns:a16="http://schemas.microsoft.com/office/drawing/2014/main" id="{30C098A2-4A68-4714-8952-848E2BC90F09}"/>
                </a:ext>
              </a:extLst>
            </p:cNvPr>
            <p:cNvSpPr>
              <a:spLocks noChangeArrowheads="1"/>
            </p:cNvSpPr>
            <p:nvPr/>
          </p:nvSpPr>
          <p:spPr bwMode="auto">
            <a:xfrm>
              <a:off x="3191" y="3661"/>
              <a:ext cx="501"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Disassociation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1" name="Line 47">
              <a:extLst>
                <a:ext uri="{FF2B5EF4-FFF2-40B4-BE49-F238E27FC236}">
                  <a16:creationId xmlns:a16="http://schemas.microsoft.com/office/drawing/2014/main" id="{340C0892-BA1B-4514-A85B-A2E6CD1576A7}"/>
                </a:ext>
              </a:extLst>
            </p:cNvPr>
            <p:cNvSpPr>
              <a:spLocks noChangeShapeType="1"/>
            </p:cNvSpPr>
            <p:nvPr/>
          </p:nvSpPr>
          <p:spPr bwMode="auto">
            <a:xfrm flipV="1">
              <a:off x="3336" y="3797"/>
              <a:ext cx="0" cy="175"/>
            </a:xfrm>
            <a:prstGeom prst="line">
              <a:avLst/>
            </a:prstGeom>
            <a:noFill/>
            <a:ln w="79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Freeform 48">
              <a:extLst>
                <a:ext uri="{FF2B5EF4-FFF2-40B4-BE49-F238E27FC236}">
                  <a16:creationId xmlns:a16="http://schemas.microsoft.com/office/drawing/2014/main" id="{EF903B29-E8B2-46F3-A885-1984DFC1B8CE}"/>
                </a:ext>
              </a:extLst>
            </p:cNvPr>
            <p:cNvSpPr>
              <a:spLocks/>
            </p:cNvSpPr>
            <p:nvPr/>
          </p:nvSpPr>
          <p:spPr bwMode="auto">
            <a:xfrm>
              <a:off x="3315" y="3797"/>
              <a:ext cx="42" cy="21"/>
            </a:xfrm>
            <a:custGeom>
              <a:avLst/>
              <a:gdLst>
                <a:gd name="T0" fmla="*/ 42 w 42"/>
                <a:gd name="T1" fmla="*/ 21 h 21"/>
                <a:gd name="T2" fmla="*/ 21 w 42"/>
                <a:gd name="T3" fmla="*/ 0 h 21"/>
                <a:gd name="T4" fmla="*/ 0 w 42"/>
                <a:gd name="T5" fmla="*/ 21 h 21"/>
              </a:gdLst>
              <a:ahLst/>
              <a:cxnLst>
                <a:cxn ang="0">
                  <a:pos x="T0" y="T1"/>
                </a:cxn>
                <a:cxn ang="0">
                  <a:pos x="T2" y="T3"/>
                </a:cxn>
                <a:cxn ang="0">
                  <a:pos x="T4" y="T5"/>
                </a:cxn>
              </a:cxnLst>
              <a:rect l="0" t="0" r="r" b="b"/>
              <a:pathLst>
                <a:path w="42" h="21">
                  <a:moveTo>
                    <a:pt x="42" y="21"/>
                  </a:moveTo>
                  <a:lnTo>
                    <a:pt x="21" y="0"/>
                  </a:lnTo>
                  <a:lnTo>
                    <a:pt x="0" y="21"/>
                  </a:ln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Rectangle 49">
              <a:extLst>
                <a:ext uri="{FF2B5EF4-FFF2-40B4-BE49-F238E27FC236}">
                  <a16:creationId xmlns:a16="http://schemas.microsoft.com/office/drawing/2014/main" id="{C18F35DB-FF31-467F-8830-5A146E3F081F}"/>
                </a:ext>
              </a:extLst>
            </p:cNvPr>
            <p:cNvSpPr>
              <a:spLocks noChangeArrowheads="1"/>
            </p:cNvSpPr>
            <p:nvPr/>
          </p:nvSpPr>
          <p:spPr bwMode="auto">
            <a:xfrm>
              <a:off x="2959" y="3966"/>
              <a:ext cx="855"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Replayed by the attacker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848124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376B8-C9E6-4018-9F45-BF777A62693B}"/>
              </a:ext>
            </a:extLst>
          </p:cNvPr>
          <p:cNvSpPr>
            <a:spLocks noGrp="1"/>
          </p:cNvSpPr>
          <p:nvPr>
            <p:ph type="title"/>
          </p:nvPr>
        </p:nvSpPr>
        <p:spPr/>
        <p:txBody>
          <a:bodyPr/>
          <a:lstStyle/>
          <a:p>
            <a:r>
              <a:rPr lang="en-US" dirty="0"/>
              <a:t>Consideration of GTK/IGTK/BIGTK</a:t>
            </a:r>
          </a:p>
        </p:txBody>
      </p:sp>
      <p:sp>
        <p:nvSpPr>
          <p:cNvPr id="3" name="Content Placeholder 2">
            <a:extLst>
              <a:ext uri="{FF2B5EF4-FFF2-40B4-BE49-F238E27FC236}">
                <a16:creationId xmlns:a16="http://schemas.microsoft.com/office/drawing/2014/main" id="{D0F45A19-210A-437D-8902-7BD6E56F95E1}"/>
              </a:ext>
            </a:extLst>
          </p:cNvPr>
          <p:cNvSpPr>
            <a:spLocks noGrp="1"/>
          </p:cNvSpPr>
          <p:nvPr>
            <p:ph idx="1"/>
          </p:nvPr>
        </p:nvSpPr>
        <p:spPr/>
        <p:txBody>
          <a:bodyPr/>
          <a:lstStyle/>
          <a:p>
            <a:r>
              <a:rPr lang="en-US" dirty="0"/>
              <a:t>Even if AP MLD uses different MAC addresses across links, there are still benefits for using different GTK/IGTK/BIGTK across links</a:t>
            </a:r>
          </a:p>
          <a:p>
            <a:pPr lvl="1"/>
            <a:r>
              <a:rPr lang="en-US" dirty="0"/>
              <a:t>Refreshing key in one link due to whatever reasons does not require key refreshing in other links =&gt; keep security domain separate</a:t>
            </a:r>
          </a:p>
          <a:p>
            <a:pPr lvl="1"/>
            <a:r>
              <a:rPr lang="en-US" dirty="0"/>
              <a:t>Managing different key in different links does not require coordination of PN assignment =&gt; keep implementation simple</a:t>
            </a:r>
          </a:p>
          <a:p>
            <a:r>
              <a:rPr lang="en-US" dirty="0"/>
              <a:t>We propose that different GTK/IGTK/BIGTK across links shall be allowed for multi-link operations</a:t>
            </a:r>
          </a:p>
          <a:p>
            <a:pPr lvl="1"/>
            <a:endParaRPr lang="en-US" dirty="0"/>
          </a:p>
          <a:p>
            <a:pPr lvl="1"/>
            <a:endParaRPr lang="en-US" dirty="0"/>
          </a:p>
        </p:txBody>
      </p:sp>
      <p:sp>
        <p:nvSpPr>
          <p:cNvPr id="4" name="Footer Placeholder 3">
            <a:extLst>
              <a:ext uri="{FF2B5EF4-FFF2-40B4-BE49-F238E27FC236}">
                <a16:creationId xmlns:a16="http://schemas.microsoft.com/office/drawing/2014/main" id="{94E1AD85-7D51-4799-B505-97D064EB24F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C6AA740-58A5-41EB-AC53-5DC6613798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dirty="0"/>
          </a:p>
        </p:txBody>
      </p:sp>
    </p:spTree>
    <p:extLst>
      <p:ext uri="{BB962C8B-B14F-4D97-AF65-F5344CB8AC3E}">
        <p14:creationId xmlns:p14="http://schemas.microsoft.com/office/powerpoint/2010/main" val="647029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67CFF-4364-4281-8397-2078C101A1BF}"/>
              </a:ext>
            </a:extLst>
          </p:cNvPr>
          <p:cNvSpPr>
            <a:spLocks noGrp="1"/>
          </p:cNvSpPr>
          <p:nvPr>
            <p:ph type="title"/>
          </p:nvPr>
        </p:nvSpPr>
        <p:spPr/>
        <p:txBody>
          <a:bodyPr/>
          <a:lstStyle/>
          <a:p>
            <a:r>
              <a:rPr lang="en-US" dirty="0"/>
              <a:t>Delivery of GTK/IGTK/BIGTK across links</a:t>
            </a:r>
          </a:p>
        </p:txBody>
      </p:sp>
      <p:sp>
        <p:nvSpPr>
          <p:cNvPr id="3" name="Content Placeholder 2">
            <a:extLst>
              <a:ext uri="{FF2B5EF4-FFF2-40B4-BE49-F238E27FC236}">
                <a16:creationId xmlns:a16="http://schemas.microsoft.com/office/drawing/2014/main" id="{61A14776-35A4-49F7-BBDF-412A086DB3C6}"/>
              </a:ext>
            </a:extLst>
          </p:cNvPr>
          <p:cNvSpPr>
            <a:spLocks noGrp="1"/>
          </p:cNvSpPr>
          <p:nvPr>
            <p:ph idx="1"/>
          </p:nvPr>
        </p:nvSpPr>
        <p:spPr/>
        <p:txBody>
          <a:bodyPr/>
          <a:lstStyle/>
          <a:p>
            <a:r>
              <a:rPr lang="en-US" sz="1600" dirty="0"/>
              <a:t>Current spec does not mandate generating method for GTK/IGTK/BIGTK, and AP MLD can just generate multiple random values for different keys across links</a:t>
            </a:r>
          </a:p>
          <a:p>
            <a:r>
              <a:rPr lang="en-US" sz="1600" dirty="0"/>
              <a:t>To avoid multiple 4-way handshakes or group key handshakes, we propose to deliver different GTK/IGTK/BIGTK in one 4-way handshake or group key handshake.</a:t>
            </a:r>
          </a:p>
          <a:p>
            <a:pPr lvl="1"/>
            <a:r>
              <a:rPr lang="en-US" sz="1400" dirty="0"/>
              <a:t>Design multi-link GTK/IGTK/BIGTK KDE with link ID field</a:t>
            </a:r>
          </a:p>
          <a:p>
            <a:pPr lvl="1"/>
            <a:r>
              <a:rPr lang="en-US" sz="1400" dirty="0"/>
              <a:t>Put the multi-link GTK/IGTK/BIGTK KDE in message 3 of 4-way handshake or message 1 of group key handshake </a:t>
            </a:r>
          </a:p>
          <a:p>
            <a:endParaRPr lang="en-US" dirty="0"/>
          </a:p>
        </p:txBody>
      </p:sp>
      <p:sp>
        <p:nvSpPr>
          <p:cNvPr id="4" name="Footer Placeholder 3">
            <a:extLst>
              <a:ext uri="{FF2B5EF4-FFF2-40B4-BE49-F238E27FC236}">
                <a16:creationId xmlns:a16="http://schemas.microsoft.com/office/drawing/2014/main" id="{FA5BAF2A-C457-422C-B3C2-45EE978C82B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E66C966-F1B1-4406-8A0E-9C3B03093A4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dirty="0"/>
          </a:p>
        </p:txBody>
      </p:sp>
      <p:pic>
        <p:nvPicPr>
          <p:cNvPr id="6" name="Picture 5">
            <a:extLst>
              <a:ext uri="{FF2B5EF4-FFF2-40B4-BE49-F238E27FC236}">
                <a16:creationId xmlns:a16="http://schemas.microsoft.com/office/drawing/2014/main" id="{C297F2BB-311B-4BA6-B8B0-81FECAD0652B}"/>
              </a:ext>
            </a:extLst>
          </p:cNvPr>
          <p:cNvPicPr>
            <a:picLocks noChangeAspect="1"/>
          </p:cNvPicPr>
          <p:nvPr/>
        </p:nvPicPr>
        <p:blipFill>
          <a:blip r:embed="rId2"/>
          <a:stretch>
            <a:fillRect/>
          </a:stretch>
        </p:blipFill>
        <p:spPr>
          <a:xfrm>
            <a:off x="1824708" y="4042027"/>
            <a:ext cx="2520280" cy="2327208"/>
          </a:xfrm>
          <a:prstGeom prst="rect">
            <a:avLst/>
          </a:prstGeom>
        </p:spPr>
      </p:pic>
      <p:pic>
        <p:nvPicPr>
          <p:cNvPr id="7" name="Picture 6">
            <a:extLst>
              <a:ext uri="{FF2B5EF4-FFF2-40B4-BE49-F238E27FC236}">
                <a16:creationId xmlns:a16="http://schemas.microsoft.com/office/drawing/2014/main" id="{D49D66A6-2B72-4557-B323-313B926C15C3}"/>
              </a:ext>
            </a:extLst>
          </p:cNvPr>
          <p:cNvPicPr>
            <a:picLocks noChangeAspect="1"/>
          </p:cNvPicPr>
          <p:nvPr/>
        </p:nvPicPr>
        <p:blipFill>
          <a:blip r:embed="rId3"/>
          <a:stretch>
            <a:fillRect/>
          </a:stretch>
        </p:blipFill>
        <p:spPr>
          <a:xfrm>
            <a:off x="4799014" y="4029694"/>
            <a:ext cx="2698714" cy="1672504"/>
          </a:xfrm>
          <a:prstGeom prst="rect">
            <a:avLst/>
          </a:prstGeom>
        </p:spPr>
      </p:pic>
    </p:spTree>
    <p:extLst>
      <p:ext uri="{BB962C8B-B14F-4D97-AF65-F5344CB8AC3E}">
        <p14:creationId xmlns:p14="http://schemas.microsoft.com/office/powerpoint/2010/main" val="4196361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9D4EF-C8A4-4E2B-AD9F-45EF837EB6A4}"/>
              </a:ext>
            </a:extLst>
          </p:cNvPr>
          <p:cNvSpPr>
            <a:spLocks noGrp="1"/>
          </p:cNvSpPr>
          <p:nvPr>
            <p:ph type="title"/>
          </p:nvPr>
        </p:nvSpPr>
        <p:spPr/>
        <p:txBody>
          <a:bodyPr/>
          <a:lstStyle/>
          <a:p>
            <a:r>
              <a:rPr lang="en-US" dirty="0"/>
              <a:t>Consideration for PTK</a:t>
            </a:r>
          </a:p>
        </p:txBody>
      </p:sp>
      <p:sp>
        <p:nvSpPr>
          <p:cNvPr id="3" name="Content Placeholder 2">
            <a:extLst>
              <a:ext uri="{FF2B5EF4-FFF2-40B4-BE49-F238E27FC236}">
                <a16:creationId xmlns:a16="http://schemas.microsoft.com/office/drawing/2014/main" id="{5AD5955D-B263-47E8-AADD-056C946D9B79}"/>
              </a:ext>
            </a:extLst>
          </p:cNvPr>
          <p:cNvSpPr>
            <a:spLocks noGrp="1"/>
          </p:cNvSpPr>
          <p:nvPr>
            <p:ph idx="1"/>
          </p:nvPr>
        </p:nvSpPr>
        <p:spPr>
          <a:xfrm>
            <a:off x="684213" y="1989138"/>
            <a:ext cx="4679875" cy="4114800"/>
          </a:xfrm>
        </p:spPr>
        <p:txBody>
          <a:bodyPr/>
          <a:lstStyle/>
          <a:p>
            <a:r>
              <a:rPr lang="en-US" sz="2000" dirty="0"/>
              <a:t>The question of same or different PTK across links has to be considered together with the design of handling TID reordering across links</a:t>
            </a:r>
          </a:p>
          <a:p>
            <a:pPr lvl="1"/>
            <a:r>
              <a:rPr lang="en-US" sz="1800" dirty="0"/>
              <a:t>The current spec mandates that replay attack check has to be done after reordering is done</a:t>
            </a:r>
          </a:p>
          <a:p>
            <a:r>
              <a:rPr lang="en-US" sz="2000" dirty="0"/>
              <a:t>One shared receive reordering buffer of a TID across links has been agreed in the current SFD</a:t>
            </a:r>
          </a:p>
          <a:p>
            <a:pPr lvl="1"/>
            <a:endParaRPr lang="en-US" dirty="0"/>
          </a:p>
        </p:txBody>
      </p:sp>
      <p:sp>
        <p:nvSpPr>
          <p:cNvPr id="4" name="Footer Placeholder 3">
            <a:extLst>
              <a:ext uri="{FF2B5EF4-FFF2-40B4-BE49-F238E27FC236}">
                <a16:creationId xmlns:a16="http://schemas.microsoft.com/office/drawing/2014/main" id="{4C5A66DA-2263-4014-B97B-FDF7D1EBF0A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7C75537-BCBD-4E87-A8D7-173F86501F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dirty="0"/>
          </a:p>
        </p:txBody>
      </p:sp>
      <p:pic>
        <p:nvPicPr>
          <p:cNvPr id="6" name="Picture 5">
            <a:extLst>
              <a:ext uri="{FF2B5EF4-FFF2-40B4-BE49-F238E27FC236}">
                <a16:creationId xmlns:a16="http://schemas.microsoft.com/office/drawing/2014/main" id="{EC752898-57E0-4B81-96EF-D8E2E405161F}"/>
              </a:ext>
            </a:extLst>
          </p:cNvPr>
          <p:cNvPicPr>
            <a:picLocks noChangeAspect="1"/>
          </p:cNvPicPr>
          <p:nvPr/>
        </p:nvPicPr>
        <p:blipFill>
          <a:blip r:embed="rId2"/>
          <a:stretch>
            <a:fillRect/>
          </a:stretch>
        </p:blipFill>
        <p:spPr>
          <a:xfrm>
            <a:off x="5465741" y="2341375"/>
            <a:ext cx="3078184" cy="3410325"/>
          </a:xfrm>
          <a:prstGeom prst="rect">
            <a:avLst/>
          </a:prstGeom>
        </p:spPr>
      </p:pic>
    </p:spTree>
    <p:extLst>
      <p:ext uri="{BB962C8B-B14F-4D97-AF65-F5344CB8AC3E}">
        <p14:creationId xmlns:p14="http://schemas.microsoft.com/office/powerpoint/2010/main" val="4234842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AE90F-BE22-422F-9270-C9B8D6E4CEE0}"/>
              </a:ext>
            </a:extLst>
          </p:cNvPr>
          <p:cNvSpPr>
            <a:spLocks noGrp="1"/>
          </p:cNvSpPr>
          <p:nvPr>
            <p:ph type="title"/>
          </p:nvPr>
        </p:nvSpPr>
        <p:spPr/>
        <p:txBody>
          <a:bodyPr/>
          <a:lstStyle/>
          <a:p>
            <a:r>
              <a:rPr lang="en-US" dirty="0"/>
              <a:t>Consideration for PTK</a:t>
            </a:r>
          </a:p>
        </p:txBody>
      </p:sp>
      <p:sp>
        <p:nvSpPr>
          <p:cNvPr id="3" name="Content Placeholder 2">
            <a:extLst>
              <a:ext uri="{FF2B5EF4-FFF2-40B4-BE49-F238E27FC236}">
                <a16:creationId xmlns:a16="http://schemas.microsoft.com/office/drawing/2014/main" id="{3E5F3831-3C84-44F4-BEFC-C85159B9A8CC}"/>
              </a:ext>
            </a:extLst>
          </p:cNvPr>
          <p:cNvSpPr>
            <a:spLocks noGrp="1"/>
          </p:cNvSpPr>
          <p:nvPr>
            <p:ph idx="1"/>
          </p:nvPr>
        </p:nvSpPr>
        <p:spPr/>
        <p:txBody>
          <a:bodyPr/>
          <a:lstStyle/>
          <a:p>
            <a:r>
              <a:rPr lang="en-US" sz="2000" dirty="0"/>
              <a:t>The example below demonstrates that if we have different PN space, i.e., different PTK, across links, MPDU may be dropped based on the current replay detection</a:t>
            </a:r>
          </a:p>
          <a:p>
            <a:pPr lvl="1"/>
            <a:r>
              <a:rPr lang="en-US" sz="1600" dirty="0"/>
              <a:t>To resolve the problem, coordination of PN assignment across links is required, and the benefits of simplifying implementation using different PTK vanishes </a:t>
            </a:r>
          </a:p>
          <a:p>
            <a:endParaRPr lang="en-US" dirty="0"/>
          </a:p>
        </p:txBody>
      </p:sp>
      <p:sp>
        <p:nvSpPr>
          <p:cNvPr id="4" name="Footer Placeholder 3">
            <a:extLst>
              <a:ext uri="{FF2B5EF4-FFF2-40B4-BE49-F238E27FC236}">
                <a16:creationId xmlns:a16="http://schemas.microsoft.com/office/drawing/2014/main" id="{62DB29CC-D016-4001-9855-BB5069A3701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0F19616-4D08-45B8-914E-5EB8A9ECAE4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dirty="0"/>
          </a:p>
        </p:txBody>
      </p:sp>
      <p:pic>
        <p:nvPicPr>
          <p:cNvPr id="6" name="Picture 5">
            <a:extLst>
              <a:ext uri="{FF2B5EF4-FFF2-40B4-BE49-F238E27FC236}">
                <a16:creationId xmlns:a16="http://schemas.microsoft.com/office/drawing/2014/main" id="{6995CE1B-9DA3-4AC3-AFED-35E75140912F}"/>
              </a:ext>
            </a:extLst>
          </p:cNvPr>
          <p:cNvPicPr>
            <a:picLocks noChangeAspect="1"/>
          </p:cNvPicPr>
          <p:nvPr/>
        </p:nvPicPr>
        <p:blipFill>
          <a:blip r:embed="rId2"/>
          <a:stretch>
            <a:fillRect/>
          </a:stretch>
        </p:blipFill>
        <p:spPr>
          <a:xfrm>
            <a:off x="2265719" y="3725020"/>
            <a:ext cx="4968552" cy="2466378"/>
          </a:xfrm>
          <a:prstGeom prst="rect">
            <a:avLst/>
          </a:prstGeom>
        </p:spPr>
      </p:pic>
    </p:spTree>
    <p:extLst>
      <p:ext uri="{BB962C8B-B14F-4D97-AF65-F5344CB8AC3E}">
        <p14:creationId xmlns:p14="http://schemas.microsoft.com/office/powerpoint/2010/main" val="183470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Proposal for Same PTK</a:t>
            </a:r>
          </a:p>
        </p:txBody>
      </p:sp>
      <p:sp>
        <p:nvSpPr>
          <p:cNvPr id="3" name="Content Placeholder 2"/>
          <p:cNvSpPr>
            <a:spLocks noGrp="1"/>
          </p:cNvSpPr>
          <p:nvPr>
            <p:ph idx="1"/>
          </p:nvPr>
        </p:nvSpPr>
        <p:spPr/>
        <p:txBody>
          <a:bodyPr/>
          <a:lstStyle/>
          <a:p>
            <a:r>
              <a:rPr lang="en-US" sz="1800" dirty="0"/>
              <a:t>To have same PTK under same/different MAC address across links, we need to have same PMKSA (i.e., same PMK) and same PTKSA</a:t>
            </a:r>
          </a:p>
          <a:p>
            <a:pPr lvl="1"/>
            <a:r>
              <a:rPr lang="en-US" sz="1600" dirty="0"/>
              <a:t>PMKSA is created based on AS (EAP method) or PSK (SAE method)</a:t>
            </a:r>
          </a:p>
          <a:p>
            <a:pPr lvl="1"/>
            <a:r>
              <a:rPr lang="en-US" sz="1600" dirty="0"/>
              <a:t>PTKSA is created based on 4-way handshake or FILS authentication</a:t>
            </a:r>
          </a:p>
          <a:p>
            <a:r>
              <a:rPr lang="en-US" sz="1800" dirty="0"/>
              <a:t>We think this can be achieved by</a:t>
            </a:r>
          </a:p>
          <a:p>
            <a:pPr lvl="1"/>
            <a:r>
              <a:rPr lang="en-US" sz="1600" dirty="0"/>
              <a:t>For both methods, consider the negotiation between two MLDs rather than two STAs</a:t>
            </a:r>
          </a:p>
          <a:p>
            <a:pPr lvl="2"/>
            <a:r>
              <a:rPr lang="en-US" sz="1400" dirty="0"/>
              <a:t>For EAP method, use the MLD address for calculation of PMKID (under EAP method), </a:t>
            </a:r>
          </a:p>
          <a:p>
            <a:pPr lvl="2"/>
            <a:r>
              <a:rPr lang="en-US" sz="1400" dirty="0"/>
              <a:t>For SAE method, change &lt;password, STA-A-MAC, STA-BMAC&gt; tuple to &lt;password, address of AP MLD, address of non-AP MLD&gt; tuple</a:t>
            </a:r>
          </a:p>
          <a:p>
            <a:pPr lvl="1"/>
            <a:r>
              <a:rPr lang="en-US" sz="1600" dirty="0"/>
              <a:t>For PTK calculation, replace AA as the address of AP MLD and replace SPA as the address of non-AP MLD</a:t>
            </a:r>
          </a:p>
          <a:p>
            <a:pPr lvl="1"/>
            <a:r>
              <a:rPr lang="en-US" sz="1600" dirty="0"/>
              <a:t>For FILS authentication, replace AP-BSSID/STA-MAC with address of corresponding MLD address in the procedure</a:t>
            </a:r>
          </a:p>
          <a:p>
            <a:pPr lvl="1"/>
            <a:r>
              <a:rPr lang="en-US" sz="1600" dirty="0"/>
              <a:t>Address of MLD needs to be conveyed in the air</a:t>
            </a:r>
            <a:endParaRPr lang="en-US" dirty="0"/>
          </a:p>
          <a:p>
            <a:pPr lvl="1"/>
            <a:endParaRPr lang="en-US"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1185808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59759</TotalTime>
  <Words>1064</Words>
  <Application>Microsoft Office PowerPoint</Application>
  <PresentationFormat>On-screen Show (4:3)</PresentationFormat>
  <Paragraphs>154</Paragraphs>
  <Slides>13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Qualcomm Office Regular</vt:lpstr>
      <vt:lpstr>Qualcomm Regular</vt:lpstr>
      <vt:lpstr>Arial</vt:lpstr>
      <vt:lpstr>Calibri</vt:lpstr>
      <vt:lpstr>Times New Roman</vt:lpstr>
      <vt:lpstr>802-11-Submission</vt:lpstr>
      <vt:lpstr>Multi-link Security Consideration</vt:lpstr>
      <vt:lpstr>Background</vt:lpstr>
      <vt:lpstr>Scope of Multi-link Security Consideration </vt:lpstr>
      <vt:lpstr>Consideration of GTK/IGTK/BIGTK</vt:lpstr>
      <vt:lpstr>Consideration of GTK/IGTK/BIGTK</vt:lpstr>
      <vt:lpstr>Delivery of GTK/IGTK/BIGTK across links</vt:lpstr>
      <vt:lpstr>Consideration for PTK</vt:lpstr>
      <vt:lpstr>Consideration for PTK</vt:lpstr>
      <vt:lpstr>Proposal for Same PTK</vt:lpstr>
      <vt:lpstr>Conclusion</vt:lpstr>
      <vt:lpstr>Straw Poll #1</vt:lpstr>
      <vt:lpstr>Straw Poll #2</vt:lpstr>
      <vt:lpstr>Reference</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2331</cp:revision>
  <cp:lastPrinted>1998-02-10T13:28:06Z</cp:lastPrinted>
  <dcterms:created xsi:type="dcterms:W3CDTF">2004-12-02T14:01:45Z</dcterms:created>
  <dcterms:modified xsi:type="dcterms:W3CDTF">2020-01-09T05:21:34Z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b9276623-83bf-4298-a025-84a3584e8d53</vt:lpwstr>
  </property>
  <property fmtid="{D5CDD505-2E9C-101B-9397-08002B2CF9AE}" pid="4" name="CTP_TimeStamp">
    <vt:lpwstr>2020-01-09 05:21:34Z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