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93" r:id="rId3"/>
    <p:sldId id="394" r:id="rId4"/>
    <p:sldId id="396" r:id="rId5"/>
    <p:sldId id="395" r:id="rId6"/>
    <p:sldId id="397" r:id="rId7"/>
    <p:sldId id="405" r:id="rId8"/>
    <p:sldId id="398" r:id="rId9"/>
    <p:sldId id="401" r:id="rId10"/>
    <p:sldId id="404" r:id="rId11"/>
    <p:sldId id="402" r:id="rId12"/>
    <p:sldId id="403" r:id="rId13"/>
    <p:sldId id="392" r:id="rId14"/>
    <p:sldId id="323" r:id="rId15"/>
    <p:sldId id="40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0321" autoAdjust="0"/>
  </p:normalViewPr>
  <p:slideViewPr>
    <p:cSldViewPr>
      <p:cViewPr varScale="1">
        <p:scale>
          <a:sx n="127" d="100"/>
          <a:sy n="127" d="100"/>
        </p:scale>
        <p:origin x="2676" y="9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Alignment of data source to improve latency is applicable to Video/Audio data which can be generated &amp; displayed on demand.</a:t>
            </a:r>
          </a:p>
          <a:p>
            <a:endParaRPr lang="en-US" dirty="0"/>
          </a:p>
          <a:p>
            <a:endParaRPr lang="en-US" dirty="0"/>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389431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Those systems that can adjust/offset the triggering of higher layer subsystems can take advantage of the pipelining</a:t>
            </a:r>
          </a:p>
          <a:p>
            <a:r>
              <a:rPr lang="en-US" dirty="0"/>
              <a:t>Those systems that have rigid timing on the upper layer ends up having </a:t>
            </a:r>
            <a:r>
              <a:rPr lang="en-US" dirty="0" err="1"/>
              <a:t>upto</a:t>
            </a:r>
            <a:r>
              <a:rPr lang="en-US" dirty="0"/>
              <a:t> a frame worth of delay, i.e. bounded latency.</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58056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(A/M/V)R – (Augmented/Mixed/Virtual) Reality</a:t>
            </a:r>
          </a:p>
          <a:p>
            <a:endParaRPr lang="en-US" dirty="0"/>
          </a:p>
          <a:p>
            <a:r>
              <a:rPr lang="en-US" dirty="0"/>
              <a:t>Processing/heavy lifting offloaded to systems that can handle higher workload and dissipate higher power.</a:t>
            </a:r>
          </a:p>
          <a:p>
            <a:endParaRPr lang="en-US" dirty="0"/>
          </a:p>
          <a:p>
            <a:r>
              <a:rPr lang="en-US" dirty="0"/>
              <a:t>Router services both AR/VR traffic as well as regular/legacy devices.</a:t>
            </a:r>
          </a:p>
          <a:p>
            <a:endParaRPr lang="en-US" dirty="0"/>
          </a:p>
          <a:p>
            <a:r>
              <a:rPr lang="en-US" dirty="0" err="1"/>
              <a:t>Coex</a:t>
            </a:r>
            <a:r>
              <a:rPr lang="en-US" dirty="0"/>
              <a:t> is a major concern, especially when  multiple low latency devices are in close proximity to each other.</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98390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HMD – Head mounted display</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M2P latency is defined as time when an action is performed (head movement/controller input or movement) to when the modified frame is displayed by the head mounted display (HMD).</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UL is also latency critical, but the data rates are typically lower relative to downlink data rate.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89826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732331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Same AC </a:t>
            </a:r>
            <a:r>
              <a:rPr lang="en-US" dirty="0">
                <a:sym typeface="Wingdings" panose="05000000000000000000" pitchFamily="2" charset="2"/>
              </a:rPr>
              <a:t> AC-VI. Assume all apartments playing HD-1080p videos (Netflix/</a:t>
            </a:r>
            <a:r>
              <a:rPr lang="en-US" dirty="0" err="1">
                <a:sym typeface="Wingdings" panose="05000000000000000000" pitchFamily="2" charset="2"/>
              </a:rPr>
              <a:t>Youtube</a:t>
            </a:r>
            <a:r>
              <a:rPr lang="en-US" dirty="0">
                <a:sym typeface="Wingdings" panose="05000000000000000000" pitchFamily="2" charset="2"/>
              </a:rPr>
              <a:t>) at peak time.</a:t>
            </a:r>
          </a:p>
          <a:p>
            <a:endParaRPr lang="en-US" dirty="0">
              <a:sym typeface="Wingdings" panose="05000000000000000000" pitchFamily="2" charset="2"/>
            </a:endParaRPr>
          </a:p>
          <a:p>
            <a:r>
              <a:rPr lang="en-US" dirty="0">
                <a:sym typeface="Wingdings" panose="05000000000000000000" pitchFamily="2" charset="2"/>
              </a:rPr>
              <a:t>Preferential access  VR packets choose IFS such that there is no collision with other AC class, and contention in minimized. VR packets yields only to SIFS/PIFS based transmissions.</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985405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Unlicensed operation of 5GNR however, because of its CSMA/CA like protocol may not be any better than 802.11.</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38886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05742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761158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Duty cycle rules can be brought into the standards.</a:t>
            </a:r>
          </a:p>
          <a:p>
            <a:endParaRPr lang="en-US" dirty="0"/>
          </a:p>
          <a:p>
            <a:r>
              <a:rPr lang="en-US" dirty="0"/>
              <a:t>PCF is not desirable because it could potentially disrupt traffic on other BSS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PIFS is used by Beacons, PCF/CFP, CSA frame, retransmit after TX failure within TXOP etc.</a:t>
            </a:r>
          </a:p>
          <a:p>
            <a:endParaRPr lang="en-US" dirty="0"/>
          </a:p>
          <a:p>
            <a:r>
              <a:rPr lang="en-US" dirty="0"/>
              <a:t>Reassigning </a:t>
            </a:r>
            <a:r>
              <a:rPr lang="en-US" dirty="0" err="1"/>
              <a:t>xIFS</a:t>
            </a:r>
            <a:r>
              <a:rPr lang="en-US" dirty="0"/>
              <a:t> will not work in 5GHz band. Also 11ax can operate in 6GHz, so reassigning may not be feasible.</a:t>
            </a:r>
          </a:p>
          <a:p>
            <a:r>
              <a:rPr lang="en-US" dirty="0"/>
              <a:t>Adding new IFS (LLIFS) allows new idea to operate in both 5 and 6GHz. Ascertain that the modems RX to TX turnaround is lower than the duration between PIFS and LLIFS (or LLIFS and DIFS)</a:t>
            </a:r>
          </a:p>
          <a:p>
            <a:endParaRPr lang="en-US" dirty="0"/>
          </a:p>
          <a:p>
            <a:r>
              <a:rPr lang="en-US" dirty="0"/>
              <a:t>Idea can be extended to define more </a:t>
            </a:r>
            <a:r>
              <a:rPr lang="en-US" dirty="0" err="1"/>
              <a:t>xIFS</a:t>
            </a:r>
            <a:r>
              <a:rPr lang="en-US" dirty="0"/>
              <a:t> between different legacy IFS for different use cases.</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456768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dirty="0"/>
          </a:p>
        </p:txBody>
      </p:sp>
      <p:sp>
        <p:nvSpPr>
          <p:cNvPr id="5" name="Footer Placeholder 4"/>
          <p:cNvSpPr>
            <a:spLocks noGrp="1"/>
          </p:cNvSpPr>
          <p:nvPr>
            <p:ph type="ftr" idx="11"/>
          </p:nvPr>
        </p:nvSpPr>
        <p:spPr/>
        <p:txBody>
          <a:bodyPr/>
          <a:lstStyle>
            <a:lvl1pPr>
              <a:defRPr/>
            </a:lvl1pPr>
          </a:lstStyle>
          <a:p>
            <a:r>
              <a:rPr lang="en-GB"/>
              <a:t>Sam Alex, Facebook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3">
            <a:extLst>
              <a:ext uri="{FF2B5EF4-FFF2-40B4-BE49-F238E27FC236}">
                <a16:creationId xmlns:a16="http://schemas.microsoft.com/office/drawing/2014/main" id="{FAFA2262-E95B-42F9-AC69-AAC69A73BB3A}"/>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6C806ACF-9F93-4C23-8F64-EFAEEBB34FD0}"/>
              </a:ext>
            </a:extLst>
          </p:cNvPr>
          <p:cNvSpPr>
            <a:spLocks noGrp="1"/>
          </p:cNvSpPr>
          <p:nvPr>
            <p:ph type="dt" idx="10"/>
          </p:nvPr>
        </p:nvSpPr>
        <p:spPr/>
        <p:txBody>
          <a:bodyPr/>
          <a:lstStyle/>
          <a:p>
            <a:r>
              <a:rPr lang="en-US"/>
              <a:t>November 2019</a:t>
            </a:r>
            <a:endParaRPr lang="en-GB" dirty="0"/>
          </a:p>
        </p:txBody>
      </p:sp>
      <p:sp>
        <p:nvSpPr>
          <p:cNvPr id="10" name="Footer Placeholder 9">
            <a:extLst>
              <a:ext uri="{FF2B5EF4-FFF2-40B4-BE49-F238E27FC236}">
                <a16:creationId xmlns:a16="http://schemas.microsoft.com/office/drawing/2014/main" id="{71773880-7B01-4069-8D64-56FF4E95BF23}"/>
              </a:ext>
            </a:extLst>
          </p:cNvPr>
          <p:cNvSpPr>
            <a:spLocks noGrp="1"/>
          </p:cNvSpPr>
          <p:nvPr>
            <p:ph type="ftr" idx="11"/>
          </p:nvPr>
        </p:nvSpPr>
        <p:spPr/>
        <p:txBody>
          <a:bodyPr/>
          <a:lstStyle/>
          <a:p>
            <a:r>
              <a:rPr lang="en-GB"/>
              <a:t>Sam Alex, Facebook</a:t>
            </a:r>
            <a:endParaRPr lang="en-GB" dirty="0"/>
          </a:p>
        </p:txBody>
      </p:sp>
      <p:sp>
        <p:nvSpPr>
          <p:cNvPr id="13" name="Slide Number Placeholder 12">
            <a:extLst>
              <a:ext uri="{FF2B5EF4-FFF2-40B4-BE49-F238E27FC236}">
                <a16:creationId xmlns:a16="http://schemas.microsoft.com/office/drawing/2014/main" id="{608D410A-5ABC-474F-909C-0C5175E3526F}"/>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dirty="0"/>
          </a:p>
        </p:txBody>
      </p:sp>
      <p:sp>
        <p:nvSpPr>
          <p:cNvPr id="5" name="Footer Placeholder 4"/>
          <p:cNvSpPr>
            <a:spLocks noGrp="1"/>
          </p:cNvSpPr>
          <p:nvPr>
            <p:ph type="ftr" idx="11"/>
          </p:nvPr>
        </p:nvSpPr>
        <p:spPr/>
        <p:txBody>
          <a:bodyPr/>
          <a:lstStyle>
            <a:lvl1pPr>
              <a:defRPr/>
            </a:lvl1pPr>
          </a:lstStyle>
          <a:p>
            <a:r>
              <a:rPr lang="en-GB"/>
              <a:t>Sam Alex, Facebook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dirty="0"/>
          </a:p>
        </p:txBody>
      </p:sp>
      <p:sp>
        <p:nvSpPr>
          <p:cNvPr id="6" name="Footer Placeholder 5"/>
          <p:cNvSpPr>
            <a:spLocks noGrp="1"/>
          </p:cNvSpPr>
          <p:nvPr>
            <p:ph type="ftr" idx="11"/>
          </p:nvPr>
        </p:nvSpPr>
        <p:spPr/>
        <p:txBody>
          <a:bodyPr/>
          <a:lstStyle>
            <a:lvl1pPr>
              <a:defRPr/>
            </a:lvl1pPr>
          </a:lstStyle>
          <a:p>
            <a:r>
              <a:rPr lang="en-GB"/>
              <a:t>Sam Alex, Facebook</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Sam Alex, Facebook</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dirty="0"/>
          </a:p>
        </p:txBody>
      </p:sp>
      <p:sp>
        <p:nvSpPr>
          <p:cNvPr id="4" name="Footer Placeholder 3"/>
          <p:cNvSpPr>
            <a:spLocks noGrp="1"/>
          </p:cNvSpPr>
          <p:nvPr>
            <p:ph type="ftr" idx="11"/>
          </p:nvPr>
        </p:nvSpPr>
        <p:spPr/>
        <p:txBody>
          <a:bodyPr/>
          <a:lstStyle>
            <a:lvl1pPr>
              <a:defRPr/>
            </a:lvl1pPr>
          </a:lstStyle>
          <a:p>
            <a:r>
              <a:rPr lang="en-GB"/>
              <a:t>Sam Alex, Facebook</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dirty="0"/>
          </a:p>
        </p:txBody>
      </p:sp>
      <p:sp>
        <p:nvSpPr>
          <p:cNvPr id="3" name="Footer Placeholder 2"/>
          <p:cNvSpPr>
            <a:spLocks noGrp="1"/>
          </p:cNvSpPr>
          <p:nvPr>
            <p:ph type="ftr" idx="11"/>
          </p:nvPr>
        </p:nvSpPr>
        <p:spPr/>
        <p:txBody>
          <a:bodyPr/>
          <a:lstStyle>
            <a:lvl1pPr>
              <a:defRPr/>
            </a:lvl1pPr>
          </a:lstStyle>
          <a:p>
            <a:r>
              <a:rPr lang="en-GB"/>
              <a:t>Sam Alex, Facebook</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dirty="0"/>
          </a:p>
        </p:txBody>
      </p:sp>
      <p:sp>
        <p:nvSpPr>
          <p:cNvPr id="5" name="Footer Placeholder 4"/>
          <p:cNvSpPr>
            <a:spLocks noGrp="1"/>
          </p:cNvSpPr>
          <p:nvPr>
            <p:ph type="ftr" idx="11"/>
          </p:nvPr>
        </p:nvSpPr>
        <p:spPr/>
        <p:txBody>
          <a:bodyPr/>
          <a:lstStyle>
            <a:lvl1pPr>
              <a:defRPr/>
            </a:lvl1pPr>
          </a:lstStyle>
          <a:p>
            <a:r>
              <a:rPr lang="en-GB"/>
              <a:t>Sam Alex, Facebook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dirty="0"/>
          </a:p>
        </p:txBody>
      </p:sp>
      <p:sp>
        <p:nvSpPr>
          <p:cNvPr id="5" name="Footer Placeholder 4"/>
          <p:cNvSpPr>
            <a:spLocks noGrp="1"/>
          </p:cNvSpPr>
          <p:nvPr>
            <p:ph type="ftr" idx="11"/>
          </p:nvPr>
        </p:nvSpPr>
        <p:spPr/>
        <p:txBody>
          <a:bodyPr/>
          <a:lstStyle>
            <a:lvl1pPr>
              <a:defRPr/>
            </a:lvl1pPr>
          </a:lstStyle>
          <a:p>
            <a:r>
              <a:rPr lang="en-GB"/>
              <a:t>Sam Alex, Facebook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Sam Alex, Facebook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256-00-AANI-802-11ax-for-imt-2020.pptx" TargetMode="External"/><Relationship Id="rId2" Type="http://schemas.openxmlformats.org/officeDocument/2006/relationships/hyperlink" Target="https://mentor.ieee.org/802.11/dcn/14/11-14-0980-16-00ax-simulation-scenario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November 2019</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da-DK"/>
              <a:t>Sam Alex, Facebook</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AR/VR on EHT: Design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graphicFrame>
        <p:nvGraphicFramePr>
          <p:cNvPr id="3075" name="Object 3"/>
          <p:cNvGraphicFramePr>
            <a:graphicFrameLocks noChangeAspect="1"/>
          </p:cNvGraphicFramePr>
          <p:nvPr>
            <p:extLst>
              <p:ext uri="{D42A27DB-BD31-4B8C-83A1-F6EECF244321}">
                <p14:modId xmlns:p14="http://schemas.microsoft.com/office/powerpoint/2010/main" val="418265511"/>
              </p:ext>
            </p:extLst>
          </p:nvPr>
        </p:nvGraphicFramePr>
        <p:xfrm>
          <a:off x="458788" y="2486025"/>
          <a:ext cx="8421687" cy="2478088"/>
        </p:xfrm>
        <a:graphic>
          <a:graphicData uri="http://schemas.openxmlformats.org/presentationml/2006/ole">
            <mc:AlternateContent xmlns:mc="http://schemas.openxmlformats.org/markup-compatibility/2006">
              <mc:Choice xmlns:v="urn:schemas-microsoft-com:vml" Requires="v">
                <p:oleObj spid="_x0000_s1181" name="Document" r:id="rId4" imgW="8564400" imgH="2527200" progId="Word.Document.8">
                  <p:embed/>
                </p:oleObj>
              </mc:Choice>
              <mc:Fallback>
                <p:oleObj name="Document" r:id="rId4" imgW="8564400" imgH="2527200" progId="Word.Document.8">
                  <p:embed/>
                  <p:pic>
                    <p:nvPicPr>
                      <p:cNvPr id="3075" name="Object 3"/>
                      <p:cNvPicPr>
                        <a:picLocks noChangeAspect="1" noChangeArrowheads="1"/>
                      </p:cNvPicPr>
                      <p:nvPr/>
                    </p:nvPicPr>
                    <p:blipFill>
                      <a:blip r:embed="rId5"/>
                      <a:srcRect/>
                      <a:stretch>
                        <a:fillRect/>
                      </a:stretch>
                    </p:blipFill>
                    <p:spPr bwMode="auto">
                      <a:xfrm>
                        <a:off x="458788" y="2486025"/>
                        <a:ext cx="8421687" cy="24780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19E2D-A8F5-489C-B08A-F590618C349F}"/>
              </a:ext>
            </a:extLst>
          </p:cNvPr>
          <p:cNvSpPr>
            <a:spLocks noGrp="1"/>
          </p:cNvSpPr>
          <p:nvPr>
            <p:ph type="title"/>
          </p:nvPr>
        </p:nvSpPr>
        <p:spPr>
          <a:xfrm>
            <a:off x="685800" y="685800"/>
            <a:ext cx="7770813" cy="1065213"/>
          </a:xfrm>
        </p:spPr>
        <p:txBody>
          <a:bodyPr/>
          <a:lstStyle/>
          <a:p>
            <a:r>
              <a:rPr lang="en-US" dirty="0"/>
              <a:t>Some important considerations</a:t>
            </a:r>
          </a:p>
        </p:txBody>
      </p:sp>
      <p:sp>
        <p:nvSpPr>
          <p:cNvPr id="3" name="Content Placeholder 2">
            <a:extLst>
              <a:ext uri="{FF2B5EF4-FFF2-40B4-BE49-F238E27FC236}">
                <a16:creationId xmlns:a16="http://schemas.microsoft.com/office/drawing/2014/main" id="{C7792FB8-FA7D-44DF-BC4E-7707F16CCA12}"/>
              </a:ext>
            </a:extLst>
          </p:cNvPr>
          <p:cNvSpPr>
            <a:spLocks noGrp="1"/>
          </p:cNvSpPr>
          <p:nvPr>
            <p:ph idx="1"/>
          </p:nvPr>
        </p:nvSpPr>
        <p:spPr>
          <a:xfrm>
            <a:off x="685799" y="1524000"/>
            <a:ext cx="7770813" cy="4113213"/>
          </a:xfrm>
        </p:spPr>
        <p:txBody>
          <a:bodyPr/>
          <a:lstStyle/>
          <a:p>
            <a:pPr>
              <a:buFontTx/>
              <a:buChar char="-"/>
            </a:pPr>
            <a:r>
              <a:rPr lang="en-US" sz="2000" dirty="0"/>
              <a:t>How will latencies comparable to those defined in 3GPP 5GNR be achievable with 802.11be in moderately congested scenario?</a:t>
            </a:r>
          </a:p>
          <a:p>
            <a:pPr lvl="1">
              <a:buFontTx/>
              <a:buChar char="-"/>
            </a:pPr>
            <a:r>
              <a:rPr lang="en-US" sz="1800" dirty="0"/>
              <a:t>We require more deterministic (bounded) latency</a:t>
            </a:r>
          </a:p>
          <a:p>
            <a:pPr lvl="1">
              <a:buFontTx/>
              <a:buChar char="-"/>
            </a:pPr>
            <a:endParaRPr lang="en-US" sz="1800" dirty="0"/>
          </a:p>
          <a:p>
            <a:pPr>
              <a:buFontTx/>
              <a:buChar char="-"/>
            </a:pPr>
            <a:r>
              <a:rPr lang="en-US" sz="2000" dirty="0"/>
              <a:t>How will we leverage the relatively new spectrum (6GHz) efficiently which need to support only 11ax/be and above protocol?</a:t>
            </a:r>
          </a:p>
          <a:p>
            <a:pPr>
              <a:buFontTx/>
              <a:buChar char="-"/>
            </a:pPr>
            <a:endParaRPr lang="en-US" sz="2000" dirty="0"/>
          </a:p>
          <a:p>
            <a:pPr>
              <a:buFontTx/>
              <a:buChar char="-"/>
            </a:pPr>
            <a:r>
              <a:rPr lang="en-US" sz="2000" dirty="0"/>
              <a:t>How will latency be lowered</a:t>
            </a:r>
          </a:p>
          <a:p>
            <a:pPr lvl="1">
              <a:buFontTx/>
              <a:buChar char="-"/>
            </a:pPr>
            <a:r>
              <a:rPr lang="en-US" sz="1800" dirty="0"/>
              <a:t>without impacting proper operation of other links (</a:t>
            </a:r>
            <a:r>
              <a:rPr lang="en-US" sz="1800" dirty="0" err="1"/>
              <a:t>CoEx</a:t>
            </a:r>
            <a:r>
              <a:rPr lang="en-US" sz="1800" dirty="0"/>
              <a:t> with legacy)?</a:t>
            </a:r>
          </a:p>
          <a:p>
            <a:pPr lvl="1">
              <a:buFontTx/>
              <a:buChar char="-"/>
            </a:pPr>
            <a:r>
              <a:rPr lang="en-US" sz="1800" dirty="0"/>
              <a:t>without impacting airtime fairness?</a:t>
            </a:r>
          </a:p>
          <a:p>
            <a:pPr>
              <a:buFontTx/>
              <a:buChar char="-"/>
            </a:pPr>
            <a:endParaRPr lang="en-US" sz="2000" dirty="0"/>
          </a:p>
          <a:p>
            <a:pPr>
              <a:buFontTx/>
              <a:buChar char="-"/>
            </a:pPr>
            <a:r>
              <a:rPr lang="en-US" sz="2000" dirty="0"/>
              <a:t>How multiple low latency links operating in the presence of each other? (</a:t>
            </a:r>
            <a:r>
              <a:rPr lang="en-US" sz="2000" dirty="0" err="1"/>
              <a:t>CoEx</a:t>
            </a:r>
            <a:r>
              <a:rPr lang="en-US" sz="2000" dirty="0"/>
              <a:t> with similar use cases)</a:t>
            </a:r>
          </a:p>
          <a:p>
            <a:pPr lvl="1">
              <a:buFontTx/>
              <a:buChar char="-"/>
            </a:pPr>
            <a:r>
              <a:rPr lang="en-US" sz="1800" dirty="0"/>
              <a:t>Can they all simultaneously achieve low latency? – In some cases, YES!</a:t>
            </a:r>
            <a:endParaRPr lang="en-US" sz="1800" b="1" dirty="0"/>
          </a:p>
        </p:txBody>
      </p:sp>
      <p:sp>
        <p:nvSpPr>
          <p:cNvPr id="4" name="Slide Number Placeholder 3">
            <a:extLst>
              <a:ext uri="{FF2B5EF4-FFF2-40B4-BE49-F238E27FC236}">
                <a16:creationId xmlns:a16="http://schemas.microsoft.com/office/drawing/2014/main" id="{FB961177-8C6D-40B7-8B9D-09DAC40B90E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CCD556E-667C-4C53-8971-79AAB7F8C222}"/>
              </a:ext>
            </a:extLst>
          </p:cNvPr>
          <p:cNvSpPr>
            <a:spLocks noGrp="1"/>
          </p:cNvSpPr>
          <p:nvPr>
            <p:ph type="ftr" idx="11"/>
          </p:nvPr>
        </p:nvSpPr>
        <p:spPr>
          <a:xfrm>
            <a:off x="5357818" y="6475413"/>
            <a:ext cx="3184520" cy="180975"/>
          </a:xfrm>
        </p:spPr>
        <p:txBody>
          <a:bodyPr/>
          <a:lstStyle/>
          <a:p>
            <a:r>
              <a:rPr lang="en-GB"/>
              <a:t>Sam Alex, Facebook</a:t>
            </a:r>
            <a:endParaRPr lang="en-GB" dirty="0"/>
          </a:p>
        </p:txBody>
      </p:sp>
      <p:sp>
        <p:nvSpPr>
          <p:cNvPr id="6" name="Date Placeholder 5">
            <a:extLst>
              <a:ext uri="{FF2B5EF4-FFF2-40B4-BE49-F238E27FC236}">
                <a16:creationId xmlns:a16="http://schemas.microsoft.com/office/drawing/2014/main" id="{712671D4-A524-4484-8EB2-F1E95B117929}"/>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1747730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ACF9-7F18-48F2-A372-A46C3B2FBC1F}"/>
              </a:ext>
            </a:extLst>
          </p:cNvPr>
          <p:cNvSpPr>
            <a:spLocks noGrp="1"/>
          </p:cNvSpPr>
          <p:nvPr>
            <p:ph type="title"/>
          </p:nvPr>
        </p:nvSpPr>
        <p:spPr>
          <a:xfrm>
            <a:off x="277811" y="598084"/>
            <a:ext cx="8609013" cy="1065213"/>
          </a:xfrm>
        </p:spPr>
        <p:txBody>
          <a:bodyPr/>
          <a:lstStyle/>
          <a:p>
            <a:r>
              <a:rPr lang="en-US" dirty="0"/>
              <a:t>Suggestions: low latency techniques</a:t>
            </a:r>
            <a:endParaRPr lang="en-US" dirty="0">
              <a:solidFill>
                <a:srgbClr val="FF0000"/>
              </a:solidFill>
            </a:endParaRPr>
          </a:p>
        </p:txBody>
      </p:sp>
      <p:sp>
        <p:nvSpPr>
          <p:cNvPr id="3" name="Content Placeholder 2">
            <a:extLst>
              <a:ext uri="{FF2B5EF4-FFF2-40B4-BE49-F238E27FC236}">
                <a16:creationId xmlns:a16="http://schemas.microsoft.com/office/drawing/2014/main" id="{1148E6EB-C43A-4B7B-A2FA-FB3675B7B5A1}"/>
              </a:ext>
            </a:extLst>
          </p:cNvPr>
          <p:cNvSpPr>
            <a:spLocks noGrp="1"/>
          </p:cNvSpPr>
          <p:nvPr>
            <p:ph idx="1"/>
          </p:nvPr>
        </p:nvSpPr>
        <p:spPr>
          <a:xfrm>
            <a:off x="723899" y="1447800"/>
            <a:ext cx="7770813" cy="4113213"/>
          </a:xfrm>
        </p:spPr>
        <p:txBody>
          <a:bodyPr/>
          <a:lstStyle/>
          <a:p>
            <a:pPr>
              <a:buFontTx/>
              <a:buChar char="-"/>
            </a:pPr>
            <a:r>
              <a:rPr lang="en-US" sz="1800" dirty="0"/>
              <a:t>New access category [3]</a:t>
            </a:r>
          </a:p>
          <a:p>
            <a:pPr lvl="1">
              <a:buFontTx/>
              <a:buChar char="-"/>
            </a:pPr>
            <a:r>
              <a:rPr lang="en-US" sz="1600" dirty="0"/>
              <a:t>Higher priority than AC-VO, minimize contention, avoid collision. No change to channel sensing, CCA etc.</a:t>
            </a:r>
          </a:p>
          <a:p>
            <a:pPr lvl="1">
              <a:buFontTx/>
              <a:buChar char="-"/>
            </a:pPr>
            <a:r>
              <a:rPr lang="en-US" sz="1600" dirty="0"/>
              <a:t>High priority access for low latency devices could potentially result in increased collisions with regular data packets. This should be avoided as it results in degradation of achievable throughput and latency.</a:t>
            </a:r>
          </a:p>
          <a:p>
            <a:pPr lvl="1">
              <a:buFontTx/>
              <a:buChar char="-"/>
            </a:pPr>
            <a:r>
              <a:rPr lang="en-US" sz="1600" dirty="0"/>
              <a:t>Collision with critical management frames Beacons, CSA etc. from OBSS should be avoided, in order to avoid disruption to OBSS links.</a:t>
            </a:r>
          </a:p>
          <a:p>
            <a:pPr lvl="1">
              <a:buFontTx/>
              <a:buChar char="-"/>
            </a:pPr>
            <a:r>
              <a:rPr lang="en-US" sz="1600" dirty="0"/>
              <a:t>Defining a new IFS (call it low latency IFS – LLIFS) is one scheme that can meet the requirements</a:t>
            </a:r>
          </a:p>
          <a:p>
            <a:pPr lvl="2">
              <a:buFontTx/>
              <a:buChar char="-"/>
            </a:pPr>
            <a:r>
              <a:rPr lang="en-US" sz="1200" dirty="0"/>
              <a:t>For example, a transmission that starts between PIFS (25us) and DIFS (34us). i.e. PIFS&lt;LLIFS&lt;DIFS</a:t>
            </a:r>
          </a:p>
          <a:p>
            <a:pPr lvl="2">
              <a:buFontTx/>
              <a:buChar char="-"/>
            </a:pPr>
            <a:r>
              <a:rPr lang="en-US" sz="1200" dirty="0"/>
              <a:t>No impact to Beacons and other PIFS based transmission. Better channel access than DIFS</a:t>
            </a:r>
          </a:p>
          <a:p>
            <a:pPr lvl="2">
              <a:buFontTx/>
              <a:buChar char="-"/>
            </a:pPr>
            <a:r>
              <a:rPr lang="en-US" sz="1200" dirty="0"/>
              <a:t>No collision with packets using either of the two legacy IFS.</a:t>
            </a:r>
          </a:p>
          <a:p>
            <a:pPr lvl="1">
              <a:buFontTx/>
              <a:buChar char="-"/>
            </a:pPr>
            <a:r>
              <a:rPr lang="en-US" sz="1600" dirty="0"/>
              <a:t>Ensures fairness in airtime by limiting duty cycle, for example </a:t>
            </a:r>
          </a:p>
          <a:p>
            <a:pPr lvl="2">
              <a:buFontTx/>
              <a:buChar char="-"/>
            </a:pPr>
            <a:r>
              <a:rPr lang="en-US" sz="1400" dirty="0"/>
              <a:t>Ensure own airtime occupancy less that some threshold</a:t>
            </a:r>
          </a:p>
          <a:p>
            <a:pPr lvl="2">
              <a:buFontTx/>
              <a:buChar char="-"/>
            </a:pPr>
            <a:r>
              <a:rPr lang="en-US" sz="1400" dirty="0"/>
              <a:t>Ensure overall (own + others) airtime less than some threshold – Adaptively avoid 100% channel utilization</a:t>
            </a:r>
          </a:p>
          <a:p>
            <a:pPr lvl="1">
              <a:buFontTx/>
              <a:buChar char="-"/>
            </a:pPr>
            <a:r>
              <a:rPr lang="en-US" sz="1600" dirty="0"/>
              <a:t>Like among other legacy ACs, there is no fairness in latency.</a:t>
            </a:r>
          </a:p>
          <a:p>
            <a:pPr>
              <a:buFontTx/>
              <a:buChar char="-"/>
            </a:pPr>
            <a:endParaRPr lang="en-US" sz="1800" dirty="0"/>
          </a:p>
        </p:txBody>
      </p:sp>
      <p:sp>
        <p:nvSpPr>
          <p:cNvPr id="4" name="Slide Number Placeholder 3">
            <a:extLst>
              <a:ext uri="{FF2B5EF4-FFF2-40B4-BE49-F238E27FC236}">
                <a16:creationId xmlns:a16="http://schemas.microsoft.com/office/drawing/2014/main" id="{22DDC65D-C348-4D0A-ADDC-DCD31D81DF0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28363DF-5E4C-432F-9533-763E06616726}"/>
              </a:ext>
            </a:extLst>
          </p:cNvPr>
          <p:cNvSpPr>
            <a:spLocks noGrp="1"/>
          </p:cNvSpPr>
          <p:nvPr>
            <p:ph type="ftr" idx="11"/>
          </p:nvPr>
        </p:nvSpPr>
        <p:spPr>
          <a:xfrm>
            <a:off x="5357818" y="6475413"/>
            <a:ext cx="3184520" cy="180975"/>
          </a:xfrm>
        </p:spPr>
        <p:txBody>
          <a:bodyPr/>
          <a:lstStyle/>
          <a:p>
            <a:r>
              <a:rPr lang="en-GB"/>
              <a:t>Sam Alex, Facebook</a:t>
            </a:r>
            <a:endParaRPr lang="en-GB" dirty="0"/>
          </a:p>
        </p:txBody>
      </p:sp>
      <p:sp>
        <p:nvSpPr>
          <p:cNvPr id="6" name="Date Placeholder 5">
            <a:extLst>
              <a:ext uri="{FF2B5EF4-FFF2-40B4-BE49-F238E27FC236}">
                <a16:creationId xmlns:a16="http://schemas.microsoft.com/office/drawing/2014/main" id="{C6144BC1-1E71-49ED-9DDD-232F01EE0FB0}"/>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1992684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ACF9-7F18-48F2-A372-A46C3B2FBC1F}"/>
              </a:ext>
            </a:extLst>
          </p:cNvPr>
          <p:cNvSpPr>
            <a:spLocks noGrp="1"/>
          </p:cNvSpPr>
          <p:nvPr>
            <p:ph type="title"/>
          </p:nvPr>
        </p:nvSpPr>
        <p:spPr>
          <a:xfrm>
            <a:off x="685800" y="685800"/>
            <a:ext cx="8001000" cy="1065213"/>
          </a:xfrm>
        </p:spPr>
        <p:txBody>
          <a:bodyPr/>
          <a:lstStyle/>
          <a:p>
            <a:r>
              <a:rPr lang="en-US" dirty="0"/>
              <a:t>Suggestions: low latency techniques (</a:t>
            </a:r>
            <a:r>
              <a:rPr lang="en-US" dirty="0" err="1"/>
              <a:t>cont</a:t>
            </a:r>
            <a:r>
              <a:rPr lang="en-US" dirty="0"/>
              <a:t>…)</a:t>
            </a:r>
          </a:p>
        </p:txBody>
      </p:sp>
      <p:sp>
        <p:nvSpPr>
          <p:cNvPr id="3" name="Content Placeholder 2">
            <a:extLst>
              <a:ext uri="{FF2B5EF4-FFF2-40B4-BE49-F238E27FC236}">
                <a16:creationId xmlns:a16="http://schemas.microsoft.com/office/drawing/2014/main" id="{1148E6EB-C43A-4B7B-A2FA-FB3675B7B5A1}"/>
              </a:ext>
            </a:extLst>
          </p:cNvPr>
          <p:cNvSpPr>
            <a:spLocks noGrp="1"/>
          </p:cNvSpPr>
          <p:nvPr>
            <p:ph idx="1"/>
          </p:nvPr>
        </p:nvSpPr>
        <p:spPr>
          <a:xfrm>
            <a:off x="723899" y="1524000"/>
            <a:ext cx="6362701" cy="4113213"/>
          </a:xfrm>
        </p:spPr>
        <p:txBody>
          <a:bodyPr/>
          <a:lstStyle/>
          <a:p>
            <a:pPr>
              <a:buFontTx/>
              <a:buChar char="-"/>
            </a:pPr>
            <a:r>
              <a:rPr lang="en-US" sz="1800" dirty="0"/>
              <a:t>Coordination among devices that use the new AC [4][5]</a:t>
            </a:r>
          </a:p>
          <a:p>
            <a:pPr lvl="1">
              <a:buFontTx/>
              <a:buChar char="-"/>
            </a:pPr>
            <a:r>
              <a:rPr lang="en-US" sz="1600" dirty="0"/>
              <a:t>Share schedules among each other (Broadcast). Distributed and autonomous schedules </a:t>
            </a:r>
            <a:r>
              <a:rPr lang="en-US" sz="1600" dirty="0">
                <a:sym typeface="Wingdings" panose="05000000000000000000" pitchFamily="2" charset="2"/>
              </a:rPr>
              <a:t> No master. Common structure/rules to be defined for schedules.</a:t>
            </a:r>
            <a:endParaRPr lang="en-US" sz="1600" dirty="0"/>
          </a:p>
          <a:p>
            <a:pPr lvl="1">
              <a:buFontTx/>
              <a:buChar char="-"/>
            </a:pPr>
            <a:r>
              <a:rPr lang="en-US" sz="1600" dirty="0"/>
              <a:t>Align transmissions among participating links, using over-the-air (OTA) sharing of TWT schedules among APs of independent BSS. Sufficient time synchronization accuracy is required to make sharing &amp; usage of schedules feasible.</a:t>
            </a:r>
          </a:p>
          <a:p>
            <a:pPr lvl="1">
              <a:buFontTx/>
              <a:buChar char="-"/>
            </a:pPr>
            <a:r>
              <a:rPr lang="en-US" sz="1600" dirty="0"/>
              <a:t>Perform OFDMA among independent BSS for additional flexibility.</a:t>
            </a:r>
          </a:p>
          <a:p>
            <a:pPr lvl="1">
              <a:buFontTx/>
              <a:buChar char="-"/>
            </a:pPr>
            <a:r>
              <a:rPr lang="en-US" sz="1600" dirty="0"/>
              <a:t>Scheduling ensures that those devices that use LLIFS don’t collide with each other in a catastrophic manner. Some regulatory mechanism can ensure that devices that use LLIFS will follow certain strict rules to prevent disruption to both legacy and low latency use case/applications.</a:t>
            </a:r>
          </a:p>
          <a:p>
            <a:pPr lvl="1">
              <a:buFontTx/>
              <a:buChar char="-"/>
            </a:pPr>
            <a:r>
              <a:rPr lang="en-US" sz="1600" dirty="0"/>
              <a:t>Align upper layers to generate traffic in accordance with the agreed schedule, in order to pipeline effectively </a:t>
            </a:r>
            <a:r>
              <a:rPr lang="en-US" sz="1600" dirty="0">
                <a:sym typeface="Wingdings" panose="05000000000000000000" pitchFamily="2" charset="2"/>
              </a:rPr>
              <a:t> All devices achieve low latency simultaneously. </a:t>
            </a:r>
            <a:r>
              <a:rPr lang="en-US" sz="1600" dirty="0"/>
              <a:t>  </a:t>
            </a:r>
            <a:endParaRPr lang="en-US" sz="1800" dirty="0"/>
          </a:p>
        </p:txBody>
      </p:sp>
      <p:sp>
        <p:nvSpPr>
          <p:cNvPr id="4" name="Slide Number Placeholder 3">
            <a:extLst>
              <a:ext uri="{FF2B5EF4-FFF2-40B4-BE49-F238E27FC236}">
                <a16:creationId xmlns:a16="http://schemas.microsoft.com/office/drawing/2014/main" id="{22DDC65D-C348-4D0A-ADDC-DCD31D81DF0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28363DF-5E4C-432F-9533-763E06616726}"/>
              </a:ext>
            </a:extLst>
          </p:cNvPr>
          <p:cNvSpPr>
            <a:spLocks noGrp="1"/>
          </p:cNvSpPr>
          <p:nvPr>
            <p:ph type="ftr" idx="11"/>
          </p:nvPr>
        </p:nvSpPr>
        <p:spPr>
          <a:xfrm>
            <a:off x="5357818" y="6475413"/>
            <a:ext cx="3184520" cy="180975"/>
          </a:xfrm>
        </p:spPr>
        <p:txBody>
          <a:bodyPr/>
          <a:lstStyle/>
          <a:p>
            <a:r>
              <a:rPr lang="en-GB"/>
              <a:t>Sam Alex, Facebook</a:t>
            </a:r>
            <a:endParaRPr lang="en-GB" dirty="0"/>
          </a:p>
        </p:txBody>
      </p:sp>
      <p:sp>
        <p:nvSpPr>
          <p:cNvPr id="6" name="Date Placeholder 5">
            <a:extLst>
              <a:ext uri="{FF2B5EF4-FFF2-40B4-BE49-F238E27FC236}">
                <a16:creationId xmlns:a16="http://schemas.microsoft.com/office/drawing/2014/main" id="{C6144BC1-1E71-49ED-9DDD-232F01EE0FB0}"/>
              </a:ext>
            </a:extLst>
          </p:cNvPr>
          <p:cNvSpPr>
            <a:spLocks noGrp="1"/>
          </p:cNvSpPr>
          <p:nvPr>
            <p:ph type="dt" idx="10"/>
          </p:nvPr>
        </p:nvSpPr>
        <p:spPr>
          <a:xfrm>
            <a:off x="696912" y="333375"/>
            <a:ext cx="1874823" cy="273050"/>
          </a:xfrm>
        </p:spPr>
        <p:txBody>
          <a:bodyPr/>
          <a:lstStyle/>
          <a:p>
            <a:r>
              <a:rPr lang="en-US"/>
              <a:t>November 2019</a:t>
            </a:r>
            <a:endParaRPr lang="en-GB" dirty="0"/>
          </a:p>
        </p:txBody>
      </p:sp>
      <p:pic>
        <p:nvPicPr>
          <p:cNvPr id="10" name="Picture 2" descr="Image result for glasses cartoon">
            <a:extLst>
              <a:ext uri="{FF2B5EF4-FFF2-40B4-BE49-F238E27FC236}">
                <a16:creationId xmlns:a16="http://schemas.microsoft.com/office/drawing/2014/main" id="{95D2A53D-46A6-46C5-9FD4-186AD66A63E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086600" y="2508922"/>
            <a:ext cx="686739" cy="23427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Image result for phone cartoon">
            <a:extLst>
              <a:ext uri="{FF2B5EF4-FFF2-40B4-BE49-F238E27FC236}">
                <a16:creationId xmlns:a16="http://schemas.microsoft.com/office/drawing/2014/main" id="{E95FE447-864A-4092-8170-5EF96D2CF3C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24116" y="2321954"/>
            <a:ext cx="618990" cy="645903"/>
          </a:xfrm>
          <a:prstGeom prst="rect">
            <a:avLst/>
          </a:prstGeom>
          <a:noFill/>
          <a:extLst>
            <a:ext uri="{909E8E84-426E-40DD-AFC4-6F175D3DCCD1}">
              <a14:hiddenFill xmlns:a14="http://schemas.microsoft.com/office/drawing/2010/main">
                <a:solidFill>
                  <a:srgbClr val="FFFFFF"/>
                </a:solidFill>
              </a14:hiddenFill>
            </a:ext>
          </a:extLst>
        </p:spPr>
      </p:pic>
      <p:sp>
        <p:nvSpPr>
          <p:cNvPr id="13" name="Oval 12">
            <a:extLst>
              <a:ext uri="{FF2B5EF4-FFF2-40B4-BE49-F238E27FC236}">
                <a16:creationId xmlns:a16="http://schemas.microsoft.com/office/drawing/2014/main" id="{4E0F28EB-6597-4E1A-BB07-F05FF0E95FF1}"/>
              </a:ext>
            </a:extLst>
          </p:cNvPr>
          <p:cNvSpPr/>
          <p:nvPr/>
        </p:nvSpPr>
        <p:spPr bwMode="auto">
          <a:xfrm>
            <a:off x="6975710" y="1905000"/>
            <a:ext cx="2067395" cy="1288895"/>
          </a:xfrm>
          <a:prstGeom prst="ellipse">
            <a:avLst/>
          </a:prstGeom>
          <a:no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4" name="Picture 2" descr="Image result for glasses cartoon">
            <a:extLst>
              <a:ext uri="{FF2B5EF4-FFF2-40B4-BE49-F238E27FC236}">
                <a16:creationId xmlns:a16="http://schemas.microsoft.com/office/drawing/2014/main" id="{3FAE778C-15F1-4E47-BE16-F2727F803D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068945" y="4896137"/>
            <a:ext cx="686739" cy="2342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Image result for phone cartoon">
            <a:extLst>
              <a:ext uri="{FF2B5EF4-FFF2-40B4-BE49-F238E27FC236}">
                <a16:creationId xmlns:a16="http://schemas.microsoft.com/office/drawing/2014/main" id="{DBD475B8-339A-4260-A638-AC5559CC9FF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77305" y="4694602"/>
            <a:ext cx="618990" cy="645903"/>
          </a:xfrm>
          <a:prstGeom prst="rect">
            <a:avLst/>
          </a:prstGeom>
          <a:noFill/>
          <a:extLst>
            <a:ext uri="{909E8E84-426E-40DD-AFC4-6F175D3DCCD1}">
              <a14:hiddenFill xmlns:a14="http://schemas.microsoft.com/office/drawing/2010/main">
                <a:solidFill>
                  <a:srgbClr val="FFFFFF"/>
                </a:solidFill>
              </a14:hiddenFill>
            </a:ext>
          </a:extLst>
        </p:spPr>
      </p:pic>
      <p:sp>
        <p:nvSpPr>
          <p:cNvPr id="17" name="Oval 16">
            <a:extLst>
              <a:ext uri="{FF2B5EF4-FFF2-40B4-BE49-F238E27FC236}">
                <a16:creationId xmlns:a16="http://schemas.microsoft.com/office/drawing/2014/main" id="{C90D5361-38AE-487B-BBD8-2F8C1D7945DB}"/>
              </a:ext>
            </a:extLst>
          </p:cNvPr>
          <p:cNvSpPr/>
          <p:nvPr/>
        </p:nvSpPr>
        <p:spPr bwMode="auto">
          <a:xfrm>
            <a:off x="6994760" y="4273705"/>
            <a:ext cx="2067395" cy="1288895"/>
          </a:xfrm>
          <a:prstGeom prst="ellipse">
            <a:avLst/>
          </a:prstGeom>
          <a:noFill/>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Straight Arrow Connector 18">
            <a:extLst>
              <a:ext uri="{FF2B5EF4-FFF2-40B4-BE49-F238E27FC236}">
                <a16:creationId xmlns:a16="http://schemas.microsoft.com/office/drawing/2014/main" id="{90632AED-3157-4633-814A-EB0463A33A31}"/>
              </a:ext>
            </a:extLst>
          </p:cNvPr>
          <p:cNvCxnSpPr>
            <a:cxnSpLocks/>
          </p:cNvCxnSpPr>
          <p:nvPr/>
        </p:nvCxnSpPr>
        <p:spPr bwMode="auto">
          <a:xfrm>
            <a:off x="7809382" y="4918151"/>
            <a:ext cx="452505"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1" name="Straight Arrow Connector 20">
            <a:extLst>
              <a:ext uri="{FF2B5EF4-FFF2-40B4-BE49-F238E27FC236}">
                <a16:creationId xmlns:a16="http://schemas.microsoft.com/office/drawing/2014/main" id="{CF59D27E-0797-4DCD-B388-12ED31488F69}"/>
              </a:ext>
            </a:extLst>
          </p:cNvPr>
          <p:cNvCxnSpPr>
            <a:cxnSpLocks/>
          </p:cNvCxnSpPr>
          <p:nvPr/>
        </p:nvCxnSpPr>
        <p:spPr bwMode="auto">
          <a:xfrm>
            <a:off x="7848600" y="2603757"/>
            <a:ext cx="45250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58CE1D74-D92E-4BC8-9682-30B63F357BBF}"/>
              </a:ext>
            </a:extLst>
          </p:cNvPr>
          <p:cNvSpPr txBox="1"/>
          <p:nvPr/>
        </p:nvSpPr>
        <p:spPr>
          <a:xfrm>
            <a:off x="7239000" y="2054423"/>
            <a:ext cx="1526380" cy="307777"/>
          </a:xfrm>
          <a:prstGeom prst="rect">
            <a:avLst/>
          </a:prstGeom>
          <a:noFill/>
        </p:spPr>
        <p:txBody>
          <a:bodyPr wrap="none" rtlCol="0">
            <a:spAutoFit/>
          </a:bodyPr>
          <a:lstStyle/>
          <a:p>
            <a:r>
              <a:rPr lang="en-US" sz="1400" dirty="0">
                <a:solidFill>
                  <a:schemeClr val="tx1"/>
                </a:solidFill>
              </a:rPr>
              <a:t>Independent BSS1</a:t>
            </a:r>
          </a:p>
        </p:txBody>
      </p:sp>
      <p:sp>
        <p:nvSpPr>
          <p:cNvPr id="23" name="TextBox 22">
            <a:extLst>
              <a:ext uri="{FF2B5EF4-FFF2-40B4-BE49-F238E27FC236}">
                <a16:creationId xmlns:a16="http://schemas.microsoft.com/office/drawing/2014/main" id="{EAF480F6-946A-473D-862D-F940610107A4}"/>
              </a:ext>
            </a:extLst>
          </p:cNvPr>
          <p:cNvSpPr txBox="1"/>
          <p:nvPr/>
        </p:nvSpPr>
        <p:spPr>
          <a:xfrm>
            <a:off x="7311187" y="4376757"/>
            <a:ext cx="1526380" cy="307777"/>
          </a:xfrm>
          <a:prstGeom prst="rect">
            <a:avLst/>
          </a:prstGeom>
          <a:noFill/>
        </p:spPr>
        <p:txBody>
          <a:bodyPr wrap="none" rtlCol="0">
            <a:spAutoFit/>
          </a:bodyPr>
          <a:lstStyle/>
          <a:p>
            <a:r>
              <a:rPr lang="en-US" sz="1400" dirty="0">
                <a:solidFill>
                  <a:schemeClr val="tx1"/>
                </a:solidFill>
              </a:rPr>
              <a:t>Independent BSS2</a:t>
            </a:r>
          </a:p>
        </p:txBody>
      </p:sp>
      <p:sp>
        <p:nvSpPr>
          <p:cNvPr id="24" name="Arrow: Up-Down 23">
            <a:extLst>
              <a:ext uri="{FF2B5EF4-FFF2-40B4-BE49-F238E27FC236}">
                <a16:creationId xmlns:a16="http://schemas.microsoft.com/office/drawing/2014/main" id="{CD04CC57-543B-4DDA-87A9-F3B691947884}"/>
              </a:ext>
            </a:extLst>
          </p:cNvPr>
          <p:cNvSpPr/>
          <p:nvPr/>
        </p:nvSpPr>
        <p:spPr bwMode="auto">
          <a:xfrm>
            <a:off x="8686799" y="3124200"/>
            <a:ext cx="150767" cy="1252557"/>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TextBox 24">
            <a:extLst>
              <a:ext uri="{FF2B5EF4-FFF2-40B4-BE49-F238E27FC236}">
                <a16:creationId xmlns:a16="http://schemas.microsoft.com/office/drawing/2014/main" id="{1CAE389E-7D7E-4B83-B440-3019663BB706}"/>
              </a:ext>
            </a:extLst>
          </p:cNvPr>
          <p:cNvSpPr txBox="1"/>
          <p:nvPr/>
        </p:nvSpPr>
        <p:spPr>
          <a:xfrm>
            <a:off x="7641645" y="3482408"/>
            <a:ext cx="1091966" cy="523220"/>
          </a:xfrm>
          <a:prstGeom prst="rect">
            <a:avLst/>
          </a:prstGeom>
          <a:noFill/>
        </p:spPr>
        <p:txBody>
          <a:bodyPr wrap="none" rtlCol="0">
            <a:spAutoFit/>
          </a:bodyPr>
          <a:lstStyle/>
          <a:p>
            <a:pPr algn="ctr"/>
            <a:r>
              <a:rPr lang="en-US" sz="1400" dirty="0">
                <a:solidFill>
                  <a:schemeClr val="tx1"/>
                </a:solidFill>
              </a:rPr>
              <a:t>OTA </a:t>
            </a:r>
          </a:p>
          <a:p>
            <a:pPr algn="ctr"/>
            <a:r>
              <a:rPr lang="en-US" sz="1400" dirty="0">
                <a:solidFill>
                  <a:schemeClr val="tx1"/>
                </a:solidFill>
              </a:rPr>
              <a:t>coordination</a:t>
            </a:r>
          </a:p>
        </p:txBody>
      </p:sp>
    </p:spTree>
    <p:extLst>
      <p:ext uri="{BB962C8B-B14F-4D97-AF65-F5344CB8AC3E}">
        <p14:creationId xmlns:p14="http://schemas.microsoft.com/office/powerpoint/2010/main" val="1975708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A4186-EC99-4B91-A669-EC5D3AD97B54}"/>
              </a:ext>
            </a:extLst>
          </p:cNvPr>
          <p:cNvSpPr>
            <a:spLocks noGrp="1"/>
          </p:cNvSpPr>
          <p:nvPr>
            <p:ph type="title"/>
          </p:nvPr>
        </p:nvSpPr>
        <p:spPr>
          <a:xfrm>
            <a:off x="685800" y="685800"/>
            <a:ext cx="7770813" cy="1065213"/>
          </a:xfrm>
        </p:spPr>
        <p:txBody>
          <a:bodyPr/>
          <a:lstStyle/>
          <a:p>
            <a:r>
              <a:rPr lang="en-US" dirty="0"/>
              <a:t>Straw Poll</a:t>
            </a:r>
          </a:p>
        </p:txBody>
      </p:sp>
      <p:sp>
        <p:nvSpPr>
          <p:cNvPr id="3" name="Content Placeholder 2">
            <a:extLst>
              <a:ext uri="{FF2B5EF4-FFF2-40B4-BE49-F238E27FC236}">
                <a16:creationId xmlns:a16="http://schemas.microsoft.com/office/drawing/2014/main" id="{17DA8922-3A2E-424A-A9F9-82F0EEAE69D4}"/>
              </a:ext>
            </a:extLst>
          </p:cNvPr>
          <p:cNvSpPr>
            <a:spLocks noGrp="1"/>
          </p:cNvSpPr>
          <p:nvPr>
            <p:ph idx="1"/>
          </p:nvPr>
        </p:nvSpPr>
        <p:spPr/>
        <p:txBody>
          <a:bodyPr/>
          <a:lstStyle/>
          <a:p>
            <a:r>
              <a:rPr lang="en-US" dirty="0"/>
              <a:t>Do you support studying low latency techniques (like those shown in slides 11/12) in addition to those being currently studied as part of 802.11be?</a:t>
            </a:r>
          </a:p>
          <a:p>
            <a:endParaRPr lang="en-US" dirty="0"/>
          </a:p>
          <a:p>
            <a:pPr marL="457200" indent="-457200">
              <a:buAutoNum type="arabicParenR"/>
            </a:pPr>
            <a:r>
              <a:rPr lang="en-US" dirty="0"/>
              <a:t>Yes</a:t>
            </a:r>
          </a:p>
          <a:p>
            <a:pPr marL="457200" indent="-457200">
              <a:buAutoNum type="arabicParenR"/>
            </a:pPr>
            <a:r>
              <a:rPr lang="en-US" dirty="0"/>
              <a:t>No</a:t>
            </a:r>
          </a:p>
          <a:p>
            <a:pPr marL="457200" indent="-457200">
              <a:buAutoNum type="arabicParenR"/>
            </a:pPr>
            <a:r>
              <a:rPr lang="en-US" dirty="0"/>
              <a:t>Abstain</a:t>
            </a:r>
          </a:p>
        </p:txBody>
      </p:sp>
      <p:sp>
        <p:nvSpPr>
          <p:cNvPr id="4" name="Slide Number Placeholder 3">
            <a:extLst>
              <a:ext uri="{FF2B5EF4-FFF2-40B4-BE49-F238E27FC236}">
                <a16:creationId xmlns:a16="http://schemas.microsoft.com/office/drawing/2014/main" id="{40700D43-F07A-4862-9863-592367AF934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2DAD844-9D31-4353-ABE7-5BFFAB19666A}"/>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FF38E472-6D85-4B1C-B49D-9E4F07D034B5}"/>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1835893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a:xfrm>
            <a:off x="685800" y="685800"/>
            <a:ext cx="7770813" cy="1065213"/>
          </a:xfrm>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57200" indent="-457200">
              <a:buAutoNum type="arabicPeriod"/>
            </a:pPr>
            <a:r>
              <a:rPr lang="en-US" sz="2000" dirty="0">
                <a:solidFill>
                  <a:schemeClr val="tx1"/>
                </a:solidFill>
                <a:hlinkClick r:id="rId2">
                  <a:extLst>
                    <a:ext uri="{A12FA001-AC4F-418D-AE19-62706E023703}">
                      <ahyp:hlinkClr xmlns:ahyp="http://schemas.microsoft.com/office/drawing/2018/hyperlinkcolor" val="tx"/>
                    </a:ext>
                  </a:extLst>
                </a:hlinkClick>
              </a:rPr>
              <a:t>11-14-0980</a:t>
            </a:r>
            <a:r>
              <a:rPr lang="en-US" sz="2000" dirty="0">
                <a:solidFill>
                  <a:schemeClr val="tx1"/>
                </a:solidFill>
              </a:rPr>
              <a:t> </a:t>
            </a:r>
            <a:r>
              <a:rPr lang="en-US" sz="2000" dirty="0" err="1">
                <a:solidFill>
                  <a:schemeClr val="tx1"/>
                </a:solidFill>
              </a:rPr>
              <a:t>TGax</a:t>
            </a:r>
            <a:r>
              <a:rPr lang="en-US" sz="2000" dirty="0">
                <a:solidFill>
                  <a:schemeClr val="tx1"/>
                </a:solidFill>
              </a:rPr>
              <a:t> Simulation Scenarios</a:t>
            </a:r>
          </a:p>
          <a:p>
            <a:pPr marL="457200" indent="-457200">
              <a:buFont typeface="Times New Roman" pitchFamily="16" charset="0"/>
              <a:buAutoNum type="arabicPeriod"/>
            </a:pPr>
            <a:r>
              <a:rPr lang="en-US" sz="2000" dirty="0">
                <a:solidFill>
                  <a:schemeClr val="tx1"/>
                </a:solidFill>
                <a:hlinkClick r:id="rId3">
                  <a:extLst>
                    <a:ext uri="{A12FA001-AC4F-418D-AE19-62706E023703}">
                      <ahyp:hlinkClr xmlns:ahyp="http://schemas.microsoft.com/office/drawing/2018/hyperlinkcolor" val="tx"/>
                    </a:ext>
                  </a:extLst>
                </a:hlinkClick>
              </a:rPr>
              <a:t>11-18-0256-00-AANI-802-11ax-for-imt-2020</a:t>
            </a:r>
          </a:p>
          <a:p>
            <a:pPr marL="457200" indent="-457200">
              <a:buAutoNum type="arabicPeriod"/>
            </a:pPr>
            <a:r>
              <a:rPr lang="en-US" sz="2000" dirty="0"/>
              <a:t>11-19-1524-00-00be-latency-enhancement-for-eht</a:t>
            </a:r>
          </a:p>
          <a:p>
            <a:pPr marL="457200" indent="-457200">
              <a:buAutoNum type="arabicPeriod"/>
            </a:pPr>
            <a:r>
              <a:rPr lang="en-US" sz="2000" dirty="0">
                <a:solidFill>
                  <a:schemeClr val="tx1"/>
                </a:solidFill>
              </a:rPr>
              <a:t>Latency reduction:</a:t>
            </a:r>
          </a:p>
          <a:p>
            <a:pPr marL="857250" lvl="1" indent="-457200">
              <a:buAutoNum type="arabicPeriod"/>
            </a:pPr>
            <a:r>
              <a:rPr lang="en-US" sz="1600" dirty="0">
                <a:solidFill>
                  <a:schemeClr val="tx1"/>
                </a:solidFill>
              </a:rPr>
              <a:t>11-19-1287-01-00be-tsn-support-in-802-11-and-potential-extensions-for-tgbe</a:t>
            </a:r>
          </a:p>
          <a:p>
            <a:pPr marL="857250" lvl="1" indent="-457200">
              <a:buAutoNum type="arabicPeriod"/>
            </a:pPr>
            <a:r>
              <a:rPr lang="en-US" sz="1600" dirty="0"/>
              <a:t>11-19-1207-04-00be-views-on-latency-and-jitter-features-in-tgbe</a:t>
            </a:r>
          </a:p>
          <a:p>
            <a:pPr marL="457200" indent="-457200">
              <a:buAutoNum type="arabicPeriod"/>
            </a:pPr>
            <a:r>
              <a:rPr lang="en-US" sz="2000" dirty="0"/>
              <a:t>Multi AP coordination</a:t>
            </a:r>
          </a:p>
          <a:p>
            <a:pPr marL="857250" lvl="1" indent="-457200">
              <a:buAutoNum type="arabicPeriod"/>
            </a:pPr>
            <a:r>
              <a:rPr lang="en-US" sz="1600" dirty="0"/>
              <a:t>11-17-0117-01-00ax-broadcast-twt-tim</a:t>
            </a:r>
          </a:p>
          <a:p>
            <a:pPr marL="857250" lvl="1" indent="-457200">
              <a:buAutoNum type="arabicPeriod"/>
            </a:pPr>
            <a:r>
              <a:rPr lang="en-US" sz="1600" dirty="0"/>
              <a:t>11-19-1019-00-00be-virtual-bss-for-multi-ap-coordination</a:t>
            </a:r>
          </a:p>
          <a:p>
            <a:pPr marL="857250" lvl="1" indent="-457200">
              <a:buFont typeface="Times New Roman" pitchFamily="16" charset="0"/>
              <a:buAutoNum type="arabicPeriod"/>
            </a:pPr>
            <a:r>
              <a:rPr lang="en-US" sz="1600" dirty="0"/>
              <a:t>11-19-1117-02-00be-direct-link-mu-transmissions</a:t>
            </a:r>
          </a:p>
          <a:p>
            <a:pPr marL="857250" lvl="1" indent="-457200">
              <a:buAutoNum type="arabicPeriod"/>
            </a:pPr>
            <a:endParaRPr lang="en-US" sz="1600" dirty="0">
              <a:solidFill>
                <a:schemeClr val="tx1"/>
              </a:solidFill>
            </a:endParaRPr>
          </a:p>
          <a:p>
            <a:pPr marL="57150" indent="0"/>
            <a:endParaRPr lang="en-US" sz="2200" dirty="0"/>
          </a:p>
          <a:p>
            <a:pPr marL="400050">
              <a:buFont typeface="Arial" panose="020B0604020202020204" pitchFamily="34" charset="0"/>
              <a:buChar char="•"/>
            </a:pPr>
            <a:endParaRPr lang="en-US" sz="22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D667D24-BB9C-4C80-BD46-300B1C5D7E3F}"/>
              </a:ext>
            </a:extLst>
          </p:cNvPr>
          <p:cNvSpPr>
            <a:spLocks noGrp="1"/>
          </p:cNvSpPr>
          <p:nvPr>
            <p:ph type="title"/>
          </p:nvPr>
        </p:nvSpPr>
        <p:spPr/>
        <p:txBody>
          <a:bodyPr/>
          <a:lstStyle/>
          <a:p>
            <a:r>
              <a:rPr lang="en-US" dirty="0"/>
              <a:t>Coordinated Scheduling among BSS</a:t>
            </a:r>
          </a:p>
        </p:txBody>
      </p:sp>
      <p:sp>
        <p:nvSpPr>
          <p:cNvPr id="4" name="Date Placeholder 3">
            <a:extLst>
              <a:ext uri="{FF2B5EF4-FFF2-40B4-BE49-F238E27FC236}">
                <a16:creationId xmlns:a16="http://schemas.microsoft.com/office/drawing/2014/main" id="{32017DBD-9361-4C21-964B-4B6CEF3CC0EC}"/>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81B9F80B-2A3D-4A50-A093-9C999B66C1D7}"/>
              </a:ext>
            </a:extLst>
          </p:cNvPr>
          <p:cNvSpPr>
            <a:spLocks noGrp="1"/>
          </p:cNvSpPr>
          <p:nvPr>
            <p:ph type="ftr" idx="11"/>
          </p:nvPr>
        </p:nvSpPr>
        <p:spPr/>
        <p:txBody>
          <a:bodyPr/>
          <a:lstStyle/>
          <a:p>
            <a:r>
              <a:rPr lang="en-GB"/>
              <a:t>Sam Alex, Facebook</a:t>
            </a:r>
            <a:endParaRPr lang="en-GB" dirty="0"/>
          </a:p>
        </p:txBody>
      </p:sp>
      <p:sp>
        <p:nvSpPr>
          <p:cNvPr id="6" name="Slide Number Placeholder 5">
            <a:extLst>
              <a:ext uri="{FF2B5EF4-FFF2-40B4-BE49-F238E27FC236}">
                <a16:creationId xmlns:a16="http://schemas.microsoft.com/office/drawing/2014/main" id="{8ACF4E4E-6D4F-4B8D-8C46-5A00A84D74AA}"/>
              </a:ext>
            </a:extLst>
          </p:cNvPr>
          <p:cNvSpPr>
            <a:spLocks noGrp="1"/>
          </p:cNvSpPr>
          <p:nvPr>
            <p:ph type="sldNum" idx="12"/>
          </p:nvPr>
        </p:nvSpPr>
        <p:spPr/>
        <p:txBody>
          <a:bodyPr/>
          <a:lstStyle/>
          <a:p>
            <a:r>
              <a:rPr lang="en-GB"/>
              <a:t>Slide </a:t>
            </a:r>
            <a:fld id="{D09C756B-EB39-4236-ADBB-73052B179AE4}" type="slidenum">
              <a:rPr lang="en-GB" smtClean="0"/>
              <a:pPr/>
              <a:t>15</a:t>
            </a:fld>
            <a:endParaRPr lang="en-GB"/>
          </a:p>
        </p:txBody>
      </p:sp>
      <p:cxnSp>
        <p:nvCxnSpPr>
          <p:cNvPr id="7" name="Google Shape;403;p62">
            <a:extLst>
              <a:ext uri="{FF2B5EF4-FFF2-40B4-BE49-F238E27FC236}">
                <a16:creationId xmlns:a16="http://schemas.microsoft.com/office/drawing/2014/main" id="{4E387237-4546-43E4-A8F6-B48BEFAE1EE3}"/>
              </a:ext>
            </a:extLst>
          </p:cNvPr>
          <p:cNvCxnSpPr>
            <a:cxnSpLocks/>
          </p:cNvCxnSpPr>
          <p:nvPr/>
        </p:nvCxnSpPr>
        <p:spPr>
          <a:xfrm>
            <a:off x="2057400" y="5509355"/>
            <a:ext cx="5635468" cy="0"/>
          </a:xfrm>
          <a:prstGeom prst="straightConnector1">
            <a:avLst/>
          </a:prstGeom>
          <a:noFill/>
          <a:ln w="9525" cap="flat" cmpd="sng">
            <a:solidFill>
              <a:schemeClr val="dk2"/>
            </a:solidFill>
            <a:prstDash val="solid"/>
            <a:round/>
            <a:headEnd type="none" w="med" len="med"/>
            <a:tailEnd type="triangle" w="med" len="med"/>
          </a:ln>
        </p:spPr>
      </p:cxnSp>
      <p:cxnSp>
        <p:nvCxnSpPr>
          <p:cNvPr id="9" name="Google Shape;405;p62">
            <a:extLst>
              <a:ext uri="{FF2B5EF4-FFF2-40B4-BE49-F238E27FC236}">
                <a16:creationId xmlns:a16="http://schemas.microsoft.com/office/drawing/2014/main" id="{F3D4384F-CADF-41AE-8C1A-F245E6BBD0E7}"/>
              </a:ext>
            </a:extLst>
          </p:cNvPr>
          <p:cNvCxnSpPr>
            <a:cxnSpLocks/>
          </p:cNvCxnSpPr>
          <p:nvPr/>
        </p:nvCxnSpPr>
        <p:spPr>
          <a:xfrm>
            <a:off x="2362200" y="2670136"/>
            <a:ext cx="0" cy="3016200"/>
          </a:xfrm>
          <a:prstGeom prst="straightConnector1">
            <a:avLst/>
          </a:prstGeom>
          <a:noFill/>
          <a:ln w="9525" cap="flat" cmpd="sng">
            <a:solidFill>
              <a:schemeClr val="dk2"/>
            </a:solidFill>
            <a:prstDash val="lgDash"/>
            <a:round/>
            <a:headEnd type="none" w="med" len="med"/>
            <a:tailEnd type="none" w="med" len="med"/>
          </a:ln>
        </p:spPr>
      </p:cxnSp>
      <p:cxnSp>
        <p:nvCxnSpPr>
          <p:cNvPr id="10" name="Google Shape;406;p62">
            <a:extLst>
              <a:ext uri="{FF2B5EF4-FFF2-40B4-BE49-F238E27FC236}">
                <a16:creationId xmlns:a16="http://schemas.microsoft.com/office/drawing/2014/main" id="{47F4EDE9-CA6D-4CAC-A511-5F250612D184}"/>
              </a:ext>
            </a:extLst>
          </p:cNvPr>
          <p:cNvCxnSpPr>
            <a:cxnSpLocks/>
          </p:cNvCxnSpPr>
          <p:nvPr/>
        </p:nvCxnSpPr>
        <p:spPr>
          <a:xfrm>
            <a:off x="3628994" y="2628659"/>
            <a:ext cx="0" cy="3016200"/>
          </a:xfrm>
          <a:prstGeom prst="straightConnector1">
            <a:avLst/>
          </a:prstGeom>
          <a:noFill/>
          <a:ln w="9525" cap="flat" cmpd="sng">
            <a:solidFill>
              <a:schemeClr val="dk2"/>
            </a:solidFill>
            <a:prstDash val="lgDash"/>
            <a:round/>
            <a:headEnd type="none" w="med" len="med"/>
            <a:tailEnd type="none" w="med" len="med"/>
          </a:ln>
        </p:spPr>
      </p:cxnSp>
      <p:cxnSp>
        <p:nvCxnSpPr>
          <p:cNvPr id="11" name="Google Shape;407;p62">
            <a:extLst>
              <a:ext uri="{FF2B5EF4-FFF2-40B4-BE49-F238E27FC236}">
                <a16:creationId xmlns:a16="http://schemas.microsoft.com/office/drawing/2014/main" id="{43D0BF83-91FB-499D-945E-33D60CFBB095}"/>
              </a:ext>
            </a:extLst>
          </p:cNvPr>
          <p:cNvCxnSpPr>
            <a:cxnSpLocks/>
          </p:cNvCxnSpPr>
          <p:nvPr/>
        </p:nvCxnSpPr>
        <p:spPr>
          <a:xfrm>
            <a:off x="4878334" y="2628659"/>
            <a:ext cx="0" cy="3016200"/>
          </a:xfrm>
          <a:prstGeom prst="straightConnector1">
            <a:avLst/>
          </a:prstGeom>
          <a:noFill/>
          <a:ln w="9525" cap="flat" cmpd="sng">
            <a:solidFill>
              <a:schemeClr val="dk2"/>
            </a:solidFill>
            <a:prstDash val="lgDash"/>
            <a:round/>
            <a:headEnd type="none" w="med" len="med"/>
            <a:tailEnd type="none" w="med" len="med"/>
          </a:ln>
        </p:spPr>
      </p:cxnSp>
      <p:cxnSp>
        <p:nvCxnSpPr>
          <p:cNvPr id="12" name="Google Shape;408;p62">
            <a:extLst>
              <a:ext uri="{FF2B5EF4-FFF2-40B4-BE49-F238E27FC236}">
                <a16:creationId xmlns:a16="http://schemas.microsoft.com/office/drawing/2014/main" id="{1327F75B-F85C-4994-9915-B29BED3C56D8}"/>
              </a:ext>
            </a:extLst>
          </p:cNvPr>
          <p:cNvCxnSpPr>
            <a:cxnSpLocks/>
          </p:cNvCxnSpPr>
          <p:nvPr/>
        </p:nvCxnSpPr>
        <p:spPr>
          <a:xfrm>
            <a:off x="6127674" y="2628659"/>
            <a:ext cx="0" cy="3016200"/>
          </a:xfrm>
          <a:prstGeom prst="straightConnector1">
            <a:avLst/>
          </a:prstGeom>
          <a:noFill/>
          <a:ln w="9525" cap="flat" cmpd="sng">
            <a:solidFill>
              <a:schemeClr val="dk2"/>
            </a:solidFill>
            <a:prstDash val="lgDash"/>
            <a:round/>
            <a:headEnd type="none" w="med" len="med"/>
            <a:tailEnd type="none" w="med" len="med"/>
          </a:ln>
        </p:spPr>
      </p:cxnSp>
      <p:cxnSp>
        <p:nvCxnSpPr>
          <p:cNvPr id="13" name="Google Shape;409;p62">
            <a:extLst>
              <a:ext uri="{FF2B5EF4-FFF2-40B4-BE49-F238E27FC236}">
                <a16:creationId xmlns:a16="http://schemas.microsoft.com/office/drawing/2014/main" id="{9A1EA384-91BD-4C01-9325-58DF24B6D5E7}"/>
              </a:ext>
            </a:extLst>
          </p:cNvPr>
          <p:cNvCxnSpPr>
            <a:cxnSpLocks/>
          </p:cNvCxnSpPr>
          <p:nvPr/>
        </p:nvCxnSpPr>
        <p:spPr>
          <a:xfrm>
            <a:off x="7377014" y="2628659"/>
            <a:ext cx="0" cy="3016200"/>
          </a:xfrm>
          <a:prstGeom prst="straightConnector1">
            <a:avLst/>
          </a:prstGeom>
          <a:noFill/>
          <a:ln w="9525" cap="flat" cmpd="sng">
            <a:solidFill>
              <a:schemeClr val="dk2"/>
            </a:solidFill>
            <a:prstDash val="lgDash"/>
            <a:round/>
            <a:headEnd type="none" w="med" len="med"/>
            <a:tailEnd type="none" w="med" len="med"/>
          </a:ln>
        </p:spPr>
      </p:cxnSp>
      <p:sp>
        <p:nvSpPr>
          <p:cNvPr id="17" name="Google Shape;416;p62">
            <a:extLst>
              <a:ext uri="{FF2B5EF4-FFF2-40B4-BE49-F238E27FC236}">
                <a16:creationId xmlns:a16="http://schemas.microsoft.com/office/drawing/2014/main" id="{537E7798-4C07-4B08-903D-FB9B545EF3B3}"/>
              </a:ext>
            </a:extLst>
          </p:cNvPr>
          <p:cNvSpPr/>
          <p:nvPr/>
        </p:nvSpPr>
        <p:spPr>
          <a:xfrm rot="5400000" flipH="1">
            <a:off x="2932756" y="5133232"/>
            <a:ext cx="143127" cy="1249335"/>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1800" b="1">
              <a:solidFill>
                <a:schemeClr val="tx1"/>
              </a:solidFill>
            </a:endParaRPr>
          </a:p>
        </p:txBody>
      </p:sp>
      <p:sp>
        <p:nvSpPr>
          <p:cNvPr id="18" name="Google Shape;418;p62">
            <a:extLst>
              <a:ext uri="{FF2B5EF4-FFF2-40B4-BE49-F238E27FC236}">
                <a16:creationId xmlns:a16="http://schemas.microsoft.com/office/drawing/2014/main" id="{2C543E53-D0E4-44B4-9095-534492FC5A30}"/>
              </a:ext>
            </a:extLst>
          </p:cNvPr>
          <p:cNvSpPr/>
          <p:nvPr/>
        </p:nvSpPr>
        <p:spPr>
          <a:xfrm>
            <a:off x="2410043" y="2940269"/>
            <a:ext cx="1219196" cy="152841"/>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TRANSFER #1</a:t>
            </a:r>
            <a:endParaRPr sz="600" b="1" dirty="0"/>
          </a:p>
        </p:txBody>
      </p:sp>
      <p:sp>
        <p:nvSpPr>
          <p:cNvPr id="21" name="Google Shape;425;p62">
            <a:extLst>
              <a:ext uri="{FF2B5EF4-FFF2-40B4-BE49-F238E27FC236}">
                <a16:creationId xmlns:a16="http://schemas.microsoft.com/office/drawing/2014/main" id="{57677F41-4C98-43D7-8DCF-8CA0C59D7842}"/>
              </a:ext>
            </a:extLst>
          </p:cNvPr>
          <p:cNvSpPr txBox="1"/>
          <p:nvPr/>
        </p:nvSpPr>
        <p:spPr>
          <a:xfrm>
            <a:off x="2328586" y="5762301"/>
            <a:ext cx="1342767" cy="21690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Wireless Schedule</a:t>
            </a:r>
          </a:p>
          <a:p>
            <a:pPr marL="0" lvl="0" indent="0" algn="ctr" rtl="0">
              <a:spcBef>
                <a:spcPts val="0"/>
              </a:spcBef>
              <a:spcAft>
                <a:spcPts val="0"/>
              </a:spcAft>
              <a:buNone/>
            </a:pPr>
            <a:r>
              <a:rPr lang="en-US" sz="1000" b="1" dirty="0">
                <a:solidFill>
                  <a:schemeClr val="tx1"/>
                </a:solidFill>
              </a:rPr>
              <a:t>Basic unit</a:t>
            </a:r>
            <a:endParaRPr sz="1000" b="1" dirty="0">
              <a:solidFill>
                <a:schemeClr val="tx1"/>
              </a:solidFill>
            </a:endParaRPr>
          </a:p>
        </p:txBody>
      </p:sp>
      <p:sp>
        <p:nvSpPr>
          <p:cNvPr id="33" name="Google Shape;418;p62">
            <a:extLst>
              <a:ext uri="{FF2B5EF4-FFF2-40B4-BE49-F238E27FC236}">
                <a16:creationId xmlns:a16="http://schemas.microsoft.com/office/drawing/2014/main" id="{7FE51F87-3741-433B-BE21-DF094FF5D471}"/>
              </a:ext>
            </a:extLst>
          </p:cNvPr>
          <p:cNvSpPr/>
          <p:nvPr/>
        </p:nvSpPr>
        <p:spPr>
          <a:xfrm>
            <a:off x="3654429" y="3784389"/>
            <a:ext cx="1219196" cy="152841"/>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TRANSFER #2</a:t>
            </a:r>
            <a:endParaRPr sz="600" b="1" dirty="0"/>
          </a:p>
        </p:txBody>
      </p:sp>
      <p:sp>
        <p:nvSpPr>
          <p:cNvPr id="34" name="Google Shape;418;p62">
            <a:extLst>
              <a:ext uri="{FF2B5EF4-FFF2-40B4-BE49-F238E27FC236}">
                <a16:creationId xmlns:a16="http://schemas.microsoft.com/office/drawing/2014/main" id="{6D5C2D06-3D14-4DE7-BFB1-56C52F623300}"/>
              </a:ext>
            </a:extLst>
          </p:cNvPr>
          <p:cNvSpPr/>
          <p:nvPr/>
        </p:nvSpPr>
        <p:spPr>
          <a:xfrm>
            <a:off x="4908478" y="4573673"/>
            <a:ext cx="1219196" cy="152841"/>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TRANSFER #3</a:t>
            </a:r>
            <a:endParaRPr sz="600" b="1" dirty="0"/>
          </a:p>
        </p:txBody>
      </p:sp>
      <p:sp>
        <p:nvSpPr>
          <p:cNvPr id="35" name="Google Shape;418;p62">
            <a:extLst>
              <a:ext uri="{FF2B5EF4-FFF2-40B4-BE49-F238E27FC236}">
                <a16:creationId xmlns:a16="http://schemas.microsoft.com/office/drawing/2014/main" id="{7D6AECC8-D963-4B4D-8F85-8239C3B75C53}"/>
              </a:ext>
            </a:extLst>
          </p:cNvPr>
          <p:cNvSpPr/>
          <p:nvPr/>
        </p:nvSpPr>
        <p:spPr>
          <a:xfrm>
            <a:off x="6157818" y="5144399"/>
            <a:ext cx="1219196" cy="152841"/>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TRANSFER #4</a:t>
            </a:r>
            <a:endParaRPr sz="600" b="1" dirty="0"/>
          </a:p>
        </p:txBody>
      </p:sp>
      <p:cxnSp>
        <p:nvCxnSpPr>
          <p:cNvPr id="36" name="Google Shape;403;p62">
            <a:extLst>
              <a:ext uri="{FF2B5EF4-FFF2-40B4-BE49-F238E27FC236}">
                <a16:creationId xmlns:a16="http://schemas.microsoft.com/office/drawing/2014/main" id="{FCF08075-09AC-4D42-82DE-F95E38E80CB0}"/>
              </a:ext>
            </a:extLst>
          </p:cNvPr>
          <p:cNvCxnSpPr>
            <a:cxnSpLocks/>
          </p:cNvCxnSpPr>
          <p:nvPr/>
        </p:nvCxnSpPr>
        <p:spPr>
          <a:xfrm flipV="1">
            <a:off x="2095500" y="3587754"/>
            <a:ext cx="5715000" cy="11871"/>
          </a:xfrm>
          <a:prstGeom prst="straightConnector1">
            <a:avLst/>
          </a:prstGeom>
          <a:noFill/>
          <a:ln w="9525" cap="flat" cmpd="sng">
            <a:solidFill>
              <a:schemeClr val="dk2"/>
            </a:solidFill>
            <a:prstDash val="solid"/>
            <a:round/>
            <a:headEnd type="none" w="med" len="med"/>
            <a:tailEnd type="none" w="med" len="med"/>
          </a:ln>
        </p:spPr>
      </p:cxnSp>
      <p:cxnSp>
        <p:nvCxnSpPr>
          <p:cNvPr id="37" name="Google Shape;403;p62">
            <a:extLst>
              <a:ext uri="{FF2B5EF4-FFF2-40B4-BE49-F238E27FC236}">
                <a16:creationId xmlns:a16="http://schemas.microsoft.com/office/drawing/2014/main" id="{7D7EC07B-8EB5-46DC-8E8F-CD0FF1E2DF6B}"/>
              </a:ext>
            </a:extLst>
          </p:cNvPr>
          <p:cNvCxnSpPr>
            <a:cxnSpLocks/>
          </p:cNvCxnSpPr>
          <p:nvPr/>
        </p:nvCxnSpPr>
        <p:spPr>
          <a:xfrm flipV="1">
            <a:off x="2133600" y="4361200"/>
            <a:ext cx="5715000" cy="26862"/>
          </a:xfrm>
          <a:prstGeom prst="straightConnector1">
            <a:avLst/>
          </a:prstGeom>
          <a:noFill/>
          <a:ln w="9525" cap="flat" cmpd="sng">
            <a:solidFill>
              <a:schemeClr val="dk2"/>
            </a:solidFill>
            <a:prstDash val="solid"/>
            <a:round/>
            <a:headEnd type="none" w="med" len="med"/>
            <a:tailEnd type="none" w="med" len="med"/>
          </a:ln>
        </p:spPr>
      </p:cxnSp>
      <p:cxnSp>
        <p:nvCxnSpPr>
          <p:cNvPr id="38" name="Google Shape;403;p62">
            <a:extLst>
              <a:ext uri="{FF2B5EF4-FFF2-40B4-BE49-F238E27FC236}">
                <a16:creationId xmlns:a16="http://schemas.microsoft.com/office/drawing/2014/main" id="{7F9216FF-BC4E-4389-83FE-37D1200FAD23}"/>
              </a:ext>
            </a:extLst>
          </p:cNvPr>
          <p:cNvCxnSpPr>
            <a:cxnSpLocks/>
          </p:cNvCxnSpPr>
          <p:nvPr/>
        </p:nvCxnSpPr>
        <p:spPr>
          <a:xfrm flipV="1">
            <a:off x="2057400" y="4942395"/>
            <a:ext cx="5791200" cy="8085"/>
          </a:xfrm>
          <a:prstGeom prst="straightConnector1">
            <a:avLst/>
          </a:prstGeom>
          <a:noFill/>
          <a:ln w="9525" cap="flat" cmpd="sng">
            <a:solidFill>
              <a:schemeClr val="dk2"/>
            </a:solidFill>
            <a:prstDash val="solid"/>
            <a:round/>
            <a:headEnd type="none" w="med" len="med"/>
            <a:tailEnd type="none" w="med" len="med"/>
          </a:ln>
        </p:spPr>
      </p:cxnSp>
      <p:sp>
        <p:nvSpPr>
          <p:cNvPr id="43" name="Google Shape;416;p62">
            <a:extLst>
              <a:ext uri="{FF2B5EF4-FFF2-40B4-BE49-F238E27FC236}">
                <a16:creationId xmlns:a16="http://schemas.microsoft.com/office/drawing/2014/main" id="{1276483E-BC87-4B6D-803B-BD45DEADDCFA}"/>
              </a:ext>
            </a:extLst>
          </p:cNvPr>
          <p:cNvSpPr/>
          <p:nvPr/>
        </p:nvSpPr>
        <p:spPr>
          <a:xfrm rot="10800000" flipH="1">
            <a:off x="928671" y="2615982"/>
            <a:ext cx="123556" cy="966475"/>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44" name="Google Shape;425;p62">
            <a:extLst>
              <a:ext uri="{FF2B5EF4-FFF2-40B4-BE49-F238E27FC236}">
                <a16:creationId xmlns:a16="http://schemas.microsoft.com/office/drawing/2014/main" id="{9FACA943-92A2-4852-A90F-4C69609403B1}"/>
              </a:ext>
            </a:extLst>
          </p:cNvPr>
          <p:cNvSpPr txBox="1"/>
          <p:nvPr/>
        </p:nvSpPr>
        <p:spPr>
          <a:xfrm rot="5400000">
            <a:off x="35972" y="3014831"/>
            <a:ext cx="1387627"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BSS/User #1</a:t>
            </a:r>
            <a:endParaRPr sz="1000" b="1" dirty="0">
              <a:solidFill>
                <a:schemeClr val="tx1"/>
              </a:solidFill>
            </a:endParaRPr>
          </a:p>
        </p:txBody>
      </p:sp>
      <p:sp>
        <p:nvSpPr>
          <p:cNvPr id="45" name="Google Shape;416;p62">
            <a:extLst>
              <a:ext uri="{FF2B5EF4-FFF2-40B4-BE49-F238E27FC236}">
                <a16:creationId xmlns:a16="http://schemas.microsoft.com/office/drawing/2014/main" id="{B7E732D2-CD2D-4611-92A1-EE356DEC1E14}"/>
              </a:ext>
            </a:extLst>
          </p:cNvPr>
          <p:cNvSpPr/>
          <p:nvPr/>
        </p:nvSpPr>
        <p:spPr>
          <a:xfrm rot="10800000" flipH="1">
            <a:off x="899898" y="3599624"/>
            <a:ext cx="161744" cy="767979"/>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46" name="Google Shape;425;p62">
            <a:extLst>
              <a:ext uri="{FF2B5EF4-FFF2-40B4-BE49-F238E27FC236}">
                <a16:creationId xmlns:a16="http://schemas.microsoft.com/office/drawing/2014/main" id="{063D60F4-72C4-450A-9A05-E46D7CEC2500}"/>
              </a:ext>
            </a:extLst>
          </p:cNvPr>
          <p:cNvSpPr txBox="1"/>
          <p:nvPr/>
        </p:nvSpPr>
        <p:spPr>
          <a:xfrm rot="5400000">
            <a:off x="379338" y="3905631"/>
            <a:ext cx="692225"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User/ BSS #2</a:t>
            </a:r>
            <a:endParaRPr sz="1000" b="1" dirty="0">
              <a:solidFill>
                <a:schemeClr val="tx1"/>
              </a:solidFill>
            </a:endParaRPr>
          </a:p>
        </p:txBody>
      </p:sp>
      <p:sp>
        <p:nvSpPr>
          <p:cNvPr id="47" name="Google Shape;416;p62">
            <a:extLst>
              <a:ext uri="{FF2B5EF4-FFF2-40B4-BE49-F238E27FC236}">
                <a16:creationId xmlns:a16="http://schemas.microsoft.com/office/drawing/2014/main" id="{AD67F8F8-9A26-413E-856F-A189F7A0867A}"/>
              </a:ext>
            </a:extLst>
          </p:cNvPr>
          <p:cNvSpPr/>
          <p:nvPr/>
        </p:nvSpPr>
        <p:spPr>
          <a:xfrm rot="10800000" flipH="1">
            <a:off x="891291" y="4405241"/>
            <a:ext cx="152329" cy="510567"/>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49" name="Google Shape;416;p62">
            <a:extLst>
              <a:ext uri="{FF2B5EF4-FFF2-40B4-BE49-F238E27FC236}">
                <a16:creationId xmlns:a16="http://schemas.microsoft.com/office/drawing/2014/main" id="{298430F6-B475-44FF-A7CB-580A24861B0F}"/>
              </a:ext>
            </a:extLst>
          </p:cNvPr>
          <p:cNvSpPr/>
          <p:nvPr/>
        </p:nvSpPr>
        <p:spPr>
          <a:xfrm rot="10800000" flipH="1">
            <a:off x="881633" y="4988489"/>
            <a:ext cx="152329" cy="510567"/>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51" name="Google Shape;425;p62">
            <a:extLst>
              <a:ext uri="{FF2B5EF4-FFF2-40B4-BE49-F238E27FC236}">
                <a16:creationId xmlns:a16="http://schemas.microsoft.com/office/drawing/2014/main" id="{1AB0723E-261B-4638-AC6C-C737ACB5295E}"/>
              </a:ext>
            </a:extLst>
          </p:cNvPr>
          <p:cNvSpPr txBox="1"/>
          <p:nvPr/>
        </p:nvSpPr>
        <p:spPr>
          <a:xfrm>
            <a:off x="4169585" y="5894448"/>
            <a:ext cx="3679015" cy="260951"/>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Note: Subsystem schedules driven by wireless schedule</a:t>
            </a:r>
            <a:endParaRPr sz="1000" b="1" dirty="0">
              <a:solidFill>
                <a:schemeClr val="tx1"/>
              </a:solidFill>
            </a:endParaRPr>
          </a:p>
        </p:txBody>
      </p:sp>
      <p:sp>
        <p:nvSpPr>
          <p:cNvPr id="52" name="Google Shape;425;p62">
            <a:extLst>
              <a:ext uri="{FF2B5EF4-FFF2-40B4-BE49-F238E27FC236}">
                <a16:creationId xmlns:a16="http://schemas.microsoft.com/office/drawing/2014/main" id="{047535BC-52A2-466D-B325-E533803245ED}"/>
              </a:ext>
            </a:extLst>
          </p:cNvPr>
          <p:cNvSpPr txBox="1"/>
          <p:nvPr/>
        </p:nvSpPr>
        <p:spPr>
          <a:xfrm rot="5400000">
            <a:off x="374392" y="4492442"/>
            <a:ext cx="692225"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User/ BSS #3</a:t>
            </a:r>
            <a:endParaRPr sz="1000" b="1" dirty="0">
              <a:solidFill>
                <a:schemeClr val="tx1"/>
              </a:solidFill>
            </a:endParaRPr>
          </a:p>
        </p:txBody>
      </p:sp>
      <p:sp>
        <p:nvSpPr>
          <p:cNvPr id="53" name="Google Shape;425;p62">
            <a:extLst>
              <a:ext uri="{FF2B5EF4-FFF2-40B4-BE49-F238E27FC236}">
                <a16:creationId xmlns:a16="http://schemas.microsoft.com/office/drawing/2014/main" id="{900F335B-F01D-4E00-A67E-A45111D5819D}"/>
              </a:ext>
            </a:extLst>
          </p:cNvPr>
          <p:cNvSpPr txBox="1"/>
          <p:nvPr/>
        </p:nvSpPr>
        <p:spPr>
          <a:xfrm rot="5400000">
            <a:off x="369958" y="5061102"/>
            <a:ext cx="692225"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User/ BSS #4</a:t>
            </a:r>
            <a:endParaRPr sz="1000" b="1" dirty="0">
              <a:solidFill>
                <a:schemeClr val="tx1"/>
              </a:solidFill>
            </a:endParaRPr>
          </a:p>
        </p:txBody>
      </p:sp>
      <p:sp>
        <p:nvSpPr>
          <p:cNvPr id="39" name="Google Shape;411;p62">
            <a:extLst>
              <a:ext uri="{FF2B5EF4-FFF2-40B4-BE49-F238E27FC236}">
                <a16:creationId xmlns:a16="http://schemas.microsoft.com/office/drawing/2014/main" id="{0302BB22-DC9F-4E1C-A4E8-325B6BEF5E74}"/>
              </a:ext>
            </a:extLst>
          </p:cNvPr>
          <p:cNvSpPr/>
          <p:nvPr/>
        </p:nvSpPr>
        <p:spPr>
          <a:xfrm>
            <a:off x="5697317" y="4750243"/>
            <a:ext cx="1363839" cy="170189"/>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DECOMPRESSION</a:t>
            </a:r>
            <a:endParaRPr sz="600" b="1" dirty="0"/>
          </a:p>
        </p:txBody>
      </p:sp>
      <p:sp>
        <p:nvSpPr>
          <p:cNvPr id="40" name="Google Shape;412;p62">
            <a:extLst>
              <a:ext uri="{FF2B5EF4-FFF2-40B4-BE49-F238E27FC236}">
                <a16:creationId xmlns:a16="http://schemas.microsoft.com/office/drawing/2014/main" id="{A67DFEE8-F064-4D87-9EAC-49714F8F6EE1}"/>
              </a:ext>
            </a:extLst>
          </p:cNvPr>
          <p:cNvSpPr/>
          <p:nvPr/>
        </p:nvSpPr>
        <p:spPr>
          <a:xfrm>
            <a:off x="4091520" y="4384183"/>
            <a:ext cx="1426556" cy="165761"/>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COMPRESSION</a:t>
            </a:r>
            <a:endParaRPr sz="600" b="1" dirty="0"/>
          </a:p>
        </p:txBody>
      </p:sp>
      <p:cxnSp>
        <p:nvCxnSpPr>
          <p:cNvPr id="8" name="Straight Arrow Connector 7">
            <a:extLst>
              <a:ext uri="{FF2B5EF4-FFF2-40B4-BE49-F238E27FC236}">
                <a16:creationId xmlns:a16="http://schemas.microsoft.com/office/drawing/2014/main" id="{3842A183-2432-43BA-86C8-D55B56CB340D}"/>
              </a:ext>
            </a:extLst>
          </p:cNvPr>
          <p:cNvCxnSpPr/>
          <p:nvPr/>
        </p:nvCxnSpPr>
        <p:spPr bwMode="auto">
          <a:xfrm>
            <a:off x="2349511" y="2355382"/>
            <a:ext cx="502750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1" name="Google Shape;425;p62">
            <a:extLst>
              <a:ext uri="{FF2B5EF4-FFF2-40B4-BE49-F238E27FC236}">
                <a16:creationId xmlns:a16="http://schemas.microsoft.com/office/drawing/2014/main" id="{24153266-52C0-49BB-AD59-431E14A57F6E}"/>
              </a:ext>
            </a:extLst>
          </p:cNvPr>
          <p:cNvSpPr txBox="1"/>
          <p:nvPr/>
        </p:nvSpPr>
        <p:spPr>
          <a:xfrm>
            <a:off x="3151592" y="2046652"/>
            <a:ext cx="3679015" cy="260951"/>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Frame Interval</a:t>
            </a:r>
            <a:endParaRPr sz="1000" b="1" dirty="0">
              <a:solidFill>
                <a:schemeClr val="tx1"/>
              </a:solidFill>
            </a:endParaRPr>
          </a:p>
        </p:txBody>
      </p:sp>
      <p:sp>
        <p:nvSpPr>
          <p:cNvPr id="42" name="Google Shape;412;p62">
            <a:extLst>
              <a:ext uri="{FF2B5EF4-FFF2-40B4-BE49-F238E27FC236}">
                <a16:creationId xmlns:a16="http://schemas.microsoft.com/office/drawing/2014/main" id="{C7576867-0777-4268-B060-911E43B8B6EC}"/>
              </a:ext>
            </a:extLst>
          </p:cNvPr>
          <p:cNvSpPr/>
          <p:nvPr/>
        </p:nvSpPr>
        <p:spPr>
          <a:xfrm>
            <a:off x="2839111" y="3618074"/>
            <a:ext cx="1426556" cy="165761"/>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COMPRESSION</a:t>
            </a:r>
            <a:endParaRPr sz="600" b="1" dirty="0"/>
          </a:p>
        </p:txBody>
      </p:sp>
      <p:sp>
        <p:nvSpPr>
          <p:cNvPr id="48" name="Google Shape;411;p62">
            <a:extLst>
              <a:ext uri="{FF2B5EF4-FFF2-40B4-BE49-F238E27FC236}">
                <a16:creationId xmlns:a16="http://schemas.microsoft.com/office/drawing/2014/main" id="{2BDDDB9B-AFFA-471A-AD7C-BB6B04BE3FCA}"/>
              </a:ext>
            </a:extLst>
          </p:cNvPr>
          <p:cNvSpPr/>
          <p:nvPr/>
        </p:nvSpPr>
        <p:spPr>
          <a:xfrm>
            <a:off x="4139165" y="3944611"/>
            <a:ext cx="1363839" cy="170189"/>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DECOMPRESSION</a:t>
            </a:r>
            <a:endParaRPr sz="600" b="1" dirty="0"/>
          </a:p>
        </p:txBody>
      </p:sp>
      <p:sp>
        <p:nvSpPr>
          <p:cNvPr id="50" name="Google Shape;412;p62">
            <a:extLst>
              <a:ext uri="{FF2B5EF4-FFF2-40B4-BE49-F238E27FC236}">
                <a16:creationId xmlns:a16="http://schemas.microsoft.com/office/drawing/2014/main" id="{E555446D-3360-47ED-816E-BC29987E0337}"/>
              </a:ext>
            </a:extLst>
          </p:cNvPr>
          <p:cNvSpPr/>
          <p:nvPr/>
        </p:nvSpPr>
        <p:spPr>
          <a:xfrm>
            <a:off x="1786291" y="2724405"/>
            <a:ext cx="1426556" cy="165761"/>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COMPRESSION</a:t>
            </a:r>
            <a:endParaRPr sz="600" b="1" dirty="0"/>
          </a:p>
        </p:txBody>
      </p:sp>
      <p:sp>
        <p:nvSpPr>
          <p:cNvPr id="54" name="Google Shape;411;p62">
            <a:extLst>
              <a:ext uri="{FF2B5EF4-FFF2-40B4-BE49-F238E27FC236}">
                <a16:creationId xmlns:a16="http://schemas.microsoft.com/office/drawing/2014/main" id="{60F685AD-E453-4269-A736-BAAF45BBFAA4}"/>
              </a:ext>
            </a:extLst>
          </p:cNvPr>
          <p:cNvSpPr/>
          <p:nvPr/>
        </p:nvSpPr>
        <p:spPr>
          <a:xfrm>
            <a:off x="2889825" y="3117555"/>
            <a:ext cx="1363839" cy="170189"/>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DECOMPRESSION</a:t>
            </a:r>
            <a:endParaRPr sz="600" b="1" dirty="0"/>
          </a:p>
        </p:txBody>
      </p:sp>
      <p:sp>
        <p:nvSpPr>
          <p:cNvPr id="55" name="Google Shape;411;p62">
            <a:extLst>
              <a:ext uri="{FF2B5EF4-FFF2-40B4-BE49-F238E27FC236}">
                <a16:creationId xmlns:a16="http://schemas.microsoft.com/office/drawing/2014/main" id="{2FE0CB89-E03C-471E-A62F-800222885297}"/>
              </a:ext>
            </a:extLst>
          </p:cNvPr>
          <p:cNvSpPr/>
          <p:nvPr/>
        </p:nvSpPr>
        <p:spPr>
          <a:xfrm>
            <a:off x="4883044" y="3316663"/>
            <a:ext cx="3498940" cy="188537"/>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SCANOUT / DISPLAY</a:t>
            </a:r>
            <a:endParaRPr sz="600" b="1" dirty="0"/>
          </a:p>
        </p:txBody>
      </p:sp>
      <p:sp>
        <p:nvSpPr>
          <p:cNvPr id="57" name="Google Shape;411;p62">
            <a:extLst>
              <a:ext uri="{FF2B5EF4-FFF2-40B4-BE49-F238E27FC236}">
                <a16:creationId xmlns:a16="http://schemas.microsoft.com/office/drawing/2014/main" id="{208EE42E-08D7-417B-811D-96988DF01C9E}"/>
              </a:ext>
            </a:extLst>
          </p:cNvPr>
          <p:cNvSpPr/>
          <p:nvPr/>
        </p:nvSpPr>
        <p:spPr>
          <a:xfrm>
            <a:off x="6132130" y="4127040"/>
            <a:ext cx="3498940" cy="188537"/>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lvl="0" algn="ctr"/>
            <a:r>
              <a:rPr lang="en-US" sz="600" b="1" dirty="0"/>
              <a:t>SCANOUT / DISPLAY</a:t>
            </a:r>
            <a:endParaRPr sz="600" b="1" dirty="0"/>
          </a:p>
        </p:txBody>
      </p:sp>
      <p:sp>
        <p:nvSpPr>
          <p:cNvPr id="58" name="Google Shape;425;p62">
            <a:extLst>
              <a:ext uri="{FF2B5EF4-FFF2-40B4-BE49-F238E27FC236}">
                <a16:creationId xmlns:a16="http://schemas.microsoft.com/office/drawing/2014/main" id="{1EC4DCC3-3857-40BD-8B1D-F215EE90287D}"/>
              </a:ext>
            </a:extLst>
          </p:cNvPr>
          <p:cNvSpPr txBox="1"/>
          <p:nvPr/>
        </p:nvSpPr>
        <p:spPr>
          <a:xfrm>
            <a:off x="1198435" y="2523587"/>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59" name="Google Shape;425;p62">
            <a:extLst>
              <a:ext uri="{FF2B5EF4-FFF2-40B4-BE49-F238E27FC236}">
                <a16:creationId xmlns:a16="http://schemas.microsoft.com/office/drawing/2014/main" id="{C675BFCD-7E70-46D3-BCE0-ECE0691BA220}"/>
              </a:ext>
            </a:extLst>
          </p:cNvPr>
          <p:cNvSpPr txBox="1"/>
          <p:nvPr/>
        </p:nvSpPr>
        <p:spPr>
          <a:xfrm>
            <a:off x="2249834" y="3463109"/>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60" name="Google Shape;425;p62">
            <a:extLst>
              <a:ext uri="{FF2B5EF4-FFF2-40B4-BE49-F238E27FC236}">
                <a16:creationId xmlns:a16="http://schemas.microsoft.com/office/drawing/2014/main" id="{F6B1E44A-8F80-455A-BC95-8911B20C27C0}"/>
              </a:ext>
            </a:extLst>
          </p:cNvPr>
          <p:cNvSpPr txBox="1"/>
          <p:nvPr/>
        </p:nvSpPr>
        <p:spPr>
          <a:xfrm>
            <a:off x="3470526" y="4201733"/>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61" name="Google Shape;425;p62">
            <a:extLst>
              <a:ext uri="{FF2B5EF4-FFF2-40B4-BE49-F238E27FC236}">
                <a16:creationId xmlns:a16="http://schemas.microsoft.com/office/drawing/2014/main" id="{EDB023F0-FC47-45EF-90BC-F84690514185}"/>
              </a:ext>
            </a:extLst>
          </p:cNvPr>
          <p:cNvSpPr txBox="1"/>
          <p:nvPr/>
        </p:nvSpPr>
        <p:spPr>
          <a:xfrm>
            <a:off x="7138469" y="4581981"/>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62" name="Google Shape;425;p62">
            <a:extLst>
              <a:ext uri="{FF2B5EF4-FFF2-40B4-BE49-F238E27FC236}">
                <a16:creationId xmlns:a16="http://schemas.microsoft.com/office/drawing/2014/main" id="{9EA2AB67-BB7E-45EC-AA61-57BFEE337316}"/>
              </a:ext>
            </a:extLst>
          </p:cNvPr>
          <p:cNvSpPr txBox="1"/>
          <p:nvPr/>
        </p:nvSpPr>
        <p:spPr>
          <a:xfrm>
            <a:off x="4436396" y="4801493"/>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63" name="Google Shape;425;p62">
            <a:extLst>
              <a:ext uri="{FF2B5EF4-FFF2-40B4-BE49-F238E27FC236}">
                <a16:creationId xmlns:a16="http://schemas.microsoft.com/office/drawing/2014/main" id="{9BA6FB2E-0BE5-44CF-8793-49704071986C}"/>
              </a:ext>
            </a:extLst>
          </p:cNvPr>
          <p:cNvSpPr txBox="1"/>
          <p:nvPr/>
        </p:nvSpPr>
        <p:spPr>
          <a:xfrm>
            <a:off x="7978533" y="5086701"/>
            <a:ext cx="632391" cy="558158"/>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800" b="1" dirty="0">
                <a:solidFill>
                  <a:schemeClr val="tx1"/>
                </a:solidFill>
              </a:rPr>
              <a:t>…</a:t>
            </a:r>
            <a:endParaRPr sz="1800" b="1" dirty="0">
              <a:solidFill>
                <a:schemeClr val="tx1"/>
              </a:solidFill>
            </a:endParaRPr>
          </a:p>
        </p:txBody>
      </p:sp>
      <p:sp>
        <p:nvSpPr>
          <p:cNvPr id="64" name="Google Shape;412;p62">
            <a:extLst>
              <a:ext uri="{FF2B5EF4-FFF2-40B4-BE49-F238E27FC236}">
                <a16:creationId xmlns:a16="http://schemas.microsoft.com/office/drawing/2014/main" id="{9D34B5AA-87B4-4074-8665-7536F8E23F08}"/>
              </a:ext>
            </a:extLst>
          </p:cNvPr>
          <p:cNvSpPr/>
          <p:nvPr/>
        </p:nvSpPr>
        <p:spPr>
          <a:xfrm>
            <a:off x="5215682" y="4978385"/>
            <a:ext cx="1426556" cy="165761"/>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COMPRESSION</a:t>
            </a:r>
            <a:endParaRPr sz="600" b="1" dirty="0"/>
          </a:p>
        </p:txBody>
      </p:sp>
      <p:sp>
        <p:nvSpPr>
          <p:cNvPr id="65" name="Google Shape;411;p62">
            <a:extLst>
              <a:ext uri="{FF2B5EF4-FFF2-40B4-BE49-F238E27FC236}">
                <a16:creationId xmlns:a16="http://schemas.microsoft.com/office/drawing/2014/main" id="{A514254F-A8C2-4C39-8DD7-742F9BD2B0F3}"/>
              </a:ext>
            </a:extLst>
          </p:cNvPr>
          <p:cNvSpPr/>
          <p:nvPr/>
        </p:nvSpPr>
        <p:spPr>
          <a:xfrm>
            <a:off x="6772744" y="5307728"/>
            <a:ext cx="1363839" cy="170189"/>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DECOMPRESSION</a:t>
            </a:r>
            <a:endParaRPr sz="600" b="1" dirty="0"/>
          </a:p>
        </p:txBody>
      </p:sp>
    </p:spTree>
    <p:extLst>
      <p:ext uri="{BB962C8B-B14F-4D97-AF65-F5344CB8AC3E}">
        <p14:creationId xmlns:p14="http://schemas.microsoft.com/office/powerpoint/2010/main" val="468129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7496F-4E45-481F-9BD9-B64E960ADDCA}"/>
              </a:ext>
            </a:extLst>
          </p:cNvPr>
          <p:cNvSpPr>
            <a:spLocks noGrp="1"/>
          </p:cNvSpPr>
          <p:nvPr>
            <p:ph type="title"/>
          </p:nvPr>
        </p:nvSpPr>
        <p:spPr>
          <a:xfrm>
            <a:off x="685800" y="685800"/>
            <a:ext cx="7770813" cy="1065213"/>
          </a:xfrm>
        </p:spPr>
        <p:txBody>
          <a:bodyPr/>
          <a:lstStyle/>
          <a:p>
            <a:r>
              <a:rPr lang="en-US" dirty="0"/>
              <a:t>Outline</a:t>
            </a:r>
          </a:p>
        </p:txBody>
      </p:sp>
      <p:sp>
        <p:nvSpPr>
          <p:cNvPr id="3" name="Content Placeholder 2">
            <a:extLst>
              <a:ext uri="{FF2B5EF4-FFF2-40B4-BE49-F238E27FC236}">
                <a16:creationId xmlns:a16="http://schemas.microsoft.com/office/drawing/2014/main" id="{2F3807A7-AAC6-431E-A81F-F01149ACCCA5}"/>
              </a:ext>
            </a:extLst>
          </p:cNvPr>
          <p:cNvSpPr>
            <a:spLocks noGrp="1"/>
          </p:cNvSpPr>
          <p:nvPr>
            <p:ph idx="1"/>
          </p:nvPr>
        </p:nvSpPr>
        <p:spPr/>
        <p:txBody>
          <a:bodyPr/>
          <a:lstStyle/>
          <a:p>
            <a:pPr>
              <a:buFontTx/>
              <a:buChar char="-"/>
            </a:pPr>
            <a:r>
              <a:rPr lang="en-US" dirty="0"/>
              <a:t>Use cases</a:t>
            </a:r>
          </a:p>
          <a:p>
            <a:pPr>
              <a:buFontTx/>
              <a:buChar char="-"/>
            </a:pPr>
            <a:r>
              <a:rPr lang="en-US" dirty="0"/>
              <a:t>KPI/Timing diagram</a:t>
            </a:r>
          </a:p>
          <a:p>
            <a:pPr>
              <a:buFontTx/>
              <a:buChar char="-"/>
            </a:pPr>
            <a:r>
              <a:rPr lang="en-US" dirty="0"/>
              <a:t>Simulation results</a:t>
            </a:r>
          </a:p>
          <a:p>
            <a:pPr>
              <a:buFontTx/>
              <a:buChar char="-"/>
            </a:pPr>
            <a:r>
              <a:rPr lang="en-US" dirty="0"/>
              <a:t>Comparison with 5GNR</a:t>
            </a:r>
          </a:p>
          <a:p>
            <a:pPr>
              <a:buFontTx/>
              <a:buChar char="-"/>
            </a:pPr>
            <a:r>
              <a:rPr lang="en-US" dirty="0"/>
              <a:t>Source of Latency in 802.11</a:t>
            </a:r>
          </a:p>
          <a:p>
            <a:pPr>
              <a:buFontTx/>
              <a:buChar char="-"/>
            </a:pPr>
            <a:r>
              <a:rPr lang="en-US" dirty="0"/>
              <a:t>Design Considerations</a:t>
            </a:r>
          </a:p>
          <a:p>
            <a:pPr>
              <a:buFontTx/>
              <a:buChar char="-"/>
            </a:pPr>
            <a:r>
              <a:rPr lang="en-US" dirty="0"/>
              <a:t>Few Suggestions</a:t>
            </a:r>
          </a:p>
          <a:p>
            <a:pPr>
              <a:buFontTx/>
              <a:buChar char="-"/>
            </a:pPr>
            <a:r>
              <a:rPr lang="en-US" dirty="0"/>
              <a:t>Straw poll</a:t>
            </a:r>
          </a:p>
        </p:txBody>
      </p:sp>
      <p:sp>
        <p:nvSpPr>
          <p:cNvPr id="4" name="Slide Number Placeholder 3">
            <a:extLst>
              <a:ext uri="{FF2B5EF4-FFF2-40B4-BE49-F238E27FC236}">
                <a16:creationId xmlns:a16="http://schemas.microsoft.com/office/drawing/2014/main" id="{87772229-5513-4136-BCD9-4DD984B074E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9861AB-99E0-4826-B1C2-39C88F153BB6}"/>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5FDC6899-A525-4E7C-8B79-EA590C150A48}"/>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125645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ontent Placeholder 2">
            <a:extLst>
              <a:ext uri="{FF2B5EF4-FFF2-40B4-BE49-F238E27FC236}">
                <a16:creationId xmlns:a16="http://schemas.microsoft.com/office/drawing/2014/main" id="{348A1EDC-59CB-4C36-9536-A2DAE8F963B2}"/>
              </a:ext>
            </a:extLst>
          </p:cNvPr>
          <p:cNvSpPr txBox="1">
            <a:spLocks/>
          </p:cNvSpPr>
          <p:nvPr/>
        </p:nvSpPr>
        <p:spPr bwMode="auto">
          <a:xfrm>
            <a:off x="2354726" y="2046718"/>
            <a:ext cx="2123698" cy="433003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Router</a:t>
            </a:r>
          </a:p>
          <a:p>
            <a:pPr marL="0" indent="0" algn="ctr"/>
            <a:r>
              <a:rPr lang="en-US" sz="1400" b="0" dirty="0"/>
              <a:t>(Enterprise rendering)</a:t>
            </a:r>
          </a:p>
          <a:p>
            <a:pPr>
              <a:buFontTx/>
              <a:buChar char="-"/>
            </a:pPr>
            <a:endParaRPr lang="en-US" sz="1600" dirty="0"/>
          </a:p>
          <a:p>
            <a:endParaRPr lang="en-US" kern="0" dirty="0"/>
          </a:p>
        </p:txBody>
      </p:sp>
      <p:sp>
        <p:nvSpPr>
          <p:cNvPr id="52" name="Content Placeholder 2">
            <a:extLst>
              <a:ext uri="{FF2B5EF4-FFF2-40B4-BE49-F238E27FC236}">
                <a16:creationId xmlns:a16="http://schemas.microsoft.com/office/drawing/2014/main" id="{3FD3E8DB-265D-470C-99F3-7EC53E623C69}"/>
              </a:ext>
            </a:extLst>
          </p:cNvPr>
          <p:cNvSpPr txBox="1">
            <a:spLocks/>
          </p:cNvSpPr>
          <p:nvPr/>
        </p:nvSpPr>
        <p:spPr bwMode="auto">
          <a:xfrm>
            <a:off x="38019" y="2046717"/>
            <a:ext cx="2325603" cy="433003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P2P</a:t>
            </a:r>
          </a:p>
          <a:p>
            <a:pPr marL="0" indent="0" algn="ctr"/>
            <a:r>
              <a:rPr lang="en-US" sz="1400" b="0" dirty="0"/>
              <a:t>(Rendering from phone or other device)</a:t>
            </a:r>
          </a:p>
          <a:p>
            <a:pPr>
              <a:buFontTx/>
              <a:buChar char="-"/>
            </a:pPr>
            <a:endParaRPr lang="en-US" sz="1600" dirty="0"/>
          </a:p>
          <a:p>
            <a:endParaRPr lang="en-US" kern="0" dirty="0"/>
          </a:p>
        </p:txBody>
      </p:sp>
      <p:sp>
        <p:nvSpPr>
          <p:cNvPr id="35" name="Content Placeholder 2">
            <a:extLst>
              <a:ext uri="{FF2B5EF4-FFF2-40B4-BE49-F238E27FC236}">
                <a16:creationId xmlns:a16="http://schemas.microsoft.com/office/drawing/2014/main" id="{408B8CF8-0183-4F04-8EDB-6EA8C6D73ECE}"/>
              </a:ext>
            </a:extLst>
          </p:cNvPr>
          <p:cNvSpPr txBox="1">
            <a:spLocks/>
          </p:cNvSpPr>
          <p:nvPr/>
        </p:nvSpPr>
        <p:spPr bwMode="auto">
          <a:xfrm>
            <a:off x="4483960" y="2056606"/>
            <a:ext cx="2313938" cy="4320149"/>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P2P</a:t>
            </a:r>
          </a:p>
          <a:p>
            <a:pPr marL="0" indent="0" algn="ctr"/>
            <a:r>
              <a:rPr lang="en-US" sz="1400" b="0" dirty="0"/>
              <a:t>(Remote rendering on PC)</a:t>
            </a:r>
          </a:p>
          <a:p>
            <a:pPr>
              <a:buFontTx/>
              <a:buChar char="-"/>
            </a:pPr>
            <a:endParaRPr lang="en-US" sz="1600" dirty="0"/>
          </a:p>
          <a:p>
            <a:endParaRPr lang="en-US" kern="0" dirty="0"/>
          </a:p>
        </p:txBody>
      </p:sp>
      <p:sp>
        <p:nvSpPr>
          <p:cNvPr id="2" name="Title 1">
            <a:extLst>
              <a:ext uri="{FF2B5EF4-FFF2-40B4-BE49-F238E27FC236}">
                <a16:creationId xmlns:a16="http://schemas.microsoft.com/office/drawing/2014/main" id="{B888D878-C20B-41FA-AE07-1000C78D19D5}"/>
              </a:ext>
            </a:extLst>
          </p:cNvPr>
          <p:cNvSpPr>
            <a:spLocks noGrp="1"/>
          </p:cNvSpPr>
          <p:nvPr>
            <p:ph type="title"/>
          </p:nvPr>
        </p:nvSpPr>
        <p:spPr>
          <a:xfrm>
            <a:off x="685800" y="685800"/>
            <a:ext cx="7770813" cy="1065213"/>
          </a:xfrm>
        </p:spPr>
        <p:txBody>
          <a:bodyPr/>
          <a:lstStyle/>
          <a:p>
            <a:r>
              <a:rPr lang="en-US" dirty="0"/>
              <a:t>Use Cases</a:t>
            </a:r>
          </a:p>
        </p:txBody>
      </p:sp>
      <p:sp>
        <p:nvSpPr>
          <p:cNvPr id="4" name="Slide Number Placeholder 3">
            <a:extLst>
              <a:ext uri="{FF2B5EF4-FFF2-40B4-BE49-F238E27FC236}">
                <a16:creationId xmlns:a16="http://schemas.microsoft.com/office/drawing/2014/main" id="{A370CB39-8FBD-4756-A2ED-28DF43ECE5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8105AE3-9743-439E-9004-5ECC1FFB0D05}"/>
              </a:ext>
            </a:extLst>
          </p:cNvPr>
          <p:cNvSpPr>
            <a:spLocks noGrp="1"/>
          </p:cNvSpPr>
          <p:nvPr>
            <p:ph type="ftr" idx="11"/>
          </p:nvPr>
        </p:nvSpPr>
        <p:spPr>
          <a:xfrm>
            <a:off x="5367654" y="6509891"/>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3C58E209-5B49-4054-954A-4672810B6949}"/>
              </a:ext>
            </a:extLst>
          </p:cNvPr>
          <p:cNvSpPr>
            <a:spLocks noGrp="1"/>
          </p:cNvSpPr>
          <p:nvPr>
            <p:ph type="dt" idx="10"/>
          </p:nvPr>
        </p:nvSpPr>
        <p:spPr>
          <a:xfrm>
            <a:off x="696912" y="333375"/>
            <a:ext cx="1874823" cy="273050"/>
          </a:xfrm>
        </p:spPr>
        <p:txBody>
          <a:bodyPr/>
          <a:lstStyle/>
          <a:p>
            <a:r>
              <a:rPr lang="en-US"/>
              <a:t>November 2019</a:t>
            </a:r>
            <a:endParaRPr lang="en-GB" dirty="0"/>
          </a:p>
        </p:txBody>
      </p:sp>
      <p:sp>
        <p:nvSpPr>
          <p:cNvPr id="7" name="Content Placeholder 2">
            <a:extLst>
              <a:ext uri="{FF2B5EF4-FFF2-40B4-BE49-F238E27FC236}">
                <a16:creationId xmlns:a16="http://schemas.microsoft.com/office/drawing/2014/main" id="{826BDC3C-9972-4BF7-9E0F-DBA10D41817F}"/>
              </a:ext>
            </a:extLst>
          </p:cNvPr>
          <p:cNvSpPr txBox="1">
            <a:spLocks/>
          </p:cNvSpPr>
          <p:nvPr/>
        </p:nvSpPr>
        <p:spPr bwMode="auto">
          <a:xfrm>
            <a:off x="6789551" y="2056607"/>
            <a:ext cx="2313938" cy="432014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Router</a:t>
            </a:r>
          </a:p>
          <a:p>
            <a:pPr marL="0" indent="0" algn="ctr"/>
            <a:r>
              <a:rPr lang="en-US" sz="1400" b="0" dirty="0"/>
              <a:t>(Remote rendering on server)</a:t>
            </a:r>
          </a:p>
          <a:p>
            <a:pPr>
              <a:buFontTx/>
              <a:buChar char="-"/>
            </a:pPr>
            <a:endParaRPr lang="en-US" sz="1600" dirty="0"/>
          </a:p>
          <a:p>
            <a:endParaRPr lang="en-US" kern="0" dirty="0"/>
          </a:p>
        </p:txBody>
      </p:sp>
      <p:pic>
        <p:nvPicPr>
          <p:cNvPr id="2056" name="Picture 8" descr="Image result for Oculus  Quest">
            <a:extLst>
              <a:ext uri="{FF2B5EF4-FFF2-40B4-BE49-F238E27FC236}">
                <a16:creationId xmlns:a16="http://schemas.microsoft.com/office/drawing/2014/main" id="{975C3B90-2B92-4D3C-BCEB-1EAFAE6704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2909" y="5508322"/>
            <a:ext cx="1655793" cy="79970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Image result for Oculus  Quest">
            <a:extLst>
              <a:ext uri="{FF2B5EF4-FFF2-40B4-BE49-F238E27FC236}">
                <a16:creationId xmlns:a16="http://schemas.microsoft.com/office/drawing/2014/main" id="{7F882162-F18E-47E4-B59A-14A17C4DF8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1224" y="5508322"/>
            <a:ext cx="1655793" cy="799702"/>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Image result for server cluster   cartoon">
            <a:extLst>
              <a:ext uri="{FF2B5EF4-FFF2-40B4-BE49-F238E27FC236}">
                <a16:creationId xmlns:a16="http://schemas.microsoft.com/office/drawing/2014/main" id="{6F9936E2-19CF-420F-8EAC-DA2DB364F9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6861" y="2736206"/>
            <a:ext cx="831877" cy="138605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1BEBEBE0-A7EB-4115-B335-32B448184C64}"/>
              </a:ext>
            </a:extLst>
          </p:cNvPr>
          <p:cNvSpPr/>
          <p:nvPr/>
        </p:nvSpPr>
        <p:spPr bwMode="auto">
          <a:xfrm>
            <a:off x="7187883" y="3069056"/>
            <a:ext cx="685800" cy="475292"/>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ISP</a:t>
            </a:r>
          </a:p>
        </p:txBody>
      </p:sp>
      <p:cxnSp>
        <p:nvCxnSpPr>
          <p:cNvPr id="11" name="Connector: Curved 10">
            <a:extLst>
              <a:ext uri="{FF2B5EF4-FFF2-40B4-BE49-F238E27FC236}">
                <a16:creationId xmlns:a16="http://schemas.microsoft.com/office/drawing/2014/main" id="{F21D0D5A-FE18-4362-83B3-78DF7E1F2EDB}"/>
              </a:ext>
            </a:extLst>
          </p:cNvPr>
          <p:cNvCxnSpPr>
            <a:cxnSpLocks/>
            <a:stCxn id="33" idx="1"/>
            <a:endCxn id="9" idx="2"/>
          </p:cNvCxnSpPr>
          <p:nvPr/>
        </p:nvCxnSpPr>
        <p:spPr bwMode="auto">
          <a:xfrm rot="10800000" flipH="1">
            <a:off x="7233035" y="3544348"/>
            <a:ext cx="297748" cy="845700"/>
          </a:xfrm>
          <a:prstGeom prst="curvedConnector4">
            <a:avLst>
              <a:gd name="adj1" fmla="val -76776"/>
              <a:gd name="adj2" fmla="val 72669"/>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Connector: Curved 25">
            <a:extLst>
              <a:ext uri="{FF2B5EF4-FFF2-40B4-BE49-F238E27FC236}">
                <a16:creationId xmlns:a16="http://schemas.microsoft.com/office/drawing/2014/main" id="{0309400F-FF61-4BC4-A422-5A9011F8DA1B}"/>
              </a:ext>
            </a:extLst>
          </p:cNvPr>
          <p:cNvCxnSpPr>
            <a:cxnSpLocks/>
            <a:stCxn id="9" idx="0"/>
            <a:endCxn id="2070" idx="1"/>
          </p:cNvCxnSpPr>
          <p:nvPr/>
        </p:nvCxnSpPr>
        <p:spPr bwMode="auto">
          <a:xfrm rot="16200000" flipH="1">
            <a:off x="7698732" y="2901106"/>
            <a:ext cx="360179" cy="696078"/>
          </a:xfrm>
          <a:prstGeom prst="curvedConnector4">
            <a:avLst>
              <a:gd name="adj1" fmla="val -63468"/>
              <a:gd name="adj2" fmla="val 74631"/>
            </a:avLst>
          </a:prstGeom>
          <a:solidFill>
            <a:srgbClr val="00B8FF"/>
          </a:solidFill>
          <a:ln w="9525" cap="flat" cmpd="sng" algn="ctr">
            <a:solidFill>
              <a:schemeClr val="tx1"/>
            </a:solidFill>
            <a:prstDash val="solid"/>
            <a:round/>
            <a:headEnd type="none" w="med" len="med"/>
            <a:tailEnd type="none" w="med" len="med"/>
          </a:ln>
          <a:effectLst/>
        </p:spPr>
      </p:cxnSp>
      <p:pic>
        <p:nvPicPr>
          <p:cNvPr id="23" name="Picture 2" descr="Image result for glasses cartoon">
            <a:extLst>
              <a:ext uri="{FF2B5EF4-FFF2-40B4-BE49-F238E27FC236}">
                <a16:creationId xmlns:a16="http://schemas.microsoft.com/office/drawing/2014/main" id="{06743710-C0CE-4848-A5AD-32086EBEFD7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945740" y="5705329"/>
            <a:ext cx="935342" cy="319088"/>
          </a:xfrm>
          <a:prstGeom prst="rect">
            <a:avLst/>
          </a:prstGeom>
          <a:noFill/>
          <a:extLst>
            <a:ext uri="{909E8E84-426E-40DD-AFC4-6F175D3DCCD1}">
              <a14:hiddenFill xmlns:a14="http://schemas.microsoft.com/office/drawing/2010/main">
                <a:solidFill>
                  <a:srgbClr val="FFFFFF"/>
                </a:solidFill>
              </a14:hiddenFill>
            </a:ext>
          </a:extLst>
        </p:spPr>
      </p:pic>
      <p:sp>
        <p:nvSpPr>
          <p:cNvPr id="38" name="Content Placeholder 2">
            <a:extLst>
              <a:ext uri="{FF2B5EF4-FFF2-40B4-BE49-F238E27FC236}">
                <a16:creationId xmlns:a16="http://schemas.microsoft.com/office/drawing/2014/main" id="{6A87D332-4051-4048-9CA1-31C60E2A2AD9}"/>
              </a:ext>
            </a:extLst>
          </p:cNvPr>
          <p:cNvSpPr txBox="1">
            <a:spLocks/>
          </p:cNvSpPr>
          <p:nvPr/>
        </p:nvSpPr>
        <p:spPr bwMode="auto">
          <a:xfrm>
            <a:off x="4483961" y="1607351"/>
            <a:ext cx="4619528" cy="4492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VR</a:t>
            </a:r>
          </a:p>
        </p:txBody>
      </p:sp>
      <p:sp>
        <p:nvSpPr>
          <p:cNvPr id="39" name="Content Placeholder 2">
            <a:extLst>
              <a:ext uri="{FF2B5EF4-FFF2-40B4-BE49-F238E27FC236}">
                <a16:creationId xmlns:a16="http://schemas.microsoft.com/office/drawing/2014/main" id="{3898E1BC-3EC3-4ACB-AD97-B5D4A695D7AF}"/>
              </a:ext>
            </a:extLst>
          </p:cNvPr>
          <p:cNvSpPr txBox="1">
            <a:spLocks/>
          </p:cNvSpPr>
          <p:nvPr/>
        </p:nvSpPr>
        <p:spPr bwMode="auto">
          <a:xfrm>
            <a:off x="38924" y="1606079"/>
            <a:ext cx="4446366" cy="4492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kern="0" dirty="0"/>
              <a:t>AR/MR</a:t>
            </a:r>
          </a:p>
        </p:txBody>
      </p:sp>
      <p:pic>
        <p:nvPicPr>
          <p:cNvPr id="44" name="Picture 2" descr="Image result for glasses cartoon">
            <a:extLst>
              <a:ext uri="{FF2B5EF4-FFF2-40B4-BE49-F238E27FC236}">
                <a16:creationId xmlns:a16="http://schemas.microsoft.com/office/drawing/2014/main" id="{E4F90F54-F81C-47B5-9709-8712CED1950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017922" y="5732086"/>
            <a:ext cx="935342" cy="319088"/>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2" descr="Image result for server cluster   cartoon">
            <a:extLst>
              <a:ext uri="{FF2B5EF4-FFF2-40B4-BE49-F238E27FC236}">
                <a16:creationId xmlns:a16="http://schemas.microsoft.com/office/drawing/2014/main" id="{9918055E-3ABB-4415-B803-91F49CB369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4169" y="2780627"/>
            <a:ext cx="831877" cy="1386058"/>
          </a:xfrm>
          <a:prstGeom prst="rect">
            <a:avLst/>
          </a:prstGeom>
          <a:noFill/>
          <a:extLst>
            <a:ext uri="{909E8E84-426E-40DD-AFC4-6F175D3DCCD1}">
              <a14:hiddenFill xmlns:a14="http://schemas.microsoft.com/office/drawing/2010/main">
                <a:solidFill>
                  <a:srgbClr val="FFFFFF"/>
                </a:solidFill>
              </a14:hiddenFill>
            </a:ext>
          </a:extLst>
        </p:spPr>
      </p:pic>
      <p:cxnSp>
        <p:nvCxnSpPr>
          <p:cNvPr id="48" name="Connector: Curved 47">
            <a:extLst>
              <a:ext uri="{FF2B5EF4-FFF2-40B4-BE49-F238E27FC236}">
                <a16:creationId xmlns:a16="http://schemas.microsoft.com/office/drawing/2014/main" id="{8CCE1E6C-7413-46BE-A71C-4A89D585AA69}"/>
              </a:ext>
            </a:extLst>
          </p:cNvPr>
          <p:cNvCxnSpPr>
            <a:cxnSpLocks/>
            <a:stCxn id="8" idx="1"/>
            <a:endCxn id="47" idx="1"/>
          </p:cNvCxnSpPr>
          <p:nvPr/>
        </p:nvCxnSpPr>
        <p:spPr bwMode="auto">
          <a:xfrm rot="10800000" flipH="1">
            <a:off x="3017039" y="3473657"/>
            <a:ext cx="587130" cy="1111685"/>
          </a:xfrm>
          <a:prstGeom prst="curvedConnector3">
            <a:avLst>
              <a:gd name="adj1" fmla="val -38935"/>
            </a:avLst>
          </a:prstGeom>
          <a:solidFill>
            <a:srgbClr val="00B8FF"/>
          </a:solidFill>
          <a:ln w="9525" cap="flat" cmpd="sng" algn="ctr">
            <a:solidFill>
              <a:schemeClr val="tx1"/>
            </a:solidFill>
            <a:prstDash val="solid"/>
            <a:round/>
            <a:headEnd type="none" w="med" len="med"/>
            <a:tailEnd type="none" w="med" len="med"/>
          </a:ln>
          <a:effectLst/>
        </p:spPr>
      </p:cxnSp>
      <p:pic>
        <p:nvPicPr>
          <p:cNvPr id="2052" name="Picture 4" descr="Image result for phone cartoon">
            <a:extLst>
              <a:ext uri="{FF2B5EF4-FFF2-40B4-BE49-F238E27FC236}">
                <a16:creationId xmlns:a16="http://schemas.microsoft.com/office/drawing/2014/main" id="{6B479EB3-69A1-4507-BE49-240AD928D3B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8089" y="3431628"/>
            <a:ext cx="935342" cy="97600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Image result for USB dongle cartoon">
            <a:extLst>
              <a:ext uri="{FF2B5EF4-FFF2-40B4-BE49-F238E27FC236}">
                <a16:creationId xmlns:a16="http://schemas.microsoft.com/office/drawing/2014/main" id="{DD2A30C3-FD23-444F-B47C-8AC8617EA70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9124986">
            <a:off x="4882490" y="3550017"/>
            <a:ext cx="762137" cy="76213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gaming PC tower cartoon">
            <a:extLst>
              <a:ext uri="{FF2B5EF4-FFF2-40B4-BE49-F238E27FC236}">
                <a16:creationId xmlns:a16="http://schemas.microsoft.com/office/drawing/2014/main" id="{593947DC-44B0-4638-995F-83F45F27C32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69802" y="2809704"/>
            <a:ext cx="1060193" cy="123859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Image result for router cartoon">
            <a:extLst>
              <a:ext uri="{FF2B5EF4-FFF2-40B4-BE49-F238E27FC236}">
                <a16:creationId xmlns:a16="http://schemas.microsoft.com/office/drawing/2014/main" id="{49D194A3-AE0F-442C-8735-9E2A6BBA289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17039" y="4201915"/>
            <a:ext cx="949075" cy="766852"/>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Image result for router cartoon">
            <a:extLst>
              <a:ext uri="{FF2B5EF4-FFF2-40B4-BE49-F238E27FC236}">
                <a16:creationId xmlns:a16="http://schemas.microsoft.com/office/drawing/2014/main" id="{73153171-189A-49B6-AB36-4EF9F934682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233035" y="4006622"/>
            <a:ext cx="949075" cy="766852"/>
          </a:xfrm>
          <a:prstGeom prst="rect">
            <a:avLst/>
          </a:prstGeom>
          <a:noFill/>
          <a:extLst>
            <a:ext uri="{909E8E84-426E-40DD-AFC4-6F175D3DCCD1}">
              <a14:hiddenFill xmlns:a14="http://schemas.microsoft.com/office/drawing/2010/main">
                <a:solidFill>
                  <a:srgbClr val="FFFFFF"/>
                </a:solidFill>
              </a14:hiddenFill>
            </a:ext>
          </a:extLst>
        </p:spPr>
      </p:pic>
      <p:sp>
        <p:nvSpPr>
          <p:cNvPr id="10" name="Arrow: Up-Down 9">
            <a:extLst>
              <a:ext uri="{FF2B5EF4-FFF2-40B4-BE49-F238E27FC236}">
                <a16:creationId xmlns:a16="http://schemas.microsoft.com/office/drawing/2014/main" id="{16875A6A-131E-4077-878F-58DE245FBC43}"/>
              </a:ext>
            </a:extLst>
          </p:cNvPr>
          <p:cNvSpPr/>
          <p:nvPr/>
        </p:nvSpPr>
        <p:spPr bwMode="auto">
          <a:xfrm>
            <a:off x="1324379" y="4733071"/>
            <a:ext cx="201368" cy="667936"/>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Arrow: Up-Down 35">
            <a:extLst>
              <a:ext uri="{FF2B5EF4-FFF2-40B4-BE49-F238E27FC236}">
                <a16:creationId xmlns:a16="http://schemas.microsoft.com/office/drawing/2014/main" id="{E9E03B1D-2878-4222-8847-D105B9D20D16}"/>
              </a:ext>
            </a:extLst>
          </p:cNvPr>
          <p:cNvSpPr/>
          <p:nvPr/>
        </p:nvSpPr>
        <p:spPr bwMode="auto">
          <a:xfrm>
            <a:off x="3363831" y="4977334"/>
            <a:ext cx="201368" cy="667936"/>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Arrow: Up-Down 36">
            <a:extLst>
              <a:ext uri="{FF2B5EF4-FFF2-40B4-BE49-F238E27FC236}">
                <a16:creationId xmlns:a16="http://schemas.microsoft.com/office/drawing/2014/main" id="{8F8AD462-BB6D-486F-AE30-591329A15C75}"/>
              </a:ext>
            </a:extLst>
          </p:cNvPr>
          <p:cNvSpPr/>
          <p:nvPr/>
        </p:nvSpPr>
        <p:spPr bwMode="auto">
          <a:xfrm rot="20523186">
            <a:off x="5361565" y="4512238"/>
            <a:ext cx="201368" cy="667936"/>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2" name="Arrow: Up-Down 41">
            <a:extLst>
              <a:ext uri="{FF2B5EF4-FFF2-40B4-BE49-F238E27FC236}">
                <a16:creationId xmlns:a16="http://schemas.microsoft.com/office/drawing/2014/main" id="{05593334-6B60-453B-BC9D-2A4F7EAB7345}"/>
              </a:ext>
            </a:extLst>
          </p:cNvPr>
          <p:cNvSpPr/>
          <p:nvPr/>
        </p:nvSpPr>
        <p:spPr bwMode="auto">
          <a:xfrm>
            <a:off x="7618253" y="4766370"/>
            <a:ext cx="201368" cy="667936"/>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195547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EE3BD-2EDF-4550-AFCC-22F4A2890830}"/>
              </a:ext>
            </a:extLst>
          </p:cNvPr>
          <p:cNvSpPr>
            <a:spLocks noGrp="1"/>
          </p:cNvSpPr>
          <p:nvPr>
            <p:ph type="title"/>
          </p:nvPr>
        </p:nvSpPr>
        <p:spPr>
          <a:xfrm>
            <a:off x="685800" y="685800"/>
            <a:ext cx="7770813" cy="1065213"/>
          </a:xfrm>
        </p:spPr>
        <p:txBody>
          <a:bodyPr/>
          <a:lstStyle/>
          <a:p>
            <a:r>
              <a:rPr lang="en-US" dirty="0"/>
              <a:t>KPIs</a:t>
            </a:r>
          </a:p>
        </p:txBody>
      </p:sp>
      <p:sp>
        <p:nvSpPr>
          <p:cNvPr id="3" name="Content Placeholder 2">
            <a:extLst>
              <a:ext uri="{FF2B5EF4-FFF2-40B4-BE49-F238E27FC236}">
                <a16:creationId xmlns:a16="http://schemas.microsoft.com/office/drawing/2014/main" id="{B2A9ACB4-CE7F-441D-AB35-8F409B60A283}"/>
              </a:ext>
            </a:extLst>
          </p:cNvPr>
          <p:cNvSpPr>
            <a:spLocks noGrp="1"/>
          </p:cNvSpPr>
          <p:nvPr>
            <p:ph idx="1"/>
          </p:nvPr>
        </p:nvSpPr>
        <p:spPr>
          <a:xfrm>
            <a:off x="669986" y="2971800"/>
            <a:ext cx="8016814" cy="3884614"/>
          </a:xfrm>
        </p:spPr>
        <p:txBody>
          <a:bodyPr/>
          <a:lstStyle/>
          <a:p>
            <a:pPr>
              <a:buFontTx/>
              <a:buChar char="-"/>
            </a:pPr>
            <a:r>
              <a:rPr lang="en-US" sz="1600" dirty="0"/>
              <a:t>High throughput</a:t>
            </a:r>
          </a:p>
          <a:p>
            <a:pPr lvl="1">
              <a:buFontTx/>
              <a:buChar char="-"/>
            </a:pPr>
            <a:r>
              <a:rPr lang="en-US" sz="1400" dirty="0"/>
              <a:t>Traffic is primarily video post-compression. Periodic/deterministic traffic (1 burst per video frame)</a:t>
            </a:r>
          </a:p>
          <a:p>
            <a:pPr lvl="1">
              <a:buFontTx/>
              <a:buChar char="-"/>
            </a:pPr>
            <a:r>
              <a:rPr lang="en-US" sz="1400" dirty="0"/>
              <a:t>Refresh rate: ~100Hz, Resolution: &gt;4K (x2 eyes)</a:t>
            </a:r>
          </a:p>
          <a:p>
            <a:pPr>
              <a:buFontTx/>
              <a:buChar char="-"/>
            </a:pPr>
            <a:r>
              <a:rPr lang="en-US" sz="1600" dirty="0"/>
              <a:t>Video frame latency objective at ~99.99 percentile </a:t>
            </a:r>
          </a:p>
          <a:p>
            <a:pPr lvl="1">
              <a:buFontTx/>
              <a:buChar char="-"/>
            </a:pPr>
            <a:r>
              <a:rPr lang="en-US" sz="1400" dirty="0"/>
              <a:t>Downlink wireless added latency, measured as latency experienced by a frame while it transits the wireless subsystem</a:t>
            </a:r>
          </a:p>
          <a:p>
            <a:pPr lvl="1">
              <a:buFontTx/>
              <a:buChar char="-"/>
            </a:pPr>
            <a:r>
              <a:rPr lang="en-US" sz="1400" dirty="0"/>
              <a:t>Overall motion to photon (M2P) latency target &lt; 20ms. </a:t>
            </a:r>
          </a:p>
          <a:p>
            <a:pPr>
              <a:buFontTx/>
              <a:buChar char="-"/>
            </a:pPr>
            <a:r>
              <a:rPr lang="en-US" sz="1600" dirty="0"/>
              <a:t>Almost lossless, Video frame reliability: ~99.99 percentile</a:t>
            </a:r>
          </a:p>
          <a:p>
            <a:pPr>
              <a:buFontTx/>
              <a:buChar char="-"/>
            </a:pPr>
            <a:r>
              <a:rPr lang="en-US" sz="1600" dirty="0"/>
              <a:t>Power consumption</a:t>
            </a:r>
          </a:p>
          <a:p>
            <a:pPr lvl="1">
              <a:buFontTx/>
              <a:buChar char="-"/>
            </a:pPr>
            <a:r>
              <a:rPr lang="en-US" sz="1400" dirty="0"/>
              <a:t>VR: sustained high throughput for ~ 1hour. </a:t>
            </a:r>
          </a:p>
          <a:p>
            <a:pPr lvl="1">
              <a:buFontTx/>
              <a:buChar char="-"/>
            </a:pPr>
            <a:r>
              <a:rPr lang="en-US" sz="1400" dirty="0"/>
              <a:t>AR: whole day active</a:t>
            </a:r>
          </a:p>
          <a:p>
            <a:pPr>
              <a:buFontTx/>
              <a:buChar char="-"/>
            </a:pPr>
            <a:r>
              <a:rPr lang="en-US" sz="1600" dirty="0" err="1"/>
              <a:t>Coex</a:t>
            </a:r>
            <a:r>
              <a:rPr lang="en-US" sz="1600" dirty="0"/>
              <a:t> among multiple AR/VR links. Throughput down scaling in high density scenario</a:t>
            </a:r>
          </a:p>
        </p:txBody>
      </p:sp>
      <p:sp>
        <p:nvSpPr>
          <p:cNvPr id="4" name="Slide Number Placeholder 3">
            <a:extLst>
              <a:ext uri="{FF2B5EF4-FFF2-40B4-BE49-F238E27FC236}">
                <a16:creationId xmlns:a16="http://schemas.microsoft.com/office/drawing/2014/main" id="{FE6B24A2-652B-4243-9CB4-58A45D99C65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294CA06-EE6E-4537-94AA-B427C41F27DB}"/>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E25DD97C-EB8D-4F37-8CCB-04DA07F95C0C}"/>
              </a:ext>
            </a:extLst>
          </p:cNvPr>
          <p:cNvSpPr>
            <a:spLocks noGrp="1"/>
          </p:cNvSpPr>
          <p:nvPr>
            <p:ph type="dt" idx="10"/>
          </p:nvPr>
        </p:nvSpPr>
        <p:spPr>
          <a:xfrm>
            <a:off x="696912" y="333375"/>
            <a:ext cx="1874823" cy="273050"/>
          </a:xfrm>
        </p:spPr>
        <p:txBody>
          <a:bodyPr/>
          <a:lstStyle/>
          <a:p>
            <a:r>
              <a:rPr lang="en-US"/>
              <a:t>November 2019</a:t>
            </a:r>
            <a:endParaRPr lang="en-GB" dirty="0"/>
          </a:p>
        </p:txBody>
      </p:sp>
      <p:graphicFrame>
        <p:nvGraphicFramePr>
          <p:cNvPr id="8" name="Table 8">
            <a:extLst>
              <a:ext uri="{FF2B5EF4-FFF2-40B4-BE49-F238E27FC236}">
                <a16:creationId xmlns:a16="http://schemas.microsoft.com/office/drawing/2014/main" id="{89F8A1D9-ACDA-4E8E-BFD2-61C771ADFDA9}"/>
              </a:ext>
            </a:extLst>
          </p:cNvPr>
          <p:cNvGraphicFramePr>
            <a:graphicFrameLocks noGrp="1"/>
          </p:cNvGraphicFramePr>
          <p:nvPr>
            <p:extLst>
              <p:ext uri="{D42A27DB-BD31-4B8C-83A1-F6EECF244321}">
                <p14:modId xmlns:p14="http://schemas.microsoft.com/office/powerpoint/2010/main" val="1385146553"/>
              </p:ext>
            </p:extLst>
          </p:nvPr>
        </p:nvGraphicFramePr>
        <p:xfrm>
          <a:off x="1387868" y="1485265"/>
          <a:ext cx="6442876" cy="1483360"/>
        </p:xfrm>
        <a:graphic>
          <a:graphicData uri="http://schemas.openxmlformats.org/drawingml/2006/table">
            <a:tbl>
              <a:tblPr firstRow="1" bandRow="1">
                <a:tableStyleId>{F5AB1C69-6EDB-4FF4-983F-18BD219EF322}</a:tableStyleId>
              </a:tblPr>
              <a:tblGrid>
                <a:gridCol w="1718478">
                  <a:extLst>
                    <a:ext uri="{9D8B030D-6E8A-4147-A177-3AD203B41FA5}">
                      <a16:colId xmlns:a16="http://schemas.microsoft.com/office/drawing/2014/main" val="264166688"/>
                    </a:ext>
                  </a:extLst>
                </a:gridCol>
                <a:gridCol w="1502960">
                  <a:extLst>
                    <a:ext uri="{9D8B030D-6E8A-4147-A177-3AD203B41FA5}">
                      <a16:colId xmlns:a16="http://schemas.microsoft.com/office/drawing/2014/main" val="2972703859"/>
                    </a:ext>
                  </a:extLst>
                </a:gridCol>
                <a:gridCol w="1610719">
                  <a:extLst>
                    <a:ext uri="{9D8B030D-6E8A-4147-A177-3AD203B41FA5}">
                      <a16:colId xmlns:a16="http://schemas.microsoft.com/office/drawing/2014/main" val="3952540188"/>
                    </a:ext>
                  </a:extLst>
                </a:gridCol>
                <a:gridCol w="1610719">
                  <a:extLst>
                    <a:ext uri="{9D8B030D-6E8A-4147-A177-3AD203B41FA5}">
                      <a16:colId xmlns:a16="http://schemas.microsoft.com/office/drawing/2014/main" val="167741529"/>
                    </a:ext>
                  </a:extLst>
                </a:gridCol>
              </a:tblGrid>
              <a:tr h="370840">
                <a:tc>
                  <a:txBody>
                    <a:bodyPr/>
                    <a:lstStyle/>
                    <a:p>
                      <a:r>
                        <a:rPr lang="en-US" dirty="0"/>
                        <a:t>Use Case</a:t>
                      </a:r>
                    </a:p>
                  </a:txBody>
                  <a:tcPr/>
                </a:tc>
                <a:tc>
                  <a:txBody>
                    <a:bodyPr/>
                    <a:lstStyle/>
                    <a:p>
                      <a:r>
                        <a:rPr lang="en-US" dirty="0"/>
                        <a:t>Throughput</a:t>
                      </a:r>
                    </a:p>
                  </a:txBody>
                  <a:tcPr/>
                </a:tc>
                <a:tc>
                  <a:txBody>
                    <a:bodyPr/>
                    <a:lstStyle/>
                    <a:p>
                      <a:r>
                        <a:rPr lang="en-US" dirty="0"/>
                        <a:t>Latency</a:t>
                      </a:r>
                    </a:p>
                  </a:txBody>
                  <a:tcPr/>
                </a:tc>
                <a:tc>
                  <a:txBody>
                    <a:bodyPr/>
                    <a:lstStyle/>
                    <a:p>
                      <a:r>
                        <a:rPr lang="en-US" dirty="0"/>
                        <a:t>Power</a:t>
                      </a:r>
                    </a:p>
                  </a:txBody>
                  <a:tcPr/>
                </a:tc>
                <a:extLst>
                  <a:ext uri="{0D108BD9-81ED-4DB2-BD59-A6C34878D82A}">
                    <a16:rowId xmlns:a16="http://schemas.microsoft.com/office/drawing/2014/main" val="3836619018"/>
                  </a:ext>
                </a:extLst>
              </a:tr>
              <a:tr h="370840">
                <a:tc>
                  <a:txBody>
                    <a:bodyPr/>
                    <a:lstStyle/>
                    <a:p>
                      <a:r>
                        <a:rPr lang="en-US" dirty="0"/>
                        <a:t>VR P2P</a:t>
                      </a:r>
                    </a:p>
                  </a:txBody>
                  <a:tcPr/>
                </a:tc>
                <a:tc>
                  <a:txBody>
                    <a:bodyPr/>
                    <a:lstStyle/>
                    <a:p>
                      <a:r>
                        <a:rPr lang="en-US" dirty="0"/>
                        <a:t>&gt;100Mbps</a:t>
                      </a:r>
                    </a:p>
                  </a:txBody>
                  <a:tcPr/>
                </a:tc>
                <a:tc>
                  <a:txBody>
                    <a:bodyPr/>
                    <a:lstStyle/>
                    <a:p>
                      <a:r>
                        <a:rPr lang="en-US" dirty="0"/>
                        <a:t>~5ms</a:t>
                      </a:r>
                    </a:p>
                  </a:txBody>
                  <a:tcPr/>
                </a:tc>
                <a:tc>
                  <a:txBody>
                    <a:bodyPr/>
                    <a:lstStyle/>
                    <a:p>
                      <a:r>
                        <a:rPr lang="en-US" dirty="0"/>
                        <a:t>~ 1W (HMD)</a:t>
                      </a:r>
                    </a:p>
                  </a:txBody>
                  <a:tcPr/>
                </a:tc>
                <a:extLst>
                  <a:ext uri="{0D108BD9-81ED-4DB2-BD59-A6C34878D82A}">
                    <a16:rowId xmlns:a16="http://schemas.microsoft.com/office/drawing/2014/main" val="1102509448"/>
                  </a:ext>
                </a:extLst>
              </a:tr>
              <a:tr h="370840">
                <a:tc>
                  <a:txBody>
                    <a:bodyPr/>
                    <a:lstStyle/>
                    <a:p>
                      <a:r>
                        <a:rPr lang="en-US" dirty="0"/>
                        <a:t>VR Router</a:t>
                      </a:r>
                    </a:p>
                  </a:txBody>
                  <a:tcPr/>
                </a:tc>
                <a:tc>
                  <a:txBody>
                    <a:bodyPr/>
                    <a:lstStyle/>
                    <a:p>
                      <a:r>
                        <a:rPr lang="en-US" dirty="0"/>
                        <a:t>&gt;50Mbps</a:t>
                      </a:r>
                    </a:p>
                  </a:txBody>
                  <a:tcPr/>
                </a:tc>
                <a:tc>
                  <a:txBody>
                    <a:bodyPr/>
                    <a:lstStyle/>
                    <a:p>
                      <a:r>
                        <a:rPr lang="en-US" dirty="0"/>
                        <a:t>~2ms</a:t>
                      </a:r>
                    </a:p>
                  </a:txBody>
                  <a:tcPr/>
                </a:tc>
                <a:tc>
                  <a:txBody>
                    <a:bodyPr/>
                    <a:lstStyle/>
                    <a:p>
                      <a:r>
                        <a:rPr lang="en-US" dirty="0"/>
                        <a:t>~ 1W (HMD)</a:t>
                      </a:r>
                    </a:p>
                  </a:txBody>
                  <a:tcPr/>
                </a:tc>
                <a:extLst>
                  <a:ext uri="{0D108BD9-81ED-4DB2-BD59-A6C34878D82A}">
                    <a16:rowId xmlns:a16="http://schemas.microsoft.com/office/drawing/2014/main" val="2495982406"/>
                  </a:ext>
                </a:extLst>
              </a:tr>
              <a:tr h="370840">
                <a:tc>
                  <a:txBody>
                    <a:bodyPr/>
                    <a:lstStyle/>
                    <a:p>
                      <a:r>
                        <a:rPr lang="en-US" dirty="0"/>
                        <a:t>AR/MR Glasses</a:t>
                      </a:r>
                    </a:p>
                  </a:txBody>
                  <a:tcPr/>
                </a:tc>
                <a:tc>
                  <a:txBody>
                    <a:bodyPr/>
                    <a:lstStyle/>
                    <a:p>
                      <a:r>
                        <a:rPr lang="en-US" dirty="0"/>
                        <a:t>&gt;100Mbps</a:t>
                      </a:r>
                    </a:p>
                  </a:txBody>
                  <a:tcPr/>
                </a:tc>
                <a:tc>
                  <a:txBody>
                    <a:bodyPr/>
                    <a:lstStyle/>
                    <a:p>
                      <a:r>
                        <a:rPr lang="en-US" dirty="0"/>
                        <a:t>2-5ms</a:t>
                      </a:r>
                    </a:p>
                  </a:txBody>
                  <a:tcPr/>
                </a:tc>
                <a:tc>
                  <a:txBody>
                    <a:bodyPr/>
                    <a:lstStyle/>
                    <a:p>
                      <a:r>
                        <a:rPr lang="en-US" dirty="0"/>
                        <a:t>&lt;&lt; 1W (Glass)</a:t>
                      </a:r>
                    </a:p>
                  </a:txBody>
                  <a:tcPr/>
                </a:tc>
                <a:extLst>
                  <a:ext uri="{0D108BD9-81ED-4DB2-BD59-A6C34878D82A}">
                    <a16:rowId xmlns:a16="http://schemas.microsoft.com/office/drawing/2014/main" val="3174497872"/>
                  </a:ext>
                </a:extLst>
              </a:tr>
            </a:tbl>
          </a:graphicData>
        </a:graphic>
      </p:graphicFrame>
    </p:spTree>
    <p:extLst>
      <p:ext uri="{BB962C8B-B14F-4D97-AF65-F5344CB8AC3E}">
        <p14:creationId xmlns:p14="http://schemas.microsoft.com/office/powerpoint/2010/main" val="3882526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07B1-B447-4390-9511-6C60768C2EAF}"/>
              </a:ext>
            </a:extLst>
          </p:cNvPr>
          <p:cNvSpPr>
            <a:spLocks noGrp="1"/>
          </p:cNvSpPr>
          <p:nvPr>
            <p:ph type="title"/>
          </p:nvPr>
        </p:nvSpPr>
        <p:spPr>
          <a:xfrm>
            <a:off x="685800" y="685800"/>
            <a:ext cx="7770813" cy="1065213"/>
          </a:xfrm>
        </p:spPr>
        <p:txBody>
          <a:bodyPr/>
          <a:lstStyle/>
          <a:p>
            <a:r>
              <a:rPr lang="en-US" dirty="0"/>
              <a:t>Typical timing diagram</a:t>
            </a:r>
          </a:p>
        </p:txBody>
      </p:sp>
      <p:sp>
        <p:nvSpPr>
          <p:cNvPr id="4" name="Slide Number Placeholder 3">
            <a:extLst>
              <a:ext uri="{FF2B5EF4-FFF2-40B4-BE49-F238E27FC236}">
                <a16:creationId xmlns:a16="http://schemas.microsoft.com/office/drawing/2014/main" id="{6790698C-7CCA-4A56-B921-19B528C7A2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849CA8F-CC38-4E8E-8301-13FF4393FA6E}"/>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4756F723-F5F0-4CD2-B1D6-BCF364287269}"/>
              </a:ext>
            </a:extLst>
          </p:cNvPr>
          <p:cNvSpPr>
            <a:spLocks noGrp="1"/>
          </p:cNvSpPr>
          <p:nvPr>
            <p:ph type="dt" idx="10"/>
          </p:nvPr>
        </p:nvSpPr>
        <p:spPr>
          <a:xfrm>
            <a:off x="696912" y="333375"/>
            <a:ext cx="1874823" cy="273050"/>
          </a:xfrm>
        </p:spPr>
        <p:txBody>
          <a:bodyPr/>
          <a:lstStyle/>
          <a:p>
            <a:r>
              <a:rPr lang="en-US"/>
              <a:t>November 2019</a:t>
            </a:r>
            <a:endParaRPr lang="en-GB" dirty="0"/>
          </a:p>
        </p:txBody>
      </p:sp>
      <p:cxnSp>
        <p:nvCxnSpPr>
          <p:cNvPr id="10" name="Google Shape;403;p62">
            <a:extLst>
              <a:ext uri="{FF2B5EF4-FFF2-40B4-BE49-F238E27FC236}">
                <a16:creationId xmlns:a16="http://schemas.microsoft.com/office/drawing/2014/main" id="{97008824-151E-4DBA-B3A9-4D6016444D39}"/>
              </a:ext>
            </a:extLst>
          </p:cNvPr>
          <p:cNvCxnSpPr>
            <a:cxnSpLocks/>
          </p:cNvCxnSpPr>
          <p:nvPr/>
        </p:nvCxnSpPr>
        <p:spPr>
          <a:xfrm>
            <a:off x="987268" y="5505788"/>
            <a:ext cx="7086600" cy="3567"/>
          </a:xfrm>
          <a:prstGeom prst="straightConnector1">
            <a:avLst/>
          </a:prstGeom>
          <a:noFill/>
          <a:ln w="9525" cap="flat" cmpd="sng">
            <a:solidFill>
              <a:schemeClr val="dk2"/>
            </a:solidFill>
            <a:prstDash val="solid"/>
            <a:round/>
            <a:headEnd type="none" w="med" len="med"/>
            <a:tailEnd type="triangle" w="med" len="med"/>
          </a:ln>
        </p:spPr>
      </p:cxnSp>
      <p:cxnSp>
        <p:nvCxnSpPr>
          <p:cNvPr id="11" name="Google Shape;404;p62">
            <a:extLst>
              <a:ext uri="{FF2B5EF4-FFF2-40B4-BE49-F238E27FC236}">
                <a16:creationId xmlns:a16="http://schemas.microsoft.com/office/drawing/2014/main" id="{8018DA47-BABA-40E5-8330-4BDEEC807232}"/>
              </a:ext>
            </a:extLst>
          </p:cNvPr>
          <p:cNvCxnSpPr>
            <a:cxnSpLocks/>
          </p:cNvCxnSpPr>
          <p:nvPr/>
        </p:nvCxnSpPr>
        <p:spPr>
          <a:xfrm>
            <a:off x="1511314" y="2971800"/>
            <a:ext cx="0" cy="2492727"/>
          </a:xfrm>
          <a:prstGeom prst="straightConnector1">
            <a:avLst/>
          </a:prstGeom>
          <a:noFill/>
          <a:ln w="9525" cap="flat" cmpd="sng">
            <a:solidFill>
              <a:schemeClr val="dk2"/>
            </a:solidFill>
            <a:prstDash val="lgDash"/>
            <a:round/>
            <a:headEnd type="none" w="med" len="med"/>
            <a:tailEnd type="none" w="med" len="med"/>
          </a:ln>
        </p:spPr>
      </p:cxnSp>
      <p:cxnSp>
        <p:nvCxnSpPr>
          <p:cNvPr id="12" name="Google Shape;405;p62">
            <a:extLst>
              <a:ext uri="{FF2B5EF4-FFF2-40B4-BE49-F238E27FC236}">
                <a16:creationId xmlns:a16="http://schemas.microsoft.com/office/drawing/2014/main" id="{889A2756-4545-4260-ABD4-57786A508453}"/>
              </a:ext>
            </a:extLst>
          </p:cNvPr>
          <p:cNvCxnSpPr>
            <a:cxnSpLocks/>
          </p:cNvCxnSpPr>
          <p:nvPr/>
        </p:nvCxnSpPr>
        <p:spPr>
          <a:xfrm>
            <a:off x="2760654" y="2971800"/>
            <a:ext cx="0" cy="2492727"/>
          </a:xfrm>
          <a:prstGeom prst="straightConnector1">
            <a:avLst/>
          </a:prstGeom>
          <a:noFill/>
          <a:ln w="9525" cap="flat" cmpd="sng">
            <a:solidFill>
              <a:schemeClr val="dk2"/>
            </a:solidFill>
            <a:prstDash val="lgDash"/>
            <a:round/>
            <a:headEnd type="none" w="med" len="med"/>
            <a:tailEnd type="none" w="med" len="med"/>
          </a:ln>
        </p:spPr>
      </p:cxnSp>
      <p:cxnSp>
        <p:nvCxnSpPr>
          <p:cNvPr id="13" name="Google Shape;406;p62">
            <a:extLst>
              <a:ext uri="{FF2B5EF4-FFF2-40B4-BE49-F238E27FC236}">
                <a16:creationId xmlns:a16="http://schemas.microsoft.com/office/drawing/2014/main" id="{5609329B-2728-4C33-B747-4FF50966B938}"/>
              </a:ext>
            </a:extLst>
          </p:cNvPr>
          <p:cNvCxnSpPr>
            <a:cxnSpLocks/>
          </p:cNvCxnSpPr>
          <p:nvPr/>
        </p:nvCxnSpPr>
        <p:spPr>
          <a:xfrm>
            <a:off x="4009994" y="2971800"/>
            <a:ext cx="0" cy="2492727"/>
          </a:xfrm>
          <a:prstGeom prst="straightConnector1">
            <a:avLst/>
          </a:prstGeom>
          <a:noFill/>
          <a:ln w="9525" cap="flat" cmpd="sng">
            <a:solidFill>
              <a:schemeClr val="dk2"/>
            </a:solidFill>
            <a:prstDash val="lgDash"/>
            <a:round/>
            <a:headEnd type="none" w="med" len="med"/>
            <a:tailEnd type="none" w="med" len="med"/>
          </a:ln>
        </p:spPr>
      </p:cxnSp>
      <p:cxnSp>
        <p:nvCxnSpPr>
          <p:cNvPr id="14" name="Google Shape;407;p62">
            <a:extLst>
              <a:ext uri="{FF2B5EF4-FFF2-40B4-BE49-F238E27FC236}">
                <a16:creationId xmlns:a16="http://schemas.microsoft.com/office/drawing/2014/main" id="{DC07B3BF-8721-4807-A2AD-2B41571A6165}"/>
              </a:ext>
            </a:extLst>
          </p:cNvPr>
          <p:cNvCxnSpPr>
            <a:cxnSpLocks/>
          </p:cNvCxnSpPr>
          <p:nvPr/>
        </p:nvCxnSpPr>
        <p:spPr>
          <a:xfrm>
            <a:off x="5259334" y="2971800"/>
            <a:ext cx="0" cy="2492727"/>
          </a:xfrm>
          <a:prstGeom prst="straightConnector1">
            <a:avLst/>
          </a:prstGeom>
          <a:noFill/>
          <a:ln w="9525" cap="flat" cmpd="sng">
            <a:solidFill>
              <a:schemeClr val="dk2"/>
            </a:solidFill>
            <a:prstDash val="lgDash"/>
            <a:round/>
            <a:headEnd type="none" w="med" len="med"/>
            <a:tailEnd type="none" w="med" len="med"/>
          </a:ln>
        </p:spPr>
      </p:cxnSp>
      <p:cxnSp>
        <p:nvCxnSpPr>
          <p:cNvPr id="15" name="Google Shape;408;p62">
            <a:extLst>
              <a:ext uri="{FF2B5EF4-FFF2-40B4-BE49-F238E27FC236}">
                <a16:creationId xmlns:a16="http://schemas.microsoft.com/office/drawing/2014/main" id="{EDF9AD77-F7D0-4DAE-98E2-70040FC2C0D9}"/>
              </a:ext>
            </a:extLst>
          </p:cNvPr>
          <p:cNvCxnSpPr>
            <a:cxnSpLocks/>
          </p:cNvCxnSpPr>
          <p:nvPr/>
        </p:nvCxnSpPr>
        <p:spPr>
          <a:xfrm>
            <a:off x="6508674" y="2971800"/>
            <a:ext cx="0" cy="2492727"/>
          </a:xfrm>
          <a:prstGeom prst="straightConnector1">
            <a:avLst/>
          </a:prstGeom>
          <a:noFill/>
          <a:ln w="9525" cap="flat" cmpd="sng">
            <a:solidFill>
              <a:schemeClr val="dk2"/>
            </a:solidFill>
            <a:prstDash val="lgDash"/>
            <a:round/>
            <a:headEnd type="none" w="med" len="med"/>
            <a:tailEnd type="none" w="med" len="med"/>
          </a:ln>
        </p:spPr>
      </p:cxnSp>
      <p:cxnSp>
        <p:nvCxnSpPr>
          <p:cNvPr id="16" name="Google Shape;409;p62">
            <a:extLst>
              <a:ext uri="{FF2B5EF4-FFF2-40B4-BE49-F238E27FC236}">
                <a16:creationId xmlns:a16="http://schemas.microsoft.com/office/drawing/2014/main" id="{82F24D15-3D91-4276-A044-AA664ED2C238}"/>
              </a:ext>
            </a:extLst>
          </p:cNvPr>
          <p:cNvCxnSpPr>
            <a:cxnSpLocks/>
          </p:cNvCxnSpPr>
          <p:nvPr/>
        </p:nvCxnSpPr>
        <p:spPr>
          <a:xfrm>
            <a:off x="7758014" y="2971800"/>
            <a:ext cx="0" cy="2492727"/>
          </a:xfrm>
          <a:prstGeom prst="straightConnector1">
            <a:avLst/>
          </a:prstGeom>
          <a:noFill/>
          <a:ln w="9525" cap="flat" cmpd="sng">
            <a:solidFill>
              <a:schemeClr val="dk2"/>
            </a:solidFill>
            <a:prstDash val="lgDash"/>
            <a:round/>
            <a:headEnd type="none" w="med" len="med"/>
            <a:tailEnd type="none" w="med" len="med"/>
          </a:ln>
        </p:spPr>
      </p:cxnSp>
      <p:sp>
        <p:nvSpPr>
          <p:cNvPr id="17" name="Google Shape;410;p62">
            <a:extLst>
              <a:ext uri="{FF2B5EF4-FFF2-40B4-BE49-F238E27FC236}">
                <a16:creationId xmlns:a16="http://schemas.microsoft.com/office/drawing/2014/main" id="{7D0A8DA3-91A5-454A-80EE-43F75B7620EF}"/>
              </a:ext>
            </a:extLst>
          </p:cNvPr>
          <p:cNvSpPr/>
          <p:nvPr/>
        </p:nvSpPr>
        <p:spPr>
          <a:xfrm>
            <a:off x="6508668" y="5257800"/>
            <a:ext cx="1249341" cy="196151"/>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SCANOUT/DSIPLAY</a:t>
            </a:r>
            <a:endParaRPr sz="600" b="1" dirty="0"/>
          </a:p>
        </p:txBody>
      </p:sp>
      <p:sp>
        <p:nvSpPr>
          <p:cNvPr id="18" name="Google Shape;411;p62">
            <a:extLst>
              <a:ext uri="{FF2B5EF4-FFF2-40B4-BE49-F238E27FC236}">
                <a16:creationId xmlns:a16="http://schemas.microsoft.com/office/drawing/2014/main" id="{57550C24-3455-4991-9CEF-5CB4AC22C249}"/>
              </a:ext>
            </a:extLst>
          </p:cNvPr>
          <p:cNvSpPr/>
          <p:nvPr/>
        </p:nvSpPr>
        <p:spPr>
          <a:xfrm>
            <a:off x="5552668" y="5029200"/>
            <a:ext cx="921000" cy="15360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DECOMPRESSION</a:t>
            </a:r>
            <a:endParaRPr sz="600" b="1" dirty="0"/>
          </a:p>
        </p:txBody>
      </p:sp>
      <p:sp>
        <p:nvSpPr>
          <p:cNvPr id="19" name="Google Shape;412;p62">
            <a:extLst>
              <a:ext uri="{FF2B5EF4-FFF2-40B4-BE49-F238E27FC236}">
                <a16:creationId xmlns:a16="http://schemas.microsoft.com/office/drawing/2014/main" id="{6F85EB34-28F8-46DF-8403-61098E2A6E15}"/>
              </a:ext>
            </a:extLst>
          </p:cNvPr>
          <p:cNvSpPr/>
          <p:nvPr/>
        </p:nvSpPr>
        <p:spPr>
          <a:xfrm>
            <a:off x="4561160" y="4670824"/>
            <a:ext cx="921000" cy="153600"/>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COMPRESSION</a:t>
            </a:r>
            <a:endParaRPr sz="600" b="1" dirty="0"/>
          </a:p>
        </p:txBody>
      </p:sp>
      <p:sp>
        <p:nvSpPr>
          <p:cNvPr id="23" name="Google Shape;416;p62">
            <a:extLst>
              <a:ext uri="{FF2B5EF4-FFF2-40B4-BE49-F238E27FC236}">
                <a16:creationId xmlns:a16="http://schemas.microsoft.com/office/drawing/2014/main" id="{A03F72E1-3B79-410D-A66A-B387FB1A2693}"/>
              </a:ext>
            </a:extLst>
          </p:cNvPr>
          <p:cNvSpPr/>
          <p:nvPr/>
        </p:nvSpPr>
        <p:spPr>
          <a:xfrm rot="5400000" flipH="1">
            <a:off x="3310156" y="5127065"/>
            <a:ext cx="157229" cy="1261480"/>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1800" b="1">
              <a:solidFill>
                <a:schemeClr val="tx1"/>
              </a:solidFill>
            </a:endParaRPr>
          </a:p>
        </p:txBody>
      </p:sp>
      <p:sp>
        <p:nvSpPr>
          <p:cNvPr id="25" name="Google Shape;418;p62">
            <a:extLst>
              <a:ext uri="{FF2B5EF4-FFF2-40B4-BE49-F238E27FC236}">
                <a16:creationId xmlns:a16="http://schemas.microsoft.com/office/drawing/2014/main" id="{DED46770-719F-4F83-8898-97061EB19100}"/>
              </a:ext>
            </a:extLst>
          </p:cNvPr>
          <p:cNvSpPr/>
          <p:nvPr/>
        </p:nvSpPr>
        <p:spPr>
          <a:xfrm>
            <a:off x="5017767" y="4852353"/>
            <a:ext cx="1041401" cy="153595"/>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TRANSFER</a:t>
            </a:r>
            <a:endParaRPr sz="600" b="1" dirty="0"/>
          </a:p>
        </p:txBody>
      </p:sp>
      <p:sp>
        <p:nvSpPr>
          <p:cNvPr id="28" name="Google Shape;421;p62">
            <a:extLst>
              <a:ext uri="{FF2B5EF4-FFF2-40B4-BE49-F238E27FC236}">
                <a16:creationId xmlns:a16="http://schemas.microsoft.com/office/drawing/2014/main" id="{911B977F-A480-4CB8-B36F-25BAE6E4BEEC}"/>
              </a:ext>
            </a:extLst>
          </p:cNvPr>
          <p:cNvSpPr/>
          <p:nvPr/>
        </p:nvSpPr>
        <p:spPr>
          <a:xfrm>
            <a:off x="2880280" y="4251430"/>
            <a:ext cx="1579219" cy="355553"/>
          </a:xfrm>
          <a:prstGeom prst="rect">
            <a:avLst/>
          </a:prstGeom>
          <a:solidFill>
            <a:srgbClr val="CFE2F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RENDER CPU/GPU</a:t>
            </a:r>
            <a:endParaRPr sz="600" b="1" dirty="0"/>
          </a:p>
        </p:txBody>
      </p:sp>
      <p:sp>
        <p:nvSpPr>
          <p:cNvPr id="32" name="Google Shape;425;p62">
            <a:extLst>
              <a:ext uri="{FF2B5EF4-FFF2-40B4-BE49-F238E27FC236}">
                <a16:creationId xmlns:a16="http://schemas.microsoft.com/office/drawing/2014/main" id="{642D4DA8-8BE5-450B-8099-49FD74F2116B}"/>
              </a:ext>
            </a:extLst>
          </p:cNvPr>
          <p:cNvSpPr txBox="1"/>
          <p:nvPr/>
        </p:nvSpPr>
        <p:spPr>
          <a:xfrm>
            <a:off x="2821324" y="5787073"/>
            <a:ext cx="1134894" cy="21690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Frame Interval</a:t>
            </a:r>
            <a:endParaRPr sz="1000" b="1" dirty="0">
              <a:solidFill>
                <a:schemeClr val="tx1"/>
              </a:solidFill>
            </a:endParaRPr>
          </a:p>
        </p:txBody>
      </p:sp>
      <p:sp>
        <p:nvSpPr>
          <p:cNvPr id="43" name="Google Shape;436;p62">
            <a:extLst>
              <a:ext uri="{FF2B5EF4-FFF2-40B4-BE49-F238E27FC236}">
                <a16:creationId xmlns:a16="http://schemas.microsoft.com/office/drawing/2014/main" id="{57A0A91E-2FB9-46CA-91F7-CAF2C171D385}"/>
              </a:ext>
            </a:extLst>
          </p:cNvPr>
          <p:cNvSpPr/>
          <p:nvPr/>
        </p:nvSpPr>
        <p:spPr>
          <a:xfrm rot="5400000">
            <a:off x="5721052" y="4323543"/>
            <a:ext cx="91500" cy="567000"/>
          </a:xfrm>
          <a:prstGeom prst="leftBrace">
            <a:avLst>
              <a:gd name="adj1" fmla="val 8333"/>
              <a:gd name="adj2" fmla="val 50000"/>
            </a:avLst>
          </a:prstGeom>
          <a:noFill/>
          <a:ln w="9525" cap="flat" cmpd="sng">
            <a:solidFill>
              <a:srgbClr val="00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1800" b="1"/>
          </a:p>
        </p:txBody>
      </p:sp>
      <p:sp>
        <p:nvSpPr>
          <p:cNvPr id="44" name="Google Shape;437;p62">
            <a:extLst>
              <a:ext uri="{FF2B5EF4-FFF2-40B4-BE49-F238E27FC236}">
                <a16:creationId xmlns:a16="http://schemas.microsoft.com/office/drawing/2014/main" id="{B4F16E75-42B6-4F5E-8BBF-908AD18B4311}"/>
              </a:ext>
            </a:extLst>
          </p:cNvPr>
          <p:cNvSpPr txBox="1"/>
          <p:nvPr/>
        </p:nvSpPr>
        <p:spPr>
          <a:xfrm>
            <a:off x="5388144" y="4137684"/>
            <a:ext cx="772624" cy="480000"/>
          </a:xfrm>
          <a:prstGeom prst="rect">
            <a:avLst/>
          </a:prstGeom>
          <a:noFill/>
          <a:ln>
            <a:noFill/>
          </a:ln>
        </p:spPr>
        <p:txBody>
          <a:bodyPr spcFirstLastPara="1" wrap="square" lIns="68575" tIns="68575" rIns="68575" bIns="6857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sz="700" b="1" dirty="0"/>
              <a:t>Wireless </a:t>
            </a:r>
            <a:r>
              <a:rPr lang="en-US" sz="700" b="1" dirty="0"/>
              <a:t>added </a:t>
            </a:r>
            <a:r>
              <a:rPr lang="en" sz="700" b="1" dirty="0"/>
              <a:t>Latency</a:t>
            </a:r>
            <a:endParaRPr sz="700" b="1" dirty="0"/>
          </a:p>
          <a:p>
            <a:pPr marL="0" lvl="0" indent="0" algn="ctr" rtl="0">
              <a:spcBef>
                <a:spcPts val="0"/>
              </a:spcBef>
              <a:spcAft>
                <a:spcPts val="0"/>
              </a:spcAft>
              <a:buNone/>
            </a:pPr>
            <a:r>
              <a:rPr lang="en" sz="700" b="1" dirty="0"/>
              <a:t>&lt; 5ms P9999</a:t>
            </a:r>
            <a:endParaRPr sz="700" b="1" dirty="0"/>
          </a:p>
        </p:txBody>
      </p:sp>
      <p:sp>
        <p:nvSpPr>
          <p:cNvPr id="45" name="Google Shape;425;p62">
            <a:extLst>
              <a:ext uri="{FF2B5EF4-FFF2-40B4-BE49-F238E27FC236}">
                <a16:creationId xmlns:a16="http://schemas.microsoft.com/office/drawing/2014/main" id="{351A3A5F-D841-401B-89F1-2C4777628AF1}"/>
              </a:ext>
            </a:extLst>
          </p:cNvPr>
          <p:cNvSpPr txBox="1"/>
          <p:nvPr/>
        </p:nvSpPr>
        <p:spPr>
          <a:xfrm>
            <a:off x="3373530" y="6157080"/>
            <a:ext cx="2590800" cy="21690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True Motion to Photon Latency (M2P)</a:t>
            </a:r>
            <a:endParaRPr sz="1000" b="1" dirty="0">
              <a:solidFill>
                <a:schemeClr val="tx1"/>
              </a:solidFill>
            </a:endParaRPr>
          </a:p>
        </p:txBody>
      </p:sp>
      <p:sp>
        <p:nvSpPr>
          <p:cNvPr id="46" name="Google Shape;416;p62">
            <a:extLst>
              <a:ext uri="{FF2B5EF4-FFF2-40B4-BE49-F238E27FC236}">
                <a16:creationId xmlns:a16="http://schemas.microsoft.com/office/drawing/2014/main" id="{984470F3-92B1-4E71-97E6-FE9C07678330}"/>
              </a:ext>
            </a:extLst>
          </p:cNvPr>
          <p:cNvSpPr/>
          <p:nvPr/>
        </p:nvSpPr>
        <p:spPr>
          <a:xfrm rot="5400000" flipH="1">
            <a:off x="4503222" y="2917417"/>
            <a:ext cx="234163" cy="6275391"/>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1800" b="1">
              <a:solidFill>
                <a:schemeClr val="tx1"/>
              </a:solidFill>
            </a:endParaRPr>
          </a:p>
        </p:txBody>
      </p:sp>
      <p:sp>
        <p:nvSpPr>
          <p:cNvPr id="47" name="Google Shape;416;p62">
            <a:extLst>
              <a:ext uri="{FF2B5EF4-FFF2-40B4-BE49-F238E27FC236}">
                <a16:creationId xmlns:a16="http://schemas.microsoft.com/office/drawing/2014/main" id="{9E173DF8-B7E3-4475-9433-07BEB78FAF0E}"/>
              </a:ext>
            </a:extLst>
          </p:cNvPr>
          <p:cNvSpPr/>
          <p:nvPr/>
        </p:nvSpPr>
        <p:spPr>
          <a:xfrm rot="10800000" flipH="1">
            <a:off x="2351698" y="4251430"/>
            <a:ext cx="203607" cy="1235601"/>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48" name="Google Shape;425;p62">
            <a:extLst>
              <a:ext uri="{FF2B5EF4-FFF2-40B4-BE49-F238E27FC236}">
                <a16:creationId xmlns:a16="http://schemas.microsoft.com/office/drawing/2014/main" id="{B1D25174-02A2-4D79-A993-E87EEBC0F17B}"/>
              </a:ext>
            </a:extLst>
          </p:cNvPr>
          <p:cNvSpPr txBox="1"/>
          <p:nvPr/>
        </p:nvSpPr>
        <p:spPr>
          <a:xfrm rot="5400000">
            <a:off x="1492569" y="4681815"/>
            <a:ext cx="1387627"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Video Frame Downlink</a:t>
            </a:r>
            <a:endParaRPr sz="1000" b="1" dirty="0">
              <a:solidFill>
                <a:schemeClr val="tx1"/>
              </a:solidFill>
            </a:endParaRPr>
          </a:p>
        </p:txBody>
      </p:sp>
      <p:sp>
        <p:nvSpPr>
          <p:cNvPr id="49" name="Google Shape;425;p62">
            <a:extLst>
              <a:ext uri="{FF2B5EF4-FFF2-40B4-BE49-F238E27FC236}">
                <a16:creationId xmlns:a16="http://schemas.microsoft.com/office/drawing/2014/main" id="{49CD4993-BF9F-49EE-936E-AA4ECADDE1E0}"/>
              </a:ext>
            </a:extLst>
          </p:cNvPr>
          <p:cNvSpPr txBox="1"/>
          <p:nvPr/>
        </p:nvSpPr>
        <p:spPr>
          <a:xfrm rot="5400000">
            <a:off x="403257" y="3668243"/>
            <a:ext cx="1387627" cy="365340"/>
          </a:xfrm>
          <a:prstGeom prst="rect">
            <a:avLst/>
          </a:prstGeom>
          <a:noFill/>
          <a:ln>
            <a:noFill/>
          </a:ln>
        </p:spPr>
        <p:txBody>
          <a:bodyPr spcFirstLastPara="1" wrap="square" lIns="68575" tIns="68575" rIns="68575" bIns="685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1000" b="1" dirty="0">
                <a:solidFill>
                  <a:schemeClr val="tx1"/>
                </a:solidFill>
              </a:rPr>
              <a:t>Controller/Head pose Uplink</a:t>
            </a:r>
            <a:endParaRPr sz="1000" b="1" dirty="0">
              <a:solidFill>
                <a:schemeClr val="tx1"/>
              </a:solidFill>
            </a:endParaRPr>
          </a:p>
        </p:txBody>
      </p:sp>
      <p:sp>
        <p:nvSpPr>
          <p:cNvPr id="51" name="Google Shape;418;p62">
            <a:extLst>
              <a:ext uri="{FF2B5EF4-FFF2-40B4-BE49-F238E27FC236}">
                <a16:creationId xmlns:a16="http://schemas.microsoft.com/office/drawing/2014/main" id="{10163455-84A2-4D2C-A17D-ABE6ACE8B66E}"/>
              </a:ext>
            </a:extLst>
          </p:cNvPr>
          <p:cNvSpPr/>
          <p:nvPr/>
        </p:nvSpPr>
        <p:spPr>
          <a:xfrm>
            <a:off x="2138990" y="3881162"/>
            <a:ext cx="543387" cy="237608"/>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WIRELESS TXN</a:t>
            </a:r>
            <a:endParaRPr sz="600" b="1" dirty="0"/>
          </a:p>
        </p:txBody>
      </p:sp>
      <p:sp>
        <p:nvSpPr>
          <p:cNvPr id="52" name="Google Shape;411;p62">
            <a:extLst>
              <a:ext uri="{FF2B5EF4-FFF2-40B4-BE49-F238E27FC236}">
                <a16:creationId xmlns:a16="http://schemas.microsoft.com/office/drawing/2014/main" id="{116600EC-E614-4DC3-A129-C9E5DA0DBD8D}"/>
              </a:ext>
            </a:extLst>
          </p:cNvPr>
          <p:cNvSpPr/>
          <p:nvPr/>
        </p:nvSpPr>
        <p:spPr>
          <a:xfrm>
            <a:off x="1717572" y="3618836"/>
            <a:ext cx="379131" cy="21872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US" sz="600" b="1" dirty="0"/>
              <a:t>POSE</a:t>
            </a:r>
            <a:endParaRPr sz="600" b="1" dirty="0"/>
          </a:p>
        </p:txBody>
      </p:sp>
      <p:sp>
        <p:nvSpPr>
          <p:cNvPr id="55" name="Google Shape;416;p62">
            <a:extLst>
              <a:ext uri="{FF2B5EF4-FFF2-40B4-BE49-F238E27FC236}">
                <a16:creationId xmlns:a16="http://schemas.microsoft.com/office/drawing/2014/main" id="{F95EE2B1-185A-45E1-BB4E-8F0D5B75FA7E}"/>
              </a:ext>
            </a:extLst>
          </p:cNvPr>
          <p:cNvSpPr/>
          <p:nvPr/>
        </p:nvSpPr>
        <p:spPr>
          <a:xfrm rot="10800000" flipH="1">
            <a:off x="1252792" y="3603427"/>
            <a:ext cx="176267" cy="555470"/>
          </a:xfrm>
          <a:prstGeom prst="leftBrace">
            <a:avLst>
              <a:gd name="adj1" fmla="val 8333"/>
              <a:gd name="adj2" fmla="val 50000"/>
            </a:avLst>
          </a:prstGeom>
          <a:noFill/>
          <a:ln w="9525" cap="flat" cmpd="sng">
            <a:solidFill>
              <a:srgbClr val="FF0000"/>
            </a:solidFill>
            <a:prstDash val="solid"/>
            <a:round/>
            <a:headEnd type="none" w="sm" len="sm"/>
            <a:tailEnd type="none" w="sm" len="sm"/>
          </a:ln>
        </p:spPr>
        <p:txBody>
          <a:bodyPr spcFirstLastPara="1" wrap="square" lIns="68575" tIns="68575" rIns="68575" bIns="685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a:solidFill>
                <a:schemeClr val="tx1"/>
              </a:solidFill>
            </a:endParaRPr>
          </a:p>
        </p:txBody>
      </p:sp>
      <p:sp>
        <p:nvSpPr>
          <p:cNvPr id="56" name="Content Placeholder 2">
            <a:extLst>
              <a:ext uri="{FF2B5EF4-FFF2-40B4-BE49-F238E27FC236}">
                <a16:creationId xmlns:a16="http://schemas.microsoft.com/office/drawing/2014/main" id="{75E31493-9AB4-45D2-BEBC-B14D236AC02C}"/>
              </a:ext>
            </a:extLst>
          </p:cNvPr>
          <p:cNvSpPr>
            <a:spLocks noGrp="1"/>
          </p:cNvSpPr>
          <p:nvPr>
            <p:ph idx="1"/>
          </p:nvPr>
        </p:nvSpPr>
        <p:spPr>
          <a:xfrm>
            <a:off x="207098" y="1443098"/>
            <a:ext cx="8860701" cy="924729"/>
          </a:xfrm>
        </p:spPr>
        <p:txBody>
          <a:bodyPr/>
          <a:lstStyle/>
          <a:p>
            <a:pPr>
              <a:buFontTx/>
              <a:buChar char="-"/>
            </a:pPr>
            <a:r>
              <a:rPr lang="en-US" sz="1800" dirty="0"/>
              <a:t>Pipelined architecture in order to minimize latency</a:t>
            </a:r>
          </a:p>
          <a:p>
            <a:pPr>
              <a:buFontTx/>
              <a:buChar char="-"/>
            </a:pPr>
            <a:r>
              <a:rPr lang="en-US" sz="1800" dirty="0"/>
              <a:t>Either wireless link should be </a:t>
            </a:r>
          </a:p>
          <a:p>
            <a:pPr lvl="1">
              <a:buFontTx/>
              <a:buChar char="-"/>
            </a:pPr>
            <a:r>
              <a:rPr lang="en-US" sz="1600" dirty="0"/>
              <a:t>allowed to transmit on demand (Instantaneous transmission)</a:t>
            </a:r>
          </a:p>
          <a:p>
            <a:pPr lvl="1">
              <a:buFontTx/>
              <a:buChar char="-"/>
            </a:pPr>
            <a:r>
              <a:rPr lang="en-US" sz="1600" dirty="0"/>
              <a:t>or scheduled (wireless access locked to system time or system time locked to wireless schedule)</a:t>
            </a:r>
          </a:p>
        </p:txBody>
      </p:sp>
    </p:spTree>
    <p:extLst>
      <p:ext uri="{BB962C8B-B14F-4D97-AF65-F5344CB8AC3E}">
        <p14:creationId xmlns:p14="http://schemas.microsoft.com/office/powerpoint/2010/main" val="147477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FFA9ED-9092-42F3-8FA8-38004E1A7184}"/>
              </a:ext>
            </a:extLst>
          </p:cNvPr>
          <p:cNvPicPr>
            <a:picLocks noChangeAspect="1"/>
          </p:cNvPicPr>
          <p:nvPr/>
        </p:nvPicPr>
        <p:blipFill>
          <a:blip r:embed="rId3"/>
          <a:stretch>
            <a:fillRect/>
          </a:stretch>
        </p:blipFill>
        <p:spPr>
          <a:xfrm>
            <a:off x="487151" y="3011315"/>
            <a:ext cx="4446778" cy="3335084"/>
          </a:xfrm>
          <a:prstGeom prst="rect">
            <a:avLst/>
          </a:prstGeom>
        </p:spPr>
      </p:pic>
      <p:sp>
        <p:nvSpPr>
          <p:cNvPr id="2" name="Title 1">
            <a:extLst>
              <a:ext uri="{FF2B5EF4-FFF2-40B4-BE49-F238E27FC236}">
                <a16:creationId xmlns:a16="http://schemas.microsoft.com/office/drawing/2014/main" id="{A3BDC17E-C496-4FF2-9AA6-3189C781B699}"/>
              </a:ext>
            </a:extLst>
          </p:cNvPr>
          <p:cNvSpPr>
            <a:spLocks noGrp="1"/>
          </p:cNvSpPr>
          <p:nvPr>
            <p:ph type="title"/>
          </p:nvPr>
        </p:nvSpPr>
        <p:spPr>
          <a:xfrm>
            <a:off x="685800" y="685800"/>
            <a:ext cx="7770813" cy="1065213"/>
          </a:xfrm>
        </p:spPr>
        <p:txBody>
          <a:bodyPr/>
          <a:lstStyle/>
          <a:p>
            <a:r>
              <a:rPr lang="en-US" dirty="0"/>
              <a:t>Meeting KPI</a:t>
            </a:r>
          </a:p>
        </p:txBody>
      </p:sp>
      <p:sp>
        <p:nvSpPr>
          <p:cNvPr id="3" name="Content Placeholder 2">
            <a:extLst>
              <a:ext uri="{FF2B5EF4-FFF2-40B4-BE49-F238E27FC236}">
                <a16:creationId xmlns:a16="http://schemas.microsoft.com/office/drawing/2014/main" id="{A6FE6B87-8658-4389-856A-376E9921263B}"/>
              </a:ext>
            </a:extLst>
          </p:cNvPr>
          <p:cNvSpPr>
            <a:spLocks noGrp="1"/>
          </p:cNvSpPr>
          <p:nvPr>
            <p:ph idx="1"/>
          </p:nvPr>
        </p:nvSpPr>
        <p:spPr>
          <a:xfrm>
            <a:off x="723899" y="1600200"/>
            <a:ext cx="7770813" cy="4113213"/>
          </a:xfrm>
        </p:spPr>
        <p:txBody>
          <a:bodyPr/>
          <a:lstStyle/>
          <a:p>
            <a:pPr>
              <a:buFontTx/>
              <a:buChar char="-"/>
            </a:pPr>
            <a:r>
              <a:rPr lang="en-US" sz="2000" dirty="0"/>
              <a:t>KPIs can be easily met with 802.11 if channel is interference free</a:t>
            </a:r>
          </a:p>
          <a:p>
            <a:pPr>
              <a:buFontTx/>
              <a:buChar char="-"/>
            </a:pPr>
            <a:r>
              <a:rPr lang="en-US" sz="2000" dirty="0"/>
              <a:t>Presence of other users in the same band causes large latency tail depending on the traffic condition</a:t>
            </a:r>
          </a:p>
          <a:p>
            <a:pPr marL="0" indent="0"/>
            <a:endParaRPr lang="en-US" sz="2000" dirty="0"/>
          </a:p>
          <a:p>
            <a:pPr>
              <a:buFontTx/>
              <a:buChar char="-"/>
            </a:pPr>
            <a:endParaRPr lang="en-US" sz="2000" dirty="0"/>
          </a:p>
        </p:txBody>
      </p:sp>
      <p:sp>
        <p:nvSpPr>
          <p:cNvPr id="4" name="Slide Number Placeholder 3">
            <a:extLst>
              <a:ext uri="{FF2B5EF4-FFF2-40B4-BE49-F238E27FC236}">
                <a16:creationId xmlns:a16="http://schemas.microsoft.com/office/drawing/2014/main" id="{EF5BC0C1-3D52-4D87-B1BC-ACDC539AB28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96C86C3-4F5F-467A-A6CE-0FC8978DA8BF}"/>
              </a:ext>
            </a:extLst>
          </p:cNvPr>
          <p:cNvSpPr>
            <a:spLocks noGrp="1"/>
          </p:cNvSpPr>
          <p:nvPr>
            <p:ph type="ftr" idx="11"/>
          </p:nvPr>
        </p:nvSpPr>
        <p:spPr>
          <a:xfrm>
            <a:off x="5401976" y="6476206"/>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E0B61ABF-A903-4D30-9147-B84BEF679016}"/>
              </a:ext>
            </a:extLst>
          </p:cNvPr>
          <p:cNvSpPr>
            <a:spLocks noGrp="1"/>
          </p:cNvSpPr>
          <p:nvPr>
            <p:ph type="dt" idx="10"/>
          </p:nvPr>
        </p:nvSpPr>
        <p:spPr>
          <a:xfrm>
            <a:off x="696912" y="333375"/>
            <a:ext cx="1874823" cy="273050"/>
          </a:xfrm>
        </p:spPr>
        <p:txBody>
          <a:bodyPr/>
          <a:lstStyle/>
          <a:p>
            <a:r>
              <a:rPr lang="en-US"/>
              <a:t>November 2019</a:t>
            </a:r>
            <a:endParaRPr lang="en-GB" dirty="0"/>
          </a:p>
        </p:txBody>
      </p:sp>
      <p:sp>
        <p:nvSpPr>
          <p:cNvPr id="11" name="Content Placeholder 2">
            <a:extLst>
              <a:ext uri="{FF2B5EF4-FFF2-40B4-BE49-F238E27FC236}">
                <a16:creationId xmlns:a16="http://schemas.microsoft.com/office/drawing/2014/main" id="{1305C704-5B92-4015-9248-34371AD1786A}"/>
              </a:ext>
            </a:extLst>
          </p:cNvPr>
          <p:cNvSpPr txBox="1">
            <a:spLocks/>
          </p:cNvSpPr>
          <p:nvPr/>
        </p:nvSpPr>
        <p:spPr bwMode="auto">
          <a:xfrm>
            <a:off x="4820906" y="4034163"/>
            <a:ext cx="3986854" cy="21861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US" sz="1400" kern="0" dirty="0"/>
              <a:t>MDU scenario (5x2x5) [1]</a:t>
            </a:r>
          </a:p>
          <a:p>
            <a:pPr>
              <a:buFontTx/>
              <a:buChar char="-"/>
            </a:pPr>
            <a:r>
              <a:rPr lang="en-US" sz="1400" kern="0" dirty="0"/>
              <a:t>Alternate apt. uses same channel</a:t>
            </a:r>
          </a:p>
          <a:p>
            <a:pPr>
              <a:buFontTx/>
              <a:buChar char="-"/>
            </a:pPr>
            <a:r>
              <a:rPr lang="en-US" sz="1400" kern="0" dirty="0"/>
              <a:t>100Mbps desired, 10Mbps interferers</a:t>
            </a:r>
          </a:p>
          <a:p>
            <a:pPr>
              <a:buFontTx/>
              <a:buChar char="-"/>
            </a:pPr>
            <a:r>
              <a:rPr lang="en-US" sz="1400" kern="0" dirty="0"/>
              <a:t>No optimization </a:t>
            </a:r>
            <a:r>
              <a:rPr lang="en-US" sz="1400" kern="0" dirty="0">
                <a:sym typeface="Wingdings" panose="05000000000000000000" pitchFamily="2" charset="2"/>
              </a:rPr>
              <a:t> </a:t>
            </a:r>
            <a:r>
              <a:rPr lang="en-US" sz="1400" kern="0" dirty="0"/>
              <a:t>Same AC among all users</a:t>
            </a:r>
          </a:p>
          <a:p>
            <a:pPr>
              <a:buFontTx/>
              <a:buChar char="-"/>
            </a:pPr>
            <a:r>
              <a:rPr lang="en-US" sz="1400" kern="0" dirty="0"/>
              <a:t>With optimization </a:t>
            </a:r>
            <a:r>
              <a:rPr lang="en-US" sz="1400" kern="0" dirty="0">
                <a:sym typeface="Wingdings" panose="05000000000000000000" pitchFamily="2" charset="2"/>
              </a:rPr>
              <a:t> Preferential access for Low latency application</a:t>
            </a:r>
          </a:p>
          <a:p>
            <a:pPr>
              <a:buFontTx/>
              <a:buChar char="-"/>
            </a:pPr>
            <a:endParaRPr lang="en-US" sz="1400" kern="0" dirty="0"/>
          </a:p>
        </p:txBody>
      </p:sp>
      <p:pic>
        <p:nvPicPr>
          <p:cNvPr id="12" name="Picture 11">
            <a:extLst>
              <a:ext uri="{FF2B5EF4-FFF2-40B4-BE49-F238E27FC236}">
                <a16:creationId xmlns:a16="http://schemas.microsoft.com/office/drawing/2014/main" id="{2723366F-ECAE-49CE-9404-4C80D9F1FE40}"/>
              </a:ext>
            </a:extLst>
          </p:cNvPr>
          <p:cNvPicPr>
            <a:picLocks noChangeAspect="1"/>
          </p:cNvPicPr>
          <p:nvPr/>
        </p:nvPicPr>
        <p:blipFill>
          <a:blip r:embed="rId4"/>
          <a:stretch>
            <a:fillRect/>
          </a:stretch>
        </p:blipFill>
        <p:spPr>
          <a:xfrm>
            <a:off x="4894980" y="2376477"/>
            <a:ext cx="3697456" cy="1339498"/>
          </a:xfrm>
          <a:prstGeom prst="rect">
            <a:avLst/>
          </a:prstGeom>
        </p:spPr>
      </p:pic>
      <p:sp>
        <p:nvSpPr>
          <p:cNvPr id="13" name="TextBox 12">
            <a:extLst>
              <a:ext uri="{FF2B5EF4-FFF2-40B4-BE49-F238E27FC236}">
                <a16:creationId xmlns:a16="http://schemas.microsoft.com/office/drawing/2014/main" id="{1672F34E-B087-41C8-BA2E-0D889F98A1F7}"/>
              </a:ext>
            </a:extLst>
          </p:cNvPr>
          <p:cNvSpPr txBox="1"/>
          <p:nvPr/>
        </p:nvSpPr>
        <p:spPr>
          <a:xfrm>
            <a:off x="6019800" y="2749705"/>
            <a:ext cx="282576" cy="261610"/>
          </a:xfrm>
          <a:prstGeom prst="rect">
            <a:avLst/>
          </a:prstGeom>
          <a:noFill/>
        </p:spPr>
        <p:txBody>
          <a:bodyPr wrap="square" rtlCol="0">
            <a:spAutoFit/>
          </a:bodyPr>
          <a:lstStyle/>
          <a:p>
            <a:r>
              <a:rPr lang="en-US" sz="1100" dirty="0">
                <a:solidFill>
                  <a:schemeClr val="tx1"/>
                </a:solidFill>
              </a:rPr>
              <a:t>X</a:t>
            </a:r>
          </a:p>
        </p:txBody>
      </p:sp>
      <p:sp>
        <p:nvSpPr>
          <p:cNvPr id="14" name="Rectangle 13">
            <a:extLst>
              <a:ext uri="{FF2B5EF4-FFF2-40B4-BE49-F238E27FC236}">
                <a16:creationId xmlns:a16="http://schemas.microsoft.com/office/drawing/2014/main" id="{6EB625F7-A24E-488A-BFBA-2396ABD5F7D6}"/>
              </a:ext>
            </a:extLst>
          </p:cNvPr>
          <p:cNvSpPr/>
          <p:nvPr/>
        </p:nvSpPr>
        <p:spPr>
          <a:xfrm>
            <a:off x="1447800" y="4919008"/>
            <a:ext cx="3001581" cy="1015663"/>
          </a:xfrm>
          <a:prstGeom prst="rect">
            <a:avLst/>
          </a:prstGeom>
        </p:spPr>
        <p:txBody>
          <a:bodyPr wrap="square">
            <a:spAutoFit/>
          </a:bodyPr>
          <a:lstStyle/>
          <a:p>
            <a:pPr marL="457200" lvl="1" indent="0" algn="ctr"/>
            <a:r>
              <a:rPr lang="en-US" sz="1200" kern="0" dirty="0">
                <a:solidFill>
                  <a:schemeClr val="tx1">
                    <a:lumMod val="95000"/>
                    <a:lumOff val="5000"/>
                  </a:schemeClr>
                </a:solidFill>
                <a:sym typeface="Wingdings" panose="05000000000000000000" pitchFamily="2" charset="2"/>
              </a:rPr>
              <a:t>~2 orders of magnitude </a:t>
            </a:r>
          </a:p>
          <a:p>
            <a:pPr marL="457200" lvl="1" indent="0" algn="ctr"/>
            <a:r>
              <a:rPr lang="en-US" sz="1200" kern="0" dirty="0">
                <a:solidFill>
                  <a:schemeClr val="tx1">
                    <a:lumMod val="95000"/>
                    <a:lumOff val="5000"/>
                  </a:schemeClr>
                </a:solidFill>
                <a:sym typeface="Wingdings" panose="05000000000000000000" pitchFamily="2" charset="2"/>
              </a:rPr>
              <a:t>latency improvement for VR user</a:t>
            </a:r>
          </a:p>
          <a:p>
            <a:pPr marL="457200" lvl="1" indent="0" algn="ctr"/>
            <a:endParaRPr lang="en-US" sz="1200" kern="0" dirty="0">
              <a:solidFill>
                <a:schemeClr val="tx1">
                  <a:lumMod val="95000"/>
                  <a:lumOff val="5000"/>
                </a:schemeClr>
              </a:solidFill>
              <a:sym typeface="Wingdings" panose="05000000000000000000" pitchFamily="2" charset="2"/>
            </a:endParaRPr>
          </a:p>
          <a:p>
            <a:pPr marL="457200" lvl="1" indent="0" algn="ctr"/>
            <a:r>
              <a:rPr lang="en-US" sz="1200" kern="0" dirty="0">
                <a:solidFill>
                  <a:schemeClr val="tx1">
                    <a:lumMod val="95000"/>
                    <a:lumOff val="5000"/>
                  </a:schemeClr>
                </a:solidFill>
                <a:sym typeface="Wingdings" panose="05000000000000000000" pitchFamily="2" charset="2"/>
              </a:rPr>
              <a:t>but almost NO (&lt; 3%) impact to OBSS throughput performance</a:t>
            </a:r>
            <a:endParaRPr lang="en-US" dirty="0">
              <a:solidFill>
                <a:schemeClr val="tx1">
                  <a:lumMod val="95000"/>
                  <a:lumOff val="5000"/>
                </a:schemeClr>
              </a:solidFill>
            </a:endParaRPr>
          </a:p>
        </p:txBody>
      </p:sp>
      <p:cxnSp>
        <p:nvCxnSpPr>
          <p:cNvPr id="16" name="Straight Arrow Connector 15">
            <a:extLst>
              <a:ext uri="{FF2B5EF4-FFF2-40B4-BE49-F238E27FC236}">
                <a16:creationId xmlns:a16="http://schemas.microsoft.com/office/drawing/2014/main" id="{A4C3AF07-AC1F-43D6-924E-430FF9AF6E7C}"/>
              </a:ext>
            </a:extLst>
          </p:cNvPr>
          <p:cNvCxnSpPr/>
          <p:nvPr/>
        </p:nvCxnSpPr>
        <p:spPr bwMode="auto">
          <a:xfrm>
            <a:off x="2057400" y="5510658"/>
            <a:ext cx="19812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C14F4E98-C394-4DD6-881F-F7220EE8ACEB}"/>
              </a:ext>
            </a:extLst>
          </p:cNvPr>
          <p:cNvCxnSpPr>
            <a:cxnSpLocks/>
            <a:stCxn id="22" idx="0"/>
            <a:endCxn id="13" idx="2"/>
          </p:cNvCxnSpPr>
          <p:nvPr/>
        </p:nvCxnSpPr>
        <p:spPr bwMode="auto">
          <a:xfrm flipH="1" flipV="1">
            <a:off x="6161088" y="3011315"/>
            <a:ext cx="561265" cy="7168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Rectangle 21">
            <a:extLst>
              <a:ext uri="{FF2B5EF4-FFF2-40B4-BE49-F238E27FC236}">
                <a16:creationId xmlns:a16="http://schemas.microsoft.com/office/drawing/2014/main" id="{7865FC66-CC27-43F8-B6C1-B6171D7EA3CF}"/>
              </a:ext>
            </a:extLst>
          </p:cNvPr>
          <p:cNvSpPr/>
          <p:nvPr/>
        </p:nvSpPr>
        <p:spPr>
          <a:xfrm>
            <a:off x="5868106" y="3728140"/>
            <a:ext cx="1708493" cy="276999"/>
          </a:xfrm>
          <a:prstGeom prst="rect">
            <a:avLst/>
          </a:prstGeom>
        </p:spPr>
        <p:txBody>
          <a:bodyPr wrap="square">
            <a:spAutoFit/>
          </a:bodyPr>
          <a:lstStyle/>
          <a:p>
            <a:pPr marL="457200" lvl="1" indent="0"/>
            <a:r>
              <a:rPr lang="en-US" sz="1200" kern="0" dirty="0">
                <a:ln w="0"/>
                <a:solidFill>
                  <a:schemeClr val="tx1"/>
                </a:solidFill>
                <a:effectLst>
                  <a:outerShdw blurRad="38100" dist="19050" dir="2700000" algn="tl" rotWithShape="0">
                    <a:schemeClr val="dk1">
                      <a:alpha val="40000"/>
                    </a:schemeClr>
                  </a:outerShdw>
                </a:effectLst>
                <a:sym typeface="Wingdings" panose="05000000000000000000" pitchFamily="2" charset="2"/>
              </a:rPr>
              <a:t>VR USER</a:t>
            </a:r>
            <a:endParaRPr lang="en-US" sz="1200" kern="0" dirty="0">
              <a:ln w="0"/>
              <a:solidFill>
                <a:schemeClr val="tx1"/>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B313F538-FD55-4102-ACE5-C6BCA25F762A}"/>
              </a:ext>
            </a:extLst>
          </p:cNvPr>
          <p:cNvSpPr/>
          <p:nvPr/>
        </p:nvSpPr>
        <p:spPr bwMode="auto">
          <a:xfrm>
            <a:off x="6945719" y="2590800"/>
            <a:ext cx="1891153" cy="793066"/>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23" name="Picture 22">
            <a:extLst>
              <a:ext uri="{FF2B5EF4-FFF2-40B4-BE49-F238E27FC236}">
                <a16:creationId xmlns:a16="http://schemas.microsoft.com/office/drawing/2014/main" id="{2D6FBEA9-D64C-40D1-91E2-739E4F3D50A0}"/>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26375" y="2590800"/>
            <a:ext cx="2011680" cy="1186815"/>
          </a:xfrm>
          <a:prstGeom prst="rect">
            <a:avLst/>
          </a:prstGeom>
          <a:noFill/>
          <a:ln>
            <a:noFill/>
          </a:ln>
          <a:effectLst/>
        </p:spPr>
      </p:pic>
      <p:sp>
        <p:nvSpPr>
          <p:cNvPr id="32" name="TextBox 31">
            <a:extLst>
              <a:ext uri="{FF2B5EF4-FFF2-40B4-BE49-F238E27FC236}">
                <a16:creationId xmlns:a16="http://schemas.microsoft.com/office/drawing/2014/main" id="{BA0A5DC3-8328-4D33-B4EC-0D21B681862E}"/>
              </a:ext>
            </a:extLst>
          </p:cNvPr>
          <p:cNvSpPr txBox="1"/>
          <p:nvPr/>
        </p:nvSpPr>
        <p:spPr>
          <a:xfrm>
            <a:off x="7924800" y="3200400"/>
            <a:ext cx="282576" cy="216206"/>
          </a:xfrm>
          <a:prstGeom prst="rect">
            <a:avLst/>
          </a:prstGeom>
          <a:noFill/>
        </p:spPr>
        <p:txBody>
          <a:bodyPr wrap="square" rtlCol="0">
            <a:noAutofit/>
          </a:bodyPr>
          <a:lstStyle/>
          <a:p>
            <a:r>
              <a:rPr lang="en-US" sz="1100" dirty="0">
                <a:solidFill>
                  <a:schemeClr val="tx1"/>
                </a:solidFill>
              </a:rPr>
              <a:t>X</a:t>
            </a:r>
          </a:p>
        </p:txBody>
      </p:sp>
      <p:cxnSp>
        <p:nvCxnSpPr>
          <p:cNvPr id="25" name="Straight Arrow Connector 24">
            <a:extLst>
              <a:ext uri="{FF2B5EF4-FFF2-40B4-BE49-F238E27FC236}">
                <a16:creationId xmlns:a16="http://schemas.microsoft.com/office/drawing/2014/main" id="{C732FD62-2BE9-4E21-B430-5C0945EBD5C8}"/>
              </a:ext>
            </a:extLst>
          </p:cNvPr>
          <p:cNvCxnSpPr>
            <a:cxnSpLocks/>
            <a:stCxn id="22" idx="0"/>
          </p:cNvCxnSpPr>
          <p:nvPr/>
        </p:nvCxnSpPr>
        <p:spPr bwMode="auto">
          <a:xfrm flipV="1">
            <a:off x="6722353" y="3317834"/>
            <a:ext cx="1168942" cy="4103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250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7F397-D45B-440D-B417-E50AD4DE321E}"/>
              </a:ext>
            </a:extLst>
          </p:cNvPr>
          <p:cNvSpPr>
            <a:spLocks noGrp="1"/>
          </p:cNvSpPr>
          <p:nvPr>
            <p:ph type="title"/>
          </p:nvPr>
        </p:nvSpPr>
        <p:spPr>
          <a:xfrm>
            <a:off x="685800" y="685800"/>
            <a:ext cx="7770813" cy="1065213"/>
          </a:xfrm>
        </p:spPr>
        <p:txBody>
          <a:bodyPr/>
          <a:lstStyle/>
          <a:p>
            <a:r>
              <a:rPr lang="en-US" dirty="0"/>
              <a:t>Comparison between 5GNR and 802.11</a:t>
            </a:r>
          </a:p>
        </p:txBody>
      </p:sp>
      <p:sp>
        <p:nvSpPr>
          <p:cNvPr id="3" name="Content Placeholder 2">
            <a:extLst>
              <a:ext uri="{FF2B5EF4-FFF2-40B4-BE49-F238E27FC236}">
                <a16:creationId xmlns:a16="http://schemas.microsoft.com/office/drawing/2014/main" id="{8BB78323-F1D9-43E7-9B3A-BC8C24841D8C}"/>
              </a:ext>
            </a:extLst>
          </p:cNvPr>
          <p:cNvSpPr>
            <a:spLocks noGrp="1"/>
          </p:cNvSpPr>
          <p:nvPr>
            <p:ph idx="1"/>
          </p:nvPr>
        </p:nvSpPr>
        <p:spPr>
          <a:xfrm>
            <a:off x="672623" y="1600200"/>
            <a:ext cx="7770813" cy="4113213"/>
          </a:xfrm>
        </p:spPr>
        <p:txBody>
          <a:bodyPr/>
          <a:lstStyle/>
          <a:p>
            <a:pPr>
              <a:buFontTx/>
              <a:buChar char="-"/>
            </a:pPr>
            <a:r>
              <a:rPr lang="en-US" sz="1800" dirty="0"/>
              <a:t>802.11ax/be and 5GNR are competing technologies when it comes to meeting specs such as IMT2020 [2] or other KPIs</a:t>
            </a:r>
          </a:p>
          <a:p>
            <a:pPr>
              <a:buFontTx/>
              <a:buChar char="-"/>
            </a:pPr>
            <a:endParaRPr lang="en-US" sz="1800" dirty="0"/>
          </a:p>
          <a:p>
            <a:pPr>
              <a:buFontTx/>
              <a:buChar char="-"/>
            </a:pPr>
            <a:r>
              <a:rPr lang="en-US" sz="1800" dirty="0"/>
              <a:t>While the OFDM numerology (FFT size, symbol duration etc.) in 802.11 and immediate ACK favors low latency application, the CSMA/CA logic greatly impacts low latency performance in moderate to high density scenarios.</a:t>
            </a:r>
          </a:p>
          <a:p>
            <a:pPr>
              <a:buFontTx/>
              <a:buChar char="-"/>
            </a:pPr>
            <a:endParaRPr lang="en-US" sz="1800" dirty="0"/>
          </a:p>
          <a:p>
            <a:pPr>
              <a:buFontTx/>
              <a:buChar char="-"/>
            </a:pPr>
            <a:r>
              <a:rPr lang="en-US" sz="1800" dirty="0"/>
              <a:t>5GNR has made a lot of headway relative to 802.11 in standardizing low latency constructs, because of the emphasis it put for those use cases.</a:t>
            </a:r>
          </a:p>
          <a:p>
            <a:pPr lvl="1">
              <a:buFontTx/>
              <a:buChar char="-"/>
            </a:pPr>
            <a:r>
              <a:rPr lang="en-US" sz="1400" dirty="0"/>
              <a:t>5GNR supports both QoS (~4ms) and URLLC (sub-</a:t>
            </a:r>
            <a:r>
              <a:rPr lang="en-US" sz="1400" dirty="0" err="1"/>
              <a:t>ms</a:t>
            </a:r>
            <a:r>
              <a:rPr lang="en-US" sz="1400" dirty="0"/>
              <a:t> latency)</a:t>
            </a:r>
          </a:p>
          <a:p>
            <a:pPr lvl="1">
              <a:buFontTx/>
              <a:buChar char="-"/>
            </a:pPr>
            <a:r>
              <a:rPr lang="en-US" sz="1400" dirty="0"/>
              <a:t>URLLC pre-empts scheduled traffic to transmit low latency traffic instantaneously and out of turn, by puncturing the tones of the scheduled traffic. </a:t>
            </a:r>
          </a:p>
          <a:p>
            <a:pPr lvl="1">
              <a:buFontTx/>
              <a:buChar char="-"/>
            </a:pPr>
            <a:r>
              <a:rPr lang="en-US" sz="1400" dirty="0"/>
              <a:t>Licensed operation might be a deterrent in terms of cost to support high bandwidth VR but features like D2D feature along with high spatial reuse might help in making the use case feasible.</a:t>
            </a:r>
          </a:p>
        </p:txBody>
      </p:sp>
      <p:sp>
        <p:nvSpPr>
          <p:cNvPr id="4" name="Slide Number Placeholder 3">
            <a:extLst>
              <a:ext uri="{FF2B5EF4-FFF2-40B4-BE49-F238E27FC236}">
                <a16:creationId xmlns:a16="http://schemas.microsoft.com/office/drawing/2014/main" id="{622434E5-294D-488A-A158-5FD8CBC3FF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E3CD98-DD6C-4DED-8341-03531DC6B3FB}"/>
              </a:ext>
            </a:extLst>
          </p:cNvPr>
          <p:cNvSpPr>
            <a:spLocks noGrp="1"/>
          </p:cNvSpPr>
          <p:nvPr>
            <p:ph type="ftr" idx="11"/>
          </p:nvPr>
        </p:nvSpPr>
        <p:spPr>
          <a:xfrm>
            <a:off x="5357818" y="6475413"/>
            <a:ext cx="3184520" cy="180975"/>
          </a:xfrm>
        </p:spPr>
        <p:txBody>
          <a:bodyPr/>
          <a:lstStyle/>
          <a:p>
            <a:r>
              <a:rPr lang="en-GB"/>
              <a:t>Sam Alex, Facebook</a:t>
            </a:r>
            <a:endParaRPr lang="en-GB" dirty="0"/>
          </a:p>
        </p:txBody>
      </p:sp>
      <p:sp>
        <p:nvSpPr>
          <p:cNvPr id="6" name="Date Placeholder 5">
            <a:extLst>
              <a:ext uri="{FF2B5EF4-FFF2-40B4-BE49-F238E27FC236}">
                <a16:creationId xmlns:a16="http://schemas.microsoft.com/office/drawing/2014/main" id="{AD234142-5BE0-49CF-A8C5-789B94070CD0}"/>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2639343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4DFF7-10BC-434E-AD39-2091ACA29DC3}"/>
              </a:ext>
            </a:extLst>
          </p:cNvPr>
          <p:cNvSpPr>
            <a:spLocks noGrp="1"/>
          </p:cNvSpPr>
          <p:nvPr>
            <p:ph type="title"/>
          </p:nvPr>
        </p:nvSpPr>
        <p:spPr>
          <a:xfrm>
            <a:off x="685800" y="685800"/>
            <a:ext cx="7770813" cy="1065213"/>
          </a:xfrm>
        </p:spPr>
        <p:txBody>
          <a:bodyPr/>
          <a:lstStyle/>
          <a:p>
            <a:r>
              <a:rPr lang="en-US" dirty="0"/>
              <a:t>Source of Wireless latency in 802.11</a:t>
            </a:r>
          </a:p>
        </p:txBody>
      </p:sp>
      <p:sp>
        <p:nvSpPr>
          <p:cNvPr id="3" name="Content Placeholder 2">
            <a:extLst>
              <a:ext uri="{FF2B5EF4-FFF2-40B4-BE49-F238E27FC236}">
                <a16:creationId xmlns:a16="http://schemas.microsoft.com/office/drawing/2014/main" id="{5943DF27-7E77-43E2-A4C7-B48646D62F0D}"/>
              </a:ext>
            </a:extLst>
          </p:cNvPr>
          <p:cNvSpPr>
            <a:spLocks noGrp="1"/>
          </p:cNvSpPr>
          <p:nvPr>
            <p:ph idx="1"/>
          </p:nvPr>
        </p:nvSpPr>
        <p:spPr>
          <a:xfrm>
            <a:off x="685799" y="1373187"/>
            <a:ext cx="7770813" cy="4113213"/>
          </a:xfrm>
        </p:spPr>
        <p:txBody>
          <a:bodyPr/>
          <a:lstStyle/>
          <a:p>
            <a:r>
              <a:rPr lang="en-US" sz="1800" dirty="0"/>
              <a:t>The source of latency can be classified under</a:t>
            </a:r>
          </a:p>
          <a:p>
            <a:pPr marL="0" indent="0"/>
            <a:r>
              <a:rPr lang="en-US" sz="1800" dirty="0"/>
              <a:t>Protocol</a:t>
            </a:r>
          </a:p>
          <a:p>
            <a:pPr lvl="1">
              <a:buFontTx/>
              <a:buChar char="-"/>
            </a:pPr>
            <a:r>
              <a:rPr lang="en-US" sz="1600" dirty="0"/>
              <a:t>Insufficient flexibility in channel access. </a:t>
            </a:r>
          </a:p>
          <a:p>
            <a:pPr lvl="2">
              <a:buFontTx/>
              <a:buChar char="-"/>
            </a:pPr>
            <a:r>
              <a:rPr lang="en-US" sz="1100" dirty="0"/>
              <a:t>No provision for guaranteeing low latency. </a:t>
            </a:r>
          </a:p>
          <a:p>
            <a:pPr lvl="2">
              <a:buFontTx/>
              <a:buChar char="-"/>
            </a:pPr>
            <a:r>
              <a:rPr lang="en-US" sz="1100" dirty="0"/>
              <a:t>Limited TXOP duration for lower contention traffic tradeoff </a:t>
            </a:r>
          </a:p>
          <a:p>
            <a:pPr lvl="1">
              <a:buFontTx/>
              <a:buChar char="-"/>
            </a:pPr>
            <a:r>
              <a:rPr lang="en-US" sz="1600" dirty="0"/>
              <a:t>Inadequate protocol to coordinate among independent BSS</a:t>
            </a:r>
          </a:p>
          <a:p>
            <a:pPr lvl="1">
              <a:buFontTx/>
              <a:buChar char="-"/>
            </a:pPr>
            <a:r>
              <a:rPr lang="en-US" sz="1600" dirty="0"/>
              <a:t>Channel switching reliability and latency</a:t>
            </a:r>
          </a:p>
          <a:p>
            <a:pPr lvl="1">
              <a:buFontTx/>
              <a:buChar char="-"/>
            </a:pPr>
            <a:r>
              <a:rPr lang="en-US" sz="1600" dirty="0"/>
              <a:t>Collision between UL and DL (can be solved by triggering)</a:t>
            </a:r>
          </a:p>
          <a:p>
            <a:pPr marL="0" indent="0"/>
            <a:r>
              <a:rPr lang="en-US" sz="1800" dirty="0"/>
              <a:t>Hardware/Implementation related</a:t>
            </a:r>
          </a:p>
          <a:p>
            <a:pPr lvl="1">
              <a:buFontTx/>
              <a:buChar char="-"/>
            </a:pPr>
            <a:r>
              <a:rPr lang="en-US" sz="1600" dirty="0"/>
              <a:t>Recalibration related outages</a:t>
            </a:r>
          </a:p>
          <a:p>
            <a:pPr lvl="1">
              <a:buFontTx/>
              <a:buChar char="-"/>
            </a:pPr>
            <a:r>
              <a:rPr lang="en-US" sz="1600" dirty="0"/>
              <a:t>Channel scanning</a:t>
            </a:r>
            <a:endParaRPr lang="en-US" sz="1800" dirty="0"/>
          </a:p>
          <a:p>
            <a:pPr lvl="1">
              <a:buFontTx/>
              <a:buChar char="-"/>
            </a:pPr>
            <a:r>
              <a:rPr lang="en-US" sz="1600" dirty="0"/>
              <a:t>Packet reordering and stalling of northbound pipeline</a:t>
            </a:r>
          </a:p>
          <a:p>
            <a:pPr lvl="1">
              <a:buFontTx/>
              <a:buChar char="-"/>
            </a:pPr>
            <a:r>
              <a:rPr lang="en-US" sz="1600" dirty="0"/>
              <a:t>ARQ retransmissions as opposed to using FEC codes (outer codes/erasure codes) </a:t>
            </a:r>
          </a:p>
          <a:p>
            <a:pPr lvl="1">
              <a:buFontTx/>
              <a:buChar char="-"/>
            </a:pPr>
            <a:r>
              <a:rPr lang="en-US" sz="1600" dirty="0"/>
              <a:t>Head of line blocking, insufficient timeout/TTL control</a:t>
            </a:r>
          </a:p>
          <a:p>
            <a:pPr lvl="1">
              <a:buFontTx/>
              <a:buChar char="-"/>
            </a:pPr>
            <a:r>
              <a:rPr lang="en-US" sz="1600" dirty="0"/>
              <a:t>Poor link adaptation and precoding (not tuned for quick motion or low latency). Typically these are optimized for throughput alone, not latency.</a:t>
            </a:r>
          </a:p>
          <a:p>
            <a:pPr lvl="1">
              <a:buFontTx/>
              <a:buChar char="-"/>
            </a:pPr>
            <a:r>
              <a:rPr lang="en-US" sz="1600" dirty="0"/>
              <a:t>Cross layer adaptation, Queuing delay, software inefficiencies etc.</a:t>
            </a:r>
          </a:p>
          <a:p>
            <a:pPr lvl="1">
              <a:buFontTx/>
              <a:buChar char="-"/>
            </a:pPr>
            <a:endParaRPr lang="en-US" sz="1600" dirty="0"/>
          </a:p>
          <a:p>
            <a:pPr lvl="1">
              <a:buFontTx/>
              <a:buChar char="-"/>
            </a:pPr>
            <a:endParaRPr lang="en-US" sz="1600" dirty="0"/>
          </a:p>
          <a:p>
            <a:pPr>
              <a:buFontTx/>
              <a:buChar char="-"/>
            </a:pPr>
            <a:endParaRPr lang="en-US" sz="1800" dirty="0"/>
          </a:p>
          <a:p>
            <a:pPr lvl="1">
              <a:buFontTx/>
              <a:buChar char="-"/>
            </a:pPr>
            <a:endParaRPr lang="en-US" sz="1600" dirty="0"/>
          </a:p>
        </p:txBody>
      </p:sp>
      <p:sp>
        <p:nvSpPr>
          <p:cNvPr id="4" name="Slide Number Placeholder 3">
            <a:extLst>
              <a:ext uri="{FF2B5EF4-FFF2-40B4-BE49-F238E27FC236}">
                <a16:creationId xmlns:a16="http://schemas.microsoft.com/office/drawing/2014/main" id="{1F124AD5-1118-45AC-8387-6D7281A9F2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D7E5E2E-7DEC-4825-9EDC-5A40A5D72235}"/>
              </a:ext>
            </a:extLst>
          </p:cNvPr>
          <p:cNvSpPr>
            <a:spLocks noGrp="1"/>
          </p:cNvSpPr>
          <p:nvPr>
            <p:ph type="ftr" idx="11"/>
          </p:nvPr>
        </p:nvSpPr>
        <p:spPr>
          <a:xfrm>
            <a:off x="5357818" y="6475413"/>
            <a:ext cx="3184520" cy="180975"/>
          </a:xfrm>
        </p:spPr>
        <p:txBody>
          <a:bodyPr/>
          <a:lstStyle/>
          <a:p>
            <a:r>
              <a:rPr lang="da-DK"/>
              <a:t>Sam Alex, Facebook</a:t>
            </a:r>
            <a:endParaRPr lang="en-GB" dirty="0"/>
          </a:p>
        </p:txBody>
      </p:sp>
      <p:sp>
        <p:nvSpPr>
          <p:cNvPr id="6" name="Date Placeholder 5">
            <a:extLst>
              <a:ext uri="{FF2B5EF4-FFF2-40B4-BE49-F238E27FC236}">
                <a16:creationId xmlns:a16="http://schemas.microsoft.com/office/drawing/2014/main" id="{634F6179-0CAC-4262-A753-630240D2B3BC}"/>
              </a:ext>
            </a:extLst>
          </p:cNvPr>
          <p:cNvSpPr>
            <a:spLocks noGrp="1"/>
          </p:cNvSpPr>
          <p:nvPr>
            <p:ph type="dt" idx="10"/>
          </p:nvPr>
        </p:nvSpPr>
        <p:spPr>
          <a:xfrm>
            <a:off x="696912" y="333375"/>
            <a:ext cx="1874823" cy="273050"/>
          </a:xfrm>
        </p:spPr>
        <p:txBody>
          <a:bodyPr/>
          <a:lstStyle/>
          <a:p>
            <a:r>
              <a:rPr lang="en-US"/>
              <a:t>November 2019</a:t>
            </a:r>
            <a:endParaRPr lang="en-GB" dirty="0"/>
          </a:p>
        </p:txBody>
      </p:sp>
      <p:sp>
        <p:nvSpPr>
          <p:cNvPr id="7" name="Rectangle: Rounded Corners 6">
            <a:extLst>
              <a:ext uri="{FF2B5EF4-FFF2-40B4-BE49-F238E27FC236}">
                <a16:creationId xmlns:a16="http://schemas.microsoft.com/office/drawing/2014/main" id="{513A977A-9925-4910-A653-2B32C8F91DB2}"/>
              </a:ext>
            </a:extLst>
          </p:cNvPr>
          <p:cNvSpPr/>
          <p:nvPr/>
        </p:nvSpPr>
        <p:spPr bwMode="auto">
          <a:xfrm>
            <a:off x="609600" y="1754188"/>
            <a:ext cx="6324600" cy="2055812"/>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46707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D7CF-5804-4516-8ED7-2F6B2D8CA216}"/>
              </a:ext>
            </a:extLst>
          </p:cNvPr>
          <p:cNvSpPr>
            <a:spLocks noGrp="1"/>
          </p:cNvSpPr>
          <p:nvPr>
            <p:ph type="title"/>
          </p:nvPr>
        </p:nvSpPr>
        <p:spPr>
          <a:xfrm>
            <a:off x="457200" y="685800"/>
            <a:ext cx="8229600" cy="1065213"/>
          </a:xfrm>
        </p:spPr>
        <p:txBody>
          <a:bodyPr/>
          <a:lstStyle/>
          <a:p>
            <a:r>
              <a:rPr lang="en-US" dirty="0"/>
              <a:t>Current techniques being considered for latency mitigation</a:t>
            </a:r>
          </a:p>
        </p:txBody>
      </p:sp>
      <p:sp>
        <p:nvSpPr>
          <p:cNvPr id="3" name="Content Placeholder 2">
            <a:extLst>
              <a:ext uri="{FF2B5EF4-FFF2-40B4-BE49-F238E27FC236}">
                <a16:creationId xmlns:a16="http://schemas.microsoft.com/office/drawing/2014/main" id="{40F136CE-DAFC-4461-B840-7D4A73B66424}"/>
              </a:ext>
            </a:extLst>
          </p:cNvPr>
          <p:cNvSpPr>
            <a:spLocks noGrp="1"/>
          </p:cNvSpPr>
          <p:nvPr>
            <p:ph idx="1"/>
          </p:nvPr>
        </p:nvSpPr>
        <p:spPr/>
        <p:txBody>
          <a:bodyPr/>
          <a:lstStyle/>
          <a:p>
            <a:pPr>
              <a:buFontTx/>
              <a:buChar char="-"/>
            </a:pPr>
            <a:r>
              <a:rPr lang="en-US" dirty="0"/>
              <a:t>Multilink</a:t>
            </a:r>
          </a:p>
          <a:p>
            <a:pPr lvl="1">
              <a:buFontTx/>
              <a:buChar char="-"/>
            </a:pPr>
            <a:r>
              <a:rPr lang="en-US" dirty="0"/>
              <a:t>Techniques like multilink will help, but it is at the expense of burning more power (N PHY/MACs receivers operate in parallel)</a:t>
            </a:r>
          </a:p>
          <a:p>
            <a:pPr>
              <a:buFontTx/>
              <a:buChar char="-"/>
            </a:pPr>
            <a:r>
              <a:rPr lang="en-US" dirty="0"/>
              <a:t>Coordination</a:t>
            </a:r>
          </a:p>
          <a:p>
            <a:pPr lvl="1">
              <a:buFontTx/>
              <a:buChar char="-"/>
            </a:pPr>
            <a:r>
              <a:rPr lang="en-US" dirty="0"/>
              <a:t>Coordination among BSS helps in reducing latency, but coordination should be extended to allow OTA coordination among independent BSS. Being independent implies that there is no guarantee device would participate in the coordination. However, some additional framework in the standards can help enforce this.</a:t>
            </a:r>
          </a:p>
          <a:p>
            <a:pPr>
              <a:buFontTx/>
              <a:buChar char="-"/>
            </a:pPr>
            <a:r>
              <a:rPr lang="en-US" dirty="0"/>
              <a:t>We need more than just the above features to enable low latency use cases.</a:t>
            </a:r>
          </a:p>
          <a:p>
            <a:pPr>
              <a:buFontTx/>
              <a:buChar char="-"/>
            </a:pPr>
            <a:endParaRPr lang="en-US" dirty="0"/>
          </a:p>
        </p:txBody>
      </p:sp>
      <p:sp>
        <p:nvSpPr>
          <p:cNvPr id="4" name="Slide Number Placeholder 3">
            <a:extLst>
              <a:ext uri="{FF2B5EF4-FFF2-40B4-BE49-F238E27FC236}">
                <a16:creationId xmlns:a16="http://schemas.microsoft.com/office/drawing/2014/main" id="{39869D47-89F0-42C8-A40D-E9A2AC1F37A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DA9ABFD-254B-42F9-A35A-0D618846793F}"/>
              </a:ext>
            </a:extLst>
          </p:cNvPr>
          <p:cNvSpPr>
            <a:spLocks noGrp="1"/>
          </p:cNvSpPr>
          <p:nvPr>
            <p:ph type="ftr" idx="11"/>
          </p:nvPr>
        </p:nvSpPr>
        <p:spPr>
          <a:xfrm>
            <a:off x="5357818" y="6475413"/>
            <a:ext cx="3184520" cy="180975"/>
          </a:xfrm>
        </p:spPr>
        <p:txBody>
          <a:bodyPr/>
          <a:lstStyle/>
          <a:p>
            <a:r>
              <a:rPr lang="en-GB"/>
              <a:t>Sam Alex, Facebook</a:t>
            </a:r>
            <a:endParaRPr lang="en-GB" dirty="0"/>
          </a:p>
        </p:txBody>
      </p:sp>
      <p:sp>
        <p:nvSpPr>
          <p:cNvPr id="6" name="Date Placeholder 5">
            <a:extLst>
              <a:ext uri="{FF2B5EF4-FFF2-40B4-BE49-F238E27FC236}">
                <a16:creationId xmlns:a16="http://schemas.microsoft.com/office/drawing/2014/main" id="{AE15F8DE-82D9-498C-B188-B3D7D14AC5C9}"/>
              </a:ext>
            </a:extLst>
          </p:cNvPr>
          <p:cNvSpPr>
            <a:spLocks noGrp="1"/>
          </p:cNvSpPr>
          <p:nvPr>
            <p:ph type="dt" idx="10"/>
          </p:nvPr>
        </p:nvSpPr>
        <p:spPr>
          <a:xfrm>
            <a:off x="696912" y="333375"/>
            <a:ext cx="1874823" cy="273050"/>
          </a:xfrm>
        </p:spPr>
        <p:txBody>
          <a:bodyPr/>
          <a:lstStyle/>
          <a:p>
            <a:r>
              <a:rPr lang="en-US"/>
              <a:t>November 2019</a:t>
            </a:r>
            <a:endParaRPr lang="en-GB" dirty="0"/>
          </a:p>
        </p:txBody>
      </p:sp>
    </p:spTree>
    <p:extLst>
      <p:ext uri="{BB962C8B-B14F-4D97-AF65-F5344CB8AC3E}">
        <p14:creationId xmlns:p14="http://schemas.microsoft.com/office/powerpoint/2010/main" val="296461960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68045</TotalTime>
  <Words>2082</Words>
  <Application>Microsoft Office PowerPoint</Application>
  <PresentationFormat>On-screen Show (4:3)</PresentationFormat>
  <Paragraphs>320</Paragraphs>
  <Slides>15</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Microsoft Word 97 - 2003 Document</vt:lpstr>
      <vt:lpstr>AR/VR on EHT: Design Considerations</vt:lpstr>
      <vt:lpstr>Outline</vt:lpstr>
      <vt:lpstr>Use Cases</vt:lpstr>
      <vt:lpstr>KPIs</vt:lpstr>
      <vt:lpstr>Typical timing diagram</vt:lpstr>
      <vt:lpstr>Meeting KPI</vt:lpstr>
      <vt:lpstr>Comparison between 5GNR and 802.11</vt:lpstr>
      <vt:lpstr>Source of Wireless latency in 802.11</vt:lpstr>
      <vt:lpstr>Current techniques being considered for latency mitigation</vt:lpstr>
      <vt:lpstr>Some important considerations</vt:lpstr>
      <vt:lpstr>Suggestions: low latency techniques</vt:lpstr>
      <vt:lpstr>Suggestions: low latency techniques (cont…)</vt:lpstr>
      <vt:lpstr>Straw Poll</vt:lpstr>
      <vt:lpstr>References</vt:lpstr>
      <vt:lpstr>Coordinated Scheduling among BSS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ARVR design considerations</dc:title>
  <dc:creator>sampalex@fb.com</dc:creator>
  <cp:lastModifiedBy>Sam Alex</cp:lastModifiedBy>
  <cp:revision>1292</cp:revision>
  <cp:lastPrinted>1601-01-01T00:00:00Z</cp:lastPrinted>
  <dcterms:created xsi:type="dcterms:W3CDTF">2017-01-26T15:28:16Z</dcterms:created>
  <dcterms:modified xsi:type="dcterms:W3CDTF">2019-11-07T01:57:42Z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