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69" r:id="rId7"/>
    <p:sldId id="392" r:id="rId8"/>
    <p:sldId id="393" r:id="rId9"/>
    <p:sldId id="400" r:id="rId10"/>
    <p:sldId id="399" r:id="rId11"/>
    <p:sldId id="394" r:id="rId12"/>
    <p:sldId id="401" r:id="rId13"/>
    <p:sldId id="402" r:id="rId14"/>
    <p:sldId id="398" r:id="rId15"/>
    <p:sldId id="396" r:id="rId16"/>
    <p:sldId id="405" r:id="rId17"/>
    <p:sldId id="397" r:id="rId18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54" autoAdjust="0"/>
    <p:restoredTop sz="87845" autoAdjust="0"/>
  </p:normalViewPr>
  <p:slideViewPr>
    <p:cSldViewPr>
      <p:cViewPr varScale="1">
        <p:scale>
          <a:sx n="52" d="100"/>
          <a:sy n="52" d="100"/>
        </p:scale>
        <p:origin x="1580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32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68E4C718-9D62-49A3-A524-AE953EDE46DA}"/>
    <pc:docChg chg="undo custSel modSld">
      <pc:chgData name="Lopez-Perez, David (Nokia - IE/Dublin)" userId="3db4472c-dd38-433b-9153-cfe8852f8cce" providerId="ADAL" clId="{68E4C718-9D62-49A3-A524-AE953EDE46DA}" dt="2019-09-16T18:12:49.500" v="432"/>
      <pc:docMkLst>
        <pc:docMk/>
      </pc:docMkLst>
    </pc:docChg>
  </pc:docChgLst>
  <pc:docChgLst>
    <pc:chgData name="Lopez-Perez, David (Nokia - IE/Dublin)" userId="3db4472c-dd38-433b-9153-cfe8852f8cce" providerId="ADAL" clId="{D6295437-D12B-4AD3-AB2D-6CA501CF72F0}"/>
    <pc:docChg chg="undo custSel modSld sldOrd">
      <pc:chgData name="Lopez-Perez, David (Nokia - IE/Dublin)" userId="3db4472c-dd38-433b-9153-cfe8852f8cce" providerId="ADAL" clId="{D6295437-D12B-4AD3-AB2D-6CA501CF72F0}" dt="2019-09-11T14:46:22.053" v="413" actId="113"/>
      <pc:docMkLst>
        <pc:docMk/>
      </pc:docMkLst>
    </pc:docChg>
  </pc:docChgLst>
  <pc:docChgLst>
    <pc:chgData name="Lopez-Perez, David (Nokia - IE/Dublin)" userId="3db4472c-dd38-433b-9153-cfe8852f8cce" providerId="ADAL" clId="{B2723543-832B-4023-A834-E9E4223740F5}"/>
    <pc:docChg chg="modSld sldOrd">
      <pc:chgData name="Lopez-Perez, David (Nokia - IE/Dublin)" userId="3db4472c-dd38-433b-9153-cfe8852f8cce" providerId="ADAL" clId="{B2723543-832B-4023-A834-E9E4223740F5}" dt="2019-09-14T10:33:04.199" v="40" actId="114"/>
      <pc:docMkLst>
        <pc:docMk/>
      </pc:docMkLst>
    </pc:docChg>
  </pc:docChgLst>
  <pc:docChgLst>
    <pc:chgData name="Lopez-Perez, David (Nokia - IE/Dublin)" userId="3db4472c-dd38-433b-9153-cfe8852f8cce" providerId="ADAL" clId="{3637812D-EB56-41D3-A19A-5C7A68601F80}"/>
    <pc:docChg chg="addSld modSld sldOrd">
      <pc:chgData name="Lopez-Perez, David (Nokia - IE/Dublin)" userId="3db4472c-dd38-433b-9153-cfe8852f8cce" providerId="ADAL" clId="{3637812D-EB56-41D3-A19A-5C7A68601F80}" dt="2019-09-24T16:30:31.777" v="10"/>
      <pc:docMkLst>
        <pc:docMk/>
      </pc:docMkLst>
    </pc:docChg>
  </pc:docChgLst>
  <pc:docChgLst>
    <pc:chgData name="Garcia Rodriguez, Adrian (Nokia - IE/Dublin)" userId="07a3e826-7a73-46e2-8773-e0bef2c6a34e" providerId="ADAL" clId="{0AA585B5-C8E0-4AC5-BD2A-30F484D4EE0D}"/>
    <pc:docChg chg="undo redo custSel addSld delSld modSld">
      <pc:chgData name="Garcia Rodriguez, Adrian (Nokia - IE/Dublin)" userId="07a3e826-7a73-46e2-8773-e0bef2c6a34e" providerId="ADAL" clId="{0AA585B5-C8E0-4AC5-BD2A-30F484D4EE0D}" dt="2019-10-21T13:11:40.432" v="40"/>
      <pc:docMkLst>
        <pc:docMk/>
      </pc:docMkLst>
      <pc:sldChg chg="modSp">
        <pc:chgData name="Garcia Rodriguez, Adrian (Nokia - IE/Dublin)" userId="07a3e826-7a73-46e2-8773-e0bef2c6a34e" providerId="ADAL" clId="{0AA585B5-C8E0-4AC5-BD2A-30F484D4EE0D}" dt="2019-10-21T13:11:28.375" v="33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0AA585B5-C8E0-4AC5-BD2A-30F484D4EE0D}" dt="2019-10-21T13:11:28.375" v="33" actId="20577"/>
          <ac:spMkLst>
            <pc:docMk/>
            <pc:sldMk cId="3882957378" sldId="269"/>
            <ac:spMk id="13" creationId="{87CF7895-DC26-4C12-8C23-5CC1CD70653A}"/>
          </ac:spMkLst>
        </pc:spChg>
      </pc:sldChg>
      <pc:sldChg chg="addSp delSp">
        <pc:chgData name="Garcia Rodriguez, Adrian (Nokia - IE/Dublin)" userId="07a3e826-7a73-46e2-8773-e0bef2c6a34e" providerId="ADAL" clId="{0AA585B5-C8E0-4AC5-BD2A-30F484D4EE0D}" dt="2019-10-21T13:11:28.050" v="32" actId="478"/>
        <pc:sldMkLst>
          <pc:docMk/>
          <pc:sldMk cId="3558409271" sldId="392"/>
        </pc:sldMkLst>
        <pc:spChg chg="add del">
          <ac:chgData name="Garcia Rodriguez, Adrian (Nokia - IE/Dublin)" userId="07a3e826-7a73-46e2-8773-e0bef2c6a34e" providerId="ADAL" clId="{0AA585B5-C8E0-4AC5-BD2A-30F484D4EE0D}" dt="2019-10-21T13:11:28.050" v="32" actId="478"/>
          <ac:spMkLst>
            <pc:docMk/>
            <pc:sldMk cId="3558409271" sldId="392"/>
            <ac:spMk id="10" creationId="{E751E0F9-4432-403B-B18C-BC798DDEAFEE}"/>
          </ac:spMkLst>
        </pc:spChg>
        <pc:spChg chg="add del">
          <ac:chgData name="Garcia Rodriguez, Adrian (Nokia - IE/Dublin)" userId="07a3e826-7a73-46e2-8773-e0bef2c6a34e" providerId="ADAL" clId="{0AA585B5-C8E0-4AC5-BD2A-30F484D4EE0D}" dt="2019-10-21T13:11:27.772" v="31"/>
          <ac:spMkLst>
            <pc:docMk/>
            <pc:sldMk cId="3558409271" sldId="392"/>
            <ac:spMk id="11" creationId="{9ADAC828-9141-4D5D-A4C1-3930C24E6CC0}"/>
          </ac:spMkLst>
        </pc:spChg>
      </pc:sldChg>
    </pc:docChg>
  </pc:docChgLst>
  <pc:docChgLst>
    <pc:chgData name="Garcia Rodriguez, Adrian (Nokia - IE/Dublin)" userId="07a3e826-7a73-46e2-8773-e0bef2c6a34e" providerId="ADAL" clId="{E9043151-5297-4B66-BDC1-C31612BB1725}"/>
    <pc:docChg chg="undo modSld">
      <pc:chgData name="Garcia Rodriguez, Adrian (Nokia - IE/Dublin)" userId="07a3e826-7a73-46e2-8773-e0bef2c6a34e" providerId="ADAL" clId="{E9043151-5297-4B66-BDC1-C31612BB1725}" dt="2019-10-30T14:51:08.864" v="61" actId="20577"/>
      <pc:docMkLst>
        <pc:docMk/>
      </pc:docMkLst>
      <pc:sldChg chg="modSp">
        <pc:chgData name="Garcia Rodriguez, Adrian (Nokia - IE/Dublin)" userId="07a3e826-7a73-46e2-8773-e0bef2c6a34e" providerId="ADAL" clId="{E9043151-5297-4B66-BDC1-C31612BB1725}" dt="2019-10-30T12:06:41.958" v="54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E9043151-5297-4B66-BDC1-C31612BB1725}" dt="2019-10-30T12:06:41.958" v="54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E9043151-5297-4B66-BDC1-C31612BB1725}" dt="2019-10-29T16:00:42.291" v="46" actId="20577"/>
        <pc:sldMkLst>
          <pc:docMk/>
          <pc:sldMk cId="1066788850" sldId="393"/>
        </pc:sldMkLst>
        <pc:spChg chg="mod">
          <ac:chgData name="Garcia Rodriguez, Adrian (Nokia - IE/Dublin)" userId="07a3e826-7a73-46e2-8773-e0bef2c6a34e" providerId="ADAL" clId="{E9043151-5297-4B66-BDC1-C31612BB1725}" dt="2019-10-29T16:00:42.291" v="46" actId="20577"/>
          <ac:spMkLst>
            <pc:docMk/>
            <pc:sldMk cId="1066788850" sldId="393"/>
            <ac:spMk id="75" creationId="{EF9D4448-A76D-48F9-BB03-6BD2D8128385}"/>
          </ac:spMkLst>
        </pc:spChg>
      </pc:sldChg>
      <pc:sldChg chg="modSp delCm">
        <pc:chgData name="Garcia Rodriguez, Adrian (Nokia - IE/Dublin)" userId="07a3e826-7a73-46e2-8773-e0bef2c6a34e" providerId="ADAL" clId="{E9043151-5297-4B66-BDC1-C31612BB1725}" dt="2019-10-30T14:51:08.864" v="61" actId="20577"/>
        <pc:sldMkLst>
          <pc:docMk/>
          <pc:sldMk cId="4011255799" sldId="403"/>
        </pc:sldMkLst>
        <pc:spChg chg="mod">
          <ac:chgData name="Garcia Rodriguez, Adrian (Nokia - IE/Dublin)" userId="07a3e826-7a73-46e2-8773-e0bef2c6a34e" providerId="ADAL" clId="{E9043151-5297-4B66-BDC1-C31612BB1725}" dt="2019-10-30T14:51:08.864" v="61" actId="20577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  <pc:docChgLst>
    <pc:chgData name="Lopez-Perez, David (Nokia - IE/Dublin)" userId="3db4472c-dd38-433b-9153-cfe8852f8cce" providerId="ADAL" clId="{5E0EE94C-EDF3-40E4-B095-5E3E08A40BCD}"/>
    <pc:docChg chg="modSld">
      <pc:chgData name="Lopez-Perez, David (Nokia - IE/Dublin)" userId="3db4472c-dd38-433b-9153-cfe8852f8cce" providerId="ADAL" clId="{5E0EE94C-EDF3-40E4-B095-5E3E08A40BCD}" dt="2019-10-30T14:35:55.003" v="16" actId="400"/>
      <pc:docMkLst>
        <pc:docMk/>
      </pc:docMkLst>
      <pc:sldChg chg="modSp">
        <pc:chgData name="Lopez-Perez, David (Nokia - IE/Dublin)" userId="3db4472c-dd38-433b-9153-cfe8852f8cce" providerId="ADAL" clId="{5E0EE94C-EDF3-40E4-B095-5E3E08A40BCD}" dt="2019-10-30T14:23:45.946" v="3" actId="20577"/>
        <pc:sldMkLst>
          <pc:docMk/>
          <pc:sldMk cId="3558409271" sldId="392"/>
        </pc:sldMkLst>
        <pc:spChg chg="mod">
          <ac:chgData name="Lopez-Perez, David (Nokia - IE/Dublin)" userId="3db4472c-dd38-433b-9153-cfe8852f8cce" providerId="ADAL" clId="{5E0EE94C-EDF3-40E4-B095-5E3E08A40BCD}" dt="2019-10-30T14:23:45.946" v="3" actId="20577"/>
          <ac:spMkLst>
            <pc:docMk/>
            <pc:sldMk cId="3558409271" sldId="392"/>
            <ac:spMk id="9" creationId="{9B369EE0-2795-41E4-831A-1B0801787740}"/>
          </ac:spMkLst>
        </pc:spChg>
      </pc:sldChg>
      <pc:sldChg chg="modSp delCm">
        <pc:chgData name="Lopez-Perez, David (Nokia - IE/Dublin)" userId="3db4472c-dd38-433b-9153-cfe8852f8cce" providerId="ADAL" clId="{5E0EE94C-EDF3-40E4-B095-5E3E08A40BCD}" dt="2019-10-30T14:30:21.140" v="15"/>
        <pc:sldMkLst>
          <pc:docMk/>
          <pc:sldMk cId="2786979585" sldId="400"/>
        </pc:sldMkLst>
        <pc:spChg chg="mod">
          <ac:chgData name="Lopez-Perez, David (Nokia - IE/Dublin)" userId="3db4472c-dd38-433b-9153-cfe8852f8cce" providerId="ADAL" clId="{5E0EE94C-EDF3-40E4-B095-5E3E08A40BCD}" dt="2019-10-30T14:30:18.937" v="14" actId="6549"/>
          <ac:spMkLst>
            <pc:docMk/>
            <pc:sldMk cId="2786979585" sldId="400"/>
            <ac:spMk id="56" creationId="{8D37103D-253C-47AB-886A-C4F29CAD267B}"/>
          </ac:spMkLst>
        </pc:spChg>
        <pc:spChg chg="mod">
          <ac:chgData name="Lopez-Perez, David (Nokia - IE/Dublin)" userId="3db4472c-dd38-433b-9153-cfe8852f8cce" providerId="ADAL" clId="{5E0EE94C-EDF3-40E4-B095-5E3E08A40BCD}" dt="2019-10-30T14:25:06.863" v="5" actId="20577"/>
          <ac:spMkLst>
            <pc:docMk/>
            <pc:sldMk cId="2786979585" sldId="400"/>
            <ac:spMk id="72" creationId="{F4C2FE90-41B2-4790-B174-2CCB1FE43B9B}"/>
          </ac:spMkLst>
        </pc:spChg>
        <pc:spChg chg="mod">
          <ac:chgData name="Lopez-Perez, David (Nokia - IE/Dublin)" userId="3db4472c-dd38-433b-9153-cfe8852f8cce" providerId="ADAL" clId="{5E0EE94C-EDF3-40E4-B095-5E3E08A40BCD}" dt="2019-10-30T14:29:38.486" v="12" actId="1036"/>
          <ac:spMkLst>
            <pc:docMk/>
            <pc:sldMk cId="2786979585" sldId="400"/>
            <ac:spMk id="144" creationId="{D1D7A2D6-DEED-473D-A534-970F5CB99FB9}"/>
          </ac:spMkLst>
        </pc:spChg>
      </pc:sldChg>
      <pc:sldChg chg="modSp">
        <pc:chgData name="Lopez-Perez, David (Nokia - IE/Dublin)" userId="3db4472c-dd38-433b-9153-cfe8852f8cce" providerId="ADAL" clId="{5E0EE94C-EDF3-40E4-B095-5E3E08A40BCD}" dt="2019-10-30T14:35:55.003" v="16" actId="400"/>
        <pc:sldMkLst>
          <pc:docMk/>
          <pc:sldMk cId="4011255799" sldId="403"/>
        </pc:sldMkLst>
        <pc:spChg chg="mod">
          <ac:chgData name="Lopez-Perez, David (Nokia - IE/Dublin)" userId="3db4472c-dd38-433b-9153-cfe8852f8cce" providerId="ADAL" clId="{5E0EE94C-EDF3-40E4-B095-5E3E08A40BCD}" dt="2019-10-30T14:35:55.003" v="16" actId="400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66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442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3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9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3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59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52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58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92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01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802.11-19/1779r3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9.svg"/><Relationship Id="rId4" Type="http://schemas.openxmlformats.org/officeDocument/2006/relationships/image" Target="../media/image2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Downlink spatial reuse parameter framework                              with coordinated beamforming/null steering </a:t>
            </a:r>
            <a:br>
              <a:rPr lang="en-US" sz="2400" dirty="0"/>
            </a:br>
            <a:r>
              <a:rPr lang="en-US" sz="2400" dirty="0"/>
              <a:t>for 802.11be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523384"/>
              </p:ext>
            </p:extLst>
          </p:nvPr>
        </p:nvGraphicFramePr>
        <p:xfrm>
          <a:off x="838200" y="2819400"/>
          <a:ext cx="7239000" cy="27973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david.lopez-perez@nokia-bell-labs.com</a:t>
                      </a:r>
                      <a:endParaRPr lang="en-IE" sz="120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Lorenzo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Galati Giordano</a:t>
                      </a:r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9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 David Lopez-Perez,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7CF7895-DC26-4C12-8C23-5CC1CD70653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200" b="0" dirty="0">
                <a:cs typeface="Times New Roman"/>
              </a:rPr>
              <a:t>In this contribution, we have generalized the coordinated </a:t>
            </a:r>
            <a:r>
              <a:rPr lang="en-US" sz="2200" b="0" dirty="0">
                <a:cs typeface="Times New Roman"/>
              </a:rPr>
              <a:t>beamforming/null steering protocol of </a:t>
            </a:r>
            <a:r>
              <a:rPr lang="en-US" altLang="ko-KR" sz="2200" b="0" dirty="0">
                <a:cs typeface="Times New Roman"/>
              </a:rPr>
              <a:t>[</a:t>
            </a:r>
            <a:r>
              <a:rPr lang="en-US" sz="2200" b="0" dirty="0">
                <a:cs typeface="Times New Roman"/>
              </a:rPr>
              <a:t>1594r2] to the downlink</a:t>
            </a:r>
            <a:endParaRPr lang="en-US" altLang="ko-KR" sz="2200" b="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To achieve that objective, we have proposed a downlink extension of the uplink-centric SRP of 802.11ax</a:t>
            </a:r>
          </a:p>
          <a:p>
            <a:pPr lvl="2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This extension relies on the utilization of MU-RTS/CTS and modified channel access conditions to guarantee safe downlink spatial reuse operations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The proposed downlink SRP framework can be readily enhanced to enable an efficient implementation of </a:t>
            </a:r>
            <a:r>
              <a:rPr lang="en-US" altLang="ko-KR" dirty="0">
                <a:cs typeface="Times New Roman"/>
              </a:rPr>
              <a:t>coordinated </a:t>
            </a:r>
            <a:r>
              <a:rPr lang="en-US" dirty="0">
                <a:cs typeface="Times New Roman"/>
              </a:rPr>
              <a:t>beamforming/null steering operations in 802.11be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9CB736C-64BB-4B11-87B0-0697AEC9CD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96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Straw poll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Do you believe that coordinated beamforming/null steering can be appealing and should be looked into more detail within the 802.11be TG?</a:t>
            </a:r>
          </a:p>
          <a:p>
            <a:pPr marL="0" indent="0" algn="just"/>
            <a:endParaRPr lang="en-GB" sz="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Abstain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9CB736C-64BB-4B11-87B0-0697AEC9CD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985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6670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[0772r1] Roya </a:t>
            </a:r>
            <a:r>
              <a:rPr lang="en-US" altLang="ko-KR" sz="2000" b="0" dirty="0" err="1">
                <a:cs typeface="Times New Roman"/>
              </a:rPr>
              <a:t>Doostnejad</a:t>
            </a:r>
            <a:r>
              <a:rPr lang="en-US" altLang="ko-KR" sz="2000" b="0" dirty="0">
                <a:cs typeface="Times New Roman"/>
              </a:rPr>
              <a:t> (Intel), “</a:t>
            </a:r>
            <a:r>
              <a:rPr lang="en-US" altLang="ko-KR" sz="2000" b="0" i="1" dirty="0">
                <a:cs typeface="Times New Roman"/>
              </a:rPr>
              <a:t>Multi-AP Collaborative BF in IEEE 802.11”</a:t>
            </a:r>
            <a:r>
              <a:rPr lang="en-US" altLang="ko-KR" sz="2000" b="0" dirty="0">
                <a:cs typeface="Times New Roman"/>
              </a:rPr>
              <a:t>, 19/0772.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[1212r2] </a:t>
            </a:r>
            <a:r>
              <a:rPr lang="en-GB" sz="2000" b="0" dirty="0">
                <a:cs typeface="Times New Roman"/>
              </a:rPr>
              <a:t>David Lopez-Perez (Nokia), “</a:t>
            </a:r>
            <a:r>
              <a:rPr lang="en-US" sz="2000" b="0" i="1" dirty="0">
                <a:cs typeface="Times New Roman"/>
              </a:rPr>
              <a:t>Performance of Coordinated Null Steering in 802.11be”</a:t>
            </a:r>
            <a:r>
              <a:rPr lang="en-GB" sz="2000" b="0" dirty="0">
                <a:cs typeface="Times New Roman"/>
              </a:rPr>
              <a:t>, 19/1212.</a:t>
            </a:r>
            <a:endParaRPr lang="en-US" altLang="ko-KR" sz="2000" b="0" dirty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</a:t>
            </a:r>
            <a:r>
              <a:rPr lang="en-US" sz="2000" b="0" dirty="0">
                <a:cs typeface="Times New Roman"/>
              </a:rPr>
              <a:t>1594r2]</a:t>
            </a:r>
            <a:r>
              <a:rPr lang="en-US" altLang="ko-KR" sz="2000" b="0" dirty="0">
                <a:cs typeface="Times New Roman"/>
              </a:rPr>
              <a:t> </a:t>
            </a:r>
            <a:r>
              <a:rPr lang="en-GB" sz="2000" b="0" dirty="0">
                <a:cs typeface="Times New Roman"/>
              </a:rPr>
              <a:t>David Lopez-Perez (Nokia), </a:t>
            </a:r>
            <a:r>
              <a:rPr lang="en-GB" sz="2000" b="0" i="1" dirty="0">
                <a:cs typeface="Times New Roman"/>
              </a:rPr>
              <a:t>“</a:t>
            </a:r>
            <a:r>
              <a:rPr lang="en-US" sz="2000" b="0" i="1" dirty="0">
                <a:cs typeface="Times New Roman"/>
              </a:rPr>
              <a:t>Downlink spatial reuse parameter framework with coordinated beamforming/null steering </a:t>
            </a:r>
            <a:br>
              <a:rPr lang="en-US" sz="2000" b="0" i="1" dirty="0">
                <a:cs typeface="Times New Roman"/>
              </a:rPr>
            </a:br>
            <a:r>
              <a:rPr lang="en-US" sz="2000" b="0" i="1" dirty="0">
                <a:cs typeface="Times New Roman"/>
              </a:rPr>
              <a:t>for 802.11be”</a:t>
            </a:r>
            <a:r>
              <a:rPr lang="en-GB" sz="2000" b="0" dirty="0">
                <a:cs typeface="Times New Roman"/>
              </a:rPr>
              <a:t>, 19/1594</a:t>
            </a:r>
            <a:r>
              <a:rPr lang="en-US" sz="2000" b="0" dirty="0">
                <a:cs typeface="Times New Roman"/>
              </a:rPr>
              <a:t>.</a:t>
            </a:r>
            <a:endParaRPr lang="en-US" altLang="ko-KR" sz="2000" b="0" dirty="0">
              <a:cs typeface="Times New Roman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B9640D3-E129-48B4-8D3E-740B5B7D6F9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0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975" b="0" dirty="0">
                <a:cs typeface="Times New Roman"/>
              </a:rPr>
              <a:t>The 802.11ax spatial reuse parameter (SRP) framework is uplink-centric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SRP allows APs to altruistically—but coordinately—‘share’ an uplink transmission opportunity (TXOP) with other inter-BSS devices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As shown in [1594r2], SRP also provides a good basis for coordinated beamforming/null steering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this contribution, we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review the SRP framework with </a:t>
            </a:r>
            <a:r>
              <a:rPr lang="en-US" altLang="ko-KR" sz="1800" dirty="0">
                <a:cs typeface="Times New Roman"/>
              </a:rPr>
              <a:t>coordinated beamforming/null steering of [1594r2],</a:t>
            </a:r>
            <a:endParaRPr lang="en-US" sz="18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propose an extension of </a:t>
            </a:r>
            <a:r>
              <a:rPr lang="en-US" sz="1800">
                <a:cs typeface="Times New Roman"/>
              </a:rPr>
              <a:t>the uplink-centric </a:t>
            </a:r>
            <a:r>
              <a:rPr lang="en-US" sz="1800" dirty="0">
                <a:cs typeface="Times New Roman"/>
              </a:rPr>
              <a:t>SRP framework of 802.11ax to the downlink, and 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sketch how coordinated beamforming/null steering can take advantage of it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E3B8B9C-D89C-4E4D-A8A9-ECB3E2A57F02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40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AD56581B-08C3-410C-B73C-C42D47FAAC0C}"/>
              </a:ext>
            </a:extLst>
          </p:cNvPr>
          <p:cNvSpPr txBox="1"/>
          <p:nvPr/>
        </p:nvSpPr>
        <p:spPr>
          <a:xfrm>
            <a:off x="1763054" y="2938672"/>
            <a:ext cx="2956551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8565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</a:t>
            </a:r>
            <a:endParaRPr lang="en-US" sz="1800" kern="0" dirty="0">
              <a:cs typeface="Times New Roman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Enables spatial reuse during uplink transmissions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57B1-3CE9-466F-BB8F-54980C282873}"/>
              </a:ext>
            </a:extLst>
          </p:cNvPr>
          <p:cNvSpPr txBox="1"/>
          <p:nvPr/>
        </p:nvSpPr>
        <p:spPr>
          <a:xfrm>
            <a:off x="1958105" y="4648480"/>
            <a:ext cx="16036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6B158C-FB45-438E-BD8F-B8D8C0F89CDC}"/>
              </a:ext>
            </a:extLst>
          </p:cNvPr>
          <p:cNvSpPr txBox="1"/>
          <p:nvPr/>
        </p:nvSpPr>
        <p:spPr>
          <a:xfrm>
            <a:off x="4818740" y="2947429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0F657-300F-4AF9-A333-DD0D1654BB0D}"/>
              </a:ext>
            </a:extLst>
          </p:cNvPr>
          <p:cNvSpPr txBox="1"/>
          <p:nvPr/>
        </p:nvSpPr>
        <p:spPr>
          <a:xfrm>
            <a:off x="1077763" y="2952273"/>
            <a:ext cx="5610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7EABC5-BD72-47F2-8457-C4E81705FA45}"/>
              </a:ext>
            </a:extLst>
          </p:cNvPr>
          <p:cNvSpPr txBox="1"/>
          <p:nvPr/>
        </p:nvSpPr>
        <p:spPr>
          <a:xfrm>
            <a:off x="1753482" y="3347707"/>
            <a:ext cx="295020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DB356-0641-4A6E-8F37-F4F4E107574A}"/>
              </a:ext>
            </a:extLst>
          </p:cNvPr>
          <p:cNvSpPr txBox="1"/>
          <p:nvPr/>
        </p:nvSpPr>
        <p:spPr>
          <a:xfrm>
            <a:off x="2118466" y="4648474"/>
            <a:ext cx="2022523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(constrained TX power)</a:t>
            </a:r>
            <a:endParaRPr lang="en-IE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F69753-A445-446D-AFEB-221CC88A5A7C}"/>
              </a:ext>
            </a:extLst>
          </p:cNvPr>
          <p:cNvSpPr txBox="1"/>
          <p:nvPr/>
        </p:nvSpPr>
        <p:spPr>
          <a:xfrm>
            <a:off x="4259550" y="4233726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D73DE-2E81-4495-9B57-96A67F6220EC}"/>
              </a:ext>
            </a:extLst>
          </p:cNvPr>
          <p:cNvSpPr/>
          <p:nvPr/>
        </p:nvSpPr>
        <p:spPr>
          <a:xfrm>
            <a:off x="1433828" y="4439486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3B61E1-811B-42D1-99BB-E75BD33883D8}"/>
              </a:ext>
            </a:extLst>
          </p:cNvPr>
          <p:cNvCxnSpPr>
            <a:cxnSpLocks/>
          </p:cNvCxnSpPr>
          <p:nvPr/>
        </p:nvCxnSpPr>
        <p:spPr bwMode="auto">
          <a:xfrm>
            <a:off x="535706" y="3203554"/>
            <a:ext cx="493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5ADC89-60A0-409A-B1F8-873148DE1FB1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478526"/>
            <a:ext cx="4932000" cy="396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435367-B1AD-4DDE-98CA-1622259C7A5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6" y="3591346"/>
            <a:ext cx="4932000" cy="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46B23DC-E1F4-4877-9682-2A737C20780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898187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4608345-A80F-4F3F-BCF0-F44319A50F37}"/>
              </a:ext>
            </a:extLst>
          </p:cNvPr>
          <p:cNvSpPr txBox="1"/>
          <p:nvPr/>
        </p:nvSpPr>
        <p:spPr>
          <a:xfrm>
            <a:off x="1756926" y="3760303"/>
            <a:ext cx="2946758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8B8298-5339-497D-9D13-FA80C7F9A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005125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CD9B56-4BEA-4D05-B5A5-0DD1D2920A68}"/>
              </a:ext>
            </a:extLst>
          </p:cNvPr>
          <p:cNvSpPr txBox="1"/>
          <p:nvPr/>
        </p:nvSpPr>
        <p:spPr>
          <a:xfrm>
            <a:off x="1747132" y="2952470"/>
            <a:ext cx="2956551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AAD8B9-26F7-4ACC-963C-6E9C11F1B357}"/>
              </a:ext>
            </a:extLst>
          </p:cNvPr>
          <p:cNvSpPr txBox="1"/>
          <p:nvPr/>
        </p:nvSpPr>
        <p:spPr>
          <a:xfrm>
            <a:off x="2118466" y="4233726"/>
            <a:ext cx="2022523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2960D-BC71-49EE-8BDA-CCD909F39C10}"/>
              </a:ext>
            </a:extLst>
          </p:cNvPr>
          <p:cNvSpPr txBox="1"/>
          <p:nvPr/>
        </p:nvSpPr>
        <p:spPr>
          <a:xfrm>
            <a:off x="1080740" y="4649901"/>
            <a:ext cx="561062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C95FE-4B4F-496F-9FF3-8D4A44F5FEEF}"/>
              </a:ext>
            </a:extLst>
          </p:cNvPr>
          <p:cNvSpPr/>
          <p:nvPr/>
        </p:nvSpPr>
        <p:spPr>
          <a:xfrm>
            <a:off x="1007195" y="4859334"/>
            <a:ext cx="12078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906070C-2177-493B-8B82-4E2AE9F19C9E}"/>
              </a:ext>
            </a:extLst>
          </p:cNvPr>
          <p:cNvCxnSpPr/>
          <p:nvPr/>
        </p:nvCxnSpPr>
        <p:spPr bwMode="auto">
          <a:xfrm>
            <a:off x="1955179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32D24A-72DB-4968-A577-241F6211BB5E}"/>
              </a:ext>
            </a:extLst>
          </p:cNvPr>
          <p:cNvCxnSpPr/>
          <p:nvPr/>
        </p:nvCxnSpPr>
        <p:spPr bwMode="auto">
          <a:xfrm>
            <a:off x="2009608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705C63-63E8-44A5-84B1-9784CE199A7E}"/>
              </a:ext>
            </a:extLst>
          </p:cNvPr>
          <p:cNvCxnSpPr/>
          <p:nvPr/>
        </p:nvCxnSpPr>
        <p:spPr bwMode="auto">
          <a:xfrm>
            <a:off x="2064037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21E8D93-5284-4976-BCE9-4C1D1B3DE4B6}"/>
              </a:ext>
            </a:extLst>
          </p:cNvPr>
          <p:cNvCxnSpPr/>
          <p:nvPr/>
        </p:nvCxnSpPr>
        <p:spPr bwMode="auto">
          <a:xfrm>
            <a:off x="2118466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BE2943-A321-4078-92D9-CDDE76A136D9}"/>
              </a:ext>
            </a:extLst>
          </p:cNvPr>
          <p:cNvCxnSpPr/>
          <p:nvPr/>
        </p:nvCxnSpPr>
        <p:spPr bwMode="auto">
          <a:xfrm>
            <a:off x="1081453" y="4649900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5FE442F-3B84-411A-B045-A04ECBA796CA}"/>
              </a:ext>
            </a:extLst>
          </p:cNvPr>
          <p:cNvCxnSpPr/>
          <p:nvPr/>
        </p:nvCxnSpPr>
        <p:spPr bwMode="auto">
          <a:xfrm>
            <a:off x="1197171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9C2D4DB-2F0B-4E32-8FAD-5E249F06C50A}"/>
              </a:ext>
            </a:extLst>
          </p:cNvPr>
          <p:cNvCxnSpPr/>
          <p:nvPr/>
        </p:nvCxnSpPr>
        <p:spPr bwMode="auto">
          <a:xfrm>
            <a:off x="1309383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E482A-DC25-43F1-9EE8-0ED02CF337EE}"/>
              </a:ext>
            </a:extLst>
          </p:cNvPr>
          <p:cNvCxnSpPr/>
          <p:nvPr/>
        </p:nvCxnSpPr>
        <p:spPr bwMode="auto">
          <a:xfrm>
            <a:off x="1421595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126F30-781D-4412-85AF-CD76DD9F7513}"/>
              </a:ext>
            </a:extLst>
          </p:cNvPr>
          <p:cNvCxnSpPr/>
          <p:nvPr/>
        </p:nvCxnSpPr>
        <p:spPr bwMode="auto">
          <a:xfrm>
            <a:off x="1533808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402CED6-292B-4F51-B923-087053A4AF61}"/>
              </a:ext>
            </a:extLst>
          </p:cNvPr>
          <p:cNvSpPr/>
          <p:nvPr/>
        </p:nvSpPr>
        <p:spPr>
          <a:xfrm>
            <a:off x="879819" y="2580926"/>
            <a:ext cx="956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TF advertises SRO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F439B26-70B9-45C6-A986-AA8C682449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705706" y="3068352"/>
            <a:ext cx="0" cy="39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E9F62DA-21D5-4B20-83E2-FB8436536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1791892" y="3068352"/>
            <a:ext cx="0" cy="81784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CE9BE68-4627-4F1A-B206-34BF55871EC6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V="1">
            <a:off x="2118466" y="4339169"/>
            <a:ext cx="1001" cy="4324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EF9D4448-A76D-48F9-BB03-6BD2D8128385}"/>
              </a:ext>
            </a:extLst>
          </p:cNvPr>
          <p:cNvSpPr txBox="1">
            <a:spLocks/>
          </p:cNvSpPr>
          <p:nvPr/>
        </p:nvSpPr>
        <p:spPr bwMode="auto">
          <a:xfrm>
            <a:off x="5506375" y="2352660"/>
            <a:ext cx="3409025" cy="3819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altLang="ko-KR" sz="1500" b="0" kern="0" dirty="0">
                <a:cs typeface="Times New Roman"/>
              </a:rPr>
              <a:t>AP1 advertises the spatial reuse opportunity (SRO) in a trigger frame (TF), and provides information about 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transmit power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acceptable uplink interference level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STA21 measures AP1 received power  level, and determines whether using the SRO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derives, e.g. its maximum transmit power, based on the above information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If STA21 finds an SRO, it contends while AP1 is receiving uplink data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TXOP has to accommodate all transmissions within AP1 data reception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9CCD93-5E55-49B0-8455-6EBB71BB07FB}"/>
              </a:ext>
            </a:extLst>
          </p:cNvPr>
          <p:cNvCxnSpPr>
            <a:cxnSpLocks/>
          </p:cNvCxnSpPr>
          <p:nvPr/>
        </p:nvCxnSpPr>
        <p:spPr bwMode="auto">
          <a:xfrm>
            <a:off x="3836189" y="261966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B5E59915-655D-4779-AB32-D4563024AE1E}"/>
              </a:ext>
            </a:extLst>
          </p:cNvPr>
          <p:cNvSpPr/>
          <p:nvPr/>
        </p:nvSpPr>
        <p:spPr>
          <a:xfrm>
            <a:off x="4042243" y="249697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215F338-85FC-454C-8FF0-43322B11B3E3}"/>
              </a:ext>
            </a:extLst>
          </p:cNvPr>
          <p:cNvSpPr txBox="1"/>
          <p:nvPr/>
        </p:nvSpPr>
        <p:spPr>
          <a:xfrm>
            <a:off x="459506" y="4841221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57868-5BCA-4437-9DEF-37DB9F3EF418}"/>
              </a:ext>
            </a:extLst>
          </p:cNvPr>
          <p:cNvSpPr txBox="1"/>
          <p:nvPr/>
        </p:nvSpPr>
        <p:spPr>
          <a:xfrm>
            <a:off x="459506" y="3152679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77D2A7-85CB-4085-B8A6-27724F75E1A6}"/>
              </a:ext>
            </a:extLst>
          </p:cNvPr>
          <p:cNvSpPr txBox="1"/>
          <p:nvPr/>
        </p:nvSpPr>
        <p:spPr>
          <a:xfrm>
            <a:off x="454302" y="441996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74829E4-F5F0-428D-9840-08062F02D722}"/>
              </a:ext>
            </a:extLst>
          </p:cNvPr>
          <p:cNvSpPr txBox="1"/>
          <p:nvPr/>
        </p:nvSpPr>
        <p:spPr>
          <a:xfrm>
            <a:off x="459506" y="3532016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43D337-A13F-4D19-BE11-99343D83E8E2}"/>
              </a:ext>
            </a:extLst>
          </p:cNvPr>
          <p:cNvSpPr txBox="1"/>
          <p:nvPr/>
        </p:nvSpPr>
        <p:spPr>
          <a:xfrm>
            <a:off x="463459" y="3951579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9" name="Date Placeholder 3">
            <a:extLst>
              <a:ext uri="{FF2B5EF4-FFF2-40B4-BE49-F238E27FC236}">
                <a16:creationId xmlns:a16="http://schemas.microsoft.com/office/drawing/2014/main" id="{9204B322-2194-4D6D-AA30-FD0F2F6BDB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8D1531-8796-4411-BBF1-F941E150B6B2}"/>
              </a:ext>
            </a:extLst>
          </p:cNvPr>
          <p:cNvSpPr txBox="1"/>
          <p:nvPr/>
        </p:nvSpPr>
        <p:spPr>
          <a:xfrm>
            <a:off x="5214376" y="483435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353E2CA-6FC1-4372-872D-9508F7F84DBE}"/>
              </a:ext>
            </a:extLst>
          </p:cNvPr>
          <p:cNvSpPr/>
          <p:nvPr/>
        </p:nvSpPr>
        <p:spPr bwMode="auto">
          <a:xfrm>
            <a:off x="437908" y="2947429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51C87-1A89-4F28-854C-DED8C492DDF5}"/>
              </a:ext>
            </a:extLst>
          </p:cNvPr>
          <p:cNvSpPr txBox="1"/>
          <p:nvPr/>
        </p:nvSpPr>
        <p:spPr>
          <a:xfrm rot="16200000">
            <a:off x="74488" y="340227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17ED96F3-5C7E-40F0-AC53-B321F3EDA977}"/>
              </a:ext>
            </a:extLst>
          </p:cNvPr>
          <p:cNvSpPr/>
          <p:nvPr/>
        </p:nvSpPr>
        <p:spPr bwMode="auto">
          <a:xfrm>
            <a:off x="429736" y="4249840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EAB43-3CCB-42AD-A71F-7A74794ED8AE}"/>
              </a:ext>
            </a:extLst>
          </p:cNvPr>
          <p:cNvSpPr txBox="1"/>
          <p:nvPr/>
        </p:nvSpPr>
        <p:spPr>
          <a:xfrm rot="16200000">
            <a:off x="74488" y="454272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78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Box 187">
            <a:extLst>
              <a:ext uri="{FF2B5EF4-FFF2-40B4-BE49-F238E27FC236}">
                <a16:creationId xmlns:a16="http://schemas.microsoft.com/office/drawing/2014/main" id="{D6306A01-2A7D-4CAC-B1BB-718513DEF989}"/>
              </a:ext>
            </a:extLst>
          </p:cNvPr>
          <p:cNvSpPr txBox="1"/>
          <p:nvPr/>
        </p:nvSpPr>
        <p:spPr>
          <a:xfrm>
            <a:off x="5107318" y="3429000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705356" y="1977471"/>
            <a:ext cx="7856538" cy="443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 + coordinated null steering support (see</a:t>
            </a:r>
            <a:r>
              <a:rPr lang="en-US" sz="1800" b="0" dirty="0">
                <a:cs typeface="Times New Roman"/>
              </a:rPr>
              <a:t> [1594r2])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6EB622B-8858-480D-AE70-66D03F8398B5}"/>
              </a:ext>
            </a:extLst>
          </p:cNvPr>
          <p:cNvSpPr/>
          <p:nvPr/>
        </p:nvSpPr>
        <p:spPr bwMode="auto">
          <a:xfrm>
            <a:off x="689083" y="2590802"/>
            <a:ext cx="1276445" cy="3518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A762D2D-701E-4FBB-AF76-7E4E6659164A}"/>
              </a:ext>
            </a:extLst>
          </p:cNvPr>
          <p:cNvSpPr/>
          <p:nvPr/>
        </p:nvSpPr>
        <p:spPr bwMode="auto">
          <a:xfrm>
            <a:off x="4579975" y="2598014"/>
            <a:ext cx="3955935" cy="35109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6573071-9C47-48B4-AC18-413884CC5DA6}"/>
              </a:ext>
            </a:extLst>
          </p:cNvPr>
          <p:cNvSpPr/>
          <p:nvPr/>
        </p:nvSpPr>
        <p:spPr bwMode="auto">
          <a:xfrm>
            <a:off x="1994766" y="2590800"/>
            <a:ext cx="2550174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991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G</a:t>
            </a:r>
            <a:r>
              <a:rPr lang="en-US" sz="2700" dirty="0">
                <a:solidFill>
                  <a:schemeClr val="tx1"/>
                </a:solidFill>
              </a:rPr>
              <a:t>ood basis for coordinated beamforming/null steering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46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C498C0-6BD3-47DF-BD1E-DB73D56C2A78}"/>
              </a:ext>
            </a:extLst>
          </p:cNvPr>
          <p:cNvSpPr txBox="1"/>
          <p:nvPr/>
        </p:nvSpPr>
        <p:spPr>
          <a:xfrm>
            <a:off x="5243869" y="514160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B3A463-62CD-43E2-905E-00D2E73CF66B}"/>
              </a:ext>
            </a:extLst>
          </p:cNvPr>
          <p:cNvSpPr txBox="1"/>
          <p:nvPr/>
        </p:nvSpPr>
        <p:spPr>
          <a:xfrm>
            <a:off x="7781267" y="3449603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967F5C-C64E-4314-A2BC-A28EEEC2F27B}"/>
              </a:ext>
            </a:extLst>
          </p:cNvPr>
          <p:cNvSpPr txBox="1"/>
          <p:nvPr/>
        </p:nvSpPr>
        <p:spPr>
          <a:xfrm>
            <a:off x="4600143" y="344539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9DB472-ABE3-4FF1-BEE2-20E8D0A6A905}"/>
              </a:ext>
            </a:extLst>
          </p:cNvPr>
          <p:cNvSpPr txBox="1"/>
          <p:nvPr/>
        </p:nvSpPr>
        <p:spPr>
          <a:xfrm>
            <a:off x="5097394" y="3840833"/>
            <a:ext cx="262137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D37103D-253C-47AB-886A-C4F29CAD267B}"/>
              </a:ext>
            </a:extLst>
          </p:cNvPr>
          <p:cNvSpPr txBox="1"/>
          <p:nvPr/>
        </p:nvSpPr>
        <p:spPr>
          <a:xfrm>
            <a:off x="5462378" y="5141600"/>
            <a:ext cx="2256387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F54676C-2C77-4ABB-BA22-8A4618E4CA74}"/>
              </a:ext>
            </a:extLst>
          </p:cNvPr>
          <p:cNvSpPr txBox="1"/>
          <p:nvPr/>
        </p:nvSpPr>
        <p:spPr>
          <a:xfrm>
            <a:off x="7778475" y="4726852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A8418F-59E9-465E-BB37-F946D4270AD7}"/>
              </a:ext>
            </a:extLst>
          </p:cNvPr>
          <p:cNvSpPr/>
          <p:nvPr/>
        </p:nvSpPr>
        <p:spPr>
          <a:xfrm>
            <a:off x="4771283" y="4937681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2BC67D-F867-4033-92EB-C909F434FC98}"/>
              </a:ext>
            </a:extLst>
          </p:cNvPr>
          <p:cNvSpPr txBox="1"/>
          <p:nvPr/>
        </p:nvSpPr>
        <p:spPr>
          <a:xfrm>
            <a:off x="666308" y="533332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2359C8-7BB3-4CD5-89FF-CCAF1D75EDF3}"/>
              </a:ext>
            </a:extLst>
          </p:cNvPr>
          <p:cNvSpPr txBox="1"/>
          <p:nvPr/>
        </p:nvSpPr>
        <p:spPr>
          <a:xfrm>
            <a:off x="666308" y="36576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067844-C4D1-48B9-83DE-BC2ECF16013A}"/>
              </a:ext>
            </a:extLst>
          </p:cNvPr>
          <p:cNvSpPr txBox="1"/>
          <p:nvPr/>
        </p:nvSpPr>
        <p:spPr>
          <a:xfrm>
            <a:off x="666308" y="490071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204970-5751-4D8D-A2CB-0934B7AEDFFB}"/>
              </a:ext>
            </a:extLst>
          </p:cNvPr>
          <p:cNvSpPr txBox="1"/>
          <p:nvPr/>
        </p:nvSpPr>
        <p:spPr>
          <a:xfrm>
            <a:off x="666308" y="403693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81FFDC-56B1-4C13-9652-8EFB86E874DF}"/>
              </a:ext>
            </a:extLst>
          </p:cNvPr>
          <p:cNvSpPr txBox="1"/>
          <p:nvPr/>
        </p:nvSpPr>
        <p:spPr>
          <a:xfrm>
            <a:off x="5091046" y="4253429"/>
            <a:ext cx="2627720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572DCE0-EA06-4572-93B4-C7CDBAAFE9F2}"/>
              </a:ext>
            </a:extLst>
          </p:cNvPr>
          <p:cNvSpPr txBox="1"/>
          <p:nvPr/>
        </p:nvSpPr>
        <p:spPr>
          <a:xfrm>
            <a:off x="666308" y="444299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94928BB-4491-458C-AFEA-FCA3E5FACD59}"/>
              </a:ext>
            </a:extLst>
          </p:cNvPr>
          <p:cNvSpPr txBox="1"/>
          <p:nvPr/>
        </p:nvSpPr>
        <p:spPr>
          <a:xfrm>
            <a:off x="5091045" y="3445596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                UL data reception </a:t>
            </a:r>
            <a:endParaRPr lang="en-IE" sz="1000" b="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9321B83-6F3B-49E9-B642-8B7AE6D498D6}"/>
              </a:ext>
            </a:extLst>
          </p:cNvPr>
          <p:cNvSpPr txBox="1"/>
          <p:nvPr/>
        </p:nvSpPr>
        <p:spPr>
          <a:xfrm>
            <a:off x="5462378" y="4726852"/>
            <a:ext cx="2256387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5C19BDB-1BBF-4B11-B038-4A509B309A76}"/>
              </a:ext>
            </a:extLst>
          </p:cNvPr>
          <p:cNvSpPr txBox="1"/>
          <p:nvPr/>
        </p:nvSpPr>
        <p:spPr>
          <a:xfrm>
            <a:off x="4600142" y="5143027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33AE472-CACC-41E0-A143-C22BACDDDDFC}"/>
              </a:ext>
            </a:extLst>
          </p:cNvPr>
          <p:cNvSpPr/>
          <p:nvPr/>
        </p:nvSpPr>
        <p:spPr>
          <a:xfrm>
            <a:off x="4516655" y="5445928"/>
            <a:ext cx="1140047" cy="661720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EAD778-F76B-4FF7-8D6D-B246C584D94E}"/>
              </a:ext>
            </a:extLst>
          </p:cNvPr>
          <p:cNvCxnSpPr/>
          <p:nvPr/>
        </p:nvCxnSpPr>
        <p:spPr bwMode="auto">
          <a:xfrm>
            <a:off x="5244662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BAC8176-32A7-47B9-AE85-D87F91F02933}"/>
              </a:ext>
            </a:extLst>
          </p:cNvPr>
          <p:cNvCxnSpPr/>
          <p:nvPr/>
        </p:nvCxnSpPr>
        <p:spPr bwMode="auto">
          <a:xfrm>
            <a:off x="5299091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9C6034F-B3C3-4711-A2A5-52969594A30C}"/>
              </a:ext>
            </a:extLst>
          </p:cNvPr>
          <p:cNvCxnSpPr/>
          <p:nvPr/>
        </p:nvCxnSpPr>
        <p:spPr bwMode="auto">
          <a:xfrm>
            <a:off x="5353520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83FD4BA-164A-4A43-9834-0961620C0706}"/>
              </a:ext>
            </a:extLst>
          </p:cNvPr>
          <p:cNvCxnSpPr/>
          <p:nvPr/>
        </p:nvCxnSpPr>
        <p:spPr bwMode="auto">
          <a:xfrm>
            <a:off x="5407949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E2995A2-499E-44FD-84AF-F737DC210845}"/>
              </a:ext>
            </a:extLst>
          </p:cNvPr>
          <p:cNvCxnSpPr/>
          <p:nvPr/>
        </p:nvCxnSpPr>
        <p:spPr bwMode="auto">
          <a:xfrm>
            <a:off x="5462378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2812C9B-D93B-4528-B08A-FE7478AAF753}"/>
              </a:ext>
            </a:extLst>
          </p:cNvPr>
          <p:cNvCxnSpPr/>
          <p:nvPr/>
        </p:nvCxnSpPr>
        <p:spPr bwMode="auto">
          <a:xfrm>
            <a:off x="4602845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83F4CDE-E6DD-455D-A8E4-24D674CC9871}"/>
              </a:ext>
            </a:extLst>
          </p:cNvPr>
          <p:cNvCxnSpPr/>
          <p:nvPr/>
        </p:nvCxnSpPr>
        <p:spPr bwMode="auto">
          <a:xfrm>
            <a:off x="4750093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0FF8053-42FA-405A-9459-CD1CD2388AAD}"/>
              </a:ext>
            </a:extLst>
          </p:cNvPr>
          <p:cNvCxnSpPr/>
          <p:nvPr/>
        </p:nvCxnSpPr>
        <p:spPr bwMode="auto">
          <a:xfrm>
            <a:off x="4877720" y="5147028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EB7ABECF-7CE5-4185-9C24-31338DD5B3B1}"/>
              </a:ext>
            </a:extLst>
          </p:cNvPr>
          <p:cNvSpPr/>
          <p:nvPr/>
        </p:nvSpPr>
        <p:spPr>
          <a:xfrm>
            <a:off x="4522077" y="3215581"/>
            <a:ext cx="21667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TF advertises spatial reuse opportunity 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E67CCB9-CDC3-4CC4-8597-1DE6BB0D7E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0859" y="356810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BEA4D5-8EF2-4E8C-9395-BF5FA1A190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0068" y="356779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515C0B-8438-46B5-9BBE-52DC9DEE602B}"/>
              </a:ext>
            </a:extLst>
          </p:cNvPr>
          <p:cNvCxnSpPr>
            <a:cxnSpLocks/>
            <a:stCxn id="56" idx="1"/>
          </p:cNvCxnSpPr>
          <p:nvPr/>
        </p:nvCxnSpPr>
        <p:spPr bwMode="auto">
          <a:xfrm flipV="1">
            <a:off x="5462378" y="484996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A69FBDA-357E-492A-91DD-6331283F0231}"/>
              </a:ext>
            </a:extLst>
          </p:cNvPr>
          <p:cNvSpPr txBox="1"/>
          <p:nvPr/>
        </p:nvSpPr>
        <p:spPr>
          <a:xfrm>
            <a:off x="3108212" y="4732393"/>
            <a:ext cx="448811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51D96BF-A5D0-49E4-8044-3D41E6284EBA}"/>
              </a:ext>
            </a:extLst>
          </p:cNvPr>
          <p:cNvSpPr txBox="1"/>
          <p:nvPr/>
        </p:nvSpPr>
        <p:spPr>
          <a:xfrm>
            <a:off x="2646427" y="3451029"/>
            <a:ext cx="3494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E626DC2-A690-4D56-9BA3-7E7985F7ADD3}"/>
              </a:ext>
            </a:extLst>
          </p:cNvPr>
          <p:cNvSpPr txBox="1"/>
          <p:nvPr/>
        </p:nvSpPr>
        <p:spPr>
          <a:xfrm>
            <a:off x="3630141" y="4726962"/>
            <a:ext cx="338333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TF</a:t>
            </a:r>
            <a:endParaRPr lang="en-IE" sz="9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607E2DC-717B-4378-B3BA-0C01D980384D}"/>
              </a:ext>
            </a:extLst>
          </p:cNvPr>
          <p:cNvSpPr txBox="1"/>
          <p:nvPr/>
        </p:nvSpPr>
        <p:spPr>
          <a:xfrm>
            <a:off x="4046677" y="3451703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6250F3D-A9BE-4169-A021-75C0D4B5A755}"/>
              </a:ext>
            </a:extLst>
          </p:cNvPr>
          <p:cNvSpPr txBox="1"/>
          <p:nvPr/>
        </p:nvSpPr>
        <p:spPr>
          <a:xfrm>
            <a:off x="4056287" y="3841178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CBC9A-5532-4C08-8F2B-50D098F67540}"/>
              </a:ext>
            </a:extLst>
          </p:cNvPr>
          <p:cNvSpPr txBox="1"/>
          <p:nvPr/>
        </p:nvSpPr>
        <p:spPr>
          <a:xfrm>
            <a:off x="4044675" y="5139299"/>
            <a:ext cx="457199" cy="24480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CCEC657-458D-46D8-9B09-838823506BAC}"/>
              </a:ext>
            </a:extLst>
          </p:cNvPr>
          <p:cNvSpPr txBox="1"/>
          <p:nvPr/>
        </p:nvSpPr>
        <p:spPr>
          <a:xfrm>
            <a:off x="2028815" y="3451029"/>
            <a:ext cx="50976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NDPA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EB2688-EFC3-4BF2-98C0-21498D692871}"/>
              </a:ext>
            </a:extLst>
          </p:cNvPr>
          <p:cNvSpPr txBox="1"/>
          <p:nvPr/>
        </p:nvSpPr>
        <p:spPr>
          <a:xfrm>
            <a:off x="3107506" y="5455592"/>
            <a:ext cx="1386688" cy="661720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Transfer and return frames may be needed to coordinate AP1 and AP2 actions 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E512D33-7C01-4344-9625-A9608C625299}"/>
              </a:ext>
            </a:extLst>
          </p:cNvPr>
          <p:cNvSpPr txBox="1"/>
          <p:nvPr/>
        </p:nvSpPr>
        <p:spPr>
          <a:xfrm>
            <a:off x="4050057" y="4253224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719AA4-115D-4654-B93D-48D510595373}"/>
              </a:ext>
            </a:extLst>
          </p:cNvPr>
          <p:cNvSpPr txBox="1"/>
          <p:nvPr/>
        </p:nvSpPr>
        <p:spPr>
          <a:xfrm>
            <a:off x="3110992" y="3451029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1B8631D-E92F-4DB2-B280-21868B8FD54C}"/>
              </a:ext>
            </a:extLst>
          </p:cNvPr>
          <p:cNvSpPr txBox="1"/>
          <p:nvPr/>
        </p:nvSpPr>
        <p:spPr>
          <a:xfrm>
            <a:off x="3112105" y="3842486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548E098-DDC2-4C23-969D-785777CB658F}"/>
              </a:ext>
            </a:extLst>
          </p:cNvPr>
          <p:cNvSpPr txBox="1"/>
          <p:nvPr/>
        </p:nvSpPr>
        <p:spPr>
          <a:xfrm>
            <a:off x="3104562" y="5150725"/>
            <a:ext cx="457199" cy="2308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CBB428-AA58-40FA-83CB-8C3C6361726A}"/>
              </a:ext>
            </a:extLst>
          </p:cNvPr>
          <p:cNvCxnSpPr>
            <a:cxnSpLocks/>
          </p:cNvCxnSpPr>
          <p:nvPr/>
        </p:nvCxnSpPr>
        <p:spPr bwMode="auto">
          <a:xfrm>
            <a:off x="732319" y="538409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4475104-7C6C-45F7-8AB0-5440E09DD2A0}"/>
              </a:ext>
            </a:extLst>
          </p:cNvPr>
          <p:cNvCxnSpPr>
            <a:cxnSpLocks/>
          </p:cNvCxnSpPr>
          <p:nvPr/>
        </p:nvCxnSpPr>
        <p:spPr bwMode="auto">
          <a:xfrm>
            <a:off x="732319" y="4090514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C7A17FC-0F42-45AF-96EA-972286DA4F03}"/>
              </a:ext>
            </a:extLst>
          </p:cNvPr>
          <p:cNvCxnSpPr>
            <a:cxnSpLocks/>
          </p:cNvCxnSpPr>
          <p:nvPr/>
        </p:nvCxnSpPr>
        <p:spPr bwMode="auto">
          <a:xfrm>
            <a:off x="732319" y="450461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8D15EE48-36B3-4A02-85C3-7E8F02259CB0}"/>
              </a:ext>
            </a:extLst>
          </p:cNvPr>
          <p:cNvSpPr txBox="1"/>
          <p:nvPr/>
        </p:nvSpPr>
        <p:spPr>
          <a:xfrm>
            <a:off x="685800" y="2595949"/>
            <a:ext cx="127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1 – Coord.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84A46ED-050D-43CF-9C02-9D8B81AB5B82}"/>
              </a:ext>
            </a:extLst>
          </p:cNvPr>
          <p:cNvSpPr txBox="1"/>
          <p:nvPr/>
        </p:nvSpPr>
        <p:spPr>
          <a:xfrm>
            <a:off x="2007622" y="2595949"/>
            <a:ext cx="2335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2 – Implicit CSI acquisition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D43BF95-3C6A-4778-8A84-AABEBCFDBF54}"/>
              </a:ext>
            </a:extLst>
          </p:cNvPr>
          <p:cNvSpPr txBox="1"/>
          <p:nvPr/>
        </p:nvSpPr>
        <p:spPr>
          <a:xfrm>
            <a:off x="4578075" y="2595949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7A69F02-0D9D-4FD6-B340-34859A9AF52A}"/>
              </a:ext>
            </a:extLst>
          </p:cNvPr>
          <p:cNvSpPr txBox="1"/>
          <p:nvPr/>
        </p:nvSpPr>
        <p:spPr>
          <a:xfrm>
            <a:off x="838200" y="3451703"/>
            <a:ext cx="50247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accent3"/>
                </a:solidFill>
              </a:rPr>
              <a:t>C</a:t>
            </a:r>
            <a:r>
              <a:rPr lang="en-US" sz="800" b="1" baseline="-25000" dirty="0" err="1">
                <a:solidFill>
                  <a:schemeClr val="accent3"/>
                </a:solidFill>
              </a:rPr>
              <a:t>Request</a:t>
            </a:r>
            <a:endParaRPr lang="en-IE" sz="800" b="1" baseline="-25000" dirty="0">
              <a:solidFill>
                <a:schemeClr val="accent3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D7A2D6-DEED-473D-A534-970F5CB99FB9}"/>
              </a:ext>
            </a:extLst>
          </p:cNvPr>
          <p:cNvSpPr txBox="1"/>
          <p:nvPr/>
        </p:nvSpPr>
        <p:spPr>
          <a:xfrm>
            <a:off x="1390240" y="4737556"/>
            <a:ext cx="541157" cy="21544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tx1"/>
                </a:solidFill>
              </a:rPr>
              <a:t>C</a:t>
            </a:r>
            <a:r>
              <a:rPr lang="en-US" sz="800" b="1" baseline="-25000" dirty="0" err="1">
                <a:solidFill>
                  <a:schemeClr val="tx1"/>
                </a:solidFill>
              </a:rPr>
              <a:t>Response</a:t>
            </a:r>
            <a:endParaRPr lang="en-IE" sz="800" b="1" baseline="-25000" dirty="0">
              <a:solidFill>
                <a:schemeClr val="tx1"/>
              </a:solidFill>
            </a:endParaRP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51A63D3-BC0A-43A8-BC62-EB524C9A3F04}"/>
              </a:ext>
            </a:extLst>
          </p:cNvPr>
          <p:cNvCxnSpPr>
            <a:cxnSpLocks/>
          </p:cNvCxnSpPr>
          <p:nvPr/>
        </p:nvCxnSpPr>
        <p:spPr bwMode="auto">
          <a:xfrm>
            <a:off x="732319" y="4966117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9AD61EC-E896-48AB-AF53-0E8BAD6AC34D}"/>
              </a:ext>
            </a:extLst>
          </p:cNvPr>
          <p:cNvCxnSpPr>
            <a:cxnSpLocks/>
          </p:cNvCxnSpPr>
          <p:nvPr/>
        </p:nvCxnSpPr>
        <p:spPr bwMode="auto">
          <a:xfrm>
            <a:off x="732319" y="3693526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6E34A62-3BFA-41FB-820A-203A5E16DA21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flipH="1">
            <a:off x="5091045" y="437654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21FCC79-0BE5-4F78-8F6E-DFEE7711492D}"/>
              </a:ext>
            </a:extLst>
          </p:cNvPr>
          <p:cNvCxnSpPr>
            <a:cxnSpLocks/>
            <a:stCxn id="73" idx="1"/>
          </p:cNvCxnSpPr>
          <p:nvPr/>
        </p:nvCxnSpPr>
        <p:spPr bwMode="auto">
          <a:xfrm flipH="1" flipV="1">
            <a:off x="5455523" y="3556574"/>
            <a:ext cx="6855" cy="129338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A75C38BB-B9C3-4DFC-92FE-2758C571E65F}"/>
              </a:ext>
            </a:extLst>
          </p:cNvPr>
          <p:cNvCxnSpPr>
            <a:cxnSpLocks/>
          </p:cNvCxnSpPr>
          <p:nvPr/>
        </p:nvCxnSpPr>
        <p:spPr bwMode="auto">
          <a:xfrm>
            <a:off x="4691805" y="29018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972429B-0C99-451E-9DB1-6CB4E1008A37}"/>
              </a:ext>
            </a:extLst>
          </p:cNvPr>
          <p:cNvSpPr/>
          <p:nvPr/>
        </p:nvSpPr>
        <p:spPr>
          <a:xfrm>
            <a:off x="4897859" y="27791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504D242C-D9CE-478B-A955-32B68BF78A4D}"/>
              </a:ext>
            </a:extLst>
          </p:cNvPr>
          <p:cNvCxnSpPr>
            <a:cxnSpLocks/>
          </p:cNvCxnSpPr>
          <p:nvPr/>
        </p:nvCxnSpPr>
        <p:spPr bwMode="auto">
          <a:xfrm>
            <a:off x="4699329" y="30542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36EA50B-DD40-49FB-8EC0-A1D4692E8E4E}"/>
              </a:ext>
            </a:extLst>
          </p:cNvPr>
          <p:cNvSpPr/>
          <p:nvPr/>
        </p:nvSpPr>
        <p:spPr>
          <a:xfrm>
            <a:off x="4772207" y="29315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85088F-E8F4-4D6D-8DE8-2E731F3FF316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17059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F5189CA-6597-4286-98E5-4999CA522B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8" y="3931816"/>
            <a:ext cx="0" cy="11735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5CB778E-28B1-451C-A1D2-E88A0430003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9" y="4336443"/>
            <a:ext cx="0" cy="6296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FF61A7E5-B16D-4BAE-B773-31C06568484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5A81F094-7C55-40FA-BDAC-1D52DBA2B006}"/>
              </a:ext>
            </a:extLst>
          </p:cNvPr>
          <p:cNvSpPr txBox="1"/>
          <p:nvPr/>
        </p:nvSpPr>
        <p:spPr>
          <a:xfrm>
            <a:off x="7778476" y="3838932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9868102-CFBF-48EB-B09C-23E10AD3BBE4}"/>
              </a:ext>
            </a:extLst>
          </p:cNvPr>
          <p:cNvSpPr txBox="1"/>
          <p:nvPr/>
        </p:nvSpPr>
        <p:spPr>
          <a:xfrm>
            <a:off x="7781112" y="426720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005120F-9BB0-455D-9234-9B22AB8C2404}"/>
              </a:ext>
            </a:extLst>
          </p:cNvPr>
          <p:cNvSpPr txBox="1"/>
          <p:nvPr/>
        </p:nvSpPr>
        <p:spPr>
          <a:xfrm>
            <a:off x="7773193" y="5141485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3111CC1F-500F-421E-AA11-F1C0608C317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72E4A7B-C7DC-4D99-87F3-B2E6CFD9A3A3}"/>
              </a:ext>
            </a:extLst>
          </p:cNvPr>
          <p:cNvCxnSpPr>
            <a:cxnSpLocks/>
          </p:cNvCxnSpPr>
          <p:nvPr/>
        </p:nvCxnSpPr>
        <p:spPr bwMode="auto">
          <a:xfrm>
            <a:off x="7834308" y="4866216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0D94E1A4-8296-424F-A1D1-BC14892FB7B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>
            <a:off x="3600000" y="3567799"/>
            <a:ext cx="200850" cy="1887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A7B1607C-C50E-4DE1-A541-A3CC3E1C427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 flipH="1">
            <a:off x="3800850" y="4694544"/>
            <a:ext cx="737116" cy="76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29CD05E-9AB0-42F0-BD8F-10C706B10C96}"/>
              </a:ext>
            </a:extLst>
          </p:cNvPr>
          <p:cNvCxnSpPr>
            <a:cxnSpLocks/>
          </p:cNvCxnSpPr>
          <p:nvPr/>
        </p:nvCxnSpPr>
        <p:spPr bwMode="auto">
          <a:xfrm>
            <a:off x="5091045" y="3931816"/>
            <a:ext cx="0" cy="8687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4A7BA92F-1A64-47B1-BDA4-932FA52C2FFB}"/>
              </a:ext>
            </a:extLst>
          </p:cNvPr>
          <p:cNvSpPr/>
          <p:nvPr/>
        </p:nvSpPr>
        <p:spPr>
          <a:xfrm>
            <a:off x="4515588" y="4503744"/>
            <a:ext cx="64048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B515CF0-C4E1-46A3-A638-30A3B25D0DF8}"/>
              </a:ext>
            </a:extLst>
          </p:cNvPr>
          <p:cNvSpPr/>
          <p:nvPr/>
        </p:nvSpPr>
        <p:spPr>
          <a:xfrm>
            <a:off x="5351801" y="3390533"/>
            <a:ext cx="64048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AP1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STA21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2E35BDC-07AC-4C8A-9D93-09F67ECE1B44}"/>
              </a:ext>
            </a:extLst>
          </p:cNvPr>
          <p:cNvSpPr/>
          <p:nvPr/>
        </p:nvSpPr>
        <p:spPr>
          <a:xfrm>
            <a:off x="6786539" y="5582643"/>
            <a:ext cx="1784406" cy="53860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 algn="just"/>
            <a:r>
              <a:rPr lang="en-US" sz="800" dirty="0">
                <a:solidFill>
                  <a:schemeClr val="tx1"/>
                </a:solidFill>
              </a:rPr>
              <a:t>*Similar to 802.11ax, an alternative implementation could be based on AP2 sending the ACK while AP1 is still performing UL data reception</a:t>
            </a:r>
            <a:endParaRPr lang="en-IE" sz="800" dirty="0">
              <a:solidFill>
                <a:schemeClr val="tx1"/>
              </a:solidFill>
            </a:endParaRPr>
          </a:p>
        </p:txBody>
      </p:sp>
      <p:sp>
        <p:nvSpPr>
          <p:cNvPr id="98" name="Date Placeholder 3">
            <a:extLst>
              <a:ext uri="{FF2B5EF4-FFF2-40B4-BE49-F238E27FC236}">
                <a16:creationId xmlns:a16="http://schemas.microsoft.com/office/drawing/2014/main" id="{01A6EC9B-7071-483F-B9DA-C8E6918CB2B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987F7BC9-5EBB-4D76-B3B4-D97C59F8364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53195D-7692-4D13-A17C-86933FE1F838}"/>
              </a:ext>
            </a:extLst>
          </p:cNvPr>
          <p:cNvSpPr txBox="1"/>
          <p:nvPr/>
        </p:nvSpPr>
        <p:spPr>
          <a:xfrm>
            <a:off x="8222039" y="5337971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Left Brace 101">
            <a:extLst>
              <a:ext uri="{FF2B5EF4-FFF2-40B4-BE49-F238E27FC236}">
                <a16:creationId xmlns:a16="http://schemas.microsoft.com/office/drawing/2014/main" id="{64855B63-4A80-4A04-AC6A-181076D14B31}"/>
              </a:ext>
            </a:extLst>
          </p:cNvPr>
          <p:cNvSpPr/>
          <p:nvPr/>
        </p:nvSpPr>
        <p:spPr bwMode="auto">
          <a:xfrm>
            <a:off x="613553" y="342929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62CCF9-50F4-43BF-9CB1-DA29D5C4A567}"/>
              </a:ext>
            </a:extLst>
          </p:cNvPr>
          <p:cNvSpPr txBox="1"/>
          <p:nvPr/>
        </p:nvSpPr>
        <p:spPr>
          <a:xfrm rot="16200000">
            <a:off x="250133" y="388414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2D2A4A7-2B1C-4B5B-8813-284AD5E28478}"/>
              </a:ext>
            </a:extLst>
          </p:cNvPr>
          <p:cNvSpPr/>
          <p:nvPr/>
        </p:nvSpPr>
        <p:spPr bwMode="auto">
          <a:xfrm>
            <a:off x="605381" y="4731708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4B18EE9-DCB9-4BCA-A81B-1D90BCC2C063}"/>
              </a:ext>
            </a:extLst>
          </p:cNvPr>
          <p:cNvSpPr txBox="1"/>
          <p:nvPr/>
        </p:nvSpPr>
        <p:spPr>
          <a:xfrm rot="16200000">
            <a:off x="250133" y="502459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97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900" dirty="0">
                <a:solidFill>
                  <a:schemeClr val="tx1"/>
                </a:solidFill>
              </a:rPr>
              <a:t>Need for extending this framework to the downlink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802.11ax SRP does not extend its operation to the downlink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Two major missed opportunities: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In contrast to the uplink, APs cannot </a:t>
            </a:r>
            <a:r>
              <a:rPr lang="en-US" sz="1800" dirty="0">
                <a:cs typeface="Times New Roman"/>
              </a:rPr>
              <a:t>altruistically—but coordinately—‘share’ a downlink TXOP with other inter-BSS devices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/>
              </a:rPr>
              <a:t>This results in wasted spatial reuse opportunities</a:t>
            </a:r>
            <a:endParaRPr lang="en-US" altLang="ko-KR" sz="16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More importantly, we cannot provide a straightforward extension for downlink coordinated beamforming/null steering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endParaRPr lang="en-US" sz="1800" dirty="0">
              <a:cs typeface="Times New Roman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In the following, we propose a downlink SRP framework to address both shortcomings, with the core objective of enabling downlink coordinated beamforming/null steering operations in 802.11be</a:t>
            </a:r>
            <a:endParaRPr lang="en-US" altLang="ko-KR" dirty="0">
              <a:cs typeface="Times New Roman"/>
            </a:endParaRPr>
          </a:p>
          <a:p>
            <a:pPr marL="457200" lvl="1" indent="0" algn="just">
              <a:spcAft>
                <a:spcPts val="600"/>
              </a:spcAft>
            </a:pPr>
            <a:endParaRPr lang="en-US" sz="1800" dirty="0">
              <a:cs typeface="Times New Roman"/>
            </a:endParaRPr>
          </a:p>
        </p:txBody>
      </p:sp>
      <p:sp>
        <p:nvSpPr>
          <p:cNvPr id="52" name="Arrow: Up 51">
            <a:extLst>
              <a:ext uri="{FF2B5EF4-FFF2-40B4-BE49-F238E27FC236}">
                <a16:creationId xmlns:a16="http://schemas.microsoft.com/office/drawing/2014/main" id="{B94B4FF5-8E03-4DDB-8D22-C69FF4E7A963}"/>
              </a:ext>
            </a:extLst>
          </p:cNvPr>
          <p:cNvSpPr/>
          <p:nvPr/>
        </p:nvSpPr>
        <p:spPr>
          <a:xfrm rot="10800000">
            <a:off x="838200" y="2895600"/>
            <a:ext cx="382555" cy="2113612"/>
          </a:xfrm>
          <a:prstGeom prst="upArrow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B9B26C3-E0F7-4112-B2A7-B5E694402A9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945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001000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0" dirty="0"/>
              <a:t>The proposed protocol builds on—is protected by—an enhanced MU-RTS/CTS frame exchange, and consists of two phases:</a:t>
            </a: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Phase 1: </a:t>
            </a:r>
            <a:r>
              <a:rPr lang="en-GB" sz="1800" b="0" dirty="0"/>
              <a:t>Improved MU-RTS to flag a downlink spatial reuse opportunity (SRO)</a:t>
            </a:r>
            <a:endParaRPr lang="en-IE" sz="1800" dirty="0"/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GB" sz="1600" dirty="0">
                <a:cs typeface="Times New Roman"/>
              </a:rPr>
              <a:t>Enhanced MU-RTS informs inter-BSS devices about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upcoming downlink SRO, and 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</a:t>
            </a:r>
            <a:r>
              <a:rPr lang="en-US" sz="1400" dirty="0">
                <a:cs typeface="Times New Roman"/>
              </a:rPr>
              <a:t>acceptable interference level </a:t>
            </a:r>
            <a:r>
              <a:rPr lang="en-GB" sz="1400" kern="1200" dirty="0">
                <a:latin typeface="Times New Roman" pitchFamily="16" charset="0"/>
              </a:rPr>
              <a:t>towards data-receiving STAs addressed by the MU-RTS</a:t>
            </a: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ko-KR" sz="1800" dirty="0"/>
              <a:t>Phase 2: </a:t>
            </a:r>
            <a:r>
              <a:rPr lang="en-GB" altLang="ko-KR" sz="1800" b="0" dirty="0"/>
              <a:t>New channel access rules for inter-BSS devices 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GB" sz="1600" dirty="0">
                <a:cs typeface="Times New Roman"/>
              </a:rPr>
              <a:t>Upon reception of the enhanced MU-RTS frame, announcing a potential downlink SRO, inter-BSS devices do </a:t>
            </a:r>
            <a:r>
              <a:rPr lang="en-US" sz="1600" dirty="0">
                <a:cs typeface="Times New Roman"/>
              </a:rPr>
              <a:t>not immediately update their NAV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Instead, inter-BSS devices </a:t>
            </a:r>
            <a:r>
              <a:rPr lang="en-GB" sz="1600" dirty="0">
                <a:cs typeface="Times New Roman"/>
              </a:rPr>
              <a:t>identify channel access opportunities, where they need to adjust their transmission power based on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maximum tolerable level of interference specified by the MU-RTS frame, and 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aggregate received power level (RPL) measured during the CTS response/s</a:t>
            </a:r>
            <a:endParaRPr lang="en-US" sz="1800" dirty="0">
              <a:cs typeface="Times New Roman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2D6155D-3AEF-4813-B96B-922C040CD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Enabling spatial reuse during downlink transmissions 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8EE5C32-7FAC-42AB-8832-477BBD99170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315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Example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B48920-8E25-485B-B59F-BA872FBB9592}"/>
              </a:ext>
            </a:extLst>
          </p:cNvPr>
          <p:cNvGrpSpPr>
            <a:grpSpLocks noChangeAspect="1"/>
          </p:cNvGrpSpPr>
          <p:nvPr/>
        </p:nvGrpSpPr>
        <p:grpSpPr>
          <a:xfrm>
            <a:off x="228842" y="1888068"/>
            <a:ext cx="2340656" cy="2586113"/>
            <a:chOff x="344629" y="290238"/>
            <a:chExt cx="6625772" cy="710311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69AC334-04F0-4E6E-9ABB-A1852A254FA8}"/>
                </a:ext>
              </a:extLst>
            </p:cNvPr>
            <p:cNvGrpSpPr/>
            <p:nvPr/>
          </p:nvGrpSpPr>
          <p:grpSpPr>
            <a:xfrm>
              <a:off x="344629" y="290238"/>
              <a:ext cx="6625772" cy="7103117"/>
              <a:chOff x="344629" y="290238"/>
              <a:chExt cx="6625772" cy="7103117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EAD8BAA-5444-4104-A9D9-49A22FDEE4C6}"/>
                  </a:ext>
                </a:extLst>
              </p:cNvPr>
              <p:cNvGrpSpPr/>
              <p:nvPr/>
            </p:nvGrpSpPr>
            <p:grpSpPr>
              <a:xfrm>
                <a:off x="344629" y="290238"/>
                <a:ext cx="6625772" cy="7103117"/>
                <a:chOff x="344629" y="290238"/>
                <a:chExt cx="6625772" cy="7103117"/>
              </a:xfrm>
            </p:grpSpPr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E308CA01-CB4B-46E0-8F4A-0F69CDBBEC75}"/>
                    </a:ext>
                  </a:extLst>
                </p:cNvPr>
                <p:cNvSpPr/>
                <p:nvPr/>
              </p:nvSpPr>
              <p:spPr>
                <a:xfrm>
                  <a:off x="1540568" y="290238"/>
                  <a:ext cx="5429833" cy="5216292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30A2D970-077A-47C7-AE73-96361735FE83}"/>
                    </a:ext>
                  </a:extLst>
                </p:cNvPr>
                <p:cNvSpPr/>
                <p:nvPr/>
              </p:nvSpPr>
              <p:spPr>
                <a:xfrm>
                  <a:off x="344629" y="1301138"/>
                  <a:ext cx="5340951" cy="53749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CA006C78-9753-46E5-8667-1297BE51EA0C}"/>
                    </a:ext>
                  </a:extLst>
                </p:cNvPr>
                <p:cNvSpPr txBox="1"/>
                <p:nvPr/>
              </p:nvSpPr>
              <p:spPr>
                <a:xfrm>
                  <a:off x="909522" y="6707709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AP2 [BSS2]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27C9C959-2616-4941-B204-FC579BA15C4C}"/>
                    </a:ext>
                  </a:extLst>
                </p:cNvPr>
                <p:cNvSpPr txBox="1"/>
                <p:nvPr/>
              </p:nvSpPr>
              <p:spPr>
                <a:xfrm>
                  <a:off x="2192099" y="4136452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AP1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40" name="Graphic 39">
                  <a:extLst>
                    <a:ext uri="{FF2B5EF4-FFF2-40B4-BE49-F238E27FC236}">
                      <a16:creationId xmlns:a16="http://schemas.microsoft.com/office/drawing/2014/main" id="{030DBD3C-E2A7-4741-A3CD-A67F0B1392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1207" y="3400411"/>
                  <a:ext cx="1295930" cy="871915"/>
                </a:xfrm>
                <a:prstGeom prst="rect">
                  <a:avLst/>
                </a:prstGeom>
              </p:spPr>
            </p:pic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EAB4EAAA-5664-4147-9C87-F0906B09CABF}"/>
                    </a:ext>
                  </a:extLst>
                </p:cNvPr>
                <p:cNvGrpSpPr/>
                <p:nvPr/>
              </p:nvGrpSpPr>
              <p:grpSpPr>
                <a:xfrm>
                  <a:off x="3657326" y="2252702"/>
                  <a:ext cx="1295930" cy="910806"/>
                  <a:chOff x="3698340" y="2587582"/>
                  <a:chExt cx="1295930" cy="910806"/>
                </a:xfrm>
              </p:grpSpPr>
              <p:pic>
                <p:nvPicPr>
                  <p:cNvPr id="38" name="Graphic 37">
                    <a:extLst>
                      <a:ext uri="{FF2B5EF4-FFF2-40B4-BE49-F238E27FC236}">
                        <a16:creationId xmlns:a16="http://schemas.microsoft.com/office/drawing/2014/main" id="{D129980E-47A7-42B0-95D1-77ECE8DE3F2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duotone>
                      <a:srgbClr val="ED7D31">
                        <a:shade val="45000"/>
                        <a:satMod val="135000"/>
                      </a:srgbClr>
                      <a:prstClr val="white"/>
                    </a:duotone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98340" y="2626472"/>
                    <a:ext cx="1295930" cy="871916"/>
                  </a:xfrm>
                  <a:prstGeom prst="rect">
                    <a:avLst/>
                  </a:prstGeom>
                </p:spPr>
              </p:pic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D132D0F2-1588-41C9-9438-2CE9AA1A337C}"/>
                      </a:ext>
                    </a:extLst>
                  </p:cNvPr>
                  <p:cNvSpPr txBox="1"/>
                  <p:nvPr/>
                </p:nvSpPr>
                <p:spPr>
                  <a:xfrm>
                    <a:off x="3982849" y="2587582"/>
                    <a:ext cx="726913" cy="68564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</a:rPr>
                      <a:t>…</a:t>
                    </a:r>
                    <a:endParaRPr kumimoji="0" lang="en-IE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D7D31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endParaRPr>
                  </a:p>
                </p:txBody>
              </p:sp>
            </p:grp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B8A0C8C0-D7EC-403A-B92C-77EA6CA39BFB}"/>
                    </a:ext>
                  </a:extLst>
                </p:cNvPr>
                <p:cNvSpPr txBox="1"/>
                <p:nvPr/>
              </p:nvSpPr>
              <p:spPr>
                <a:xfrm>
                  <a:off x="3640242" y="1711692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AP2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8086022B-8B19-47BE-A199-FF8BA5155558}"/>
                    </a:ext>
                  </a:extLst>
                </p:cNvPr>
                <p:cNvSpPr/>
                <p:nvPr/>
              </p:nvSpPr>
              <p:spPr>
                <a:xfrm>
                  <a:off x="464539" y="6213503"/>
                  <a:ext cx="406615" cy="4340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992E454C-9DDA-4680-A35C-17DAF79996DF}"/>
                    </a:ext>
                  </a:extLst>
                </p:cNvPr>
                <p:cNvSpPr txBox="1"/>
                <p:nvPr/>
              </p:nvSpPr>
              <p:spPr>
                <a:xfrm>
                  <a:off x="899322" y="6019656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AP1 [BSS1]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EA6504D7-6B41-499D-A9FC-43DBDD849623}"/>
                    </a:ext>
                  </a:extLst>
                </p:cNvPr>
                <p:cNvSpPr/>
                <p:nvPr/>
              </p:nvSpPr>
              <p:spPr>
                <a:xfrm>
                  <a:off x="455616" y="6928958"/>
                  <a:ext cx="415537" cy="411309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B12315E-8228-43B5-8CB2-DEA545EC85C2}"/>
                  </a:ext>
                </a:extLst>
              </p:cNvPr>
              <p:cNvSpPr txBox="1"/>
              <p:nvPr/>
            </p:nvSpPr>
            <p:spPr>
              <a:xfrm>
                <a:off x="3255257" y="5297722"/>
                <a:ext cx="1888580" cy="7608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STA 11</a:t>
                </a:r>
                <a:endParaRPr kumimoji="0" lang="en-I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5" name="Graphic 24">
                <a:extLst>
                  <a:ext uri="{FF2B5EF4-FFF2-40B4-BE49-F238E27FC236}">
                    <a16:creationId xmlns:a16="http://schemas.microsoft.com/office/drawing/2014/main" id="{865EA0F5-E874-472A-A81B-6D5D44C77F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duotone>
                  <a:srgbClr val="ED7D31">
                    <a:shade val="45000"/>
                    <a:satMod val="135000"/>
                  </a:srgbClr>
                  <a:prstClr val="white"/>
                </a:duotone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72920" y="2264308"/>
                <a:ext cx="295693" cy="537633"/>
              </a:xfrm>
              <a:prstGeom prst="rect">
                <a:avLst/>
              </a:prstGeom>
            </p:spPr>
          </p:pic>
          <p:pic>
            <p:nvPicPr>
              <p:cNvPr id="27" name="Graphic 26">
                <a:extLst>
                  <a:ext uri="{FF2B5EF4-FFF2-40B4-BE49-F238E27FC236}">
                    <a16:creationId xmlns:a16="http://schemas.microsoft.com/office/drawing/2014/main" id="{9B25713B-D5F3-463B-9DF7-A83F424FF7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080883" y="4894705"/>
                <a:ext cx="330850" cy="537632"/>
              </a:xfrm>
              <a:prstGeom prst="rect">
                <a:avLst/>
              </a:prstGeom>
            </p:spPr>
          </p:pic>
        </p:grp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8EB4BE2B-4392-4A62-B91E-9EAEE24D98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rgbClr val="ED7D31">
                  <a:shade val="45000"/>
                  <a:satMod val="135000"/>
                </a:srgbClr>
                <a:prstClr val="white"/>
              </a:duotone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8402" y="3965615"/>
              <a:ext cx="330850" cy="53763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EF631A4-D0B9-4C23-A244-2FE726C67F02}"/>
                </a:ext>
              </a:extLst>
            </p:cNvPr>
            <p:cNvSpPr txBox="1"/>
            <p:nvPr/>
          </p:nvSpPr>
          <p:spPr>
            <a:xfrm>
              <a:off x="4524472" y="3439435"/>
              <a:ext cx="1365840" cy="507211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STA 22</a:t>
              </a:r>
              <a:endParaRPr kumimoji="0" lang="en-I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155" name="Rectangle 154">
            <a:extLst>
              <a:ext uri="{FF2B5EF4-FFF2-40B4-BE49-F238E27FC236}">
                <a16:creationId xmlns:a16="http://schemas.microsoft.com/office/drawing/2014/main" id="{CF11C8A9-5EA3-420C-82C2-28F4CE74D056}"/>
              </a:ext>
            </a:extLst>
          </p:cNvPr>
          <p:cNvSpPr/>
          <p:nvPr/>
        </p:nvSpPr>
        <p:spPr>
          <a:xfrm>
            <a:off x="2879231" y="2275568"/>
            <a:ext cx="485868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Donor AP1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27B23497-6864-4C5F-B4C4-C995D1D2FCB2}"/>
              </a:ext>
            </a:extLst>
          </p:cNvPr>
          <p:cNvSpPr/>
          <p:nvPr/>
        </p:nvSpPr>
        <p:spPr>
          <a:xfrm>
            <a:off x="3336695" y="2312529"/>
            <a:ext cx="593769" cy="218824"/>
          </a:xfrm>
          <a:prstGeom prst="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MU-RTS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57" name="Left Brace 156">
            <a:extLst>
              <a:ext uri="{FF2B5EF4-FFF2-40B4-BE49-F238E27FC236}">
                <a16:creationId xmlns:a16="http://schemas.microsoft.com/office/drawing/2014/main" id="{D66F8FD9-3E07-4088-A339-55E72D92EA5B}"/>
              </a:ext>
            </a:extLst>
          </p:cNvPr>
          <p:cNvSpPr/>
          <p:nvPr/>
        </p:nvSpPr>
        <p:spPr>
          <a:xfrm rot="5400000">
            <a:off x="3583091" y="1859843"/>
            <a:ext cx="95688" cy="680214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5A4C99B4-68B8-4EE3-BC2F-87A48764AF88}"/>
              </a:ext>
            </a:extLst>
          </p:cNvPr>
          <p:cNvSpPr txBox="1"/>
          <p:nvPr/>
        </p:nvSpPr>
        <p:spPr>
          <a:xfrm>
            <a:off x="3196652" y="1901194"/>
            <a:ext cx="891147" cy="299295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159" name="Left Brace 158">
            <a:extLst>
              <a:ext uri="{FF2B5EF4-FFF2-40B4-BE49-F238E27FC236}">
                <a16:creationId xmlns:a16="http://schemas.microsoft.com/office/drawing/2014/main" id="{4F51AB03-AFC6-4269-86A4-1EF6A331F210}"/>
              </a:ext>
            </a:extLst>
          </p:cNvPr>
          <p:cNvSpPr/>
          <p:nvPr/>
        </p:nvSpPr>
        <p:spPr>
          <a:xfrm rot="5400000">
            <a:off x="4420403" y="1792032"/>
            <a:ext cx="93145" cy="813298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60" name="Left Brace 159">
            <a:extLst>
              <a:ext uri="{FF2B5EF4-FFF2-40B4-BE49-F238E27FC236}">
                <a16:creationId xmlns:a16="http://schemas.microsoft.com/office/drawing/2014/main" id="{4616373A-9B45-4E48-BD1C-98B063755617}"/>
              </a:ext>
            </a:extLst>
          </p:cNvPr>
          <p:cNvSpPr/>
          <p:nvPr/>
        </p:nvSpPr>
        <p:spPr>
          <a:xfrm rot="5400000">
            <a:off x="6880324" y="210424"/>
            <a:ext cx="93148" cy="3976513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0E268170-6244-4E1F-8343-B9FB07492DB0}"/>
              </a:ext>
            </a:extLst>
          </p:cNvPr>
          <p:cNvSpPr txBox="1"/>
          <p:nvPr/>
        </p:nvSpPr>
        <p:spPr>
          <a:xfrm>
            <a:off x="6391349" y="1893573"/>
            <a:ext cx="1237052" cy="299295"/>
          </a:xfrm>
          <a:prstGeom prst="rect">
            <a:avLst/>
          </a:prstGeom>
          <a:noFill/>
        </p:spPr>
        <p:txBody>
          <a:bodyPr wrap="none" lIns="72000" tIns="72000" rIns="72000" bIns="72000" rtlCol="0">
            <a:spAutoFit/>
          </a:bodyPr>
          <a:lstStyle/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000" b="1" dirty="0">
                <a:solidFill>
                  <a:schemeClr val="tx2"/>
                </a:solidFill>
                <a:latin typeface="+mn-lt"/>
              </a:rPr>
              <a:t>Transmission Phase</a:t>
            </a:r>
            <a:endParaRPr lang="en-IE" sz="1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32A2161E-65F0-48AE-91AA-6FD473FB1B4F}"/>
              </a:ext>
            </a:extLst>
          </p:cNvPr>
          <p:cNvSpPr/>
          <p:nvPr/>
        </p:nvSpPr>
        <p:spPr>
          <a:xfrm>
            <a:off x="2819400" y="2568365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11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274723F0-3D27-4351-BF38-30BAE5CADED0}"/>
              </a:ext>
            </a:extLst>
          </p:cNvPr>
          <p:cNvSpPr/>
          <p:nvPr/>
        </p:nvSpPr>
        <p:spPr>
          <a:xfrm>
            <a:off x="2819400" y="3989261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22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34A2976-4248-4BE1-BB5D-27BC45CC2352}"/>
              </a:ext>
            </a:extLst>
          </p:cNvPr>
          <p:cNvSpPr/>
          <p:nvPr/>
        </p:nvSpPr>
        <p:spPr>
          <a:xfrm>
            <a:off x="4060405" y="2592178"/>
            <a:ext cx="813298" cy="2018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8BF0066-851D-40BA-B56F-036BF9D6DCC2}"/>
              </a:ext>
            </a:extLst>
          </p:cNvPr>
          <p:cNvSpPr/>
          <p:nvPr/>
        </p:nvSpPr>
        <p:spPr>
          <a:xfrm>
            <a:off x="4944892" y="2312794"/>
            <a:ext cx="343710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AD910AA9-6387-49FB-A745-B2235EEC687F}"/>
              </a:ext>
            </a:extLst>
          </p:cNvPr>
          <p:cNvSpPr/>
          <p:nvPr/>
        </p:nvSpPr>
        <p:spPr>
          <a:xfrm>
            <a:off x="4944892" y="2587892"/>
            <a:ext cx="3437107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AP1)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8A31982D-7ABB-49C8-B40F-1DEFFB7FD858}"/>
              </a:ext>
            </a:extLst>
          </p:cNvPr>
          <p:cNvSpPr/>
          <p:nvPr/>
        </p:nvSpPr>
        <p:spPr>
          <a:xfrm>
            <a:off x="4938648" y="4123470"/>
            <a:ext cx="3976510" cy="179587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NAV set upon evaluating new channel access conditions. No channel access allowed</a:t>
            </a:r>
            <a:endParaRPr lang="en-IE" sz="800" b="1" dirty="0">
              <a:solidFill>
                <a:schemeClr val="accent6">
                  <a:lumMod val="50000"/>
                </a:schemeClr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7B5D1BF4-4466-4B60-A04C-2807F26F86B0}"/>
              </a:ext>
            </a:extLst>
          </p:cNvPr>
          <p:cNvSpPr/>
          <p:nvPr/>
        </p:nvSpPr>
        <p:spPr>
          <a:xfrm>
            <a:off x="2819400" y="3437670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AP2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3E5C583A-CAC7-4304-AC67-761B47CA22E6}"/>
              </a:ext>
            </a:extLst>
          </p:cNvPr>
          <p:cNvSpPr/>
          <p:nvPr/>
        </p:nvSpPr>
        <p:spPr>
          <a:xfrm>
            <a:off x="2819400" y="3704929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3" name="Arrow: Up 172">
            <a:extLst>
              <a:ext uri="{FF2B5EF4-FFF2-40B4-BE49-F238E27FC236}">
                <a16:creationId xmlns:a16="http://schemas.microsoft.com/office/drawing/2014/main" id="{6A955C34-DA17-4723-9DB4-BD6060D64457}"/>
              </a:ext>
            </a:extLst>
          </p:cNvPr>
          <p:cNvSpPr/>
          <p:nvPr/>
        </p:nvSpPr>
        <p:spPr>
          <a:xfrm rot="10800000">
            <a:off x="3523241" y="2590482"/>
            <a:ext cx="243726" cy="864927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56EF27B9-32C6-402F-986B-448286942E41}"/>
              </a:ext>
            </a:extLst>
          </p:cNvPr>
          <p:cNvSpPr/>
          <p:nvPr/>
        </p:nvSpPr>
        <p:spPr>
          <a:xfrm>
            <a:off x="3276600" y="3501143"/>
            <a:ext cx="694970" cy="791763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spatial reuse opportunity advertised</a:t>
            </a:r>
            <a:endParaRPr lang="en-IE" sz="9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C69C5C12-4B13-4D62-AAE9-7F8602B2EEC4}"/>
              </a:ext>
            </a:extLst>
          </p:cNvPr>
          <p:cNvSpPr txBox="1"/>
          <p:nvPr/>
        </p:nvSpPr>
        <p:spPr>
          <a:xfrm>
            <a:off x="8666471" y="4344260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3FE4B94F-F65D-4ED6-AF89-CEE74B070A5B}"/>
              </a:ext>
            </a:extLst>
          </p:cNvPr>
          <p:cNvSpPr/>
          <p:nvPr/>
        </p:nvSpPr>
        <p:spPr>
          <a:xfrm>
            <a:off x="5050035" y="3799726"/>
            <a:ext cx="61697" cy="2365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20F65A64-DB6E-4F17-81AB-19B667A664AA}"/>
              </a:ext>
            </a:extLst>
          </p:cNvPr>
          <p:cNvSpPr/>
          <p:nvPr/>
        </p:nvSpPr>
        <p:spPr>
          <a:xfrm>
            <a:off x="5050035" y="3504187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CE4C31CC-753E-42EC-B36D-EB68B96759C6}"/>
              </a:ext>
            </a:extLst>
          </p:cNvPr>
          <p:cNvSpPr/>
          <p:nvPr/>
        </p:nvSpPr>
        <p:spPr>
          <a:xfrm>
            <a:off x="5107744" y="3504183"/>
            <a:ext cx="6169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6664DAA-3B92-4F39-94D0-159E982A3F58}"/>
              </a:ext>
            </a:extLst>
          </p:cNvPr>
          <p:cNvSpPr/>
          <p:nvPr/>
        </p:nvSpPr>
        <p:spPr>
          <a:xfrm>
            <a:off x="4076700" y="3004325"/>
            <a:ext cx="967602" cy="37664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and STA 21 start contention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6E6F16FE-2100-49DE-8CB1-CC3E4A926390}"/>
              </a:ext>
            </a:extLst>
          </p:cNvPr>
          <p:cNvSpPr/>
          <p:nvPr/>
        </p:nvSpPr>
        <p:spPr>
          <a:xfrm>
            <a:off x="5164611" y="3504693"/>
            <a:ext cx="2696811" cy="2356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 (constrained TX power) 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172A531C-B790-469C-92A4-4F302AFE0C27}"/>
              </a:ext>
            </a:extLst>
          </p:cNvPr>
          <p:cNvSpPr/>
          <p:nvPr/>
        </p:nvSpPr>
        <p:spPr>
          <a:xfrm>
            <a:off x="5172589" y="3797382"/>
            <a:ext cx="269464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A7A00CD1-F633-492D-8210-467264EB3920}"/>
              </a:ext>
            </a:extLst>
          </p:cNvPr>
          <p:cNvSpPr/>
          <p:nvPr/>
        </p:nvSpPr>
        <p:spPr>
          <a:xfrm>
            <a:off x="8458201" y="2607020"/>
            <a:ext cx="45695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38DE7CC-4DE7-420F-A7D1-9F9B177DA0B5}"/>
              </a:ext>
            </a:extLst>
          </p:cNvPr>
          <p:cNvSpPr/>
          <p:nvPr/>
        </p:nvSpPr>
        <p:spPr>
          <a:xfrm>
            <a:off x="8458200" y="2318334"/>
            <a:ext cx="456957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2AC42E15-B92A-4FEC-815F-7D4414726A2C}"/>
              </a:ext>
            </a:extLst>
          </p:cNvPr>
          <p:cNvSpPr/>
          <p:nvPr/>
        </p:nvSpPr>
        <p:spPr>
          <a:xfrm>
            <a:off x="7928086" y="3794823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1980B52C-D419-4C43-BAC9-9FE1F637379A}"/>
              </a:ext>
            </a:extLst>
          </p:cNvPr>
          <p:cNvSpPr/>
          <p:nvPr/>
        </p:nvSpPr>
        <p:spPr>
          <a:xfrm>
            <a:off x="7923961" y="3503722"/>
            <a:ext cx="456957" cy="233710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1D3B7262-95AB-49DF-B471-69E3BDEB4D40}"/>
                  </a:ext>
                </a:extLst>
              </p:cNvPr>
              <p:cNvSpPr/>
              <p:nvPr/>
            </p:nvSpPr>
            <p:spPr>
              <a:xfrm>
                <a:off x="609600" y="4648200"/>
                <a:ext cx="8229600" cy="2215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7800" indent="-177800" algn="just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chemeClr val="tx2"/>
                    </a:solidFill>
                  </a:rPr>
                  <a:t>Received power level (</a:t>
                </a:r>
                <a:r>
                  <a:rPr lang="en-GB" sz="1400" dirty="0">
                    <a:solidFill>
                      <a:srgbClr val="000000"/>
                    </a:solidFill>
                    <a:latin typeface="+mn-lt"/>
                    <a:ea typeface="+mn-ea"/>
                  </a:rPr>
                  <a:t>RPL) measurements over CTS allow inter-BSS devices to </a:t>
                </a:r>
              </a:p>
              <a:p>
                <a:pPr marL="449263" lvl="1" indent="-180975" algn="just">
                  <a:buFont typeface="+mj-lt"/>
                  <a:buAutoNum type="alphaLcParenR"/>
                </a:pP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obtain up-to-date estimates of the potential interference towards downlink data-recipient STAs, and </a:t>
                </a:r>
              </a:p>
              <a:p>
                <a:pPr marL="449263" lvl="1" indent="-180975" algn="just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identify channel access opportunities</a:t>
                </a:r>
              </a:p>
              <a:p>
                <a:pPr marL="177800" indent="-177800" algn="just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rgbClr val="000000"/>
                    </a:solidFill>
                  </a:rPr>
                  <a:t>To identify channel access opportunities, inter-BSS devices must constrain their maximum TX power according to such RPL measurements</a:t>
                </a:r>
              </a:p>
              <a:p>
                <a:pPr marL="449263" lvl="1" indent="-192088" algn="just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GB" sz="1200" dirty="0">
                    <a:solidFill>
                      <a:srgbClr val="000000"/>
                    </a:solidFill>
                  </a:rPr>
                  <a:t>Max TX power [dBm] </a:t>
                </a:r>
                <a14:m>
                  <m:oMath xmlns:m="http://schemas.openxmlformats.org/officeDocument/2006/math">
                    <m:r>
                      <a:rPr lang="en-GB" sz="12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sz="1200" dirty="0">
                    <a:solidFill>
                      <a:srgbClr val="000000"/>
                    </a:solidFill>
                  </a:rPr>
                  <a:t> SRP</a:t>
                </a:r>
                <a:r>
                  <a:rPr lang="en-GB" sz="1200" baseline="-25000" dirty="0">
                    <a:solidFill>
                      <a:srgbClr val="000000"/>
                    </a:solidFill>
                  </a:rPr>
                  <a:t>DL</a:t>
                </a:r>
                <a:r>
                  <a:rPr lang="en-GB" sz="1200" dirty="0">
                    <a:solidFill>
                      <a:srgbClr val="000000"/>
                    </a:solidFill>
                  </a:rPr>
                  <a:t> – RPL [dBm], where SRP</a:t>
                </a:r>
                <a:r>
                  <a:rPr lang="en-GB" sz="1200" baseline="-25000" dirty="0">
                    <a:solidFill>
                      <a:srgbClr val="000000"/>
                    </a:solidFill>
                  </a:rPr>
                  <a:t>DL</a:t>
                </a: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 was provided in the MU-RTS</a:t>
                </a:r>
              </a:p>
              <a:p>
                <a:pPr marL="177800" lvl="1" indent="-177800" algn="just"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rgbClr val="000000"/>
                    </a:solidFill>
                    <a:latin typeface="+mn-lt"/>
                    <a:ea typeface="+mn-ea"/>
                  </a:rPr>
                  <a:t>In this example, 1) AP2 and STA 21 identify a spatial reuse opportunity, and 2) AP2 gains channel access first</a:t>
                </a:r>
              </a:p>
              <a:p>
                <a:pPr marL="552450" lvl="1" indent="-192088" algn="just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en-IE" sz="12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IE" sz="14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mc:Choice>
        <mc:Fallback xmlns=""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1D3B7262-95AB-49DF-B471-69E3BDEB4D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648200"/>
                <a:ext cx="8229600" cy="2215991"/>
              </a:xfrm>
              <a:prstGeom prst="rect">
                <a:avLst/>
              </a:prstGeom>
              <a:blipFill>
                <a:blip r:embed="rId7"/>
                <a:stretch>
                  <a:fillRect l="-74" t="-551" r="-222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2" name="Straight Arrow Connector 191">
            <a:extLst>
              <a:ext uri="{FF2B5EF4-FFF2-40B4-BE49-F238E27FC236}">
                <a16:creationId xmlns:a16="http://schemas.microsoft.com/office/drawing/2014/main" id="{4E5C310B-5D7E-4ADC-82EB-3017FE35AA67}"/>
              </a:ext>
            </a:extLst>
          </p:cNvPr>
          <p:cNvCxnSpPr>
            <a:cxnSpLocks/>
            <a:stCxn id="182" idx="3"/>
            <a:endCxn id="180" idx="1"/>
          </p:cNvCxnSpPr>
          <p:nvPr/>
        </p:nvCxnSpPr>
        <p:spPr bwMode="auto">
          <a:xfrm>
            <a:off x="5044302" y="3192650"/>
            <a:ext cx="5733" cy="4300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F1C5DC4E-9BBA-4B3D-97D3-E2C3F2DD82BB}"/>
              </a:ext>
            </a:extLst>
          </p:cNvPr>
          <p:cNvCxnSpPr>
            <a:cxnSpLocks/>
            <a:stCxn id="182" idx="3"/>
            <a:endCxn id="178" idx="1"/>
          </p:cNvCxnSpPr>
          <p:nvPr/>
        </p:nvCxnSpPr>
        <p:spPr bwMode="auto">
          <a:xfrm>
            <a:off x="5044302" y="3192650"/>
            <a:ext cx="5733" cy="725345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6" name="Rectangle 195">
            <a:extLst>
              <a:ext uri="{FF2B5EF4-FFF2-40B4-BE49-F238E27FC236}">
                <a16:creationId xmlns:a16="http://schemas.microsoft.com/office/drawing/2014/main" id="{1139A4F7-9DD1-4998-B83D-8D05D6AA2C18}"/>
              </a:ext>
            </a:extLst>
          </p:cNvPr>
          <p:cNvSpPr/>
          <p:nvPr/>
        </p:nvSpPr>
        <p:spPr>
          <a:xfrm>
            <a:off x="5164611" y="3010896"/>
            <a:ext cx="839494" cy="370078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gains channel access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2CC932DB-D695-4C30-835F-538DE2C3C021}"/>
              </a:ext>
            </a:extLst>
          </p:cNvPr>
          <p:cNvCxnSpPr>
            <a:cxnSpLocks/>
            <a:stCxn id="196" idx="1"/>
            <a:endCxn id="183" idx="1"/>
          </p:cNvCxnSpPr>
          <p:nvPr/>
        </p:nvCxnSpPr>
        <p:spPr bwMode="auto">
          <a:xfrm>
            <a:off x="5164611" y="3195935"/>
            <a:ext cx="0" cy="42659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6" name="TextBox 215">
            <a:extLst>
              <a:ext uri="{FF2B5EF4-FFF2-40B4-BE49-F238E27FC236}">
                <a16:creationId xmlns:a16="http://schemas.microsoft.com/office/drawing/2014/main" id="{1909DAB2-C164-4E0E-9F20-09E6E74A6BA0}"/>
              </a:ext>
            </a:extLst>
          </p:cNvPr>
          <p:cNvSpPr txBox="1"/>
          <p:nvPr/>
        </p:nvSpPr>
        <p:spPr>
          <a:xfrm>
            <a:off x="962342" y="2982669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…</a:t>
            </a:r>
            <a:endParaRPr kumimoji="0" lang="en-IE" sz="1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E1D898F8-4F39-45D7-96EB-6C265CAF3E83}"/>
              </a:ext>
            </a:extLst>
          </p:cNvPr>
          <p:cNvSpPr/>
          <p:nvPr/>
        </p:nvSpPr>
        <p:spPr>
          <a:xfrm>
            <a:off x="5115650" y="3799726"/>
            <a:ext cx="56939" cy="2356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3C4C4503-FF40-41A5-980D-CCDE6CA69BAD}"/>
              </a:ext>
            </a:extLst>
          </p:cNvPr>
          <p:cNvCxnSpPr>
            <a:cxnSpLocks/>
          </p:cNvCxnSpPr>
          <p:nvPr/>
        </p:nvCxnSpPr>
        <p:spPr>
          <a:xfrm>
            <a:off x="2895600" y="4397368"/>
            <a:ext cx="60198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Rectangle 174">
            <a:extLst>
              <a:ext uri="{FF2B5EF4-FFF2-40B4-BE49-F238E27FC236}">
                <a16:creationId xmlns:a16="http://schemas.microsoft.com/office/drawing/2014/main" id="{79D70C73-406A-419B-9980-97BE019AFA9A}"/>
              </a:ext>
            </a:extLst>
          </p:cNvPr>
          <p:cNvSpPr/>
          <p:nvPr/>
        </p:nvSpPr>
        <p:spPr>
          <a:xfrm>
            <a:off x="4060429" y="3503722"/>
            <a:ext cx="813299" cy="791765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RPL measurements to estimate the strength of the potential interference link</a:t>
            </a:r>
            <a:endParaRPr lang="en-IE" sz="8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4684C598-F0E7-4FAD-9FC6-4937D33999E8}"/>
              </a:ext>
            </a:extLst>
          </p:cNvPr>
          <p:cNvSpPr txBox="1"/>
          <p:nvPr/>
        </p:nvSpPr>
        <p:spPr>
          <a:xfrm>
            <a:off x="666564" y="2377018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21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8" name="Date Placeholder 3">
            <a:extLst>
              <a:ext uri="{FF2B5EF4-FFF2-40B4-BE49-F238E27FC236}">
                <a16:creationId xmlns:a16="http://schemas.microsoft.com/office/drawing/2014/main" id="{43AD7C44-8D95-4A52-8A96-2E386252379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0660105-0346-4DC0-962D-7AD3BE3FC963}"/>
              </a:ext>
            </a:extLst>
          </p:cNvPr>
          <p:cNvSpPr txBox="1"/>
          <p:nvPr/>
        </p:nvSpPr>
        <p:spPr>
          <a:xfrm>
            <a:off x="4019414" y="1895688"/>
            <a:ext cx="891147" cy="4531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2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sp>
        <p:nvSpPr>
          <p:cNvPr id="69" name="Left Brace 68">
            <a:extLst>
              <a:ext uri="{FF2B5EF4-FFF2-40B4-BE49-F238E27FC236}">
                <a16:creationId xmlns:a16="http://schemas.microsoft.com/office/drawing/2014/main" id="{B8E446E5-1696-417A-9D5C-0383031A6CEF}"/>
              </a:ext>
            </a:extLst>
          </p:cNvPr>
          <p:cNvSpPr/>
          <p:nvPr/>
        </p:nvSpPr>
        <p:spPr bwMode="auto">
          <a:xfrm>
            <a:off x="2786799" y="2193589"/>
            <a:ext cx="108801" cy="685364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38D52D5-05DF-412F-B1A2-875AF83CB8B8}"/>
              </a:ext>
            </a:extLst>
          </p:cNvPr>
          <p:cNvSpPr txBox="1"/>
          <p:nvPr/>
        </p:nvSpPr>
        <p:spPr>
          <a:xfrm rot="16200000">
            <a:off x="2436327" y="2373815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EDFBD24-BDB3-4742-814C-ED18D2FE4467}"/>
              </a:ext>
            </a:extLst>
          </p:cNvPr>
          <p:cNvSpPr txBox="1"/>
          <p:nvPr/>
        </p:nvSpPr>
        <p:spPr>
          <a:xfrm rot="16200000">
            <a:off x="2421117" y="374815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3" name="Left Brace 72">
            <a:extLst>
              <a:ext uri="{FF2B5EF4-FFF2-40B4-BE49-F238E27FC236}">
                <a16:creationId xmlns:a16="http://schemas.microsoft.com/office/drawing/2014/main" id="{B93B9569-FEA4-4FC3-8386-10979BC87955}"/>
              </a:ext>
            </a:extLst>
          </p:cNvPr>
          <p:cNvSpPr/>
          <p:nvPr/>
        </p:nvSpPr>
        <p:spPr bwMode="auto">
          <a:xfrm>
            <a:off x="2786869" y="3460480"/>
            <a:ext cx="104446" cy="875856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272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Benefits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/>
              <a:t>As a result of implementing the above protocol, a safe </a:t>
            </a:r>
            <a:r>
              <a:rPr lang="en-US" sz="1800" dirty="0"/>
              <a:t>downlink spatial reuse </a:t>
            </a:r>
            <a:r>
              <a:rPr lang="en-US" sz="1800" b="0" dirty="0"/>
              <a:t>is enabled, and simultaneously,</a:t>
            </a:r>
            <a:endParaRPr lang="en-IE" sz="1800" b="0" dirty="0"/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AP that sent the MU-RTS (AP1 in previous example) performs a successful downlink transmission with a </a:t>
            </a:r>
            <a:r>
              <a:rPr lang="en-US" sz="1600" b="1" dirty="0">
                <a:solidFill>
                  <a:schemeClr val="tx2"/>
                </a:solidFill>
                <a:cs typeface="Times New Roman"/>
              </a:rPr>
              <a:t>controlled acceptable interference level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inter-BSS APs/STAs that identified a spatial reuse opportunity (AP2 and STA 21 in the previous example) continue the countdown of an existing back-off procedure, and 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inter-BSS device that gains channel access first (AP2 in the previous example) performs a </a:t>
            </a:r>
            <a:r>
              <a:rPr lang="en-US" sz="1600" b="1" dirty="0">
                <a:cs typeface="Times New Roman"/>
              </a:rPr>
              <a:t>concurrent transmission 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/>
              </a:rPr>
              <a:t>as long as it satisfies the power constraint set by the donor AP (AP1 in the previous example)</a:t>
            </a:r>
            <a:endParaRPr lang="en-IE" sz="1600" dirty="0">
              <a:cs typeface="Times New Roman"/>
            </a:endParaRPr>
          </a:p>
          <a:p>
            <a:pPr marL="0" indent="0" algn="just">
              <a:spcAft>
                <a:spcPts val="600"/>
              </a:spcAft>
            </a:pPr>
            <a:endParaRPr lang="en-GB" sz="1800" b="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4686524-AF88-43C1-8384-CD398CA1A9D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747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Coordinated null steering enhancement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940084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50999"/>
            <a:ext cx="4805680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Downlink coordinated beamforming/null steering</a:t>
            </a:r>
            <a:r>
              <a:rPr lang="en-US" altLang="ko-KR" sz="1600" b="0" dirty="0">
                <a:cs typeface="Times New Roman"/>
              </a:rPr>
              <a:t>, as evaluated in e.g. [0772r1] and [1212r2], may be efficiently realized by combining the proposed downlink 802.11be SRP framework with </a:t>
            </a:r>
          </a:p>
          <a:p>
            <a:pPr marL="628650" lvl="1" indent="-2682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600" dirty="0">
                <a:cs typeface="Times New Roman"/>
              </a:rPr>
              <a:t>the e</a:t>
            </a:r>
            <a:r>
              <a:rPr lang="en-US" sz="1600" dirty="0">
                <a:cs typeface="Times New Roman"/>
              </a:rPr>
              <a:t>nhanced spatial reuse opportunity coordination, and </a:t>
            </a:r>
          </a:p>
          <a:p>
            <a:pPr marL="628650" lvl="1" indent="-268288" algn="just">
              <a:spcBef>
                <a:spcPts val="1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CSI acquisition phases</a:t>
            </a:r>
          </a:p>
          <a:p>
            <a:pPr marL="360362" lvl="1" indent="0" algn="just">
              <a:spcAft>
                <a:spcPts val="300"/>
              </a:spcAft>
            </a:pPr>
            <a:r>
              <a:rPr lang="en-US" sz="1600" dirty="0">
                <a:cs typeface="Times New Roman"/>
              </a:rPr>
              <a:t>presented in [1594r2] 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29148134-6AF6-47FE-83C2-5064DBC5EB50}"/>
              </a:ext>
            </a:extLst>
          </p:cNvPr>
          <p:cNvSpPr/>
          <p:nvPr/>
        </p:nvSpPr>
        <p:spPr>
          <a:xfrm>
            <a:off x="1203549" y="4539445"/>
            <a:ext cx="593769" cy="218824"/>
          </a:xfrm>
          <a:prstGeom prst="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MU-RTS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10" name="Left Brace 209">
            <a:extLst>
              <a:ext uri="{FF2B5EF4-FFF2-40B4-BE49-F238E27FC236}">
                <a16:creationId xmlns:a16="http://schemas.microsoft.com/office/drawing/2014/main" id="{72083A66-B74A-4384-9008-8FAFA9BE08B6}"/>
              </a:ext>
            </a:extLst>
          </p:cNvPr>
          <p:cNvSpPr/>
          <p:nvPr/>
        </p:nvSpPr>
        <p:spPr>
          <a:xfrm rot="5400000">
            <a:off x="1452589" y="4067166"/>
            <a:ext cx="95688" cy="680215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2" name="Left Brace 211">
            <a:extLst>
              <a:ext uri="{FF2B5EF4-FFF2-40B4-BE49-F238E27FC236}">
                <a16:creationId xmlns:a16="http://schemas.microsoft.com/office/drawing/2014/main" id="{B0571C58-1C95-412A-B0CE-F5C7E6F1F542}"/>
              </a:ext>
            </a:extLst>
          </p:cNvPr>
          <p:cNvSpPr/>
          <p:nvPr/>
        </p:nvSpPr>
        <p:spPr>
          <a:xfrm rot="5400000">
            <a:off x="2289785" y="4000624"/>
            <a:ext cx="93479" cy="813299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3" name="Left Brace 212">
            <a:extLst>
              <a:ext uri="{FF2B5EF4-FFF2-40B4-BE49-F238E27FC236}">
                <a16:creationId xmlns:a16="http://schemas.microsoft.com/office/drawing/2014/main" id="{6FB42A66-AB84-4E42-903A-C7CF7B7972CB}"/>
              </a:ext>
            </a:extLst>
          </p:cNvPr>
          <p:cNvSpPr/>
          <p:nvPr/>
        </p:nvSpPr>
        <p:spPr>
          <a:xfrm rot="5400000">
            <a:off x="6422330" y="2419017"/>
            <a:ext cx="79495" cy="3976513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DF339AC-2A1B-4647-902D-C72B9633B03B}"/>
              </a:ext>
            </a:extLst>
          </p:cNvPr>
          <p:cNvSpPr txBox="1"/>
          <p:nvPr/>
        </p:nvSpPr>
        <p:spPr>
          <a:xfrm>
            <a:off x="5705733" y="4131522"/>
            <a:ext cx="1483914" cy="299295"/>
          </a:xfrm>
          <a:prstGeom prst="rect">
            <a:avLst/>
          </a:prstGeom>
          <a:noFill/>
        </p:spPr>
        <p:txBody>
          <a:bodyPr wrap="none" lIns="72000" tIns="72000" rIns="72000" bIns="72000" rtlCol="0">
            <a:spAutoFit/>
          </a:bodyPr>
          <a:lstStyle/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000" b="1" dirty="0">
                <a:solidFill>
                  <a:schemeClr val="tx2"/>
                </a:solidFill>
                <a:latin typeface="+mn-lt"/>
              </a:rPr>
              <a:t>Data transmission phase</a:t>
            </a:r>
            <a:endParaRPr lang="en-IE" sz="1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4331D1FF-2851-4A32-B6D9-97DFF195ED11}"/>
              </a:ext>
            </a:extLst>
          </p:cNvPr>
          <p:cNvSpPr/>
          <p:nvPr/>
        </p:nvSpPr>
        <p:spPr>
          <a:xfrm>
            <a:off x="688897" y="4801253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11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A0AD6AAE-53B6-46F9-9D2A-F511549F1C5F}"/>
              </a:ext>
            </a:extLst>
          </p:cNvPr>
          <p:cNvSpPr/>
          <p:nvPr/>
        </p:nvSpPr>
        <p:spPr>
          <a:xfrm>
            <a:off x="688897" y="5918367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22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305FDAB7-0AD8-4065-8401-4DE3F71EE3C9}"/>
              </a:ext>
            </a:extLst>
          </p:cNvPr>
          <p:cNvSpPr/>
          <p:nvPr/>
        </p:nvSpPr>
        <p:spPr>
          <a:xfrm>
            <a:off x="1929902" y="4784992"/>
            <a:ext cx="813298" cy="2018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219" name="Straight Arrow Connector 218">
            <a:extLst>
              <a:ext uri="{FF2B5EF4-FFF2-40B4-BE49-F238E27FC236}">
                <a16:creationId xmlns:a16="http://schemas.microsoft.com/office/drawing/2014/main" id="{EB67A666-B18D-45D7-B9AC-62E3A4FBE1FC}"/>
              </a:ext>
            </a:extLst>
          </p:cNvPr>
          <p:cNvCxnSpPr>
            <a:cxnSpLocks/>
            <a:endCxn id="209" idx="1"/>
          </p:cNvCxnSpPr>
          <p:nvPr/>
        </p:nvCxnSpPr>
        <p:spPr>
          <a:xfrm>
            <a:off x="612697" y="4399304"/>
            <a:ext cx="590852" cy="249552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ectangle 219">
            <a:extLst>
              <a:ext uri="{FF2B5EF4-FFF2-40B4-BE49-F238E27FC236}">
                <a16:creationId xmlns:a16="http://schemas.microsoft.com/office/drawing/2014/main" id="{A4AED5EE-F94A-438F-B926-AE5A9F101070}"/>
              </a:ext>
            </a:extLst>
          </p:cNvPr>
          <p:cNvSpPr/>
          <p:nvPr/>
        </p:nvSpPr>
        <p:spPr>
          <a:xfrm>
            <a:off x="4481690" y="4529668"/>
            <a:ext cx="3440452" cy="222939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9CDD52C7-385E-4270-9D51-1FA3D186614B}"/>
              </a:ext>
            </a:extLst>
          </p:cNvPr>
          <p:cNvSpPr/>
          <p:nvPr/>
        </p:nvSpPr>
        <p:spPr>
          <a:xfrm>
            <a:off x="4473821" y="4804770"/>
            <a:ext cx="3451219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AP1)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D5A4E48C-69EA-49C2-BEB9-E3314866E6AB}"/>
              </a:ext>
            </a:extLst>
          </p:cNvPr>
          <p:cNvSpPr/>
          <p:nvPr/>
        </p:nvSpPr>
        <p:spPr>
          <a:xfrm>
            <a:off x="688897" y="5366776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AP2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DD2B7A2A-5CA5-469C-ABEE-0BCA6943B226}"/>
              </a:ext>
            </a:extLst>
          </p:cNvPr>
          <p:cNvSpPr/>
          <p:nvPr/>
        </p:nvSpPr>
        <p:spPr>
          <a:xfrm>
            <a:off x="688897" y="5634035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6" name="Arrow: Up 225">
            <a:extLst>
              <a:ext uri="{FF2B5EF4-FFF2-40B4-BE49-F238E27FC236}">
                <a16:creationId xmlns:a16="http://schemas.microsoft.com/office/drawing/2014/main" id="{D485D899-DC3E-4B46-B71D-DE165C98B062}"/>
              </a:ext>
            </a:extLst>
          </p:cNvPr>
          <p:cNvSpPr/>
          <p:nvPr/>
        </p:nvSpPr>
        <p:spPr>
          <a:xfrm rot="10800000">
            <a:off x="1371694" y="4818355"/>
            <a:ext cx="243726" cy="625714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A352E56-7982-4473-955C-BED37CBA7B8E}"/>
              </a:ext>
            </a:extLst>
          </p:cNvPr>
          <p:cNvSpPr/>
          <p:nvPr/>
        </p:nvSpPr>
        <p:spPr>
          <a:xfrm>
            <a:off x="1146072" y="5430251"/>
            <a:ext cx="694970" cy="791763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spatial reuse opportunity advertised</a:t>
            </a:r>
            <a:endParaRPr lang="en-IE" sz="9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03FBD0FE-DB3B-4296-8100-BA0A4FE2546B}"/>
              </a:ext>
            </a:extLst>
          </p:cNvPr>
          <p:cNvSpPr txBox="1"/>
          <p:nvPr/>
        </p:nvSpPr>
        <p:spPr>
          <a:xfrm>
            <a:off x="8515086" y="6243405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DB1EE6D8-9020-49A9-B0AC-5111FC534F80}"/>
              </a:ext>
            </a:extLst>
          </p:cNvPr>
          <p:cNvSpPr/>
          <p:nvPr/>
        </p:nvSpPr>
        <p:spPr>
          <a:xfrm>
            <a:off x="4583788" y="5433726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C9854F39-74BC-41F3-9F99-53DC439499C8}"/>
              </a:ext>
            </a:extLst>
          </p:cNvPr>
          <p:cNvSpPr/>
          <p:nvPr/>
        </p:nvSpPr>
        <p:spPr>
          <a:xfrm>
            <a:off x="4703892" y="5433801"/>
            <a:ext cx="3221149" cy="2356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6F4077A2-8426-4E63-9246-F103D2B0CF5C}"/>
              </a:ext>
            </a:extLst>
          </p:cNvPr>
          <p:cNvSpPr/>
          <p:nvPr/>
        </p:nvSpPr>
        <p:spPr>
          <a:xfrm>
            <a:off x="4703891" y="5726490"/>
            <a:ext cx="322115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EE8B8B5-F7F3-48BE-9F80-FB87EFCE586F}"/>
              </a:ext>
            </a:extLst>
          </p:cNvPr>
          <p:cNvSpPr/>
          <p:nvPr/>
        </p:nvSpPr>
        <p:spPr>
          <a:xfrm>
            <a:off x="8001243" y="4818356"/>
            <a:ext cx="45695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538D8DDC-18A3-4EDE-BB45-BB8FB8211BB0}"/>
              </a:ext>
            </a:extLst>
          </p:cNvPr>
          <p:cNvSpPr/>
          <p:nvPr/>
        </p:nvSpPr>
        <p:spPr>
          <a:xfrm>
            <a:off x="8001242" y="4529670"/>
            <a:ext cx="456957" cy="224606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57F80605-B30D-4676-BE15-3EEDF65E1F68}"/>
              </a:ext>
            </a:extLst>
          </p:cNvPr>
          <p:cNvSpPr/>
          <p:nvPr/>
        </p:nvSpPr>
        <p:spPr>
          <a:xfrm>
            <a:off x="8005125" y="5723931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0F09EE32-29EF-4A9B-8B6A-4AC3EA154E1C}"/>
              </a:ext>
            </a:extLst>
          </p:cNvPr>
          <p:cNvSpPr/>
          <p:nvPr/>
        </p:nvSpPr>
        <p:spPr>
          <a:xfrm>
            <a:off x="8001000" y="5432830"/>
            <a:ext cx="456957" cy="233710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244" name="Straight Arrow Connector 243">
            <a:extLst>
              <a:ext uri="{FF2B5EF4-FFF2-40B4-BE49-F238E27FC236}">
                <a16:creationId xmlns:a16="http://schemas.microsoft.com/office/drawing/2014/main" id="{2225B95E-F2A6-4029-A5B4-F1A4C8EBAED8}"/>
              </a:ext>
            </a:extLst>
          </p:cNvPr>
          <p:cNvCxnSpPr>
            <a:cxnSpLocks/>
          </p:cNvCxnSpPr>
          <p:nvPr/>
        </p:nvCxnSpPr>
        <p:spPr>
          <a:xfrm>
            <a:off x="685799" y="6311901"/>
            <a:ext cx="807720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8" name="Rectangle 247">
            <a:extLst>
              <a:ext uri="{FF2B5EF4-FFF2-40B4-BE49-F238E27FC236}">
                <a16:creationId xmlns:a16="http://schemas.microsoft.com/office/drawing/2014/main" id="{ACB571D8-7C70-4DDA-91F2-D1A349B6C633}"/>
              </a:ext>
            </a:extLst>
          </p:cNvPr>
          <p:cNvSpPr/>
          <p:nvPr/>
        </p:nvSpPr>
        <p:spPr>
          <a:xfrm>
            <a:off x="1929901" y="5432830"/>
            <a:ext cx="813299" cy="830631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RPL measurements to estimate the strength of the potential interference link</a:t>
            </a:r>
            <a:endParaRPr lang="en-IE" sz="8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C5417A6E-01B9-4EDA-8280-349D0A774778}"/>
              </a:ext>
            </a:extLst>
          </p:cNvPr>
          <p:cNvSpPr txBox="1"/>
          <p:nvPr/>
        </p:nvSpPr>
        <p:spPr>
          <a:xfrm>
            <a:off x="1066800" y="4131522"/>
            <a:ext cx="891147" cy="299295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461C5933-81CB-475A-A7E2-B06A438D4602}"/>
              </a:ext>
            </a:extLst>
          </p:cNvPr>
          <p:cNvSpPr/>
          <p:nvPr/>
        </p:nvSpPr>
        <p:spPr>
          <a:xfrm>
            <a:off x="4700992" y="6024580"/>
            <a:ext cx="322115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AFF475A6-AB87-4EFD-9ED2-A32ABE313D96}"/>
              </a:ext>
            </a:extLst>
          </p:cNvPr>
          <p:cNvSpPr/>
          <p:nvPr/>
        </p:nvSpPr>
        <p:spPr>
          <a:xfrm>
            <a:off x="8002226" y="6022021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grpSp>
        <p:nvGrpSpPr>
          <p:cNvPr id="277" name="Group 276">
            <a:extLst>
              <a:ext uri="{FF2B5EF4-FFF2-40B4-BE49-F238E27FC236}">
                <a16:creationId xmlns:a16="http://schemas.microsoft.com/office/drawing/2014/main" id="{1909041D-F3A0-47AB-B9F4-D3D385698AF4}"/>
              </a:ext>
            </a:extLst>
          </p:cNvPr>
          <p:cNvGrpSpPr>
            <a:grpSpLocks noChangeAspect="1"/>
          </p:cNvGrpSpPr>
          <p:nvPr/>
        </p:nvGrpSpPr>
        <p:grpSpPr>
          <a:xfrm>
            <a:off x="5890016" y="1382622"/>
            <a:ext cx="2514600" cy="2546516"/>
            <a:chOff x="128242" y="290238"/>
            <a:chExt cx="7118163" cy="6994360"/>
          </a:xfrm>
        </p:grpSpPr>
        <p:grpSp>
          <p:nvGrpSpPr>
            <p:cNvPr id="278" name="Group 277">
              <a:extLst>
                <a:ext uri="{FF2B5EF4-FFF2-40B4-BE49-F238E27FC236}">
                  <a16:creationId xmlns:a16="http://schemas.microsoft.com/office/drawing/2014/main" id="{19224D38-5925-4106-9AB3-DF44ADAD51D0}"/>
                </a:ext>
              </a:extLst>
            </p:cNvPr>
            <p:cNvGrpSpPr/>
            <p:nvPr/>
          </p:nvGrpSpPr>
          <p:grpSpPr>
            <a:xfrm>
              <a:off x="128242" y="290238"/>
              <a:ext cx="7118163" cy="6994360"/>
              <a:chOff x="128242" y="290238"/>
              <a:chExt cx="7118163" cy="6994360"/>
            </a:xfrm>
          </p:grpSpPr>
          <p:grpSp>
            <p:nvGrpSpPr>
              <p:cNvPr id="281" name="Group 280">
                <a:extLst>
                  <a:ext uri="{FF2B5EF4-FFF2-40B4-BE49-F238E27FC236}">
                    <a16:creationId xmlns:a16="http://schemas.microsoft.com/office/drawing/2014/main" id="{B10D248B-F3BC-4B5C-A7D9-012CAC22FF33}"/>
                  </a:ext>
                </a:extLst>
              </p:cNvPr>
              <p:cNvGrpSpPr/>
              <p:nvPr/>
            </p:nvGrpSpPr>
            <p:grpSpPr>
              <a:xfrm>
                <a:off x="128242" y="290238"/>
                <a:ext cx="7118163" cy="6994360"/>
                <a:chOff x="128242" y="290238"/>
                <a:chExt cx="7118163" cy="6994360"/>
              </a:xfrm>
            </p:grpSpPr>
            <p:sp>
              <p:nvSpPr>
                <p:cNvPr id="285" name="Oval 284">
                  <a:extLst>
                    <a:ext uri="{FF2B5EF4-FFF2-40B4-BE49-F238E27FC236}">
                      <a16:creationId xmlns:a16="http://schemas.microsoft.com/office/drawing/2014/main" id="{585E98B1-FD51-476A-97BB-0D3EF328DEDA}"/>
                    </a:ext>
                  </a:extLst>
                </p:cNvPr>
                <p:cNvSpPr/>
                <p:nvPr/>
              </p:nvSpPr>
              <p:spPr>
                <a:xfrm>
                  <a:off x="1540569" y="290238"/>
                  <a:ext cx="5705836" cy="5216290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6" name="Oval 285">
                  <a:extLst>
                    <a:ext uri="{FF2B5EF4-FFF2-40B4-BE49-F238E27FC236}">
                      <a16:creationId xmlns:a16="http://schemas.microsoft.com/office/drawing/2014/main" id="{E2F3F601-C2CD-4FFD-AC32-F957939A46DF}"/>
                    </a:ext>
                  </a:extLst>
                </p:cNvPr>
                <p:cNvSpPr/>
                <p:nvPr/>
              </p:nvSpPr>
              <p:spPr>
                <a:xfrm>
                  <a:off x="128242" y="1301137"/>
                  <a:ext cx="5557338" cy="53749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7" name="TextBox 286">
                  <a:extLst>
                    <a:ext uri="{FF2B5EF4-FFF2-40B4-BE49-F238E27FC236}">
                      <a16:creationId xmlns:a16="http://schemas.microsoft.com/office/drawing/2014/main" id="{179A7157-F651-4EED-8D86-9B3D3301F41F}"/>
                    </a:ext>
                  </a:extLst>
                </p:cNvPr>
                <p:cNvSpPr txBox="1"/>
                <p:nvPr/>
              </p:nvSpPr>
              <p:spPr>
                <a:xfrm>
                  <a:off x="909522" y="6598952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AP2 [BSS2]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8" name="TextBox 287">
                  <a:extLst>
                    <a:ext uri="{FF2B5EF4-FFF2-40B4-BE49-F238E27FC236}">
                      <a16:creationId xmlns:a16="http://schemas.microsoft.com/office/drawing/2014/main" id="{B623C202-1173-48CA-975B-6F679582D39F}"/>
                    </a:ext>
                  </a:extLst>
                </p:cNvPr>
                <p:cNvSpPr txBox="1"/>
                <p:nvPr/>
              </p:nvSpPr>
              <p:spPr>
                <a:xfrm>
                  <a:off x="2192099" y="4089941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AP1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289" name="Graphic 288">
                  <a:extLst>
                    <a:ext uri="{FF2B5EF4-FFF2-40B4-BE49-F238E27FC236}">
                      <a16:creationId xmlns:a16="http://schemas.microsoft.com/office/drawing/2014/main" id="{A7F10F74-5EF9-4E97-93E3-6AC04C337F6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1207" y="3400411"/>
                  <a:ext cx="1295930" cy="871915"/>
                </a:xfrm>
                <a:prstGeom prst="rect">
                  <a:avLst/>
                </a:prstGeom>
              </p:spPr>
            </p:pic>
            <p:grpSp>
              <p:nvGrpSpPr>
                <p:cNvPr id="290" name="Group 289">
                  <a:extLst>
                    <a:ext uri="{FF2B5EF4-FFF2-40B4-BE49-F238E27FC236}">
                      <a16:creationId xmlns:a16="http://schemas.microsoft.com/office/drawing/2014/main" id="{9898F54D-B3A7-4825-9D9B-F23651BFE326}"/>
                    </a:ext>
                  </a:extLst>
                </p:cNvPr>
                <p:cNvGrpSpPr/>
                <p:nvPr/>
              </p:nvGrpSpPr>
              <p:grpSpPr>
                <a:xfrm>
                  <a:off x="3657326" y="2252702"/>
                  <a:ext cx="1295930" cy="910806"/>
                  <a:chOff x="3698340" y="2587582"/>
                  <a:chExt cx="1295930" cy="910806"/>
                </a:xfrm>
              </p:grpSpPr>
              <p:pic>
                <p:nvPicPr>
                  <p:cNvPr id="295" name="Graphic 294">
                    <a:extLst>
                      <a:ext uri="{FF2B5EF4-FFF2-40B4-BE49-F238E27FC236}">
                        <a16:creationId xmlns:a16="http://schemas.microsoft.com/office/drawing/2014/main" id="{C85FB135-01BD-4D4D-AA0F-6CC1C656AAF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duotone>
                      <a:srgbClr val="ED7D31">
                        <a:shade val="45000"/>
                        <a:satMod val="135000"/>
                      </a:srgbClr>
                      <a:prstClr val="white"/>
                    </a:duotone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98340" y="2626472"/>
                    <a:ext cx="1295930" cy="871916"/>
                  </a:xfrm>
                  <a:prstGeom prst="rect">
                    <a:avLst/>
                  </a:prstGeom>
                </p:spPr>
              </p:pic>
              <p:sp>
                <p:nvSpPr>
                  <p:cNvPr id="296" name="TextBox 295">
                    <a:extLst>
                      <a:ext uri="{FF2B5EF4-FFF2-40B4-BE49-F238E27FC236}">
                        <a16:creationId xmlns:a16="http://schemas.microsoft.com/office/drawing/2014/main" id="{753BCFF9-C3EB-4AC3-9355-4986F9C9613C}"/>
                      </a:ext>
                    </a:extLst>
                  </p:cNvPr>
                  <p:cNvSpPr txBox="1"/>
                  <p:nvPr/>
                </p:nvSpPr>
                <p:spPr>
                  <a:xfrm>
                    <a:off x="3982849" y="2587582"/>
                    <a:ext cx="726913" cy="68564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</a:rPr>
                      <a:t>…</a:t>
                    </a:r>
                    <a:endParaRPr kumimoji="0" lang="en-IE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D7D31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endParaRPr>
                  </a:p>
                </p:txBody>
              </p:sp>
            </p:grpSp>
            <p:sp>
              <p:nvSpPr>
                <p:cNvPr id="291" name="TextBox 290">
                  <a:extLst>
                    <a:ext uri="{FF2B5EF4-FFF2-40B4-BE49-F238E27FC236}">
                      <a16:creationId xmlns:a16="http://schemas.microsoft.com/office/drawing/2014/main" id="{A77DBB62-9C9C-4B4A-BD68-976E68FFE29A}"/>
                    </a:ext>
                  </a:extLst>
                </p:cNvPr>
                <p:cNvSpPr txBox="1"/>
                <p:nvPr/>
              </p:nvSpPr>
              <p:spPr>
                <a:xfrm>
                  <a:off x="3658218" y="1697160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AP2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2" name="Oval 291">
                  <a:extLst>
                    <a:ext uri="{FF2B5EF4-FFF2-40B4-BE49-F238E27FC236}">
                      <a16:creationId xmlns:a16="http://schemas.microsoft.com/office/drawing/2014/main" id="{C6CF3D51-F230-4F90-8128-25DDA5C7B2BE}"/>
                    </a:ext>
                  </a:extLst>
                </p:cNvPr>
                <p:cNvSpPr/>
                <p:nvPr/>
              </p:nvSpPr>
              <p:spPr>
                <a:xfrm>
                  <a:off x="464539" y="6104746"/>
                  <a:ext cx="406615" cy="4340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3" name="TextBox 292">
                  <a:extLst>
                    <a:ext uri="{FF2B5EF4-FFF2-40B4-BE49-F238E27FC236}">
                      <a16:creationId xmlns:a16="http://schemas.microsoft.com/office/drawing/2014/main" id="{A71806DF-F887-4586-B02A-47C852978D9E}"/>
                    </a:ext>
                  </a:extLst>
                </p:cNvPr>
                <p:cNvSpPr txBox="1"/>
                <p:nvPr/>
              </p:nvSpPr>
              <p:spPr>
                <a:xfrm>
                  <a:off x="899322" y="5910900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AP1 [BSS1]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4" name="Oval 293">
                  <a:extLst>
                    <a:ext uri="{FF2B5EF4-FFF2-40B4-BE49-F238E27FC236}">
                      <a16:creationId xmlns:a16="http://schemas.microsoft.com/office/drawing/2014/main" id="{0027CE09-FBE7-4562-BCA9-4F54F40AC6FC}"/>
                    </a:ext>
                  </a:extLst>
                </p:cNvPr>
                <p:cNvSpPr/>
                <p:nvPr/>
              </p:nvSpPr>
              <p:spPr>
                <a:xfrm>
                  <a:off x="455616" y="6820202"/>
                  <a:ext cx="415537" cy="411309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82" name="TextBox 281">
                <a:extLst>
                  <a:ext uri="{FF2B5EF4-FFF2-40B4-BE49-F238E27FC236}">
                    <a16:creationId xmlns:a16="http://schemas.microsoft.com/office/drawing/2014/main" id="{217AB24E-384F-4A0D-8457-507391F515A5}"/>
                  </a:ext>
                </a:extLst>
              </p:cNvPr>
              <p:cNvSpPr txBox="1"/>
              <p:nvPr/>
            </p:nvSpPr>
            <p:spPr>
              <a:xfrm>
                <a:off x="3278130" y="5297721"/>
                <a:ext cx="1888581" cy="7608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STA 11</a:t>
                </a:r>
                <a:endParaRPr kumimoji="0" lang="en-I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83" name="Graphic 282">
                <a:extLst>
                  <a:ext uri="{FF2B5EF4-FFF2-40B4-BE49-F238E27FC236}">
                    <a16:creationId xmlns:a16="http://schemas.microsoft.com/office/drawing/2014/main" id="{49E2C5E2-B702-44CC-8605-81DADDEF77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duotone>
                  <a:srgbClr val="ED7D31">
                    <a:shade val="45000"/>
                    <a:satMod val="135000"/>
                  </a:srgbClr>
                  <a:prstClr val="white"/>
                </a:duotone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72920" y="2264308"/>
                <a:ext cx="295693" cy="537633"/>
              </a:xfrm>
              <a:prstGeom prst="rect">
                <a:avLst/>
              </a:prstGeom>
            </p:spPr>
          </p:pic>
          <p:pic>
            <p:nvPicPr>
              <p:cNvPr id="284" name="Graphic 283">
                <a:extLst>
                  <a:ext uri="{FF2B5EF4-FFF2-40B4-BE49-F238E27FC236}">
                    <a16:creationId xmlns:a16="http://schemas.microsoft.com/office/drawing/2014/main" id="{CFA8495E-DA04-4A5C-A885-8972DAF037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226578" y="4894704"/>
                <a:ext cx="330850" cy="537633"/>
              </a:xfrm>
              <a:prstGeom prst="rect">
                <a:avLst/>
              </a:prstGeom>
            </p:spPr>
          </p:pic>
        </p:grpSp>
        <p:pic>
          <p:nvPicPr>
            <p:cNvPr id="279" name="Graphic 278">
              <a:extLst>
                <a:ext uri="{FF2B5EF4-FFF2-40B4-BE49-F238E27FC236}">
                  <a16:creationId xmlns:a16="http://schemas.microsoft.com/office/drawing/2014/main" id="{AAEEF5F9-14A5-45E2-AD0B-EC7016E4D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rgbClr val="ED7D31">
                  <a:shade val="45000"/>
                  <a:satMod val="135000"/>
                </a:srgbClr>
                <a:prstClr val="white"/>
              </a:duotone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025365" y="3984569"/>
              <a:ext cx="330850" cy="537633"/>
            </a:xfrm>
            <a:prstGeom prst="rect">
              <a:avLst/>
            </a:prstGeom>
          </p:spPr>
        </p:pic>
      </p:grpSp>
      <p:sp>
        <p:nvSpPr>
          <p:cNvPr id="298" name="TextBox 297">
            <a:extLst>
              <a:ext uri="{FF2B5EF4-FFF2-40B4-BE49-F238E27FC236}">
                <a16:creationId xmlns:a16="http://schemas.microsoft.com/office/drawing/2014/main" id="{4848CF79-2193-4298-AB71-93E1D2E26D8B}"/>
              </a:ext>
            </a:extLst>
          </p:cNvPr>
          <p:cNvSpPr txBox="1"/>
          <p:nvPr/>
        </p:nvSpPr>
        <p:spPr>
          <a:xfrm>
            <a:off x="6401627" y="1856890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21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89B12305-4B1C-4AEA-A9F9-E402EDB94386}"/>
              </a:ext>
            </a:extLst>
          </p:cNvPr>
          <p:cNvSpPr/>
          <p:nvPr/>
        </p:nvSpPr>
        <p:spPr bwMode="auto">
          <a:xfrm>
            <a:off x="5797550" y="1306040"/>
            <a:ext cx="2744788" cy="33137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EA99FCE9-A27D-468C-8160-D03BDAFFEE8F}"/>
              </a:ext>
            </a:extLst>
          </p:cNvPr>
          <p:cNvSpPr txBox="1"/>
          <p:nvPr/>
        </p:nvSpPr>
        <p:spPr>
          <a:xfrm>
            <a:off x="6699958" y="2477223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…</a:t>
            </a:r>
            <a:endParaRPr kumimoji="0" lang="en-IE" sz="1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cxnSp>
        <p:nvCxnSpPr>
          <p:cNvPr id="182" name="Straight Arrow Connector 181">
            <a:extLst>
              <a:ext uri="{FF2B5EF4-FFF2-40B4-BE49-F238E27FC236}">
                <a16:creationId xmlns:a16="http://schemas.microsoft.com/office/drawing/2014/main" id="{5042A3AD-4C79-4A98-9307-DC33879CBDE1}"/>
              </a:ext>
            </a:extLst>
          </p:cNvPr>
          <p:cNvCxnSpPr>
            <a:cxnSpLocks/>
            <a:endCxn id="283" idx="2"/>
          </p:cNvCxnSpPr>
          <p:nvPr/>
        </p:nvCxnSpPr>
        <p:spPr bwMode="auto">
          <a:xfrm flipH="1" flipV="1">
            <a:off x="6735212" y="2297086"/>
            <a:ext cx="112481" cy="3169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301" name="Straight Arrow Connector 300">
            <a:extLst>
              <a:ext uri="{FF2B5EF4-FFF2-40B4-BE49-F238E27FC236}">
                <a16:creationId xmlns:a16="http://schemas.microsoft.com/office/drawing/2014/main" id="{F72BB769-CB5B-46C4-8E95-78444FE71E4B}"/>
              </a:ext>
            </a:extLst>
          </p:cNvPr>
          <p:cNvCxnSpPr>
            <a:cxnSpLocks/>
            <a:endCxn id="279" idx="1"/>
          </p:cNvCxnSpPr>
          <p:nvPr/>
        </p:nvCxnSpPr>
        <p:spPr bwMode="auto">
          <a:xfrm>
            <a:off x="6847693" y="2615722"/>
            <a:ext cx="772307" cy="2098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pic>
        <p:nvPicPr>
          <p:cNvPr id="257" name="Graphic 256">
            <a:extLst>
              <a:ext uri="{FF2B5EF4-FFF2-40B4-BE49-F238E27FC236}">
                <a16:creationId xmlns:a16="http://schemas.microsoft.com/office/drawing/2014/main" id="{5AE53456-1814-49B2-ACE4-78D8F697AC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400000">
            <a:off x="6829894" y="2634653"/>
            <a:ext cx="513252" cy="470030"/>
          </a:xfrm>
          <a:prstGeom prst="rect">
            <a:avLst/>
          </a:prstGeom>
        </p:spPr>
      </p:pic>
      <p:cxnSp>
        <p:nvCxnSpPr>
          <p:cNvPr id="309" name="Straight Arrow Connector 308">
            <a:extLst>
              <a:ext uri="{FF2B5EF4-FFF2-40B4-BE49-F238E27FC236}">
                <a16:creationId xmlns:a16="http://schemas.microsoft.com/office/drawing/2014/main" id="{9F73977D-3FC0-4B27-82BA-9562752BBF7F}"/>
              </a:ext>
            </a:extLst>
          </p:cNvPr>
          <p:cNvCxnSpPr>
            <a:cxnSpLocks/>
            <a:endCxn id="284" idx="0"/>
          </p:cNvCxnSpPr>
          <p:nvPr/>
        </p:nvCxnSpPr>
        <p:spPr bwMode="auto">
          <a:xfrm>
            <a:off x="7371598" y="2235408"/>
            <a:ext cx="24657" cy="82361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pic>
        <p:nvPicPr>
          <p:cNvPr id="263" name="Graphic 262">
            <a:extLst>
              <a:ext uri="{FF2B5EF4-FFF2-40B4-BE49-F238E27FC236}">
                <a16:creationId xmlns:a16="http://schemas.microsoft.com/office/drawing/2014/main" id="{7047893C-4951-478D-B487-B8285D566E3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825251">
            <a:off x="7329826" y="2284949"/>
            <a:ext cx="390135" cy="357279"/>
          </a:xfrm>
          <a:prstGeom prst="rect">
            <a:avLst/>
          </a:prstGeom>
        </p:spPr>
      </p:pic>
      <p:pic>
        <p:nvPicPr>
          <p:cNvPr id="299" name="Graphic 298">
            <a:extLst>
              <a:ext uri="{FF2B5EF4-FFF2-40B4-BE49-F238E27FC236}">
                <a16:creationId xmlns:a16="http://schemas.microsoft.com/office/drawing/2014/main" id="{58D59CC4-2743-4E93-B234-5D688F60ABD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3944612">
            <a:off x="6870979" y="1999588"/>
            <a:ext cx="434638" cy="398035"/>
          </a:xfrm>
          <a:prstGeom prst="rect">
            <a:avLst/>
          </a:prstGeom>
        </p:spPr>
      </p:pic>
      <p:sp>
        <p:nvSpPr>
          <p:cNvPr id="312" name="TextBox 311">
            <a:extLst>
              <a:ext uri="{FF2B5EF4-FFF2-40B4-BE49-F238E27FC236}">
                <a16:creationId xmlns:a16="http://schemas.microsoft.com/office/drawing/2014/main" id="{B2EEC841-D2FB-4542-9C5D-177BE763563E}"/>
              </a:ext>
            </a:extLst>
          </p:cNvPr>
          <p:cNvSpPr txBox="1"/>
          <p:nvPr/>
        </p:nvSpPr>
        <p:spPr>
          <a:xfrm>
            <a:off x="2999573" y="3977633"/>
            <a:ext cx="1270822" cy="607071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Multi-AP coordination phase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sp>
        <p:nvSpPr>
          <p:cNvPr id="313" name="Left Brace 312">
            <a:extLst>
              <a:ext uri="{FF2B5EF4-FFF2-40B4-BE49-F238E27FC236}">
                <a16:creationId xmlns:a16="http://schemas.microsoft.com/office/drawing/2014/main" id="{8737A05C-800A-4293-B903-4CF5005DFE22}"/>
              </a:ext>
            </a:extLst>
          </p:cNvPr>
          <p:cNvSpPr/>
          <p:nvPr/>
        </p:nvSpPr>
        <p:spPr>
          <a:xfrm rot="5400000">
            <a:off x="3563869" y="3623056"/>
            <a:ext cx="79495" cy="1568434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1B66FA72-5F44-40DA-8172-FF2AB06102DE}"/>
              </a:ext>
            </a:extLst>
          </p:cNvPr>
          <p:cNvSpPr/>
          <p:nvPr/>
        </p:nvSpPr>
        <p:spPr bwMode="auto">
          <a:xfrm>
            <a:off x="2819399" y="4529668"/>
            <a:ext cx="1568435" cy="17337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Enhanced spatial reuse coordination and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CSI acquisition phases</a:t>
            </a:r>
          </a:p>
          <a:p>
            <a:pPr algn="ctr"/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See [</a:t>
            </a:r>
            <a:r>
              <a:rPr lang="en-US" sz="1600" dirty="0">
                <a:cs typeface="Times New Roman"/>
              </a:rPr>
              <a:t>1594r2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]</a:t>
            </a:r>
            <a:endParaRPr kumimoji="0" lang="en-IE" sz="1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Date Placeholder 3">
            <a:extLst>
              <a:ext uri="{FF2B5EF4-FFF2-40B4-BE49-F238E27FC236}">
                <a16:creationId xmlns:a16="http://schemas.microsoft.com/office/drawing/2014/main" id="{73793CD8-F637-43FA-829F-235D4CE95F35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C9AA324-4B5D-4A89-B7AB-36F333774D6C}"/>
              </a:ext>
            </a:extLst>
          </p:cNvPr>
          <p:cNvSpPr/>
          <p:nvPr/>
        </p:nvSpPr>
        <p:spPr>
          <a:xfrm>
            <a:off x="758860" y="4497606"/>
            <a:ext cx="405139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Donor AP1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3AA7E3E-6B86-4929-9F7A-22C31D184310}"/>
              </a:ext>
            </a:extLst>
          </p:cNvPr>
          <p:cNvSpPr txBox="1"/>
          <p:nvPr/>
        </p:nvSpPr>
        <p:spPr>
          <a:xfrm>
            <a:off x="1905000" y="4131522"/>
            <a:ext cx="891147" cy="4531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2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F5C8CE5-BAC0-41A5-ACFF-331F60437E2D}"/>
              </a:ext>
            </a:extLst>
          </p:cNvPr>
          <p:cNvCxnSpPr>
            <a:cxnSpLocks/>
          </p:cNvCxnSpPr>
          <p:nvPr/>
        </p:nvCxnSpPr>
        <p:spPr bwMode="auto">
          <a:xfrm>
            <a:off x="4492752" y="4167110"/>
            <a:ext cx="2972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FF93AF78-ECF9-4C92-A528-F3DFB97E88D1}"/>
              </a:ext>
            </a:extLst>
          </p:cNvPr>
          <p:cNvSpPr/>
          <p:nvPr/>
        </p:nvSpPr>
        <p:spPr>
          <a:xfrm>
            <a:off x="4691282" y="4044424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6FE7D79-FBF5-432E-A696-0EE1C3F534AB}"/>
              </a:ext>
            </a:extLst>
          </p:cNvPr>
          <p:cNvCxnSpPr>
            <a:cxnSpLocks/>
          </p:cNvCxnSpPr>
          <p:nvPr/>
        </p:nvCxnSpPr>
        <p:spPr bwMode="auto">
          <a:xfrm>
            <a:off x="4492752" y="4319510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A8E82EE7-779D-4529-ABE4-EE28C47593ED}"/>
              </a:ext>
            </a:extLst>
          </p:cNvPr>
          <p:cNvSpPr/>
          <p:nvPr/>
        </p:nvSpPr>
        <p:spPr>
          <a:xfrm>
            <a:off x="4565630" y="4196824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1BF9778-AB93-4FE4-B124-87FD37529821}"/>
              </a:ext>
            </a:extLst>
          </p:cNvPr>
          <p:cNvCxnSpPr>
            <a:cxnSpLocks/>
          </p:cNvCxnSpPr>
          <p:nvPr/>
        </p:nvCxnSpPr>
        <p:spPr bwMode="auto">
          <a:xfrm>
            <a:off x="4481690" y="4593596"/>
            <a:ext cx="0" cy="3293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1B77B9E4-40BA-4691-8A94-E581A575385E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5197" y="4614450"/>
            <a:ext cx="8992" cy="125295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10B61D0-C570-432C-849C-73166B8BFCE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762105" y="4887815"/>
            <a:ext cx="4061" cy="67470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41" name="Rectangle 240">
            <a:extLst>
              <a:ext uri="{FF2B5EF4-FFF2-40B4-BE49-F238E27FC236}">
                <a16:creationId xmlns:a16="http://schemas.microsoft.com/office/drawing/2014/main" id="{12B73684-64FE-4112-99E1-E333003036A2}"/>
              </a:ext>
            </a:extLst>
          </p:cNvPr>
          <p:cNvSpPr/>
          <p:nvPr/>
        </p:nvSpPr>
        <p:spPr>
          <a:xfrm>
            <a:off x="4582499" y="5050826"/>
            <a:ext cx="1622098" cy="370078"/>
          </a:xfrm>
          <a:prstGeom prst="rect">
            <a:avLst/>
          </a:prstGeom>
          <a:solidFill>
            <a:schemeClr val="bg1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start contention and gains channel access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0BBD098-AF3D-4A3A-9EE8-CAF35D3CDF15}"/>
              </a:ext>
            </a:extLst>
          </p:cNvPr>
          <p:cNvSpPr/>
          <p:nvPr/>
        </p:nvSpPr>
        <p:spPr>
          <a:xfrm>
            <a:off x="4642974" y="5433427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42" name="Straight Arrow Connector 241">
            <a:extLst>
              <a:ext uri="{FF2B5EF4-FFF2-40B4-BE49-F238E27FC236}">
                <a16:creationId xmlns:a16="http://schemas.microsoft.com/office/drawing/2014/main" id="{D1C7A363-D0F5-49A0-BAD0-44635C16144D}"/>
              </a:ext>
            </a:extLst>
          </p:cNvPr>
          <p:cNvCxnSpPr>
            <a:cxnSpLocks/>
          </p:cNvCxnSpPr>
          <p:nvPr/>
        </p:nvCxnSpPr>
        <p:spPr bwMode="auto">
          <a:xfrm>
            <a:off x="4580686" y="5251114"/>
            <a:ext cx="2900" cy="31332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B8FEECC3-F87B-443F-B152-08F0A9C7A5C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055351" y="4643366"/>
            <a:ext cx="10606" cy="150530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7179F9A3-8DAC-41C1-9690-61E1C0BD8263}"/>
              </a:ext>
            </a:extLst>
          </p:cNvPr>
          <p:cNvCxnSpPr>
            <a:cxnSpLocks/>
          </p:cNvCxnSpPr>
          <p:nvPr/>
        </p:nvCxnSpPr>
        <p:spPr bwMode="auto">
          <a:xfrm>
            <a:off x="4766107" y="5559258"/>
            <a:ext cx="0" cy="6038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F4B5B4D2-B944-40C6-BC4E-DEBB8178FB23}"/>
              </a:ext>
            </a:extLst>
          </p:cNvPr>
          <p:cNvCxnSpPr>
            <a:cxnSpLocks/>
          </p:cNvCxnSpPr>
          <p:nvPr/>
        </p:nvCxnSpPr>
        <p:spPr bwMode="auto">
          <a:xfrm flipH="1">
            <a:off x="4764677" y="5559258"/>
            <a:ext cx="1430" cy="3190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7808645B-C43B-410B-AD82-9BCB63303972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1043" y="4614319"/>
            <a:ext cx="19408" cy="154881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1B62C8FF-C4B1-4439-B98E-4CA455C2179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053449" y="4577938"/>
            <a:ext cx="10316" cy="1320145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01714E25-4123-4367-9E0D-5FAC29C39628}"/>
              </a:ext>
            </a:extLst>
          </p:cNvPr>
          <p:cNvCxnSpPr>
            <a:cxnSpLocks/>
          </p:cNvCxnSpPr>
          <p:nvPr/>
        </p:nvCxnSpPr>
        <p:spPr bwMode="auto">
          <a:xfrm>
            <a:off x="8104798" y="4869384"/>
            <a:ext cx="0" cy="689874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3733B64C-6FBF-4924-A8B9-AE5EEE2851B0}"/>
              </a:ext>
            </a:extLst>
          </p:cNvPr>
          <p:cNvSpPr/>
          <p:nvPr/>
        </p:nvSpPr>
        <p:spPr>
          <a:xfrm>
            <a:off x="4517821" y="4506673"/>
            <a:ext cx="848370" cy="233569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nulls to        STAs 21 and 22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EC65E8D-D4DE-4A96-BF02-21A01AA5FD70}"/>
              </a:ext>
            </a:extLst>
          </p:cNvPr>
          <p:cNvSpPr/>
          <p:nvPr/>
        </p:nvSpPr>
        <p:spPr>
          <a:xfrm>
            <a:off x="4738682" y="5404024"/>
            <a:ext cx="948492" cy="202035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 to STA 11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B0F967-857B-444A-9CC2-CA56EE0FAFE7}"/>
              </a:ext>
            </a:extLst>
          </p:cNvPr>
          <p:cNvSpPr/>
          <p:nvPr/>
        </p:nvSpPr>
        <p:spPr bwMode="auto">
          <a:xfrm>
            <a:off x="8404616" y="4552145"/>
            <a:ext cx="126687" cy="1880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0CF2A09-4E41-4864-83EE-54F4AB7D9BBB}"/>
              </a:ext>
            </a:extLst>
          </p:cNvPr>
          <p:cNvSpPr/>
          <p:nvPr/>
        </p:nvSpPr>
        <p:spPr bwMode="auto">
          <a:xfrm>
            <a:off x="8409803" y="5460814"/>
            <a:ext cx="126687" cy="1880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49DC3A19-5FE3-4ED8-AA57-A5510774BB38}"/>
              </a:ext>
            </a:extLst>
          </p:cNvPr>
          <p:cNvSpPr/>
          <p:nvPr/>
        </p:nvSpPr>
        <p:spPr>
          <a:xfrm>
            <a:off x="8119082" y="5410842"/>
            <a:ext cx="530945" cy="242020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 to STA 11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71E08BB-61A8-4BC4-8ABF-ADE451228DCA}"/>
              </a:ext>
            </a:extLst>
          </p:cNvPr>
          <p:cNvSpPr/>
          <p:nvPr/>
        </p:nvSpPr>
        <p:spPr>
          <a:xfrm>
            <a:off x="8065667" y="4503531"/>
            <a:ext cx="742585" cy="233569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nulls to   STAs 21 and 22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95AE459-359D-436A-BE14-18A2766133BA}"/>
              </a:ext>
            </a:extLst>
          </p:cNvPr>
          <p:cNvSpPr txBox="1"/>
          <p:nvPr/>
        </p:nvSpPr>
        <p:spPr>
          <a:xfrm>
            <a:off x="7759714" y="2733197"/>
            <a:ext cx="482504" cy="184666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22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53F39C8-D174-42DB-A4BE-93EC4F0C2B73}"/>
              </a:ext>
            </a:extLst>
          </p:cNvPr>
          <p:cNvSpPr/>
          <p:nvPr/>
        </p:nvSpPr>
        <p:spPr bwMode="auto">
          <a:xfrm>
            <a:off x="640229" y="4403434"/>
            <a:ext cx="108801" cy="685364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8E0DFA04-7EEA-4818-9DD0-1F85255DCF54}"/>
              </a:ext>
            </a:extLst>
          </p:cNvPr>
          <p:cNvSpPr txBox="1"/>
          <p:nvPr/>
        </p:nvSpPr>
        <p:spPr>
          <a:xfrm rot="16200000">
            <a:off x="289757" y="458366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054AB3A-EC34-41D3-9370-84AE557576E1}"/>
              </a:ext>
            </a:extLst>
          </p:cNvPr>
          <p:cNvSpPr txBox="1"/>
          <p:nvPr/>
        </p:nvSpPr>
        <p:spPr>
          <a:xfrm rot="16200000">
            <a:off x="274547" y="569044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8" name="Left Brace 107">
            <a:extLst>
              <a:ext uri="{FF2B5EF4-FFF2-40B4-BE49-F238E27FC236}">
                <a16:creationId xmlns:a16="http://schemas.microsoft.com/office/drawing/2014/main" id="{8823C0FD-C3F1-4F68-89C9-59F7A04EB104}"/>
              </a:ext>
            </a:extLst>
          </p:cNvPr>
          <p:cNvSpPr/>
          <p:nvPr/>
        </p:nvSpPr>
        <p:spPr bwMode="auto">
          <a:xfrm>
            <a:off x="640299" y="5402763"/>
            <a:ext cx="104446" cy="875856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863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7" ma:contentTypeDescription="Create a new document." ma:contentTypeScope="" ma:versionID="119ad350d41c31252c52f6e24ae0018a">
  <xsd:schema xmlns:xsd="http://www.w3.org/2001/XMLSchema" xmlns:xs="http://www.w3.org/2001/XMLSchema" xmlns:p="http://schemas.microsoft.com/office/2006/metadata/properties" xmlns:ns2="71c5aaf6-e6ce-465b-b873-5148d2a4c105" xmlns:ns3="66485f1d-aa39-44dc-9c7d-ec1e296eeb56" targetNamespace="http://schemas.microsoft.com/office/2006/metadata/properties" ma:root="true" ma:fieldsID="739f1cb2965f9e2a252705aead80b178" ns2:_="" ns3:_="">
    <xsd:import namespace="71c5aaf6-e6ce-465b-b873-5148d2a4c105"/>
    <xsd:import namespace="66485f1d-aa39-44dc-9c7d-ec1e296eeb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5PIBPR3ISOLQ-362744628-1227</_dlc_DocId>
    <_dlc_DocIdUrl xmlns="71c5aaf6-e6ce-465b-b873-5148d2a4c105">
      <Url>https://nokia.sharepoint.com/sites/menorca/_layouts/15/DocIdRedir.aspx?ID=5PIBPR3ISOLQ-362744628-1227</Url>
      <Description>5PIBPR3ISOLQ-362744628-1227</Description>
    </_dlc_DocIdUrl>
  </documentManagement>
</p:properties>
</file>

<file path=customXml/itemProps1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A444CF-7A6E-4B2F-92F3-32F41CAF1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C984A4D1-577F-461D-8736-9BE8B70B93C7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66485f1d-aa39-44dc-9c7d-ec1e296eeb56"/>
    <ds:schemaRef ds:uri="71c5aaf6-e6ce-465b-b873-5148d2a4c105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19639</TotalTime>
  <Words>1623</Words>
  <Application>Microsoft Office PowerPoint</Application>
  <PresentationFormat>On-screen Show (4:3)</PresentationFormat>
  <Paragraphs>317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Courier New</vt:lpstr>
      <vt:lpstr>Nokia Pure Text Light</vt:lpstr>
      <vt:lpstr>Times New Roman</vt:lpstr>
      <vt:lpstr>Wingdings</vt:lpstr>
      <vt:lpstr>Office Theme</vt:lpstr>
      <vt:lpstr>Downlink spatial reuse parameter framework                              with coordinated beamforming/null steering  for 802.11be</vt:lpstr>
      <vt:lpstr>Introduction  </vt:lpstr>
      <vt:lpstr>Uplink 802.11ax SRP Framework Enables spatial reuse during uplink transmissions</vt:lpstr>
      <vt:lpstr>Uplink 802.11ax SRP framework Good basis for coordinated beamforming/null steering </vt:lpstr>
      <vt:lpstr>Uplink 802.11ax SRP framework Need for extending this framework to the downlink</vt:lpstr>
      <vt:lpstr>Downlink 802.11be SRP framework Enabling spatial reuse during downlink transmissions </vt:lpstr>
      <vt:lpstr>Downlink 802.11be SRP framework Example</vt:lpstr>
      <vt:lpstr>Downlink 802.11be SRP framework Benefits</vt:lpstr>
      <vt:lpstr>Coordinated null steering enhancement  </vt:lpstr>
      <vt:lpstr>Summary  </vt:lpstr>
      <vt:lpstr>Straw poll  </vt:lpstr>
      <vt:lpstr>References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Garcia Rodriguez, Adrian (Nokia - IE/Dublin)</cp:lastModifiedBy>
  <cp:revision>897</cp:revision>
  <cp:lastPrinted>2019-02-22T11:41:11Z</cp:lastPrinted>
  <dcterms:created xsi:type="dcterms:W3CDTF">2018-10-16T18:22:46Z</dcterms:created>
  <dcterms:modified xsi:type="dcterms:W3CDTF">2019-11-12T17:58:30Z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6084ff0b-dac8-4040-abd6-865eb2000351</vt:lpwstr>
  </property>
</Properties>
</file>