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18" r:id="rId3"/>
    <p:sldId id="443" r:id="rId4"/>
    <p:sldId id="430" r:id="rId5"/>
    <p:sldId id="442" r:id="rId6"/>
    <p:sldId id="444" r:id="rId7"/>
    <p:sldId id="445" r:id="rId8"/>
    <p:sldId id="447" r:id="rId9"/>
    <p:sldId id="448" r:id="rId10"/>
    <p:sldId id="326" r:id="rId11"/>
    <p:sldId id="446" r:id="rId12"/>
    <p:sldId id="34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6" autoAdjust="0"/>
    <p:restoredTop sz="99567" autoAdjust="0"/>
  </p:normalViewPr>
  <p:slideViewPr>
    <p:cSldViewPr>
      <p:cViewPr>
        <p:scale>
          <a:sx n="90" d="100"/>
          <a:sy n="90" d="100"/>
        </p:scale>
        <p:origin x="-444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802.11-yy/1778r0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IEEE 802.11-yy/1778r0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9708" y="6475413"/>
            <a:ext cx="1824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9708" y="6475413"/>
            <a:ext cx="18242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802.11-19/1778r2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tthew.fischer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Matthew Fischer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India Channels 167 169 173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2019-10-20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617465"/>
              </p:ext>
            </p:extLst>
          </p:nvPr>
        </p:nvGraphicFramePr>
        <p:xfrm>
          <a:off x="228598" y="2998720"/>
          <a:ext cx="8763001" cy="218897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6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820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13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61986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Matthew Fischer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Broadcom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it-IT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 Innovation Dr, San Jose, CA 95134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hlinkClick r:id="rId3"/>
                        </a:rPr>
                        <a:t>Matthew.fischer@broadcom.com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Jun Zheng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Jason Tseng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Ron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baseline="0" dirty="0" err="1" smtClean="0"/>
                        <a:t>Porat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Vinko</a:t>
                      </a:r>
                      <a:r>
                        <a:rPr lang="en-US" sz="1100" dirty="0" smtClean="0"/>
                        <a:t> </a:t>
                      </a:r>
                      <a:r>
                        <a:rPr lang="en-US" sz="1100" dirty="0" err="1" smtClean="0"/>
                        <a:t>Erceg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P802.11REVmd_D3.0 </a:t>
            </a:r>
            <a:r>
              <a:rPr lang="en-US" dirty="0" smtClean="0"/>
              <a:t>Annex E Table E-4 – Global operating classes </a:t>
            </a:r>
            <a:r>
              <a:rPr lang="en-US" dirty="0" smtClean="0"/>
              <a:t>as </a:t>
            </a:r>
            <a:r>
              <a:rPr lang="en-US" dirty="0"/>
              <a:t>described in </a:t>
            </a:r>
            <a:r>
              <a:rPr lang="en-US" dirty="0" smtClean="0"/>
              <a:t>11-19-1778-02-000m-India-ch-167-169-173?</a:t>
            </a:r>
          </a:p>
          <a:p>
            <a:pPr lvl="1"/>
            <a:r>
              <a:rPr lang="en-US" dirty="0" smtClean="0"/>
              <a:t>I.e. Proposed Changes (1)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</a:t>
            </a:r>
            <a:r>
              <a:rPr lang="en-US" dirty="0" smtClean="0"/>
              <a:t>changes </a:t>
            </a:r>
            <a:r>
              <a:rPr lang="en-US" dirty="0"/>
              <a:t>to Draft </a:t>
            </a:r>
            <a:r>
              <a:rPr lang="en-US" dirty="0" smtClean="0"/>
              <a:t>P802.11REVmd_D3.0 </a:t>
            </a:r>
            <a:r>
              <a:rPr lang="en-US" dirty="0"/>
              <a:t>Table 9-153—Extended Capabilities </a:t>
            </a:r>
            <a:r>
              <a:rPr lang="en-US" dirty="0" smtClean="0"/>
              <a:t>field and the addition of a new MIB variable </a:t>
            </a:r>
            <a:r>
              <a:rPr lang="en-US" dirty="0" smtClean="0"/>
              <a:t>as </a:t>
            </a:r>
            <a:r>
              <a:rPr lang="en-US" dirty="0"/>
              <a:t>described in </a:t>
            </a:r>
            <a:r>
              <a:rPr lang="en-US" dirty="0" smtClean="0"/>
              <a:t>11-19-1778-02-000m-India-ch-167-169-173?</a:t>
            </a:r>
          </a:p>
          <a:p>
            <a:pPr lvl="1"/>
            <a:r>
              <a:rPr lang="en-US" dirty="0"/>
              <a:t>I.e. Proposed Changes </a:t>
            </a:r>
            <a:r>
              <a:rPr lang="en-US" dirty="0" smtClean="0"/>
              <a:t>(2a) and Proposed Changes (2b)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YES</a:t>
            </a:r>
          </a:p>
          <a:p>
            <a:pPr lvl="1"/>
            <a:r>
              <a:rPr lang="en-US" dirty="0"/>
              <a:t>NO</a:t>
            </a:r>
          </a:p>
          <a:p>
            <a:pPr lvl="1"/>
            <a:r>
              <a:rPr lang="en-US" dirty="0"/>
              <a:t>ABS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5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Draft </a:t>
            </a:r>
            <a:r>
              <a:rPr lang="en-US" dirty="0" smtClean="0"/>
              <a:t>P802.11REVmd_D3.0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[2] </a:t>
            </a:r>
            <a:r>
              <a:rPr lang="en-US" dirty="0"/>
              <a:t>Gazette of India, </a:t>
            </a:r>
            <a:r>
              <a:rPr lang="en-US" dirty="0" smtClean="0"/>
              <a:t>Extraordinary, PART </a:t>
            </a:r>
            <a:r>
              <a:rPr lang="en-US" dirty="0"/>
              <a:t>II—Section 3—Sub-section (</a:t>
            </a:r>
            <a:r>
              <a:rPr lang="en-US" dirty="0" err="1" smtClean="0"/>
              <a:t>i</a:t>
            </a:r>
            <a:r>
              <a:rPr lang="en-US" dirty="0" smtClean="0"/>
              <a:t>), OCTOBER </a:t>
            </a:r>
            <a:r>
              <a:rPr lang="en-US" dirty="0"/>
              <a:t>22, </a:t>
            </a:r>
            <a:r>
              <a:rPr lang="en-US" dirty="0" smtClean="0"/>
              <a:t>2018, G.S.R</a:t>
            </a:r>
            <a:r>
              <a:rPr lang="en-US" dirty="0"/>
              <a:t>. 1048(E)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 has “recently” added some channels for indoor/outdoor unlicensed use</a:t>
            </a:r>
          </a:p>
          <a:p>
            <a:r>
              <a:rPr lang="en-US" dirty="0" smtClean="0"/>
              <a:t>These newly available channels should be included in the global channels listing in Annex E</a:t>
            </a:r>
          </a:p>
          <a:p>
            <a:pPr lvl="1"/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pPr lvl="1"/>
            <a:endParaRPr lang="en-US" dirty="0"/>
          </a:p>
          <a:p>
            <a:r>
              <a:rPr lang="en-US" dirty="0" smtClean="0"/>
              <a:t>There is a question of exactly how to include the new channels, which is actually a general question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CID 4157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4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dirty="0" smtClean="0"/>
              <a:t>CID 4157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46930"/>
              </p:ext>
            </p:extLst>
          </p:nvPr>
        </p:nvGraphicFramePr>
        <p:xfrm>
          <a:off x="914400" y="2255520"/>
          <a:ext cx="7010403" cy="2697480"/>
        </p:xfrm>
        <a:graphic>
          <a:graphicData uri="http://schemas.openxmlformats.org/drawingml/2006/table">
            <a:tbl>
              <a:tblPr/>
              <a:tblGrid>
                <a:gridCol w="681684"/>
                <a:gridCol w="681684"/>
                <a:gridCol w="563862"/>
                <a:gridCol w="563862"/>
                <a:gridCol w="1506437"/>
                <a:gridCol w="1506437"/>
                <a:gridCol w="1506437"/>
              </a:tblGrid>
              <a:tr h="565989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CID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Commenter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Page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200" b="1" dirty="0" smtClean="0">
                          <a:effectLst/>
                        </a:rPr>
                        <a:t>Clause</a:t>
                      </a:r>
                      <a:endParaRPr lang="en-US" sz="12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Comment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Change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400" b="1" dirty="0" smtClean="0">
                          <a:effectLst/>
                        </a:rPr>
                        <a:t>Proposed</a:t>
                      </a:r>
                      <a:r>
                        <a:rPr lang="en-US" sz="1400" b="1" baseline="0" dirty="0" smtClean="0">
                          <a:effectLst/>
                        </a:rPr>
                        <a:t> Resolution</a:t>
                      </a:r>
                      <a:endParaRPr lang="en-US" sz="1400" b="1" dirty="0">
                        <a:effectLst/>
                      </a:endParaRPr>
                    </a:p>
                  </a:txBody>
                  <a:tcPr marL="28575" marR="28575" marT="0" marB="0" anchor="b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1491"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4157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Matthew Fischer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4380.00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200" dirty="0" smtClean="0">
                          <a:effectLst/>
                        </a:rPr>
                        <a:t>E</a:t>
                      </a:r>
                      <a:endParaRPr lang="en-US" sz="12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India has "recently" added some channels for indoor/outdoor unlicensed use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These newly available channels should be included in the global channels listing in Annex E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>
                          <a:effectLst/>
                        </a:rPr>
                        <a:t>Within Annex E at Table E-4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173 to op class 125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165 to op class 126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Add 169 to op class 127</a:t>
                      </a:r>
                      <a:br>
                        <a:rPr lang="en-US" sz="1100" dirty="0">
                          <a:effectLst/>
                        </a:rPr>
                      </a:br>
                      <a:r>
                        <a:rPr lang="en-US" sz="1100" dirty="0">
                          <a:effectLst/>
                        </a:rPr>
                        <a:t>See 11-19-1778</a:t>
                      </a: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/>
                      <a:r>
                        <a:rPr lang="en-US" sz="1100" dirty="0" smtClean="0">
                          <a:effectLst/>
                        </a:rPr>
                        <a:t>Revise – </a:t>
                      </a:r>
                      <a:r>
                        <a:rPr lang="en-US" sz="1100" dirty="0" err="1" smtClean="0">
                          <a:effectLst/>
                        </a:rPr>
                        <a:t>TGmd</a:t>
                      </a:r>
                      <a:r>
                        <a:rPr lang="en-US" sz="1100" dirty="0" smtClean="0">
                          <a:effectLst/>
                        </a:rPr>
                        <a:t> editor to make changes shown in 11-19-1778r1 which add channels</a:t>
                      </a:r>
                      <a:r>
                        <a:rPr lang="en-US" sz="1100" baseline="0" dirty="0" smtClean="0">
                          <a:effectLst/>
                        </a:rPr>
                        <a:t> 165, 169, 173 to Annex E in appropriate locations within the global class </a:t>
                      </a:r>
                      <a:r>
                        <a:rPr lang="en-US" sz="1100" baseline="0" dirty="0" smtClean="0">
                          <a:effectLst/>
                        </a:rPr>
                        <a:t>table and add an indication of support for the new channels.</a:t>
                      </a:r>
                      <a:endParaRPr lang="en-US" sz="1100" dirty="0">
                        <a:effectLst/>
                      </a:endParaRPr>
                    </a:p>
                  </a:txBody>
                  <a:tcPr marL="28575" marR="28575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02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channels are recently* available in India, but are not included in the Global operating classes table in Annex E</a:t>
            </a:r>
          </a:p>
          <a:p>
            <a:endParaRPr lang="en-US" dirty="0" smtClean="0"/>
          </a:p>
          <a:p>
            <a:r>
              <a:rPr lang="en-US" dirty="0" err="1" smtClean="0"/>
              <a:t>Ch</a:t>
            </a:r>
            <a:r>
              <a:rPr lang="en-US" dirty="0" smtClean="0"/>
              <a:t> 167 BW40</a:t>
            </a:r>
          </a:p>
          <a:p>
            <a:pPr lvl="1"/>
            <a:r>
              <a:rPr lang="en-US" dirty="0" smtClean="0"/>
              <a:t>CH 165 Primary Lower BW40</a:t>
            </a:r>
          </a:p>
          <a:p>
            <a:pPr lvl="1"/>
            <a:r>
              <a:rPr lang="en-US" dirty="0" smtClean="0"/>
              <a:t>CH 169 Primary Upper BW40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169 BW20</a:t>
            </a:r>
          </a:p>
          <a:p>
            <a:r>
              <a:rPr lang="en-US" dirty="0" err="1" smtClean="0"/>
              <a:t>Ch</a:t>
            </a:r>
            <a:r>
              <a:rPr lang="en-US" dirty="0" smtClean="0"/>
              <a:t> 173 BW20</a:t>
            </a:r>
          </a:p>
          <a:p>
            <a:endParaRPr lang="en-US" dirty="0"/>
          </a:p>
          <a:p>
            <a:r>
              <a:rPr lang="en-US" dirty="0" smtClean="0"/>
              <a:t>*See </a:t>
            </a:r>
            <a:r>
              <a:rPr lang="en-US" dirty="0"/>
              <a:t>[2] Gazette of </a:t>
            </a:r>
            <a:r>
              <a:rPr lang="en-US" dirty="0" smtClean="0"/>
              <a:t>India, </a:t>
            </a:r>
            <a:r>
              <a:rPr lang="en-US" dirty="0"/>
              <a:t>OCTOBER 22, </a:t>
            </a:r>
            <a:r>
              <a:rPr lang="en-US" dirty="0" smtClean="0"/>
              <a:t>2018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</a:t>
            </a:r>
            <a:r>
              <a:rPr lang="en-US" dirty="0" smtClean="0"/>
              <a:t>Changes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/>
              <a:t>Table E-4—Global operating </a:t>
            </a:r>
            <a:r>
              <a:rPr lang="en-US" dirty="0" smtClean="0"/>
              <a:t>classes</a:t>
            </a:r>
          </a:p>
          <a:p>
            <a:r>
              <a:rPr lang="en-US" dirty="0" smtClean="0"/>
              <a:t>Note the additions in underlined text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143700"/>
              </p:ext>
            </p:extLst>
          </p:nvPr>
        </p:nvGraphicFramePr>
        <p:xfrm>
          <a:off x="762001" y="2402840"/>
          <a:ext cx="7543802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399"/>
                <a:gridCol w="990600"/>
                <a:gridCol w="838200"/>
                <a:gridCol w="762000"/>
                <a:gridCol w="914400"/>
                <a:gridCol w="838200"/>
                <a:gridCol w="22860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Operating class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Nonglobal</a:t>
                      </a:r>
                      <a:r>
                        <a:rPr lang="en-US" sz="1200" dirty="0" smtClean="0"/>
                        <a:t> operating class(</a:t>
                      </a:r>
                      <a:r>
                        <a:rPr lang="en-US" sz="1200" dirty="0" err="1" smtClean="0"/>
                        <a:t>es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starting</a:t>
                      </a:r>
                      <a:r>
                        <a:rPr lang="en-US" sz="1200" baseline="0" dirty="0" smtClean="0"/>
                        <a:t> frequency (GHz)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spacing</a:t>
                      </a:r>
                      <a:r>
                        <a:rPr lang="en-US" sz="1200" baseline="0" dirty="0" smtClean="0"/>
                        <a:t> (MHz)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set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Channel center frequency index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Behavior limits set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E-1-5, E-2-17, E-5-3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149, 153, 157, 161, 165, 169</a:t>
                      </a:r>
                      <a:r>
                        <a:rPr lang="en-US" sz="1200" u="sng" dirty="0" smtClean="0"/>
                        <a:t>, 173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LicenseExemptBehavior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E-1-25,26, E-5-6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149, 157</a:t>
                      </a:r>
                      <a:r>
                        <a:rPr lang="en-US" sz="1200" u="sng" dirty="0" smtClean="0"/>
                        <a:t>, 165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PrimaryChannelLowerBehavior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E-1-30,31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153, 161</a:t>
                      </a:r>
                      <a:r>
                        <a:rPr lang="en-US" sz="1200" u="sng" dirty="0" smtClean="0"/>
                        <a:t>, 169</a:t>
                      </a:r>
                      <a:endParaRPr lang="en-US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_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PrimaryChannelUpperBehavior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ctr"/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UseEirpForVHTTxPowEnv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024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There Be More Changes?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Compatibility issue</a:t>
            </a:r>
          </a:p>
          <a:p>
            <a:pPr lvl="1"/>
            <a:r>
              <a:rPr lang="en-US" dirty="0" smtClean="0"/>
              <a:t>It is possible that regulations change and channels appear and disappear</a:t>
            </a:r>
          </a:p>
          <a:p>
            <a:pPr lvl="2"/>
            <a:r>
              <a:rPr lang="en-US" dirty="0" smtClean="0"/>
              <a:t>Should these changes simply be made within the Annex E tables every time that they occur?</a:t>
            </a:r>
          </a:p>
          <a:p>
            <a:pPr lvl="1"/>
            <a:r>
              <a:rPr lang="en-US" dirty="0" smtClean="0"/>
              <a:t>If this is done, then how can two STAs agree on an operating channel?</a:t>
            </a:r>
          </a:p>
          <a:p>
            <a:pPr lvl="2"/>
            <a:r>
              <a:rPr lang="en-US" dirty="0" smtClean="0"/>
              <a:t>Two STAs can be aware of each other’s </a:t>
            </a:r>
            <a:r>
              <a:rPr lang="en-US" dirty="0" err="1" smtClean="0"/>
              <a:t>OpClass</a:t>
            </a:r>
            <a:r>
              <a:rPr lang="en-US" dirty="0" smtClean="0"/>
              <a:t> understanding, but not the channel set within any given </a:t>
            </a:r>
            <a:r>
              <a:rPr lang="en-US" dirty="0" err="1" smtClean="0"/>
              <a:t>OpClass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6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A Capability 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</a:t>
            </a:r>
            <a:r>
              <a:rPr lang="en-US" dirty="0"/>
              <a:t>capability bit for each set of changes to the </a:t>
            </a:r>
            <a:r>
              <a:rPr lang="en-US" dirty="0" smtClean="0"/>
              <a:t>channels</a:t>
            </a:r>
            <a:endParaRPr lang="en-US" dirty="0"/>
          </a:p>
          <a:p>
            <a:pPr lvl="1"/>
            <a:r>
              <a:rPr lang="en-US" dirty="0"/>
              <a:t>E.g. EX CAP IE bits to indicate support for:</a:t>
            </a:r>
          </a:p>
          <a:p>
            <a:pPr lvl="2"/>
            <a:r>
              <a:rPr lang="en-US" dirty="0"/>
              <a:t>Channel lists that existed as of </a:t>
            </a:r>
            <a:r>
              <a:rPr lang="en-US" dirty="0" smtClean="0"/>
              <a:t>2020-01-01</a:t>
            </a:r>
          </a:p>
          <a:p>
            <a:pPr lvl="3"/>
            <a:r>
              <a:rPr lang="en-US" dirty="0" smtClean="0"/>
              <a:t>No bit needed, implied support</a:t>
            </a:r>
            <a:endParaRPr lang="en-US" dirty="0"/>
          </a:p>
          <a:p>
            <a:pPr lvl="2"/>
            <a:r>
              <a:rPr lang="en-US" dirty="0" smtClean="0"/>
              <a:t>Support for 165</a:t>
            </a:r>
            <a:r>
              <a:rPr lang="en-US" dirty="0"/>
              <a:t>, 169, 173</a:t>
            </a:r>
          </a:p>
          <a:p>
            <a:pPr lvl="2"/>
            <a:r>
              <a:rPr lang="en-US" dirty="0"/>
              <a:t>Future </a:t>
            </a:r>
            <a:r>
              <a:rPr lang="en-US" dirty="0" smtClean="0"/>
              <a:t>capability bits each time that there is any additional change in the complete set of Annex E channels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09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</a:t>
            </a:r>
            <a:r>
              <a:rPr lang="en-US" dirty="0" smtClean="0"/>
              <a:t>(2a)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Table 9-153—Extended Capabilities </a:t>
            </a:r>
            <a:r>
              <a:rPr lang="en-US" dirty="0" smtClean="0"/>
              <a:t>field</a:t>
            </a:r>
          </a:p>
          <a:p>
            <a:pPr lvl="1"/>
            <a:r>
              <a:rPr lang="en-US" dirty="0" smtClean="0"/>
              <a:t>Add a new row to Table 9-153 – Extended Capabilities field as shown (note that the top row is for orientation purposes only)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Add a new MIB variable as shown on the next slide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85136"/>
              </p:ext>
            </p:extLst>
          </p:nvPr>
        </p:nvGraphicFramePr>
        <p:xfrm>
          <a:off x="914400" y="3276600"/>
          <a:ext cx="7315199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8795"/>
                <a:gridCol w="2234005"/>
                <a:gridCol w="39623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&lt;ANA&gt;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Extension Channel Set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STA sets the Extension Channel Set 1 field to 1 when dot11ExtChSet1 is true, and sets it to 0 otherwise.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516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Changes (</a:t>
            </a:r>
            <a:r>
              <a:rPr lang="en-US" dirty="0" smtClean="0"/>
              <a:t>2b)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400" dirty="0"/>
              <a:t>C.3 MIB Detail</a:t>
            </a:r>
            <a:endParaRPr lang="en-US" sz="1400" dirty="0"/>
          </a:p>
          <a:p>
            <a:pPr marL="0" indent="0">
              <a:buNone/>
            </a:pP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GB" sz="1400" dirty="0" smtClean="0"/>
              <a:t>dot11ExtChSet1OptionActivated OBJECT-TYPE</a:t>
            </a:r>
            <a:endParaRPr lang="en-US" sz="1400" dirty="0"/>
          </a:p>
          <a:p>
            <a:pPr marL="457200" lvl="1" indent="0">
              <a:buNone/>
            </a:pPr>
            <a:r>
              <a:rPr lang="en-GB" sz="900" dirty="0"/>
              <a:t>SYNTAX </a:t>
            </a:r>
            <a:r>
              <a:rPr lang="en-GB" sz="900" dirty="0" err="1"/>
              <a:t>TruthValue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MAX-ACCESS read-only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STATUS current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DESCRIPTION</a:t>
            </a:r>
            <a:endParaRPr lang="en-US" sz="900" dirty="0"/>
          </a:p>
          <a:p>
            <a:pPr marL="457200" lvl="1" indent="0">
              <a:buNone/>
            </a:pPr>
            <a:r>
              <a:rPr lang="en-GB" sz="1000" dirty="0"/>
              <a:t>"This is a capability variable. Its value is determined by device capabilities</a:t>
            </a:r>
            <a:r>
              <a:rPr lang="en-GB" sz="1000" dirty="0" smtClean="0"/>
              <a:t>.</a:t>
            </a:r>
          </a:p>
          <a:p>
            <a:pPr marL="457200" lvl="1" indent="0">
              <a:buNone/>
            </a:pPr>
            <a:endParaRPr lang="en-GB" sz="1000" dirty="0"/>
          </a:p>
          <a:p>
            <a:pPr marL="457200" lvl="1" indent="0">
              <a:buNone/>
            </a:pPr>
            <a:r>
              <a:rPr lang="en-GB" sz="1000" dirty="0" smtClean="0"/>
              <a:t>This </a:t>
            </a:r>
            <a:r>
              <a:rPr lang="en-GB" sz="1000" dirty="0"/>
              <a:t>attribute, when true, indicates that the STA implementation </a:t>
            </a:r>
            <a:r>
              <a:rPr lang="en-GB" sz="1000" dirty="0" smtClean="0"/>
              <a:t>supports operating class 126 channel 165, operating class 127 channel 169, and operating class 125 channel 173 as found in Table E-4 – Global Operating classes. </a:t>
            </a:r>
            <a:r>
              <a:rPr lang="en-GB" sz="1000" dirty="0"/>
              <a:t>The capability is disabled, otherwise."</a:t>
            </a:r>
            <a:endParaRPr lang="en-US" sz="1000" dirty="0"/>
          </a:p>
          <a:p>
            <a:pPr marL="457200" lvl="1" indent="0">
              <a:buNone/>
            </a:pPr>
            <a:endParaRPr lang="en-GB" sz="900" dirty="0" smtClean="0"/>
          </a:p>
          <a:p>
            <a:pPr marL="457200" lvl="1" indent="0">
              <a:buNone/>
            </a:pPr>
            <a:r>
              <a:rPr lang="en-GB" sz="900" dirty="0" smtClean="0"/>
              <a:t>DEFVAL </a:t>
            </a:r>
            <a:r>
              <a:rPr lang="en-GB" sz="900" dirty="0"/>
              <a:t>{ false }</a:t>
            </a:r>
            <a:endParaRPr lang="en-US" sz="900" dirty="0"/>
          </a:p>
          <a:p>
            <a:pPr marL="457200" lvl="1" indent="0">
              <a:buNone/>
            </a:pPr>
            <a:r>
              <a:rPr lang="en-GB" sz="900" dirty="0"/>
              <a:t>::= { dot11StationConfigEntry &lt;XX</a:t>
            </a:r>
            <a:r>
              <a:rPr lang="en-GB" sz="900" dirty="0" smtClean="0"/>
              <a:t>&gt;}</a:t>
            </a:r>
          </a:p>
          <a:p>
            <a:pPr marL="457200" lvl="1" indent="0">
              <a:buNone/>
            </a:pPr>
            <a:endParaRPr lang="en-GB" sz="900" dirty="0"/>
          </a:p>
          <a:p>
            <a:pPr marL="457200" lvl="1" indent="0">
              <a:buNone/>
            </a:pPr>
            <a:endParaRPr lang="en-US" sz="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02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309304</TotalTime>
  <Words>773</Words>
  <Application>Microsoft Office PowerPoint</Application>
  <PresentationFormat>On-screen Show (4:3)</PresentationFormat>
  <Paragraphs>183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802-11-Submission</vt:lpstr>
      <vt:lpstr>India Channels 167 169 173</vt:lpstr>
      <vt:lpstr>Abstract</vt:lpstr>
      <vt:lpstr>CID 4157</vt:lpstr>
      <vt:lpstr>Missing Channels</vt:lpstr>
      <vt:lpstr>Proposed Changes (1)</vt:lpstr>
      <vt:lpstr>Should There Be More Changes?</vt:lpstr>
      <vt:lpstr>Add A Capability Bit</vt:lpstr>
      <vt:lpstr>Proposed Changes (2a)</vt:lpstr>
      <vt:lpstr>Proposed Changes (2b)</vt:lpstr>
      <vt:lpstr>Straw poll #1</vt:lpstr>
      <vt:lpstr>Straw poll #2</vt:lpstr>
      <vt:lpstr>References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Ch 167 169 173</dc:title>
  <dc:creator>Matthew Fischer</dc:creator>
  <cp:keywords>November 2019</cp:keywords>
  <cp:lastModifiedBy>Matthew Fischer</cp:lastModifiedBy>
  <cp:revision>1041</cp:revision>
  <cp:lastPrinted>1998-02-10T13:28:06Z</cp:lastPrinted>
  <dcterms:created xsi:type="dcterms:W3CDTF">2007-05-21T21:00:37Z</dcterms:created>
  <dcterms:modified xsi:type="dcterms:W3CDTF">2020-04-02T00:30:12Z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