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318" r:id="rId3"/>
    <p:sldId id="443" r:id="rId4"/>
    <p:sldId id="430" r:id="rId5"/>
    <p:sldId id="442" r:id="rId6"/>
    <p:sldId id="326" r:id="rId7"/>
    <p:sldId id="348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8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99567" autoAdjust="0"/>
  </p:normalViewPr>
  <p:slideViewPr>
    <p:cSldViewPr>
      <p:cViewPr>
        <p:scale>
          <a:sx n="90" d="100"/>
          <a:sy n="90" d="100"/>
        </p:scale>
        <p:origin x="-444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1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802.11-yy/1778r0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802.11-yy/1778r0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doc.: IEEE 802.11-yy/1778r0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 smtClean="0"/>
              <a:t>Bullet Title Goes Here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9708" y="6475413"/>
            <a:ext cx="18242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802.11-19/1778r1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tthew.fischer@broadco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zh-CN" dirty="0" smtClean="0"/>
              <a:t>India Channels 167 169 173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2019-10-20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617465"/>
              </p:ext>
            </p:extLst>
          </p:nvPr>
        </p:nvGraphicFramePr>
        <p:xfrm>
          <a:off x="228598" y="2998720"/>
          <a:ext cx="8763001" cy="21889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6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5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207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130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61986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Matthew Fischer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Broadcom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 Innovation Dr, San Jose, CA 95134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hlinkClick r:id="rId3"/>
                        </a:rPr>
                        <a:t>Matthew.fischer@broadcom.com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Jun Zheng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Jason Tseng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Ron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Porat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Vinko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Erceg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084387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India has “recently” added some channels for indoor/outdoor unlicensed use</a:t>
            </a:r>
          </a:p>
          <a:p>
            <a:r>
              <a:rPr lang="en-US" dirty="0" smtClean="0"/>
              <a:t>These newly available channels should be included in the global channels listing in Annex E</a:t>
            </a:r>
          </a:p>
          <a:p>
            <a:pPr lvl="1"/>
            <a:r>
              <a:rPr lang="en-US" dirty="0"/>
              <a:t>Table E-4—Global operating </a:t>
            </a:r>
            <a:r>
              <a:rPr lang="en-US" dirty="0" smtClean="0"/>
              <a:t>classes</a:t>
            </a:r>
          </a:p>
          <a:p>
            <a:pPr lvl="1"/>
            <a:endParaRPr lang="en-US" dirty="0"/>
          </a:p>
          <a:p>
            <a:r>
              <a:rPr lang="en-US" dirty="0" smtClean="0"/>
              <a:t>CID 4157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CID 4157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0"/>
            <a:ext cx="7772400" cy="762000"/>
          </a:xfrm>
        </p:spPr>
        <p:txBody>
          <a:bodyPr/>
          <a:lstStyle/>
          <a:p>
            <a:r>
              <a:rPr lang="en-US" dirty="0" smtClean="0"/>
              <a:t>CID 4157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810486"/>
              </p:ext>
            </p:extLst>
          </p:nvPr>
        </p:nvGraphicFramePr>
        <p:xfrm>
          <a:off x="914400" y="2255520"/>
          <a:ext cx="7010403" cy="2697480"/>
        </p:xfrm>
        <a:graphic>
          <a:graphicData uri="http://schemas.openxmlformats.org/drawingml/2006/table">
            <a:tbl>
              <a:tblPr/>
              <a:tblGrid>
                <a:gridCol w="681684"/>
                <a:gridCol w="681684"/>
                <a:gridCol w="563862"/>
                <a:gridCol w="563862"/>
                <a:gridCol w="1506437"/>
                <a:gridCol w="1506437"/>
                <a:gridCol w="1506437"/>
              </a:tblGrid>
              <a:tr h="56598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dirty="0" smtClean="0">
                          <a:effectLst/>
                        </a:rPr>
                        <a:t>CID</a:t>
                      </a:r>
                      <a:endParaRPr lang="en-US" sz="1200" b="1" dirty="0">
                        <a:effectLst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dirty="0" smtClean="0">
                          <a:effectLst/>
                        </a:rPr>
                        <a:t>Commenter</a:t>
                      </a:r>
                      <a:endParaRPr lang="en-US" sz="1200" b="1" dirty="0">
                        <a:effectLst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dirty="0" smtClean="0">
                          <a:effectLst/>
                        </a:rPr>
                        <a:t>Page</a:t>
                      </a:r>
                      <a:endParaRPr lang="en-US" sz="1200" b="1" dirty="0">
                        <a:effectLst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dirty="0" smtClean="0">
                          <a:effectLst/>
                        </a:rPr>
                        <a:t>Clause</a:t>
                      </a:r>
                      <a:endParaRPr lang="en-US" sz="1200" b="1" dirty="0">
                        <a:effectLst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dirty="0" smtClean="0">
                          <a:effectLst/>
                        </a:rPr>
                        <a:t>Comment</a:t>
                      </a:r>
                      <a:endParaRPr lang="en-US" sz="1400" b="1" dirty="0">
                        <a:effectLst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dirty="0" smtClean="0">
                          <a:effectLst/>
                        </a:rPr>
                        <a:t>Proposed</a:t>
                      </a:r>
                      <a:r>
                        <a:rPr lang="en-US" sz="1400" b="1" baseline="0" dirty="0" smtClean="0">
                          <a:effectLst/>
                        </a:rPr>
                        <a:t> Change</a:t>
                      </a:r>
                      <a:endParaRPr lang="en-US" sz="1400" b="1" dirty="0">
                        <a:effectLst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dirty="0" smtClean="0">
                          <a:effectLst/>
                        </a:rPr>
                        <a:t>Proposed</a:t>
                      </a:r>
                      <a:r>
                        <a:rPr lang="en-US" sz="1400" b="1" baseline="0" dirty="0" smtClean="0">
                          <a:effectLst/>
                        </a:rPr>
                        <a:t> Resolution</a:t>
                      </a:r>
                      <a:endParaRPr lang="en-US" sz="1400" b="1" dirty="0">
                        <a:effectLst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1491">
                <a:tc>
                  <a:txBody>
                    <a:bodyPr/>
                    <a:lstStyle/>
                    <a:p>
                      <a:pPr rtl="0" fontAlgn="t"/>
                      <a:r>
                        <a:rPr lang="en-US" sz="1200" dirty="0" smtClean="0">
                          <a:effectLst/>
                        </a:rPr>
                        <a:t>4157</a:t>
                      </a:r>
                      <a:endParaRPr lang="en-US" sz="1200" dirty="0">
                        <a:effectLst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200" dirty="0" smtClean="0">
                          <a:effectLst/>
                        </a:rPr>
                        <a:t>Matthew Fischer</a:t>
                      </a:r>
                      <a:endParaRPr lang="en-US" sz="1200" dirty="0">
                        <a:effectLst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200" dirty="0" smtClean="0">
                          <a:effectLst/>
                        </a:rPr>
                        <a:t>4380.00</a:t>
                      </a:r>
                      <a:endParaRPr lang="en-US" sz="1200" dirty="0">
                        <a:effectLst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200" dirty="0" smtClean="0">
                          <a:effectLst/>
                        </a:rPr>
                        <a:t>E</a:t>
                      </a:r>
                      <a:endParaRPr lang="en-US" sz="1200" dirty="0">
                        <a:effectLst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100" dirty="0">
                          <a:effectLst/>
                        </a:rPr>
                        <a:t>India has "recently" added some channels for indoor/outdoor unlicensed use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These newly available channels should be included in the global channels listing in Annex E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100" dirty="0">
                          <a:effectLst/>
                        </a:rPr>
                        <a:t>Within Annex E at Table E-4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Add 173 to op class 125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Add 165 to op class 126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Add 169 to op class 127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See 11-19-1778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100" dirty="0" smtClean="0">
                          <a:effectLst/>
                        </a:rPr>
                        <a:t>Revise – </a:t>
                      </a:r>
                      <a:r>
                        <a:rPr lang="en-US" sz="1100" dirty="0" err="1" smtClean="0">
                          <a:effectLst/>
                        </a:rPr>
                        <a:t>TGmd</a:t>
                      </a:r>
                      <a:r>
                        <a:rPr lang="en-US" sz="1100" dirty="0" smtClean="0">
                          <a:effectLst/>
                        </a:rPr>
                        <a:t> editor to make changes shown in 11-19-1778r1 which add channels</a:t>
                      </a:r>
                      <a:r>
                        <a:rPr lang="en-US" sz="1100" baseline="0" dirty="0" smtClean="0">
                          <a:effectLst/>
                        </a:rPr>
                        <a:t> 165, 169, 173 to Annex E in appropriate locations within the global class table.</a:t>
                      </a:r>
                      <a:endParaRPr lang="en-US" sz="1100" dirty="0">
                        <a:effectLst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02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channels are recently* available in India, but are not included in the Global operating classes table in Annex E</a:t>
            </a:r>
          </a:p>
          <a:p>
            <a:endParaRPr lang="en-US" dirty="0" smtClean="0"/>
          </a:p>
          <a:p>
            <a:r>
              <a:rPr lang="en-US" dirty="0" err="1" smtClean="0"/>
              <a:t>Ch</a:t>
            </a:r>
            <a:r>
              <a:rPr lang="en-US" dirty="0" smtClean="0"/>
              <a:t> 167 BW40</a:t>
            </a:r>
          </a:p>
          <a:p>
            <a:pPr lvl="1"/>
            <a:r>
              <a:rPr lang="en-US" dirty="0" smtClean="0"/>
              <a:t>CH 165 Primary Lower BW40</a:t>
            </a:r>
          </a:p>
          <a:p>
            <a:pPr lvl="1"/>
            <a:r>
              <a:rPr lang="en-US" dirty="0" smtClean="0"/>
              <a:t>CH 169 Primary Upper BW40</a:t>
            </a:r>
          </a:p>
          <a:p>
            <a:r>
              <a:rPr lang="en-US" dirty="0" err="1" smtClean="0"/>
              <a:t>Ch</a:t>
            </a:r>
            <a:r>
              <a:rPr lang="en-US" dirty="0" smtClean="0"/>
              <a:t> 169 BW20</a:t>
            </a:r>
          </a:p>
          <a:p>
            <a:r>
              <a:rPr lang="en-US" dirty="0" err="1" smtClean="0"/>
              <a:t>Ch</a:t>
            </a:r>
            <a:r>
              <a:rPr lang="en-US" dirty="0" smtClean="0"/>
              <a:t> 173 BW20</a:t>
            </a:r>
          </a:p>
          <a:p>
            <a:endParaRPr lang="en-US" dirty="0"/>
          </a:p>
          <a:p>
            <a:r>
              <a:rPr lang="en-US" dirty="0" smtClean="0"/>
              <a:t>*See </a:t>
            </a:r>
            <a:r>
              <a:rPr lang="en-US" dirty="0"/>
              <a:t>[2] Gazette of </a:t>
            </a:r>
            <a:r>
              <a:rPr lang="en-US" dirty="0" smtClean="0"/>
              <a:t>India, </a:t>
            </a:r>
            <a:r>
              <a:rPr lang="en-US" dirty="0"/>
              <a:t>OCTOBER 22, </a:t>
            </a:r>
            <a:r>
              <a:rPr lang="en-US" dirty="0" smtClean="0"/>
              <a:t>2018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0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181600"/>
            <a:ext cx="7772400" cy="914400"/>
          </a:xfrm>
        </p:spPr>
        <p:txBody>
          <a:bodyPr/>
          <a:lstStyle/>
          <a:p>
            <a:r>
              <a:rPr lang="en-US" dirty="0"/>
              <a:t>Table E-4—Global operating </a:t>
            </a:r>
            <a:r>
              <a:rPr lang="en-US" dirty="0" smtClean="0"/>
              <a:t>classes</a:t>
            </a:r>
          </a:p>
          <a:p>
            <a:r>
              <a:rPr lang="en-US" dirty="0" smtClean="0"/>
              <a:t>Note the additions in underlined text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143700"/>
              </p:ext>
            </p:extLst>
          </p:nvPr>
        </p:nvGraphicFramePr>
        <p:xfrm>
          <a:off x="762001" y="2402840"/>
          <a:ext cx="754380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9"/>
                <a:gridCol w="990600"/>
                <a:gridCol w="838200"/>
                <a:gridCol w="762000"/>
                <a:gridCol w="914400"/>
                <a:gridCol w="838200"/>
                <a:gridCol w="22860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Operating class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Nonglobal</a:t>
                      </a:r>
                      <a:r>
                        <a:rPr lang="en-US" sz="1200" dirty="0" smtClean="0"/>
                        <a:t> operating class(</a:t>
                      </a:r>
                      <a:r>
                        <a:rPr lang="en-US" sz="1200" dirty="0" err="1" smtClean="0"/>
                        <a:t>es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starting</a:t>
                      </a:r>
                      <a:r>
                        <a:rPr lang="en-US" sz="1200" baseline="0" dirty="0" smtClean="0"/>
                        <a:t> frequency (GHz)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spacing</a:t>
                      </a:r>
                      <a:r>
                        <a:rPr lang="en-US" sz="1200" baseline="0" dirty="0" smtClean="0"/>
                        <a:t> (MHz)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set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center frequency index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Behavior limits set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E-1-5, E-2-17, E-5-3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149, 153, 157, 161, 165, 169</a:t>
                      </a:r>
                      <a:r>
                        <a:rPr lang="en-US" sz="1200" u="sng" dirty="0" smtClean="0"/>
                        <a:t>, 173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LicenseExemptBehavior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UseEirpForVHTTxPowEnv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E-1-25,26, E-5-6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149, 157</a:t>
                      </a:r>
                      <a:r>
                        <a:rPr lang="en-US" sz="1200" u="sng" dirty="0" smtClean="0"/>
                        <a:t>, 165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PrimaryChannelLowerBehavior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UseEirpForVHTTxPowEnv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E-1-30,31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153, 161</a:t>
                      </a:r>
                      <a:r>
                        <a:rPr lang="en-US" sz="1200" u="sng" dirty="0" smtClean="0"/>
                        <a:t>, 169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PrimaryChannelUpperBehavior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UseEirpForVHTTxPowEnv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0240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</a:t>
            </a:r>
            <a:r>
              <a:rPr lang="en-US" dirty="0" smtClean="0"/>
              <a:t>changes </a:t>
            </a:r>
            <a:r>
              <a:rPr lang="en-US" dirty="0"/>
              <a:t>to Draft </a:t>
            </a:r>
            <a:r>
              <a:rPr lang="en-US" dirty="0" smtClean="0"/>
              <a:t>P802.11REVmd_D3.0 Annex E Table E-4 – Global operating classes as </a:t>
            </a:r>
            <a:r>
              <a:rPr lang="en-US" dirty="0"/>
              <a:t>described in </a:t>
            </a:r>
            <a:r>
              <a:rPr lang="en-US" dirty="0" smtClean="0"/>
              <a:t>11-19-1778-00-000m-India-ch-167-169-173?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YES</a:t>
            </a:r>
          </a:p>
          <a:p>
            <a:pPr lvl="1"/>
            <a:r>
              <a:rPr lang="en-US" dirty="0"/>
              <a:t>NO</a:t>
            </a:r>
          </a:p>
          <a:p>
            <a:pPr lvl="1"/>
            <a:r>
              <a:rPr lang="en-US" dirty="0"/>
              <a:t>ABS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9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Draft </a:t>
            </a:r>
            <a:r>
              <a:rPr lang="en-US" dirty="0" smtClean="0"/>
              <a:t>P802.11REVmd_D3.0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[2] </a:t>
            </a:r>
            <a:r>
              <a:rPr lang="en-US" dirty="0"/>
              <a:t>Gazette of India, </a:t>
            </a:r>
            <a:r>
              <a:rPr lang="en-US" dirty="0" smtClean="0"/>
              <a:t>Extraordinary, PART </a:t>
            </a:r>
            <a:r>
              <a:rPr lang="en-US" dirty="0"/>
              <a:t>II—Section 3—Sub-section (</a:t>
            </a:r>
            <a:r>
              <a:rPr lang="en-US" dirty="0" err="1" smtClean="0"/>
              <a:t>i</a:t>
            </a:r>
            <a:r>
              <a:rPr lang="en-US" dirty="0" smtClean="0"/>
              <a:t>), OCTOBER </a:t>
            </a:r>
            <a:r>
              <a:rPr lang="en-US" dirty="0"/>
              <a:t>22, </a:t>
            </a:r>
            <a:r>
              <a:rPr lang="en-US" dirty="0" smtClean="0"/>
              <a:t>2018, G.S.R</a:t>
            </a:r>
            <a:r>
              <a:rPr lang="en-US" dirty="0"/>
              <a:t>. 1048(E)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6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309279</TotalTime>
  <Words>419</Words>
  <Application>Microsoft Office PowerPoint</Application>
  <PresentationFormat>On-screen Show (4:3)</PresentationFormat>
  <Paragraphs>117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802-11-Submission</vt:lpstr>
      <vt:lpstr>India Channels 167 169 173</vt:lpstr>
      <vt:lpstr>Abstract</vt:lpstr>
      <vt:lpstr>CID 4157</vt:lpstr>
      <vt:lpstr>Missing Channels</vt:lpstr>
      <vt:lpstr>Proposed Changes</vt:lpstr>
      <vt:lpstr>Straw poll #1</vt:lpstr>
      <vt:lpstr>References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 Ch 167 169 173</dc:title>
  <dc:creator>Matthew Fischer</dc:creator>
  <cp:keywords>November 2019</cp:keywords>
  <cp:lastModifiedBy>Matthew Fischer</cp:lastModifiedBy>
  <cp:revision>1038</cp:revision>
  <cp:lastPrinted>1998-02-10T13:28:06Z</cp:lastPrinted>
  <dcterms:created xsi:type="dcterms:W3CDTF">2007-05-21T21:00:37Z</dcterms:created>
  <dcterms:modified xsi:type="dcterms:W3CDTF">2020-04-01T23:52:30Z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-2101675179</vt:i4>
  </property>
  <property fmtid="{D5CDD505-2E9C-101B-9397-08002B2CF9AE}" pid="3" name="_NewReviewCycle">
    <vt:lpwstr/>
  </property>
  <property fmtid="{D5CDD505-2E9C-101B-9397-08002B2CF9AE}" pid="4" name="_EmailSubject">
    <vt:lpwstr>Tuesday meeting</vt:lpwstr>
  </property>
  <property fmtid="{D5CDD505-2E9C-101B-9397-08002B2CF9AE}" pid="5" name="_AuthorEmail">
    <vt:lpwstr>vinko.erceg@broadcom.com</vt:lpwstr>
  </property>
  <property fmtid="{D5CDD505-2E9C-101B-9397-08002B2CF9AE}" pid="6" name="_AuthorEmailDisplayName">
    <vt:lpwstr>Vinko Erceg</vt:lpwstr>
  </property>
  <property fmtid="{D5CDD505-2E9C-101B-9397-08002B2CF9AE}" pid="7" name="_PreviousAdHocReviewCycleID">
    <vt:i4>1073190392</vt:i4>
  </property>
</Properties>
</file>